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1" r:id="rId7"/>
    <p:sldId id="260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901D-8DF6-4636-93BB-9145ADC34F86}" type="datetimeFigureOut">
              <a:rPr lang="nl-BE" smtClean="0"/>
              <a:t>14/09/2017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EB2D-E4DF-4983-A3EE-68604BCB66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718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901D-8DF6-4636-93BB-9145ADC34F86}" type="datetimeFigureOut">
              <a:rPr lang="nl-BE" smtClean="0"/>
              <a:t>14/09/2017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EB2D-E4DF-4983-A3EE-68604BCB66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34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901D-8DF6-4636-93BB-9145ADC34F86}" type="datetimeFigureOut">
              <a:rPr lang="nl-BE" smtClean="0"/>
              <a:t>14/09/2017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EB2D-E4DF-4983-A3EE-68604BCB66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690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901D-8DF6-4636-93BB-9145ADC34F86}" type="datetimeFigureOut">
              <a:rPr lang="nl-BE" smtClean="0"/>
              <a:t>14/09/2017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EB2D-E4DF-4983-A3EE-68604BCB66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331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901D-8DF6-4636-93BB-9145ADC34F86}" type="datetimeFigureOut">
              <a:rPr lang="nl-BE" smtClean="0"/>
              <a:t>14/09/2017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EB2D-E4DF-4983-A3EE-68604BCB66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718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901D-8DF6-4636-93BB-9145ADC34F86}" type="datetimeFigureOut">
              <a:rPr lang="nl-BE" smtClean="0"/>
              <a:t>14/09/2017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EB2D-E4DF-4983-A3EE-68604BCB66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874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901D-8DF6-4636-93BB-9145ADC34F86}" type="datetimeFigureOut">
              <a:rPr lang="nl-BE" smtClean="0"/>
              <a:t>14/09/2017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EB2D-E4DF-4983-A3EE-68604BCB66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089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901D-8DF6-4636-93BB-9145ADC34F86}" type="datetimeFigureOut">
              <a:rPr lang="nl-BE" smtClean="0"/>
              <a:t>14/09/2017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EB2D-E4DF-4983-A3EE-68604BCB66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384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901D-8DF6-4636-93BB-9145ADC34F86}" type="datetimeFigureOut">
              <a:rPr lang="nl-BE" smtClean="0"/>
              <a:t>14/09/2017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EB2D-E4DF-4983-A3EE-68604BCB66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725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901D-8DF6-4636-93BB-9145ADC34F86}" type="datetimeFigureOut">
              <a:rPr lang="nl-BE" smtClean="0"/>
              <a:t>14/09/2017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EB2D-E4DF-4983-A3EE-68604BCB66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000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901D-8DF6-4636-93BB-9145ADC34F86}" type="datetimeFigureOut">
              <a:rPr lang="nl-BE" smtClean="0"/>
              <a:t>14/09/2017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EB2D-E4DF-4983-A3EE-68604BCB66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402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0901D-8DF6-4636-93BB-9145ADC34F86}" type="datetimeFigureOut">
              <a:rPr lang="nl-BE" smtClean="0"/>
              <a:t>14/09/2017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6EB2D-E4DF-4983-A3EE-68604BCB66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776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asychair.org/" TargetMode="External"/><Relationship Id="rId2" Type="http://schemas.openxmlformats.org/officeDocument/2006/relationships/hyperlink" Target="https://www.uantwerpen.be/en/conferences/ressh2017/call-for-paper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itylab_la_2018@gmail.co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248" y="2870200"/>
            <a:ext cx="4514088" cy="2387600"/>
          </a:xfrm>
        </p:spPr>
        <p:txBody>
          <a:bodyPr>
            <a:normAutofit/>
          </a:bodyPr>
          <a:lstStyle/>
          <a:p>
            <a:r>
              <a:rPr lang="nl-BE" sz="3600" b="1" dirty="0" smtClean="0">
                <a:latin typeface="+mn-lt"/>
              </a:rPr>
              <a:t>Project team meeting Buenos Aires</a:t>
            </a:r>
            <a:br>
              <a:rPr lang="nl-BE" sz="3600" b="1" dirty="0" smtClean="0">
                <a:latin typeface="+mn-lt"/>
              </a:rPr>
            </a:br>
            <a:r>
              <a:rPr lang="nl-BE" sz="3600" b="1" dirty="0" err="1" smtClean="0">
                <a:latin typeface="+mn-lt"/>
              </a:rPr>
              <a:t>Committee</a:t>
            </a:r>
            <a:r>
              <a:rPr lang="nl-BE" sz="3600" b="1" dirty="0" smtClean="0">
                <a:latin typeface="+mn-lt"/>
              </a:rPr>
              <a:t> 5</a:t>
            </a:r>
            <a:endParaRPr lang="nl-BE" b="1" dirty="0">
              <a:latin typeface="+mn-lt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157472" y="5257800"/>
            <a:ext cx="9144000" cy="1655762"/>
          </a:xfrm>
        </p:spPr>
        <p:txBody>
          <a:bodyPr/>
          <a:lstStyle/>
          <a:p>
            <a:r>
              <a:rPr lang="nl-BE" b="1" dirty="0" smtClean="0"/>
              <a:t>September 14th 2017</a:t>
            </a:r>
          </a:p>
          <a:p>
            <a:r>
              <a:rPr lang="nl-BE" b="1" dirty="0" smtClean="0"/>
              <a:t>Stijn Rybels </a:t>
            </a:r>
            <a:br>
              <a:rPr lang="nl-BE" b="1" dirty="0" smtClean="0"/>
            </a:br>
            <a:r>
              <a:rPr lang="nl-BE" b="1" dirty="0" smtClean="0"/>
              <a:t>Maria </a:t>
            </a:r>
            <a:r>
              <a:rPr lang="nl-BE" b="1" dirty="0" err="1"/>
              <a:t>Jimena</a:t>
            </a:r>
            <a:r>
              <a:rPr lang="nl-BE" b="1" dirty="0"/>
              <a:t> </a:t>
            </a:r>
            <a:r>
              <a:rPr lang="nl-BE" b="1" dirty="0" err="1"/>
              <a:t>Rodriguez</a:t>
            </a:r>
            <a:r>
              <a:rPr lang="nl-BE" b="1" dirty="0"/>
              <a:t> </a:t>
            </a:r>
            <a:r>
              <a:rPr lang="nl-BE" b="1" dirty="0" err="1"/>
              <a:t>Pinzon</a:t>
            </a:r>
            <a:endParaRPr lang="nl-BE" b="1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2" y="446945"/>
            <a:ext cx="6771134" cy="5066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69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Overview</a:t>
            </a:r>
            <a:r>
              <a:rPr lang="nl-BE" dirty="0" smtClean="0"/>
              <a:t> </a:t>
            </a:r>
            <a:r>
              <a:rPr lang="nl-BE" dirty="0" err="1" smtClean="0"/>
              <a:t>cost</a:t>
            </a:r>
            <a:r>
              <a:rPr lang="nl-BE" dirty="0" smtClean="0"/>
              <a:t> of </a:t>
            </a:r>
            <a:r>
              <a:rPr lang="nl-BE" dirty="0" err="1" smtClean="0"/>
              <a:t>stay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cost</a:t>
            </a:r>
            <a:r>
              <a:rPr lang="nl-BE" dirty="0" smtClean="0"/>
              <a:t> of </a:t>
            </a:r>
            <a:r>
              <a:rPr lang="nl-BE" dirty="0" err="1" smtClean="0"/>
              <a:t>travel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583875"/>
              </p:ext>
            </p:extLst>
          </p:nvPr>
        </p:nvGraphicFramePr>
        <p:xfrm>
          <a:off x="740662" y="1371596"/>
          <a:ext cx="9720073" cy="5294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8608"/>
                <a:gridCol w="673669"/>
                <a:gridCol w="824900"/>
                <a:gridCol w="1251098"/>
                <a:gridCol w="1264847"/>
                <a:gridCol w="811151"/>
                <a:gridCol w="1141112"/>
                <a:gridCol w="1292344"/>
                <a:gridCol w="1292344"/>
              </a:tblGrid>
              <a:tr h="260114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Travel costs and cost of stay Bogota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47687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>
                          <a:effectLst/>
                        </a:rPr>
                        <a:t>City of Departure</a:t>
                      </a:r>
                      <a:endParaRPr lang="nl-B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>
                          <a:effectLst/>
                        </a:rPr>
                        <a:t>Student/</a:t>
                      </a:r>
                      <a:br>
                        <a:rPr lang="nl-BE" sz="800" u="none" strike="noStrike">
                          <a:effectLst/>
                        </a:rPr>
                      </a:br>
                      <a:r>
                        <a:rPr lang="nl-BE" sz="800" u="none" strike="noStrike">
                          <a:effectLst/>
                        </a:rPr>
                        <a:t>Staff</a:t>
                      </a:r>
                      <a:endParaRPr lang="nl-B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>
                          <a:effectLst/>
                        </a:rPr>
                        <a:t>Number of </a:t>
                      </a:r>
                      <a:br>
                        <a:rPr lang="nl-BE" sz="800" u="none" strike="noStrike">
                          <a:effectLst/>
                        </a:rPr>
                      </a:br>
                      <a:r>
                        <a:rPr lang="nl-BE" sz="800" u="none" strike="noStrike">
                          <a:effectLst/>
                        </a:rPr>
                        <a:t>Participants</a:t>
                      </a:r>
                      <a:endParaRPr lang="nl-B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>
                          <a:effectLst/>
                        </a:rPr>
                        <a:t>City of Destination</a:t>
                      </a:r>
                      <a:endParaRPr lang="nl-B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>
                          <a:effectLst/>
                        </a:rPr>
                        <a:t>Travel Distance/lumpsum</a:t>
                      </a:r>
                      <a:endParaRPr lang="nl-B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Number of 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days (per participant)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>
                          <a:effectLst/>
                        </a:rPr>
                        <a:t>Travel cost EURO</a:t>
                      </a:r>
                      <a:endParaRPr lang="nl-B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>
                          <a:effectLst/>
                        </a:rPr>
                        <a:t>Cost of stay EURO</a:t>
                      </a:r>
                      <a:endParaRPr lang="nl-B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u="none" strike="noStrike">
                          <a:effectLst/>
                        </a:rPr>
                        <a:t>Totaal EURO</a:t>
                      </a:r>
                      <a:endParaRPr lang="nl-B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ctr"/>
                </a:tc>
              </a:tr>
              <a:tr h="157151"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Antwerp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Staff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6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Bogota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1100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3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6 600,00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2 160,00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8 760,00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</a:tr>
              <a:tr h="157151"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Nuevo Leon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Staff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6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Bogota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530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3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3 180,00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2 160,00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5 340,00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</a:tr>
              <a:tr h="157151"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Nuevo Leon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Student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4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Bogota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530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3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2 120,00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   660,00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2 780,00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</a:tr>
              <a:tr h="157151"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Guanajuanto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Staff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6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Bogota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530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3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3 180,00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2 160,00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5 340,00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</a:tr>
              <a:tr h="157151"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Guanajuanto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Student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4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Bogota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530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3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2 120,00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   660,00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2 780,00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</a:tr>
              <a:tr h="157151"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caracas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Staff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6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Bogota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275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3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1 650,00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2 160,00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3 810,00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</a:tr>
              <a:tr h="157151"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caracas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student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4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Bogota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275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3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1 100,00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   660,00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1 760,00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</a:tr>
              <a:tr h="157151"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caracas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Staff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6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Bogota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275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3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1 650,00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2 160,00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3 810,00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</a:tr>
              <a:tr h="157151"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caracas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Student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4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Bogota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275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3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1 100,00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   660,00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1 760,00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</a:tr>
              <a:tr h="157151"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Lima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Staff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6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Bogota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275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3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1 650,00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2 160,00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3 810,00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</a:tr>
              <a:tr h="157151"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Lima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Student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4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Bogota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275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3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1 100,00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   660,00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1 760,00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</a:tr>
              <a:tr h="157151"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Lima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Staff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6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Bogota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275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3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1 650,00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2 160,00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3 810,00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</a:tr>
              <a:tr h="157151"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Lima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Student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4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Bogota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275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3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1 100,00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   660,00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1 760,00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</a:tr>
              <a:tr h="157151"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Rio De Janeiro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Staff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6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Bogota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820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3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 dirty="0">
                          <a:effectLst/>
                        </a:rPr>
                        <a:t> €            4 920,00 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 dirty="0">
                          <a:effectLst/>
                        </a:rPr>
                        <a:t> €                2 160,00 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7 080,00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</a:tr>
              <a:tr h="157151"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Rio De Janeiro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student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4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Bogota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820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3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3 280,00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 dirty="0">
                          <a:effectLst/>
                        </a:rPr>
                        <a:t> €                   660,00 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3 940,00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</a:tr>
              <a:tr h="157151"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Florianopolis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Staff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6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Bogota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820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3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4 920,00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2 160,00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7 080,00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</a:tr>
              <a:tr h="157151"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Florianopolis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Student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4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Bogota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820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3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3 280,00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   660,00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3 940,00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</a:tr>
              <a:tr h="157151"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Barcelona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Staff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4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Bogota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1100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3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4 400,00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1 440,00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5 840,00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</a:tr>
              <a:tr h="157151"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Aalborg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Staff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4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Bogota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1100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3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4 400,00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1 440,00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5 840,00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</a:tr>
              <a:tr h="157151"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Madrid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Staff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4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Bogota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1100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3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4 400,00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1 440,00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5 840,00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</a:tr>
              <a:tr h="157151"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Torino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Staff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4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Bogota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1100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3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4 400,00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1 440,00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5 840,00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</a:tr>
              <a:tr h="157151"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Compiegne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Staff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4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Bogota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1100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3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4 400,00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1 440,00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5 840,00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</a:tr>
              <a:tr h="157151"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Belgrano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Staff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6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Bogota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820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3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4 920,00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2 160,00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7 080,00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</a:tr>
              <a:tr h="157151"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Belgrano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Student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4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Bogota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820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3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3 280,00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   660,00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3 940,00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</a:tr>
              <a:tr h="157151"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Cordoba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Staff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6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Bogota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820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3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4 920,00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2 160,00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7 080,00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</a:tr>
              <a:tr h="157151"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Cordoba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student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4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Bogota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820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3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3 280,00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   660,00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3 940,00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</a:tr>
              <a:tr h="157151"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Pereira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Staff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6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Bogota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180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3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1 080,00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2 160,00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3 240,00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</a:tr>
              <a:tr h="157151"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Pereira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Student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4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Bogota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180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u="none" strike="noStrike">
                          <a:effectLst/>
                        </a:rPr>
                        <a:t>3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720,00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   660,00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  1 380,00 </a:t>
                      </a:r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</a:tr>
              <a:tr h="157151"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TOTAL</a:t>
                      </a:r>
                      <a:endParaRPr lang="nl-B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84 800,00 </a:t>
                      </a:r>
                      <a:endParaRPr lang="nl-B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>
                          <a:effectLst/>
                        </a:rPr>
                        <a:t> €              40 380,00 </a:t>
                      </a:r>
                      <a:endParaRPr lang="nl-B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u="none" strike="noStrike" dirty="0">
                          <a:effectLst/>
                        </a:rPr>
                        <a:t> €            125 180,00 </a:t>
                      </a:r>
                      <a:endParaRPr lang="nl-B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4" marR="4454" marT="445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5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Financial management - Procedures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dirty="0" smtClean="0"/>
              <a:t>Option 1: “</a:t>
            </a:r>
            <a:r>
              <a:rPr lang="nl-BE" dirty="0" err="1" smtClean="0"/>
              <a:t>Normal</a:t>
            </a:r>
            <a:r>
              <a:rPr lang="nl-BE" dirty="0" smtClean="0"/>
              <a:t>” </a:t>
            </a:r>
            <a:r>
              <a:rPr lang="nl-BE" dirty="0" err="1" smtClean="0"/>
              <a:t>reimbursement</a:t>
            </a:r>
            <a:r>
              <a:rPr lang="nl-BE" dirty="0" smtClean="0"/>
              <a:t> procedure</a:t>
            </a:r>
          </a:p>
          <a:p>
            <a:pPr marL="457200" lvl="1" indent="0">
              <a:buNone/>
            </a:pPr>
            <a:r>
              <a:rPr lang="nl-BE" dirty="0" err="1" smtClean="0"/>
              <a:t>Flights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accomodation</a:t>
            </a:r>
            <a:r>
              <a:rPr lang="nl-BE" dirty="0" smtClean="0"/>
              <a:t> are </a:t>
            </a:r>
            <a:r>
              <a:rPr lang="nl-BE" dirty="0" err="1" smtClean="0"/>
              <a:t>prefinanced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</a:t>
            </a:r>
            <a:r>
              <a:rPr lang="nl-BE" dirty="0" err="1" smtClean="0"/>
              <a:t>each</a:t>
            </a:r>
            <a:r>
              <a:rPr lang="nl-BE" dirty="0" smtClean="0"/>
              <a:t> HEI </a:t>
            </a:r>
          </a:p>
          <a:p>
            <a:pPr marL="457200" lvl="1" indent="0">
              <a:buNone/>
            </a:pPr>
            <a:r>
              <a:rPr lang="nl-BE" dirty="0" err="1" smtClean="0"/>
              <a:t>Normal</a:t>
            </a:r>
            <a:r>
              <a:rPr lang="nl-BE" dirty="0" smtClean="0"/>
              <a:t> </a:t>
            </a:r>
            <a:r>
              <a:rPr lang="nl-BE" dirty="0" err="1" smtClean="0"/>
              <a:t>reimbursement</a:t>
            </a:r>
            <a:r>
              <a:rPr lang="nl-BE" dirty="0" smtClean="0"/>
              <a:t> procedure </a:t>
            </a:r>
            <a:r>
              <a:rPr lang="nl-BE" dirty="0" err="1" smtClean="0"/>
              <a:t>after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meeting</a:t>
            </a:r>
          </a:p>
          <a:p>
            <a:pPr marL="0" indent="0">
              <a:buNone/>
            </a:pPr>
            <a:r>
              <a:rPr lang="nl-BE" dirty="0" smtClean="0"/>
              <a:t>Option 2: </a:t>
            </a:r>
            <a:r>
              <a:rPr lang="nl-BE" dirty="0" err="1" smtClean="0"/>
              <a:t>cfr</a:t>
            </a:r>
            <a:r>
              <a:rPr lang="nl-BE" dirty="0" smtClean="0"/>
              <a:t>. Lima </a:t>
            </a:r>
            <a:r>
              <a:rPr lang="nl-BE" dirty="0" err="1" smtClean="0"/>
              <a:t>and</a:t>
            </a:r>
            <a:r>
              <a:rPr lang="nl-BE" dirty="0" smtClean="0"/>
              <a:t> Buenos Aires</a:t>
            </a:r>
          </a:p>
          <a:p>
            <a:pPr marL="457200" lvl="1" indent="0">
              <a:buNone/>
            </a:pPr>
            <a:r>
              <a:rPr lang="nl-BE" dirty="0" smtClean="0"/>
              <a:t>UA </a:t>
            </a:r>
            <a:r>
              <a:rPr lang="nl-BE" dirty="0" err="1" smtClean="0"/>
              <a:t>books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flights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accomodation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participants</a:t>
            </a:r>
            <a:endParaRPr lang="nl-BE" dirty="0"/>
          </a:p>
          <a:p>
            <a:pPr marL="0" indent="0">
              <a:buNone/>
            </a:pPr>
            <a:r>
              <a:rPr lang="nl-BE" dirty="0" smtClean="0"/>
              <a:t>Option 3: “</a:t>
            </a:r>
            <a:r>
              <a:rPr lang="nl-BE" dirty="0" err="1" smtClean="0"/>
              <a:t>hybrid</a:t>
            </a:r>
            <a:r>
              <a:rPr lang="nl-BE" dirty="0" smtClean="0"/>
              <a:t> procedure”</a:t>
            </a:r>
          </a:p>
          <a:p>
            <a:pPr marL="457200" lvl="1" indent="0">
              <a:buNone/>
            </a:pPr>
            <a:r>
              <a:rPr lang="nl-BE" dirty="0" smtClean="0"/>
              <a:t>Travel </a:t>
            </a:r>
            <a:r>
              <a:rPr lang="nl-BE" dirty="0" err="1" smtClean="0"/>
              <a:t>costs</a:t>
            </a:r>
            <a:r>
              <a:rPr lang="nl-BE" dirty="0" smtClean="0"/>
              <a:t>: </a:t>
            </a:r>
          </a:p>
          <a:p>
            <a:pPr marL="457200" lvl="1" indent="0">
              <a:buNone/>
            </a:pPr>
            <a:r>
              <a:rPr lang="nl-BE" dirty="0" err="1" smtClean="0"/>
              <a:t>Each</a:t>
            </a:r>
            <a:r>
              <a:rPr lang="nl-BE" dirty="0" smtClean="0"/>
              <a:t> HEI </a:t>
            </a:r>
            <a:r>
              <a:rPr lang="nl-BE" dirty="0" err="1" smtClean="0"/>
              <a:t>receives</a:t>
            </a:r>
            <a:r>
              <a:rPr lang="nl-BE" dirty="0" smtClean="0"/>
              <a:t> a </a:t>
            </a:r>
            <a:r>
              <a:rPr lang="nl-BE" dirty="0" err="1" smtClean="0"/>
              <a:t>prefinancement</a:t>
            </a:r>
            <a:r>
              <a:rPr lang="nl-BE" dirty="0" smtClean="0"/>
              <a:t> (</a:t>
            </a:r>
            <a:r>
              <a:rPr lang="nl-BE" dirty="0" err="1" smtClean="0"/>
              <a:t>according</a:t>
            </a:r>
            <a:r>
              <a:rPr lang="nl-BE" dirty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lumpsums</a:t>
            </a:r>
            <a:r>
              <a:rPr lang="nl-BE" dirty="0" smtClean="0"/>
              <a:t>)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finance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fleights</a:t>
            </a:r>
            <a:r>
              <a:rPr lang="nl-BE" dirty="0" smtClean="0"/>
              <a:t> of </a:t>
            </a:r>
            <a:r>
              <a:rPr lang="nl-BE" dirty="0" err="1" smtClean="0"/>
              <a:t>staff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students</a:t>
            </a:r>
            <a:endParaRPr lang="nl-BE" dirty="0" smtClean="0"/>
          </a:p>
          <a:p>
            <a:pPr marL="457200" lvl="1" indent="0">
              <a:buNone/>
            </a:pPr>
            <a:r>
              <a:rPr lang="nl-BE" dirty="0" err="1" smtClean="0"/>
              <a:t>Costs</a:t>
            </a:r>
            <a:r>
              <a:rPr lang="nl-BE" dirty="0" smtClean="0"/>
              <a:t> of </a:t>
            </a:r>
            <a:r>
              <a:rPr lang="nl-BE" dirty="0" err="1" smtClean="0"/>
              <a:t>stay</a:t>
            </a:r>
            <a:r>
              <a:rPr lang="nl-BE" dirty="0" smtClean="0"/>
              <a:t>:</a:t>
            </a:r>
          </a:p>
          <a:p>
            <a:pPr marL="457200" lvl="1" indent="0">
              <a:buNone/>
            </a:pPr>
            <a:r>
              <a:rPr lang="nl-BE" dirty="0" smtClean="0"/>
              <a:t>UR </a:t>
            </a:r>
            <a:r>
              <a:rPr lang="nl-BE" dirty="0" err="1" smtClean="0"/>
              <a:t>will</a:t>
            </a:r>
            <a:r>
              <a:rPr lang="nl-BE" dirty="0" smtClean="0"/>
              <a:t> </a:t>
            </a:r>
            <a:r>
              <a:rPr lang="nl-BE" dirty="0" err="1" smtClean="0"/>
              <a:t>book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per </a:t>
            </a:r>
            <a:r>
              <a:rPr lang="nl-BE" dirty="0" err="1" smtClean="0"/>
              <a:t>diems</a:t>
            </a:r>
            <a:r>
              <a:rPr lang="nl-BE" dirty="0" smtClean="0"/>
              <a:t> </a:t>
            </a:r>
            <a:r>
              <a:rPr lang="nl-BE" dirty="0" err="1" smtClean="0"/>
              <a:t>accomodation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staff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provides</a:t>
            </a:r>
            <a:r>
              <a:rPr lang="nl-BE" dirty="0" smtClean="0"/>
              <a:t> catering</a:t>
            </a:r>
          </a:p>
          <a:p>
            <a:pPr marL="457200" lvl="1" indent="0">
              <a:buNone/>
            </a:pPr>
            <a:r>
              <a:rPr lang="nl-BE" dirty="0" err="1" smtClean="0"/>
              <a:t>Students</a:t>
            </a:r>
            <a:r>
              <a:rPr lang="nl-BE" dirty="0" smtClean="0"/>
              <a:t> </a:t>
            </a:r>
            <a:r>
              <a:rPr lang="nl-BE" dirty="0" err="1" smtClean="0"/>
              <a:t>will</a:t>
            </a:r>
            <a:r>
              <a:rPr lang="nl-BE" dirty="0" smtClean="0"/>
              <a:t> have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book</a:t>
            </a:r>
            <a:r>
              <a:rPr lang="nl-BE" dirty="0" smtClean="0"/>
              <a:t> </a:t>
            </a:r>
            <a:r>
              <a:rPr lang="nl-BE" dirty="0" err="1" smtClean="0"/>
              <a:t>their</a:t>
            </a:r>
            <a:r>
              <a:rPr lang="nl-BE" dirty="0" smtClean="0"/>
              <a:t> </a:t>
            </a:r>
            <a:r>
              <a:rPr lang="nl-BE" dirty="0" err="1" smtClean="0"/>
              <a:t>own</a:t>
            </a:r>
            <a:r>
              <a:rPr lang="nl-BE" dirty="0" smtClean="0"/>
              <a:t> </a:t>
            </a:r>
            <a:r>
              <a:rPr lang="nl-BE" dirty="0" err="1" smtClean="0"/>
              <a:t>accomodation</a:t>
            </a:r>
            <a:r>
              <a:rPr lang="nl-BE" dirty="0" smtClean="0"/>
              <a:t> </a:t>
            </a:r>
            <a:r>
              <a:rPr lang="nl-BE" dirty="0" err="1" smtClean="0"/>
              <a:t>through</a:t>
            </a:r>
            <a:r>
              <a:rPr lang="nl-BE" dirty="0" smtClean="0"/>
              <a:t> </a:t>
            </a:r>
            <a:r>
              <a:rPr lang="nl-BE" dirty="0" err="1" smtClean="0"/>
              <a:t>their</a:t>
            </a:r>
            <a:r>
              <a:rPr lang="nl-BE" dirty="0" smtClean="0"/>
              <a:t> HEI</a:t>
            </a:r>
            <a:endParaRPr lang="nl-BE" dirty="0"/>
          </a:p>
          <a:p>
            <a:pPr marL="0" indent="0">
              <a:buNone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6620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Agenda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dirty="0" smtClean="0"/>
              <a:t>Practical information</a:t>
            </a:r>
          </a:p>
          <a:p>
            <a:pPr lvl="1"/>
            <a:r>
              <a:rPr lang="nl-BE" dirty="0" smtClean="0"/>
              <a:t>Date</a:t>
            </a:r>
          </a:p>
          <a:p>
            <a:pPr lvl="1"/>
            <a:r>
              <a:rPr lang="nl-BE" dirty="0" err="1" smtClean="0"/>
              <a:t>Venue</a:t>
            </a:r>
            <a:endParaRPr lang="nl-BE" dirty="0" smtClean="0"/>
          </a:p>
          <a:p>
            <a:pPr lvl="1"/>
            <a:r>
              <a:rPr lang="nl-BE" dirty="0" err="1" smtClean="0"/>
              <a:t>Accomodation</a:t>
            </a:r>
            <a:endParaRPr lang="nl-BE" dirty="0" smtClean="0"/>
          </a:p>
          <a:p>
            <a:pPr lvl="1"/>
            <a:r>
              <a:rPr lang="nl-BE" dirty="0" err="1" smtClean="0"/>
              <a:t>Participants</a:t>
            </a:r>
            <a:endParaRPr lang="nl-BE" dirty="0"/>
          </a:p>
          <a:p>
            <a:r>
              <a:rPr lang="nl-BE" dirty="0"/>
              <a:t>Website</a:t>
            </a:r>
          </a:p>
          <a:p>
            <a:r>
              <a:rPr lang="nl-BE" dirty="0" smtClean="0"/>
              <a:t>Financial </a:t>
            </a:r>
            <a:r>
              <a:rPr lang="nl-BE" dirty="0" smtClean="0"/>
              <a:t>management</a:t>
            </a:r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9008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Practical information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Date:  </a:t>
            </a:r>
            <a:r>
              <a:rPr lang="en-US" dirty="0" smtClean="0"/>
              <a:t>in </a:t>
            </a:r>
            <a:r>
              <a:rPr lang="en-US" dirty="0"/>
              <a:t>the week of </a:t>
            </a:r>
            <a:r>
              <a:rPr lang="en-US" b="1" dirty="0"/>
              <a:t>17th - 21st of September </a:t>
            </a:r>
            <a:r>
              <a:rPr lang="en-US" b="1" dirty="0" smtClean="0"/>
              <a:t>2018</a:t>
            </a:r>
          </a:p>
          <a:p>
            <a:endParaRPr lang="en-US" b="1" dirty="0"/>
          </a:p>
          <a:p>
            <a:r>
              <a:rPr lang="en-US" b="1" dirty="0" smtClean="0"/>
              <a:t>To decide in Buenos Aires: Duration of the conference + competition </a:t>
            </a:r>
            <a:endParaRPr lang="en-US" b="1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688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09800" y="2684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Aula Mutis</a:t>
            </a:r>
            <a:br>
              <a:rPr lang="es-ES" dirty="0" smtClean="0"/>
            </a:br>
            <a:r>
              <a:rPr lang="es-ES" dirty="0" err="1" smtClean="0"/>
              <a:t>capacity</a:t>
            </a:r>
            <a:r>
              <a:rPr lang="es-ES" dirty="0" smtClean="0"/>
              <a:t>: 80 </a:t>
            </a:r>
            <a:r>
              <a:rPr lang="es-ES" dirty="0" err="1" smtClean="0"/>
              <a:t>persons</a:t>
            </a:r>
            <a:r>
              <a:rPr lang="es-ES" dirty="0" smtClean="0"/>
              <a:t> aprox.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38441"/>
            <a:ext cx="5798566" cy="32471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770" y="4032856"/>
            <a:ext cx="3597288" cy="261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796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Jockey Club</a:t>
            </a:r>
            <a:br>
              <a:rPr lang="es-ES" dirty="0" smtClean="0"/>
            </a:br>
            <a:r>
              <a:rPr lang="es-ES" dirty="0" err="1" smtClean="0"/>
              <a:t>Capacity</a:t>
            </a:r>
            <a:r>
              <a:rPr lang="es-ES" dirty="0" smtClean="0"/>
              <a:t>: 200 </a:t>
            </a:r>
            <a:r>
              <a:rPr lang="es-ES" dirty="0" err="1" smtClean="0"/>
              <a:t>persons</a:t>
            </a:r>
            <a:r>
              <a:rPr lang="es-ES" dirty="0" smtClean="0"/>
              <a:t> aprox.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t="13410" b="13410"/>
          <a:stretch>
            <a:fillRect/>
          </a:stretch>
        </p:blipFill>
        <p:spPr>
          <a:xfrm>
            <a:off x="1524001" y="1222658"/>
            <a:ext cx="4979425" cy="273849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487" y="3234460"/>
            <a:ext cx="4831387" cy="362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0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Accomodation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Options </a:t>
            </a:r>
            <a:r>
              <a:rPr lang="en-US" dirty="0"/>
              <a:t>for accommodation for staff (close to the campus)</a:t>
            </a:r>
            <a:endParaRPr lang="nl-BE" dirty="0"/>
          </a:p>
          <a:p>
            <a:pPr marL="0" indent="0">
              <a:buNone/>
            </a:pPr>
            <a:r>
              <a:rPr lang="en-US" dirty="0"/>
              <a:t>Options for accommodation for students </a:t>
            </a:r>
            <a:endParaRPr lang="nl-BE" dirty="0"/>
          </a:p>
          <a:p>
            <a:pPr marL="0" indent="0">
              <a:buNone/>
            </a:pPr>
            <a:r>
              <a:rPr lang="en-US" dirty="0"/>
              <a:t> 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310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Participants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LA Partners:</a:t>
            </a:r>
            <a:endParaRPr lang="nl-BE" dirty="0"/>
          </a:p>
          <a:p>
            <a:pPr marL="457200" lvl="1" indent="0">
              <a:buNone/>
            </a:pPr>
            <a:r>
              <a:rPr lang="en-US" dirty="0"/>
              <a:t>Number of participating Students: 4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total = 48</a:t>
            </a:r>
            <a:endParaRPr lang="nl-BE" dirty="0"/>
          </a:p>
          <a:p>
            <a:pPr marL="457200" lvl="1" indent="0">
              <a:buNone/>
            </a:pPr>
            <a:r>
              <a:rPr lang="en-US" dirty="0"/>
              <a:t>Number of participating Staff: 6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total = 72</a:t>
            </a:r>
            <a:endParaRPr lang="nl-BE" dirty="0"/>
          </a:p>
          <a:p>
            <a:pPr marL="0" indent="0">
              <a:buNone/>
            </a:pPr>
            <a:r>
              <a:rPr lang="en-US" b="1" dirty="0"/>
              <a:t>EU partners:</a:t>
            </a:r>
            <a:endParaRPr lang="nl-BE" dirty="0"/>
          </a:p>
          <a:p>
            <a:pPr marL="457200" lvl="1" indent="0">
              <a:buNone/>
            </a:pPr>
            <a:r>
              <a:rPr lang="en-US" dirty="0"/>
              <a:t>Number of participating Staff: 4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total = 24</a:t>
            </a:r>
            <a:endParaRPr lang="nl-BE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nl-BE" dirty="0"/>
          </a:p>
          <a:p>
            <a:pPr marL="0" indent="0">
              <a:buNone/>
            </a:pPr>
            <a:r>
              <a:rPr lang="en-US" b="1" dirty="0"/>
              <a:t>Total number of participating Staff: 96</a:t>
            </a:r>
            <a:endParaRPr lang="nl-BE" dirty="0"/>
          </a:p>
          <a:p>
            <a:pPr marL="0" indent="0">
              <a:buNone/>
            </a:pPr>
            <a:r>
              <a:rPr lang="en-US" b="1" dirty="0"/>
              <a:t>Total number of participating students: 48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880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Website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Example </a:t>
            </a:r>
            <a:r>
              <a:rPr lang="en-US" dirty="0"/>
              <a:t>of conference website hosted by UA: </a:t>
            </a:r>
            <a:r>
              <a:rPr lang="en-US" u="sng" dirty="0">
                <a:hlinkClick r:id="rId2"/>
              </a:rPr>
              <a:t>https://www.uantwerpen.be/en/conferences/ressh2017/call-for-papers/</a:t>
            </a:r>
            <a:r>
              <a:rPr lang="en-US" dirty="0"/>
              <a:t> </a:t>
            </a:r>
            <a:endParaRPr lang="nl-BE" dirty="0"/>
          </a:p>
          <a:p>
            <a:pPr marL="0" indent="0">
              <a:buNone/>
            </a:pPr>
            <a:r>
              <a:rPr lang="en-US" dirty="0" smtClean="0"/>
              <a:t>Structure </a:t>
            </a:r>
            <a:r>
              <a:rPr lang="en-US" dirty="0"/>
              <a:t>of the website</a:t>
            </a:r>
            <a:r>
              <a:rPr lang="en-US" dirty="0" smtClean="0"/>
              <a:t>:</a:t>
            </a:r>
            <a:endParaRPr lang="nl-BE" dirty="0"/>
          </a:p>
          <a:p>
            <a:pPr marL="457200" lvl="1" indent="0">
              <a:buNone/>
            </a:pPr>
            <a:r>
              <a:rPr lang="en-US" b="1" dirty="0"/>
              <a:t>Homepage</a:t>
            </a:r>
            <a:r>
              <a:rPr lang="en-US" dirty="0"/>
              <a:t> </a:t>
            </a:r>
            <a:endParaRPr lang="nl-BE" dirty="0"/>
          </a:p>
          <a:p>
            <a:pPr marL="457200" lvl="1" indent="0">
              <a:buNone/>
            </a:pPr>
            <a:r>
              <a:rPr lang="en-US" dirty="0"/>
              <a:t>With navigation, news, contact, short intro, calendar,…. </a:t>
            </a:r>
            <a:endParaRPr lang="nl-BE" dirty="0"/>
          </a:p>
          <a:p>
            <a:pPr marL="457200" lvl="1" indent="0">
              <a:buNone/>
            </a:pPr>
            <a:r>
              <a:rPr lang="en-US" b="1" dirty="0"/>
              <a:t>Program</a:t>
            </a:r>
            <a:endParaRPr lang="nl-BE" dirty="0"/>
          </a:p>
          <a:p>
            <a:pPr marL="457200" lvl="1" indent="0">
              <a:buNone/>
            </a:pPr>
            <a:r>
              <a:rPr lang="en-US" b="1" dirty="0"/>
              <a:t>Call for papers</a:t>
            </a:r>
            <a:endParaRPr lang="nl-BE" dirty="0"/>
          </a:p>
          <a:p>
            <a:pPr marL="457200" lvl="1" indent="0">
              <a:buNone/>
            </a:pPr>
            <a:r>
              <a:rPr lang="en-US" b="1" dirty="0"/>
              <a:t>Registration – e-forms available for free + upload for abstracts = possible </a:t>
            </a:r>
            <a:endParaRPr lang="en-US" b="1" dirty="0" smtClean="0"/>
          </a:p>
          <a:p>
            <a:pPr marL="457200" lvl="1" indent="0">
              <a:buNone/>
            </a:pPr>
            <a:r>
              <a:rPr lang="en-US" b="1" dirty="0" smtClean="0"/>
              <a:t>Partners</a:t>
            </a:r>
            <a:endParaRPr lang="nl-BE" dirty="0"/>
          </a:p>
          <a:p>
            <a:pPr marL="457200" lvl="1" indent="0">
              <a:buNone/>
            </a:pPr>
            <a:r>
              <a:rPr lang="en-US" b="1" dirty="0"/>
              <a:t>Practical information</a:t>
            </a:r>
            <a:endParaRPr lang="nl-BE" dirty="0"/>
          </a:p>
          <a:p>
            <a:pPr marL="457200" lvl="1" indent="0">
              <a:buNone/>
            </a:pPr>
            <a:r>
              <a:rPr lang="en-US" b="1" dirty="0"/>
              <a:t>Location – venue (google maps can be included)</a:t>
            </a:r>
            <a:endParaRPr lang="nl-BE" dirty="0"/>
          </a:p>
          <a:p>
            <a:pPr marL="457200" lvl="1" indent="0">
              <a:buNone/>
            </a:pPr>
            <a:r>
              <a:rPr lang="en-US" b="1" dirty="0"/>
              <a:t>Accommodation</a:t>
            </a:r>
            <a:endParaRPr lang="nl-BE" dirty="0"/>
          </a:p>
          <a:p>
            <a:pPr marL="457200" lvl="1" indent="0">
              <a:buNone/>
            </a:pPr>
            <a:r>
              <a:rPr lang="en-US" b="1" dirty="0"/>
              <a:t>…</a:t>
            </a:r>
            <a:endParaRPr lang="nl-BE" dirty="0"/>
          </a:p>
          <a:p>
            <a:pPr marL="0" indent="0">
              <a:buNone/>
            </a:pPr>
            <a:r>
              <a:rPr lang="en-US" dirty="0"/>
              <a:t>The registration can manage up to 30 abstracts (abstracts need to be assigned manually)</a:t>
            </a:r>
            <a:endParaRPr lang="nl-BE" dirty="0"/>
          </a:p>
          <a:p>
            <a:pPr marL="0" indent="0">
              <a:buNone/>
            </a:pPr>
            <a:r>
              <a:rPr lang="en-US" dirty="0"/>
              <a:t> </a:t>
            </a:r>
            <a:endParaRPr lang="nl-BE" dirty="0"/>
          </a:p>
          <a:p>
            <a:pPr marL="0" indent="0">
              <a:buNone/>
            </a:pPr>
            <a:r>
              <a:rPr lang="en-US" dirty="0"/>
              <a:t>Possibility to include a free call for abstract plug-inn: </a:t>
            </a:r>
            <a:r>
              <a:rPr lang="en-US" u="sng" dirty="0">
                <a:hlinkClick r:id="rId3"/>
              </a:rPr>
              <a:t>http://easychair.org</a:t>
            </a:r>
            <a:r>
              <a:rPr lang="en-US" u="sng" dirty="0" smtClean="0">
                <a:hlinkClick r:id="rId3"/>
              </a:rPr>
              <a:t>/</a:t>
            </a:r>
            <a:endParaRPr lang="nl-BE" dirty="0"/>
          </a:p>
          <a:p>
            <a:pPr marL="0" indent="0">
              <a:buNone/>
            </a:pPr>
            <a:r>
              <a:rPr lang="en-US" dirty="0"/>
              <a:t> </a:t>
            </a:r>
            <a:endParaRPr lang="nl-BE" dirty="0"/>
          </a:p>
          <a:p>
            <a:pPr marL="0" indent="0">
              <a:buNone/>
            </a:pPr>
            <a:r>
              <a:rPr lang="en-US" b="1" dirty="0"/>
              <a:t>Creation of conference email address (mails will be send to Stijn and Maria)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hlinkClick r:id="rId4"/>
              </a:rPr>
              <a:t>Citylab_la_2018@gmail.com</a:t>
            </a:r>
            <a:r>
              <a:rPr lang="en-US" b="1" dirty="0" smtClean="0"/>
              <a:t> 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3696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Financial management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In General</a:t>
            </a:r>
          </a:p>
          <a:p>
            <a:pPr marL="0" indent="0">
              <a:buNone/>
            </a:pPr>
            <a:endParaRPr lang="en-US" b="1" dirty="0" smtClean="0"/>
          </a:p>
          <a:p>
            <a:pPr marL="457200" lvl="1" indent="0">
              <a:buNone/>
            </a:pPr>
            <a:r>
              <a:rPr lang="en-US" u="sng" dirty="0" smtClean="0"/>
              <a:t>Staff </a:t>
            </a:r>
            <a:r>
              <a:rPr lang="en-US" u="sng" dirty="0"/>
              <a:t>working on </a:t>
            </a:r>
            <a:r>
              <a:rPr lang="en-US" u="sng" dirty="0" smtClean="0"/>
              <a:t>Citylab project</a:t>
            </a:r>
            <a:endParaRPr lang="nl-BE" dirty="0"/>
          </a:p>
          <a:p>
            <a:pPr marL="457200" lvl="1" indent="0">
              <a:buNone/>
            </a:pPr>
            <a:r>
              <a:rPr lang="en-US" b="1" dirty="0"/>
              <a:t>Travel costs</a:t>
            </a:r>
            <a:endParaRPr lang="nl-BE" dirty="0"/>
          </a:p>
          <a:p>
            <a:pPr marL="457200" lvl="1" indent="0">
              <a:buNone/>
            </a:pPr>
            <a:r>
              <a:rPr lang="nl-BE" dirty="0" smtClean="0"/>
              <a:t>Lumpsum </a:t>
            </a:r>
            <a:r>
              <a:rPr lang="nl-BE" dirty="0" err="1" smtClean="0"/>
              <a:t>according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distance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cover. </a:t>
            </a:r>
            <a:endParaRPr lang="nl-BE" dirty="0"/>
          </a:p>
          <a:p>
            <a:pPr marL="457200" lvl="1" indent="0">
              <a:buNone/>
            </a:pPr>
            <a:r>
              <a:rPr lang="en-US" b="1" dirty="0"/>
              <a:t>Cost of stay (120€) </a:t>
            </a:r>
            <a:endParaRPr lang="nl-BE" dirty="0"/>
          </a:p>
          <a:p>
            <a:pPr marL="457200" lvl="1" indent="0">
              <a:buNone/>
            </a:pPr>
            <a:r>
              <a:rPr lang="en-US" dirty="0"/>
              <a:t>3 per diems (depending on the duration of the </a:t>
            </a:r>
            <a:r>
              <a:rPr lang="en-US" dirty="0" smtClean="0"/>
              <a:t>conference) </a:t>
            </a:r>
            <a:r>
              <a:rPr lang="en-US" dirty="0"/>
              <a:t>will be Managed by the University of Rosario to cover accommodation, catering and lunch.</a:t>
            </a:r>
            <a:endParaRPr lang="nl-BE" dirty="0"/>
          </a:p>
          <a:p>
            <a:pPr marL="457200" lvl="1" indent="0">
              <a:buNone/>
            </a:pPr>
            <a:r>
              <a:rPr lang="en-US" dirty="0"/>
              <a:t> </a:t>
            </a:r>
            <a:endParaRPr lang="nl-BE" dirty="0"/>
          </a:p>
          <a:p>
            <a:pPr marL="457200" lvl="1" indent="0">
              <a:buNone/>
            </a:pPr>
            <a:r>
              <a:rPr lang="en-US" u="sng" dirty="0"/>
              <a:t>Students on the </a:t>
            </a:r>
            <a:r>
              <a:rPr lang="en-US" u="sng" dirty="0" smtClean="0"/>
              <a:t>Citylab project</a:t>
            </a:r>
            <a:br>
              <a:rPr lang="en-US" u="sng" dirty="0" smtClean="0"/>
            </a:br>
            <a:r>
              <a:rPr lang="en-US" b="1" dirty="0"/>
              <a:t>Travel costs</a:t>
            </a:r>
            <a:endParaRPr lang="nl-BE" dirty="0"/>
          </a:p>
          <a:p>
            <a:pPr marL="457200" lvl="1" indent="0">
              <a:buNone/>
            </a:pPr>
            <a:r>
              <a:rPr lang="nl-BE" dirty="0"/>
              <a:t>Lumpsum </a:t>
            </a:r>
            <a:r>
              <a:rPr lang="nl-BE" dirty="0" err="1"/>
              <a:t>according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distance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cover. </a:t>
            </a:r>
            <a:r>
              <a:rPr lang="en-US" dirty="0"/>
              <a:t> </a:t>
            </a:r>
            <a:endParaRPr lang="nl-BE" dirty="0"/>
          </a:p>
          <a:p>
            <a:pPr marL="457200" lvl="1" indent="0">
              <a:buNone/>
            </a:pPr>
            <a:r>
              <a:rPr lang="en-US" b="1" dirty="0"/>
              <a:t>Cost of stay </a:t>
            </a:r>
            <a:r>
              <a:rPr lang="en-US" b="1" dirty="0" smtClean="0"/>
              <a:t>(55€</a:t>
            </a:r>
            <a:r>
              <a:rPr lang="en-US" b="1" dirty="0"/>
              <a:t>) </a:t>
            </a:r>
            <a:endParaRPr lang="nl-BE" dirty="0"/>
          </a:p>
          <a:p>
            <a:pPr marL="457200" lvl="1" indent="0">
              <a:buNone/>
            </a:pPr>
            <a:r>
              <a:rPr lang="en-US" dirty="0"/>
              <a:t>3 per diems (depending on the duration of </a:t>
            </a:r>
            <a:r>
              <a:rPr lang="en-US" dirty="0" smtClean="0"/>
              <a:t>their stay)</a:t>
            </a:r>
            <a:endParaRPr lang="nl-BE" dirty="0"/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824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886</Words>
  <Application>Microsoft Office PowerPoint</Application>
  <PresentationFormat>Breedbeeld</PresentationFormat>
  <Paragraphs>342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Kantoorthema</vt:lpstr>
      <vt:lpstr>Project team meeting Buenos Aires Committee 5</vt:lpstr>
      <vt:lpstr>Agenda</vt:lpstr>
      <vt:lpstr>Practical information</vt:lpstr>
      <vt:lpstr>Aula Mutis capacity: 80 persons aprox.</vt:lpstr>
      <vt:lpstr>Jockey Club Capacity: 200 persons aprox.</vt:lpstr>
      <vt:lpstr>Accomodation</vt:lpstr>
      <vt:lpstr>Participants</vt:lpstr>
      <vt:lpstr>Website</vt:lpstr>
      <vt:lpstr>Financial management</vt:lpstr>
      <vt:lpstr>Overview cost of stay and cost of travel</vt:lpstr>
      <vt:lpstr>Financial management - Procedures</vt:lpstr>
    </vt:vector>
  </TitlesOfParts>
  <Company>UAntwerpen.be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Videoconference</dc:title>
  <dc:creator>Rybels Stijn</dc:creator>
  <cp:lastModifiedBy>Rybels Stijn</cp:lastModifiedBy>
  <cp:revision>31</cp:revision>
  <dcterms:created xsi:type="dcterms:W3CDTF">2017-04-25T05:57:32Z</dcterms:created>
  <dcterms:modified xsi:type="dcterms:W3CDTF">2017-09-14T19:35:50Z</dcterms:modified>
</cp:coreProperties>
</file>