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72" r:id="rId5"/>
    <p:sldId id="265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</p:sldIdLst>
  <p:sldSz cx="9144000" cy="5143500" type="screen16x9"/>
  <p:notesSz cx="6858000" cy="9144000"/>
  <p:embeddedFontLst>
    <p:embeddedFont>
      <p:font typeface="Lato" panose="020B0604020202020204" charset="0"/>
      <p:regular r:id="rId16"/>
      <p:bold r:id="rId17"/>
      <p:italic r:id="rId18"/>
      <p:boldItalic r:id="rId19"/>
    </p:embeddedFont>
    <p:embeddedFont>
      <p:font typeface="Raleway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03939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70415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48672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36948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98319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35608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This is the order that Stijn send us</a:t>
            </a:r>
          </a:p>
        </p:txBody>
      </p:sp>
    </p:spTree>
    <p:extLst>
      <p:ext uri="{BB962C8B-B14F-4D97-AF65-F5344CB8AC3E}">
        <p14:creationId xmlns:p14="http://schemas.microsoft.com/office/powerpoint/2010/main" val="3525086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5588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8532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7732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0037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640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61795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874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830391" y="1191255"/>
            <a:ext cx="745763" cy="45826"/>
            <a:chOff x="4580560" y="2589003"/>
            <a:chExt cx="1064463" cy="25200"/>
          </a:xfrm>
        </p:grpSpPr>
        <p:sp>
          <p:nvSpPr>
            <p:cNvPr id="12" name="Shape 12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36302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‹Nº›</a:t>
            </a:fld>
            <a:endParaRPr lang="es-419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536302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‹Nº›</a:t>
            </a:fld>
            <a:endParaRPr lang="es-419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hape 18"/>
          <p:cNvGrpSpPr/>
          <p:nvPr/>
        </p:nvGrpSpPr>
        <p:grpSpPr>
          <a:xfrm>
            <a:off x="830391" y="1191255"/>
            <a:ext cx="745763" cy="45826"/>
            <a:chOff x="4580560" y="2589003"/>
            <a:chExt cx="1064463" cy="25200"/>
          </a:xfrm>
        </p:grpSpPr>
        <p:sp>
          <p:nvSpPr>
            <p:cNvPr id="19" name="Shape 19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36302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>
                <a:solidFill>
                  <a:schemeClr val="lt1"/>
                </a:solidFill>
              </a:rPr>
              <a:t>‹Nº›</a:t>
            </a:fld>
            <a:endParaRPr lang="es-419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830391" y="1191255"/>
            <a:ext cx="745763" cy="45826"/>
            <a:chOff x="4580560" y="2589003"/>
            <a:chExt cx="1064463" cy="25200"/>
          </a:xfrm>
        </p:grpSpPr>
        <p:sp>
          <p:nvSpPr>
            <p:cNvPr id="34" name="Shape 34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643603" y="2078875"/>
            <a:ext cx="3774300" cy="2261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536302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‹Nº›</a:t>
            </a:fld>
            <a:endParaRPr lang="es-419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830391" y="1191255"/>
            <a:ext cx="745763" cy="45826"/>
            <a:chOff x="4580560" y="2589003"/>
            <a:chExt cx="1064463" cy="25200"/>
          </a:xfrm>
        </p:grpSpPr>
        <p:sp>
          <p:nvSpPr>
            <p:cNvPr id="43" name="Shape 43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536302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‹Nº›</a:t>
            </a:fld>
            <a:endParaRPr lang="es-419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830391" y="1191255"/>
            <a:ext cx="745763" cy="45826"/>
            <a:chOff x="4580560" y="2589003"/>
            <a:chExt cx="1064463" cy="25200"/>
          </a:xfrm>
        </p:grpSpPr>
        <p:sp>
          <p:nvSpPr>
            <p:cNvPr id="50" name="Shape 50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536302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‹Nº›</a:t>
            </a:fld>
            <a:endParaRPr lang="es-419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Shape 56"/>
          <p:cNvGrpSpPr/>
          <p:nvPr/>
        </p:nvGrpSpPr>
        <p:grpSpPr>
          <a:xfrm>
            <a:off x="830391" y="4169130"/>
            <a:ext cx="745763" cy="45826"/>
            <a:chOff x="4580560" y="2589003"/>
            <a:chExt cx="1064463" cy="25200"/>
          </a:xfrm>
        </p:grpSpPr>
        <p:sp>
          <p:nvSpPr>
            <p:cNvPr id="57" name="Shape 57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36302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>
                <a:solidFill>
                  <a:schemeClr val="lt1"/>
                </a:solidFill>
              </a:rPr>
              <a:t>‹Nº›</a:t>
            </a:fld>
            <a:endParaRPr lang="es-419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63" name="Shape 63"/>
          <p:cNvGrpSpPr/>
          <p:nvPr/>
        </p:nvGrpSpPr>
        <p:grpSpPr>
          <a:xfrm>
            <a:off x="830391" y="1191255"/>
            <a:ext cx="745763" cy="45826"/>
            <a:chOff x="4580560" y="2589003"/>
            <a:chExt cx="1064463" cy="25200"/>
          </a:xfrm>
        </p:grpSpPr>
        <p:sp>
          <p:nvSpPr>
            <p:cNvPr id="64" name="Shape 64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536302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‹Nº›</a:t>
            </a:fld>
            <a:endParaRPr lang="es-419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536302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‹Nº›</a:t>
            </a:fld>
            <a:endParaRPr lang="es-419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830391" y="4169130"/>
            <a:ext cx="745763" cy="45826"/>
            <a:chOff x="4580560" y="2589003"/>
            <a:chExt cx="1064463" cy="25200"/>
          </a:xfrm>
        </p:grpSpPr>
        <p:sp>
          <p:nvSpPr>
            <p:cNvPr id="75" name="Shape 75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729450" y="2272887"/>
            <a:ext cx="7688400" cy="1580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536302" y="4749850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>
                <a:solidFill>
                  <a:schemeClr val="lt1"/>
                </a:solidFill>
              </a:rPr>
              <a:t>‹Nº›</a:t>
            </a:fld>
            <a:endParaRPr lang="es-419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36302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-419"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‹Nº›</a:t>
            </a:fld>
            <a:endParaRPr lang="es-419" sz="10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 idx="4294967295"/>
          </p:nvPr>
        </p:nvSpPr>
        <p:spPr>
          <a:xfrm>
            <a:off x="954088" y="2360613"/>
            <a:ext cx="8189912" cy="627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 sz="3600"/>
              <a:t>Committee 1: Student Competition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subTitle" idx="4294967295"/>
          </p:nvPr>
        </p:nvSpPr>
        <p:spPr>
          <a:xfrm>
            <a:off x="1455738" y="3173413"/>
            <a:ext cx="7688262" cy="16033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URosario, UFRJ, UG, UTP, UAalborg, UANL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Responsible partner: Universidad Autónoma de Nuevo León (UANL)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212" y="4287776"/>
            <a:ext cx="902476" cy="675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22406" y="3975100"/>
            <a:ext cx="3532148" cy="100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 idx="4294967295"/>
          </p:nvPr>
        </p:nvSpPr>
        <p:spPr>
          <a:xfrm>
            <a:off x="1140432" y="214972"/>
            <a:ext cx="5835722" cy="53498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</a:rPr>
              <a:t>Rules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5" name="Shape 95"/>
          <p:cNvSpPr txBox="1">
            <a:spLocks/>
          </p:cNvSpPr>
          <p:nvPr/>
        </p:nvSpPr>
        <p:spPr>
          <a:xfrm>
            <a:off x="1454150" y="749959"/>
            <a:ext cx="7689850" cy="390423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●"/>
              <a:defRPr sz="13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342900" indent="-342900">
              <a:lnSpc>
                <a:spcPct val="106000"/>
              </a:lnSpc>
              <a:spcAft>
                <a:spcPts val="0"/>
              </a:spcAft>
              <a:buFont typeface="+mj-lt"/>
              <a:buAutoNum type="arabicPeriod" startAt="6"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All the institutions have to send a video related with its project at least 15 days before the competition.</a:t>
            </a:r>
          </a:p>
          <a:p>
            <a:pPr marL="342900" indent="-342900">
              <a:lnSpc>
                <a:spcPct val="106000"/>
              </a:lnSpc>
              <a:spcAft>
                <a:spcPts val="0"/>
              </a:spcAft>
              <a:buFont typeface="+mj-lt"/>
              <a:buAutoNum type="arabicPeriod" startAt="6"/>
            </a:pP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342900" indent="-342900">
              <a:lnSpc>
                <a:spcPct val="106000"/>
              </a:lnSpc>
              <a:spcAft>
                <a:spcPts val="0"/>
              </a:spcAft>
              <a:buFont typeface="+mj-lt"/>
              <a:buAutoNum type="arabicPeriod" startAt="6"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Each project will be evaluated in two times:</a:t>
            </a:r>
          </a:p>
          <a:p>
            <a:pPr marL="342900" lvl="3" indent="-342900">
              <a:lnSpc>
                <a:spcPct val="106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By the evaluation of the video.</a:t>
            </a:r>
          </a:p>
          <a:p>
            <a:pPr marL="342900" lvl="3" indent="-342900">
              <a:lnSpc>
                <a:spcPct val="106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During a posters presentation at </a:t>
            </a:r>
            <a:r>
              <a:rPr lang="en-US" sz="1400" i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The </a:t>
            </a:r>
            <a:r>
              <a:rPr lang="en-US" sz="1400" i="1" dirty="0" err="1" smtClean="0">
                <a:solidFill>
                  <a:srgbClr val="000000"/>
                </a:solidFill>
                <a:highlight>
                  <a:srgbClr val="FFFFFF"/>
                </a:highlight>
              </a:rPr>
              <a:t>Citylab</a:t>
            </a:r>
            <a:r>
              <a:rPr lang="en-US" sz="1400" i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Students Fair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.</a:t>
            </a:r>
          </a:p>
          <a:p>
            <a:pPr lvl="3">
              <a:lnSpc>
                <a:spcPct val="106000"/>
              </a:lnSpc>
              <a:spcAft>
                <a:spcPts val="0"/>
              </a:spcAft>
              <a:buNone/>
            </a:pPr>
            <a:endParaRPr lang="en-US" sz="1400" dirty="0" smtClean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342900" indent="-342900">
              <a:lnSpc>
                <a:spcPct val="106000"/>
              </a:lnSpc>
              <a:spcAft>
                <a:spcPts val="0"/>
              </a:spcAft>
              <a:buFont typeface="+mj-lt"/>
              <a:buAutoNum type="arabicPeriod" startAt="6"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Each team has to present two posters at </a:t>
            </a:r>
            <a:r>
              <a:rPr lang="en-US" sz="1800" i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The </a:t>
            </a:r>
            <a:r>
              <a:rPr lang="en-US" sz="1800" i="1" dirty="0" err="1">
                <a:solidFill>
                  <a:srgbClr val="000000"/>
                </a:solidFill>
                <a:highlight>
                  <a:srgbClr val="FFFFFF"/>
                </a:highlight>
              </a:rPr>
              <a:t>Citylab</a:t>
            </a:r>
            <a:r>
              <a:rPr lang="en-US" sz="1800" i="1" dirty="0">
                <a:solidFill>
                  <a:srgbClr val="000000"/>
                </a:solidFill>
                <a:highlight>
                  <a:srgbClr val="FFFFFF"/>
                </a:highlight>
              </a:rPr>
              <a:t> Students </a:t>
            </a:r>
            <a:r>
              <a:rPr lang="en-US" sz="1800" i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Fair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:</a:t>
            </a:r>
          </a:p>
          <a:p>
            <a:pPr marL="342900" lvl="3" indent="-342900">
              <a:lnSpc>
                <a:spcPct val="106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The size of each poster will be A1 or 90 cm X 60 cm. </a:t>
            </a:r>
          </a:p>
          <a:p>
            <a:pPr marL="342900" lvl="3" indent="-342900">
              <a:lnSpc>
                <a:spcPct val="106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One poster has to show the process of the project. </a:t>
            </a:r>
          </a:p>
          <a:p>
            <a:pPr marL="342900" lvl="3" indent="-342900">
              <a:lnSpc>
                <a:spcPct val="106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The other poster has to show the project by itself.</a:t>
            </a:r>
          </a:p>
          <a:p>
            <a:pPr lvl="3">
              <a:lnSpc>
                <a:spcPct val="106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342900" indent="-342900">
              <a:lnSpc>
                <a:spcPct val="106000"/>
              </a:lnSpc>
              <a:spcAft>
                <a:spcPts val="0"/>
              </a:spcAft>
              <a:buFont typeface="+mj-lt"/>
              <a:buAutoNum type="arabicPeriod" startAt="6"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After observing the projects, the jury will have a discussion, and the members will determinate the winner team.</a:t>
            </a:r>
          </a:p>
        </p:txBody>
      </p:sp>
    </p:spTree>
    <p:extLst>
      <p:ext uri="{BB962C8B-B14F-4D97-AF65-F5344CB8AC3E}">
        <p14:creationId xmlns:p14="http://schemas.microsoft.com/office/powerpoint/2010/main" val="268645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 idx="4294967295"/>
          </p:nvPr>
        </p:nvSpPr>
        <p:spPr>
          <a:xfrm>
            <a:off x="1140432" y="214972"/>
            <a:ext cx="5835722" cy="53498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en-US" dirty="0" smtClean="0">
                <a:highlight>
                  <a:srgbClr val="FFFFFF"/>
                </a:highlight>
              </a:rPr>
              <a:t>Proposal </a:t>
            </a:r>
            <a:r>
              <a:rPr lang="en-US" dirty="0">
                <a:highlight>
                  <a:srgbClr val="FFFFFF"/>
                </a:highlight>
              </a:rPr>
              <a:t>on composition of jury (in collaboration with Com 3</a:t>
            </a:r>
            <a:r>
              <a:rPr lang="en-US" dirty="0" smtClean="0">
                <a:highlight>
                  <a:srgbClr val="FFFFFF"/>
                </a:highlight>
              </a:rPr>
              <a:t>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7" name="Shape 124"/>
          <p:cNvSpPr txBox="1">
            <a:spLocks/>
          </p:cNvSpPr>
          <p:nvPr/>
        </p:nvSpPr>
        <p:spPr>
          <a:xfrm>
            <a:off x="1454149" y="1284269"/>
            <a:ext cx="7504915" cy="3055706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lnSpc>
                <a:spcPct val="106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>
                <a:highlight>
                  <a:srgbClr val="FFFFFF"/>
                </a:highlight>
                <a:latin typeface="Lato" panose="020B0604020202020204" charset="0"/>
                <a:ea typeface="Lato"/>
                <a:cs typeface="Lato"/>
                <a:sym typeface="Lato"/>
              </a:rPr>
              <a:t>The Project </a:t>
            </a:r>
            <a:r>
              <a:rPr lang="en-US" sz="1600" dirty="0">
                <a:highlight>
                  <a:srgbClr val="FFFFFF"/>
                </a:highlight>
                <a:latin typeface="Lato" panose="020B0604020202020204" charset="0"/>
                <a:ea typeface="Lato"/>
                <a:cs typeface="Lato"/>
                <a:sym typeface="Lato"/>
              </a:rPr>
              <a:t>coordinator: </a:t>
            </a:r>
            <a:r>
              <a:rPr lang="en-US" sz="1600" b="1" dirty="0">
                <a:highlight>
                  <a:srgbClr val="FFFFFF"/>
                </a:highlight>
                <a:latin typeface="Lato" panose="020B0604020202020204" charset="0"/>
                <a:ea typeface="Lato"/>
                <a:cs typeface="Lato"/>
                <a:sym typeface="Lato"/>
              </a:rPr>
              <a:t>Tom </a:t>
            </a:r>
            <a:r>
              <a:rPr lang="en-US" sz="1600" b="1" dirty="0" smtClean="0">
                <a:highlight>
                  <a:srgbClr val="FFFFFF"/>
                </a:highlight>
                <a:latin typeface="Lato" panose="020B0604020202020204" charset="0"/>
                <a:ea typeface="Lato"/>
                <a:cs typeface="Lato"/>
                <a:sym typeface="Lato"/>
              </a:rPr>
              <a:t>Coppens</a:t>
            </a:r>
            <a:r>
              <a:rPr lang="en-US" sz="1600" dirty="0" smtClean="0">
                <a:highlight>
                  <a:srgbClr val="FFFFFF"/>
                </a:highlight>
                <a:latin typeface="Lato" panose="020B0604020202020204" charset="0"/>
                <a:ea typeface="Lato"/>
                <a:cs typeface="Lato"/>
                <a:sym typeface="Lato"/>
              </a:rPr>
              <a:t>.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sz="1600" dirty="0">
              <a:highlight>
                <a:srgbClr val="FFFFFF"/>
              </a:highlight>
              <a:latin typeface="Lato" panose="020B0604020202020204" charset="0"/>
              <a:ea typeface="Lato"/>
              <a:cs typeface="Lato"/>
              <a:sym typeface="Lato"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>
                <a:highlight>
                  <a:srgbClr val="FFFFFF"/>
                </a:highlight>
                <a:latin typeface="Lato" panose="020B0604020202020204" charset="0"/>
                <a:ea typeface="Lato"/>
                <a:cs typeface="Lato"/>
                <a:sym typeface="Lato"/>
              </a:rPr>
              <a:t>A Columbus Association member</a:t>
            </a:r>
            <a:r>
              <a:rPr lang="en-US" sz="1600" dirty="0">
                <a:highlight>
                  <a:srgbClr val="FFFFFF"/>
                </a:highlight>
                <a:latin typeface="Lato" panose="020B0604020202020204" charset="0"/>
                <a:ea typeface="Lato"/>
                <a:cs typeface="Lato"/>
                <a:sym typeface="Lato"/>
              </a:rPr>
              <a:t>: </a:t>
            </a:r>
            <a:r>
              <a:rPr lang="en-US" sz="1600" b="1" dirty="0">
                <a:highlight>
                  <a:srgbClr val="FFFFFF"/>
                </a:highlight>
                <a:latin typeface="Lato" panose="020B0604020202020204" charset="0"/>
                <a:ea typeface="Lato"/>
                <a:cs typeface="Lato"/>
                <a:sym typeface="Lato"/>
              </a:rPr>
              <a:t>Daniel </a:t>
            </a:r>
            <a:r>
              <a:rPr lang="en-US" sz="1600" b="1" dirty="0" err="1" smtClean="0">
                <a:highlight>
                  <a:srgbClr val="FFFFFF"/>
                </a:highlight>
                <a:latin typeface="Lato" panose="020B0604020202020204" charset="0"/>
                <a:ea typeface="Lato"/>
                <a:cs typeface="Lato"/>
                <a:sym typeface="Lato"/>
              </a:rPr>
              <a:t>Samoilovich</a:t>
            </a:r>
            <a:r>
              <a:rPr lang="en-US" sz="1600" dirty="0" smtClean="0">
                <a:highlight>
                  <a:srgbClr val="FFFFFF"/>
                </a:highlight>
                <a:latin typeface="Lato" panose="020B0604020202020204" charset="0"/>
                <a:ea typeface="Lato"/>
                <a:cs typeface="Lato"/>
                <a:sym typeface="Lato"/>
              </a:rPr>
              <a:t>.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sz="1600" dirty="0">
              <a:highlight>
                <a:srgbClr val="FFFFFF"/>
              </a:highlight>
              <a:latin typeface="Lato" panose="020B0604020202020204" charset="0"/>
              <a:ea typeface="Lato"/>
              <a:cs typeface="Lato"/>
              <a:sym typeface="Lato"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>
                <a:highlight>
                  <a:srgbClr val="FFFFFF"/>
                </a:highlight>
                <a:latin typeface="Lato" panose="020B0604020202020204" charset="0"/>
                <a:ea typeface="Lato"/>
                <a:cs typeface="Lato"/>
                <a:sym typeface="Lato"/>
              </a:rPr>
              <a:t>A </a:t>
            </a:r>
            <a:r>
              <a:rPr lang="en-US" sz="1600" dirty="0">
                <a:latin typeface="Lato" panose="020B0604020202020204" charset="0"/>
              </a:rPr>
              <a:t>United Cities and Local Governments (</a:t>
            </a:r>
            <a:r>
              <a:rPr lang="en-US" sz="1600" dirty="0" smtClean="0">
                <a:latin typeface="Lato" panose="020B0604020202020204" charset="0"/>
              </a:rPr>
              <a:t>UCLG)</a:t>
            </a:r>
            <a:r>
              <a:rPr lang="en-US" sz="1600" dirty="0" smtClean="0">
                <a:highlight>
                  <a:srgbClr val="FFFFFF"/>
                </a:highlight>
                <a:latin typeface="Lato" panose="020B0604020202020204" charset="0"/>
                <a:ea typeface="Lato"/>
                <a:cs typeface="Lato"/>
                <a:sym typeface="Lato"/>
              </a:rPr>
              <a:t> </a:t>
            </a:r>
            <a:r>
              <a:rPr lang="en-US" sz="1600" dirty="0">
                <a:highlight>
                  <a:srgbClr val="FFFFFF"/>
                </a:highlight>
                <a:latin typeface="Lato" panose="020B0604020202020204" charset="0"/>
                <a:ea typeface="Lato"/>
                <a:cs typeface="Lato"/>
                <a:sym typeface="Lato"/>
              </a:rPr>
              <a:t>member: </a:t>
            </a:r>
            <a:r>
              <a:rPr lang="es-MX" sz="1600" b="1" dirty="0">
                <a:latin typeface="Lato" panose="020B0604020202020204" charset="0"/>
              </a:rPr>
              <a:t>Sara </a:t>
            </a:r>
            <a:r>
              <a:rPr lang="es-MX" sz="1600" b="1" dirty="0" err="1" smtClean="0">
                <a:latin typeface="Lato" panose="020B0604020202020204" charset="0"/>
              </a:rPr>
              <a:t>Hoeflich</a:t>
            </a:r>
            <a:r>
              <a:rPr lang="es-MX" sz="1600" dirty="0" smtClean="0">
                <a:latin typeface="Lato" panose="020B0604020202020204" charset="0"/>
              </a:rPr>
              <a:t>.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s-MX" sz="1600" dirty="0">
              <a:highlight>
                <a:srgbClr val="FFFFFF"/>
              </a:highlight>
              <a:latin typeface="Lato" panose="020B0604020202020204" charset="0"/>
              <a:ea typeface="Lato"/>
              <a:cs typeface="Lato"/>
              <a:sym typeface="Lato"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>
                <a:highlight>
                  <a:srgbClr val="FFFFFF"/>
                </a:highlight>
                <a:latin typeface="Lato" panose="020B0604020202020204" charset="0"/>
                <a:ea typeface="Lato"/>
                <a:cs typeface="Lato"/>
                <a:sym typeface="Lato"/>
              </a:rPr>
              <a:t>A </a:t>
            </a:r>
            <a:r>
              <a:rPr lang="en-US" sz="1600" dirty="0" smtClean="0">
                <a:highlight>
                  <a:srgbClr val="FFFFFF"/>
                </a:highlight>
                <a:latin typeface="Lato" panose="020B0604020202020204" charset="0"/>
                <a:ea typeface="Lato"/>
                <a:cs typeface="Lato"/>
                <a:sym typeface="Lato"/>
              </a:rPr>
              <a:t>Universidad del Rosario </a:t>
            </a:r>
            <a:r>
              <a:rPr lang="en-US" sz="1600" dirty="0">
                <a:highlight>
                  <a:srgbClr val="FFFFFF"/>
                </a:highlight>
                <a:latin typeface="Lato" panose="020B0604020202020204" charset="0"/>
                <a:ea typeface="Lato"/>
                <a:cs typeface="Lato"/>
                <a:sym typeface="Lato"/>
              </a:rPr>
              <a:t>member (as </a:t>
            </a:r>
            <a:r>
              <a:rPr lang="en-US" sz="1600" dirty="0" smtClean="0">
                <a:highlight>
                  <a:srgbClr val="FFFFFF"/>
                </a:highlight>
                <a:latin typeface="Lato" panose="020B0604020202020204" charset="0"/>
                <a:ea typeface="Lato"/>
                <a:cs typeface="Lato"/>
                <a:sym typeface="Lato"/>
              </a:rPr>
              <a:t>guest institution and project co-coordinator)</a:t>
            </a:r>
            <a:r>
              <a:rPr lang="en-US" sz="1600" dirty="0" smtClean="0">
                <a:latin typeface="Lato" panose="020B0604020202020204" charset="0"/>
                <a:sym typeface="Lato"/>
              </a:rPr>
              <a:t>: </a:t>
            </a:r>
            <a:r>
              <a:rPr lang="es-MX" sz="1600" b="1" dirty="0">
                <a:latin typeface="Lato" panose="020B0604020202020204" charset="0"/>
              </a:rPr>
              <a:t>María Jimena Rodríguez </a:t>
            </a:r>
            <a:r>
              <a:rPr lang="es-MX" sz="1600" b="1" dirty="0" smtClean="0">
                <a:latin typeface="Lato" panose="020B0604020202020204" charset="0"/>
              </a:rPr>
              <a:t>Pinzón</a:t>
            </a:r>
            <a:r>
              <a:rPr lang="en-US" sz="1600" dirty="0" smtClean="0">
                <a:latin typeface="Lato" panose="020B0604020202020204" charset="0"/>
                <a:sym typeface="Lato"/>
              </a:rPr>
              <a:t>.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sz="1600" dirty="0">
              <a:latin typeface="Lato" panose="020B0604020202020204" charset="0"/>
              <a:sym typeface="Lato"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latin typeface="Lato" panose="020B0604020202020204" charset="0"/>
                <a:sym typeface="Lato"/>
              </a:rPr>
              <a:t>A member from the European Universities: </a:t>
            </a:r>
            <a:r>
              <a:rPr lang="es-MX" sz="1600" b="1" dirty="0">
                <a:latin typeface="Lato" panose="020B0604020202020204" charset="0"/>
              </a:rPr>
              <a:t>Andrés Felipe Valderrama </a:t>
            </a:r>
            <a:r>
              <a:rPr lang="es-MX" sz="1600" b="1" dirty="0" smtClean="0">
                <a:latin typeface="Lato" panose="020B0604020202020204" charset="0"/>
              </a:rPr>
              <a:t>Pineda</a:t>
            </a:r>
            <a:r>
              <a:rPr lang="es-MX" sz="1600" dirty="0" smtClean="0">
                <a:latin typeface="Lato" panose="020B0604020202020204" charset="0"/>
              </a:rPr>
              <a:t>.</a:t>
            </a:r>
            <a:endParaRPr lang="en-US" sz="1600" dirty="0">
              <a:latin typeface="Lato" panose="020B0604020202020204" charset="0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59675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 idx="4294967295"/>
          </p:nvPr>
        </p:nvSpPr>
        <p:spPr>
          <a:xfrm>
            <a:off x="1140432" y="214972"/>
            <a:ext cx="5835722" cy="53498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en-US" dirty="0">
                <a:highlight>
                  <a:srgbClr val="FFFFFF"/>
                </a:highlight>
              </a:rPr>
              <a:t>Promoting the </a:t>
            </a:r>
            <a:r>
              <a:rPr lang="en-US" dirty="0" smtClean="0">
                <a:highlight>
                  <a:srgbClr val="FFFFFF"/>
                </a:highlight>
              </a:rPr>
              <a:t>competition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7" name="Shape 124"/>
          <p:cNvSpPr txBox="1">
            <a:spLocks/>
          </p:cNvSpPr>
          <p:nvPr/>
        </p:nvSpPr>
        <p:spPr>
          <a:xfrm>
            <a:off x="1454149" y="1284269"/>
            <a:ext cx="7504915" cy="3055706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lnSpc>
                <a:spcPct val="106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Lato" panose="020B0604020202020204" charset="0"/>
                <a:ea typeface="Lato"/>
                <a:cs typeface="Lato"/>
                <a:sym typeface="Lato"/>
              </a:rPr>
              <a:t>Pending: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FF0000"/>
              </a:solidFill>
              <a:highlight>
                <a:srgbClr val="FFFFFF"/>
              </a:highlight>
              <a:latin typeface="Lato" panose="020B0604020202020204" charset="0"/>
              <a:sym typeface="Lato"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Lato" panose="020B0604020202020204" charset="0"/>
                <a:sym typeface="Lato"/>
              </a:rPr>
              <a:t>To define with other committees 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sz="1800" dirty="0" smtClean="0">
              <a:highlight>
                <a:srgbClr val="FFFFFF"/>
              </a:highlight>
              <a:latin typeface="Lato" panose="020B0604020202020204" charset="0"/>
              <a:sym typeface="Lato"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Lato" panose="020B0604020202020204" charset="0"/>
                <a:sym typeface="Lato"/>
              </a:rPr>
              <a:t>XXX</a:t>
            </a:r>
            <a:endParaRPr lang="en-US" sz="1800" dirty="0">
              <a:solidFill>
                <a:srgbClr val="FF0000"/>
              </a:solidFill>
              <a:latin typeface="Lato" panose="020B0604020202020204" charset="0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16929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 idx="4294967295"/>
          </p:nvPr>
        </p:nvSpPr>
        <p:spPr>
          <a:xfrm>
            <a:off x="1140432" y="214972"/>
            <a:ext cx="6585734" cy="53498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lnSpc>
                <a:spcPct val="106000"/>
              </a:lnSpc>
            </a:pPr>
            <a:r>
              <a:rPr lang="en-US" dirty="0">
                <a:highlight>
                  <a:srgbClr val="FFFFFF"/>
                </a:highlight>
              </a:rPr>
              <a:t>Proposal output of the competition</a:t>
            </a:r>
          </a:p>
        </p:txBody>
      </p:sp>
      <p:sp>
        <p:nvSpPr>
          <p:cNvPr id="7" name="Shape 124"/>
          <p:cNvSpPr txBox="1">
            <a:spLocks/>
          </p:cNvSpPr>
          <p:nvPr/>
        </p:nvSpPr>
        <p:spPr>
          <a:xfrm>
            <a:off x="1454149" y="1284269"/>
            <a:ext cx="7504915" cy="3055706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lnSpc>
                <a:spcPct val="106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Lato" panose="020B0604020202020204" charset="0"/>
                <a:ea typeface="Lato"/>
                <a:cs typeface="Lato"/>
                <a:sym typeface="Lato"/>
              </a:rPr>
              <a:t>Pending: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FF0000"/>
              </a:solidFill>
              <a:highlight>
                <a:srgbClr val="FFFFFF"/>
              </a:highlight>
              <a:latin typeface="Lato" panose="020B0604020202020204" charset="0"/>
              <a:sym typeface="Lato"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Lato" panose="020B0604020202020204" charset="0"/>
                <a:sym typeface="Lato"/>
              </a:rPr>
              <a:t>To define with other committees </a:t>
            </a: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sz="1800" dirty="0" smtClean="0">
              <a:highlight>
                <a:srgbClr val="FFFFFF"/>
              </a:highlight>
              <a:latin typeface="Lato" panose="020B0604020202020204" charset="0"/>
              <a:sym typeface="Lato"/>
            </a:endParaRPr>
          </a:p>
          <a:p>
            <a:pPr marL="342900" indent="-342900">
              <a:lnSpc>
                <a:spcPct val="106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Lato" panose="020B0604020202020204" charset="0"/>
                <a:sym typeface="Lato"/>
              </a:rPr>
              <a:t>XXX</a:t>
            </a:r>
            <a:endParaRPr lang="en-US" sz="1800" dirty="0">
              <a:solidFill>
                <a:srgbClr val="FF0000"/>
              </a:solidFill>
              <a:latin typeface="Lato" panose="020B0604020202020204" charset="0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44768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 idx="4294967295"/>
          </p:nvPr>
        </p:nvSpPr>
        <p:spPr>
          <a:xfrm>
            <a:off x="1454150" y="1319213"/>
            <a:ext cx="7689850" cy="53498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95" name="Shape 95"/>
          <p:cNvSpPr txBox="1">
            <a:spLocks noGrp="1"/>
          </p:cNvSpPr>
          <p:nvPr>
            <p:ph type="body" idx="4294967295"/>
          </p:nvPr>
        </p:nvSpPr>
        <p:spPr>
          <a:xfrm>
            <a:off x="1454150" y="2079625"/>
            <a:ext cx="7689850" cy="226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285750" lvl="0" indent="-285750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Establish guidelines and competition rules</a:t>
            </a:r>
          </a:p>
          <a:p>
            <a:pPr marL="285750" lvl="0" indent="-285750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285750" lvl="0" indent="-285750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Proposal on composition of jury (in collaboration with Com 3)</a:t>
            </a:r>
          </a:p>
          <a:p>
            <a:pPr marL="285750" lvl="0" indent="-285750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285750" lvl="0" indent="-285750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Promoting the competition</a:t>
            </a:r>
          </a:p>
          <a:p>
            <a:pPr marL="285750" lvl="0" indent="-285750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285750" lvl="0" indent="-285750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Proposal output of the competition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 idx="4294967295"/>
          </p:nvPr>
        </p:nvSpPr>
        <p:spPr>
          <a:xfrm>
            <a:off x="1140431" y="564294"/>
            <a:ext cx="8003569" cy="53498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</a:rPr>
              <a:t>Establishing guidelines and competition rules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981756"/>
              </p:ext>
            </p:extLst>
          </p:nvPr>
        </p:nvGraphicFramePr>
        <p:xfrm>
          <a:off x="1140431" y="1213937"/>
          <a:ext cx="7027524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4468"/>
                <a:gridCol w="236305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Guidelines</a:t>
                      </a:r>
                      <a:endParaRPr lang="en-US" sz="18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noProof="0" dirty="0" smtClean="0"/>
                        <a:t>Criteria</a:t>
                      </a:r>
                      <a:endParaRPr lang="en-US" sz="18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Total points or Jury Agreement </a:t>
                      </a:r>
                      <a:endParaRPr lang="en-US" sz="18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</a:rPr>
                        <a:t>Learning process (PBL)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noProof="0" dirty="0" smtClean="0"/>
                        <a:t>25</a:t>
                      </a:r>
                      <a:endParaRPr lang="en-US" sz="18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</a:rPr>
                        <a:t>Interdisciplinary work 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noProof="0" dirty="0" smtClean="0"/>
                        <a:t>25</a:t>
                      </a:r>
                      <a:endParaRPr lang="en-US" sz="18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</a:rPr>
                        <a:t>Collaboration with local stakeholders 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noProof="0" dirty="0" smtClean="0"/>
                        <a:t>15</a:t>
                      </a:r>
                      <a:endParaRPr lang="en-US" sz="18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US" sz="1800" b="0" i="0" u="none" strike="noStrike" cap="none" noProof="0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+mn-lt"/>
                          <a:ea typeface="+mn-ea"/>
                          <a:cs typeface="+mn-cs"/>
                          <a:sym typeface="Arial"/>
                        </a:rPr>
                        <a:t>Project’s contribution to sustainability at the studied territory / project’s feasibility</a:t>
                      </a:r>
                      <a:endParaRPr lang="en-US" sz="1800" b="0" i="0" u="none" strike="noStrike" cap="none" noProof="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noProof="0" dirty="0" smtClean="0"/>
                        <a:t>15</a:t>
                      </a:r>
                      <a:endParaRPr lang="en-US" sz="18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5"/>
                        <a:tabLst/>
                        <a:defRPr/>
                      </a:pPr>
                      <a:r>
                        <a:rPr lang="en-US" sz="1800" b="0" i="0" u="none" strike="noStrike" cap="none" noProof="0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+mn-lt"/>
                          <a:ea typeface="+mn-ea"/>
                          <a:cs typeface="+mn-cs"/>
                          <a:sym typeface="Arial"/>
                        </a:rPr>
                        <a:t>International contextualization</a:t>
                      </a:r>
                      <a:r>
                        <a:rPr lang="en-US" sz="1800" b="0" i="0" u="none" strike="noStrike" cap="none" baseline="0" noProof="0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+mn-lt"/>
                          <a:ea typeface="+mn-ea"/>
                          <a:cs typeface="+mn-cs"/>
                          <a:sym typeface="Arial"/>
                        </a:rPr>
                        <a:t> of the </a:t>
                      </a:r>
                      <a:r>
                        <a:rPr lang="en-US" sz="1800" b="0" i="0" u="none" strike="noStrike" cap="none" noProof="0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+mn-lt"/>
                          <a:ea typeface="+mn-ea"/>
                          <a:cs typeface="+mn-cs"/>
                          <a:sym typeface="Arial"/>
                        </a:rPr>
                        <a:t>project</a:t>
                      </a:r>
                      <a:endParaRPr lang="en-US" sz="1800" b="0" i="0" u="none" strike="noStrike" cap="none" noProof="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noProof="0" dirty="0" smtClean="0"/>
                        <a:t>10</a:t>
                      </a:r>
                      <a:endParaRPr lang="en-US" sz="18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6"/>
                        <a:tabLst/>
                        <a:defRPr/>
                      </a:pPr>
                      <a:r>
                        <a:rPr lang="en-US" sz="1800" b="0" i="0" u="none" strike="noStrike" cap="none" noProof="0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+mn-lt"/>
                          <a:ea typeface="+mn-ea"/>
                          <a:cs typeface="+mn-cs"/>
                          <a:sym typeface="Arial"/>
                        </a:rPr>
                        <a:t>Supporting the work</a:t>
                      </a:r>
                      <a:endParaRPr lang="en-US" sz="1800" b="0" i="0" u="none" strike="noStrike" cap="none" noProof="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noProof="0" dirty="0" smtClean="0"/>
                        <a:t>10</a:t>
                      </a:r>
                      <a:endParaRPr lang="en-US" sz="1800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 idx="4294967295"/>
          </p:nvPr>
        </p:nvSpPr>
        <p:spPr>
          <a:xfrm>
            <a:off x="1140432" y="214972"/>
            <a:ext cx="5835722" cy="53498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</a:rPr>
              <a:t>Guidelines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642583"/>
              </p:ext>
            </p:extLst>
          </p:nvPr>
        </p:nvGraphicFramePr>
        <p:xfrm>
          <a:off x="1140432" y="832153"/>
          <a:ext cx="7167937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312"/>
                <a:gridCol w="3073116"/>
                <a:gridCol w="17055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Criteria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Verifiable indicator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Total points</a:t>
                      </a:r>
                      <a:endParaRPr lang="en-US" sz="1800" noProof="0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</a:rPr>
                        <a:t>Learning process (PBL)</a:t>
                      </a:r>
                      <a:endParaRPr lang="en-US" sz="18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1400" noProof="0" dirty="0" smtClean="0"/>
                        <a:t>Drafting of the project appropriate to the level of training.</a:t>
                      </a:r>
                      <a:endParaRPr lang="en-US" sz="1400" noProof="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r"/>
                      <a:r>
                        <a:rPr lang="en-US" sz="1800" noProof="0" dirty="0" smtClean="0"/>
                        <a:t>25 points or Jury Agreement </a:t>
                      </a:r>
                      <a:endParaRPr lang="en-US" sz="1800" noProof="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 startAt="2"/>
                      </a:pPr>
                      <a:r>
                        <a:rPr lang="en-US" sz="1400" noProof="0" dirty="0" smtClean="0"/>
                        <a:t>Theoretical frames / concepts in accordance with the level of training</a:t>
                      </a:r>
                      <a:endParaRPr lang="en-US" sz="14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800" noProof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 startAt="3"/>
                      </a:pPr>
                      <a:r>
                        <a:rPr lang="en-US" sz="1400" noProof="0" dirty="0" smtClean="0"/>
                        <a:t>The problem includes the analysis of a diversity of variables.</a:t>
                      </a:r>
                      <a:endParaRPr lang="en-US" sz="14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800" noProof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 startAt="4"/>
                      </a:pPr>
                      <a:r>
                        <a:rPr lang="en-US" sz="1400" noProof="0" dirty="0" smtClean="0"/>
                        <a:t>The project carried out sufficient preliminary research citation.</a:t>
                      </a:r>
                      <a:endParaRPr lang="en-US" sz="14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800" noProof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 startAt="5"/>
                      </a:pPr>
                      <a:r>
                        <a:rPr lang="en-US" sz="1400" b="0" i="0" u="none" strike="noStrike" cap="none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The used methodology for developing the project is consistent with the settled goals.</a:t>
                      </a:r>
                      <a:endParaRPr lang="en-US" sz="1400" b="0" i="0" u="none" strike="noStrike" cap="none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8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71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 idx="4294967295"/>
          </p:nvPr>
        </p:nvSpPr>
        <p:spPr>
          <a:xfrm>
            <a:off x="1140432" y="214972"/>
            <a:ext cx="5835722" cy="53498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</a:rPr>
              <a:t>Guidelines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829851"/>
              </p:ext>
            </p:extLst>
          </p:nvPr>
        </p:nvGraphicFramePr>
        <p:xfrm>
          <a:off x="1140432" y="832153"/>
          <a:ext cx="7167937" cy="30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312"/>
                <a:gridCol w="3073116"/>
                <a:gridCol w="17055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Criteria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Verifiable indicator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Total points</a:t>
                      </a:r>
                      <a:endParaRPr lang="en-US" sz="1800" noProof="0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</a:rPr>
                        <a:t>Interdisciplinary work 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1400" noProof="0" dirty="0" smtClean="0"/>
                        <a:t>The used methodology for the analysis allows </a:t>
                      </a:r>
                      <a:r>
                        <a:rPr lang="en-US" sz="1400" noProof="0" dirty="0" smtClean="0"/>
                        <a:t>for reading </a:t>
                      </a:r>
                      <a:r>
                        <a:rPr lang="en-US" sz="1400" noProof="0" dirty="0" smtClean="0"/>
                        <a:t>the territories in its complexity and its integrity.</a:t>
                      </a:r>
                      <a:endParaRPr lang="en-US" sz="1400" noProof="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r"/>
                      <a:r>
                        <a:rPr lang="en-US" sz="1800" noProof="0" dirty="0" smtClean="0"/>
                        <a:t>25 points or Jury Agreement </a:t>
                      </a:r>
                      <a:endParaRPr lang="en-US" sz="1800" noProof="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 startAt="2"/>
                        <a:tabLst/>
                        <a:defRPr/>
                      </a:pPr>
                      <a:r>
                        <a:rPr lang="en-US" sz="1400" noProof="0" dirty="0" smtClean="0"/>
                        <a:t>Interdisciplinary composition</a:t>
                      </a:r>
                      <a:r>
                        <a:rPr lang="en-US" sz="1400" baseline="0" noProof="0" dirty="0" smtClean="0"/>
                        <a:t> of the </a:t>
                      </a:r>
                      <a:r>
                        <a:rPr lang="en-US" sz="1400" noProof="0" dirty="0" smtClean="0"/>
                        <a:t>students group.</a:t>
                      </a:r>
                      <a:endParaRPr lang="en-US" sz="14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800" noProof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 startAt="3"/>
                      </a:pPr>
                      <a:r>
                        <a:rPr lang="en-US" sz="1400" noProof="0" dirty="0" smtClean="0"/>
                        <a:t>Definition of roles inside the students group.</a:t>
                      </a:r>
                      <a:endParaRPr lang="en-US" sz="14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800" noProof="0" dirty="0"/>
                    </a:p>
                  </a:txBody>
                  <a:tcPr/>
                </a:tc>
              </a:tr>
              <a:tr h="741680">
                <a:tc vMerge="1">
                  <a:txBody>
                    <a:bodyPr/>
                    <a:lstStyle/>
                    <a:p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 startAt="4"/>
                      </a:pPr>
                      <a:r>
                        <a:rPr lang="en-US" sz="1400" noProof="0" dirty="0" smtClean="0"/>
                        <a:t>Interdisciplinary disciplines of the teachers who advise the process.</a:t>
                      </a:r>
                      <a:endParaRPr lang="en-US" sz="14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8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8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 idx="4294967295"/>
          </p:nvPr>
        </p:nvSpPr>
        <p:spPr>
          <a:xfrm>
            <a:off x="1140432" y="214972"/>
            <a:ext cx="5835722" cy="53498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</a:rPr>
              <a:t>Guidelines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397538"/>
              </p:ext>
            </p:extLst>
          </p:nvPr>
        </p:nvGraphicFramePr>
        <p:xfrm>
          <a:off x="1140432" y="819250"/>
          <a:ext cx="7167937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312"/>
                <a:gridCol w="3073116"/>
                <a:gridCol w="17055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Criteria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Verifiable indicator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Total points</a:t>
                      </a:r>
                      <a:endParaRPr lang="en-US" sz="1800" noProof="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</a:rPr>
                        <a:t>Collaboration with local stakeholders 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1400" noProof="0" dirty="0" smtClean="0"/>
                        <a:t>Terrain visits were made for knowing</a:t>
                      </a:r>
                      <a:r>
                        <a:rPr lang="en-US" sz="1400" baseline="0" noProof="0" dirty="0" smtClean="0"/>
                        <a:t> </a:t>
                      </a:r>
                      <a:r>
                        <a:rPr lang="en-US" sz="1400" noProof="0" dirty="0" smtClean="0"/>
                        <a:t>the community needs in the project.</a:t>
                      </a:r>
                      <a:endParaRPr lang="en-US" sz="1400" noProof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800" noProof="0" dirty="0" smtClean="0"/>
                        <a:t>15 points or Jury Agreement </a:t>
                      </a:r>
                      <a:endParaRPr lang="en-US" sz="1800" noProof="0" dirty="0"/>
                    </a:p>
                  </a:txBody>
                  <a:tcPr anchor="ctr"/>
                </a:tc>
              </a:tr>
              <a:tr h="931977">
                <a:tc vMerge="1">
                  <a:txBody>
                    <a:bodyPr/>
                    <a:lstStyle/>
                    <a:p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 startAt="2"/>
                      </a:pPr>
                      <a:r>
                        <a:rPr lang="en-US" sz="1400" noProof="0" dirty="0" smtClean="0"/>
                        <a:t>The points of view of local actors (organizations, institutions of public / private) were</a:t>
                      </a:r>
                      <a:r>
                        <a:rPr lang="en-US" sz="1400" baseline="0" noProof="0" dirty="0" smtClean="0"/>
                        <a:t> ta</a:t>
                      </a:r>
                      <a:r>
                        <a:rPr lang="en-US" sz="1400" noProof="0" dirty="0" smtClean="0"/>
                        <a:t>ken into account during the process.</a:t>
                      </a:r>
                      <a:endParaRPr lang="en-US" sz="14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8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45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 idx="4294967295"/>
          </p:nvPr>
        </p:nvSpPr>
        <p:spPr>
          <a:xfrm>
            <a:off x="1140432" y="214972"/>
            <a:ext cx="5835722" cy="53498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</a:rPr>
              <a:t>Guidelines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061712"/>
              </p:ext>
            </p:extLst>
          </p:nvPr>
        </p:nvGraphicFramePr>
        <p:xfrm>
          <a:off x="1140432" y="830552"/>
          <a:ext cx="7167937" cy="213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312"/>
                <a:gridCol w="3073116"/>
                <a:gridCol w="17055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Criteria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Verifiable indicator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Total points</a:t>
                      </a:r>
                      <a:endParaRPr lang="en-US" sz="1800" noProof="0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342900" marR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US" sz="1800" b="0" i="0" u="none" strike="noStrike" cap="none" noProof="0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+mn-lt"/>
                          <a:ea typeface="+mn-ea"/>
                          <a:cs typeface="+mn-cs"/>
                          <a:sym typeface="Arial"/>
                        </a:rPr>
                        <a:t>Project’s contribution to sustainability at the studied territory / project’s feasibility</a:t>
                      </a:r>
                      <a:endParaRPr lang="en-US" sz="1800" b="0" i="0" u="none" strike="noStrike" cap="none" noProof="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1400" noProof="0" dirty="0" smtClean="0"/>
                        <a:t>Argumentation for selecting the problem.</a:t>
                      </a:r>
                      <a:endParaRPr lang="en-US" sz="1400" noProof="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/>
                      <a:r>
                        <a:rPr lang="en-US" sz="1800" noProof="0" dirty="0" smtClean="0"/>
                        <a:t>15 points or Jury Agreement </a:t>
                      </a:r>
                      <a:endParaRPr lang="en-US" sz="1800" noProof="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 startAt="2"/>
                        <a:tabLst/>
                        <a:defRPr/>
                      </a:pPr>
                      <a:r>
                        <a:rPr lang="en-US" sz="1400" noProof="0" dirty="0" smtClean="0"/>
                        <a:t>The intervention alternatives are scientifically and technically</a:t>
                      </a:r>
                      <a:r>
                        <a:rPr lang="en-US" sz="1400" baseline="0" noProof="0" dirty="0" smtClean="0"/>
                        <a:t> </a:t>
                      </a:r>
                      <a:r>
                        <a:rPr lang="en-US" sz="1400" noProof="0" dirty="0" smtClean="0"/>
                        <a:t>feasible. </a:t>
                      </a:r>
                      <a:endParaRPr lang="en-US" sz="14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800" noProof="0" dirty="0"/>
                    </a:p>
                  </a:txBody>
                  <a:tcPr/>
                </a:tc>
              </a:tr>
              <a:tr h="516558">
                <a:tc vMerge="1">
                  <a:txBody>
                    <a:bodyPr/>
                    <a:lstStyle/>
                    <a:p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 startAt="3"/>
                      </a:pPr>
                      <a:r>
                        <a:rPr lang="en-US" sz="1400" noProof="0" dirty="0" smtClean="0"/>
                        <a:t>The project is based on realities of specific territories.</a:t>
                      </a:r>
                      <a:endParaRPr lang="en-US" sz="14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8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58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 idx="4294967295"/>
          </p:nvPr>
        </p:nvSpPr>
        <p:spPr>
          <a:xfrm>
            <a:off x="1140432" y="214972"/>
            <a:ext cx="5835722" cy="53498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</a:rPr>
              <a:t>Guidelines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922996"/>
              </p:ext>
            </p:extLst>
          </p:nvPr>
        </p:nvGraphicFramePr>
        <p:xfrm>
          <a:off x="1140432" y="796305"/>
          <a:ext cx="7167937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312"/>
                <a:gridCol w="3073116"/>
                <a:gridCol w="17055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Criteria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Verifiable indicator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Total points</a:t>
                      </a:r>
                      <a:endParaRPr lang="en-US" sz="1800" noProof="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5"/>
                        <a:tabLst/>
                        <a:defRPr/>
                      </a:pPr>
                      <a:r>
                        <a:rPr lang="en-US" sz="1800" b="0" i="0" u="none" strike="noStrike" cap="none" noProof="0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+mn-lt"/>
                          <a:ea typeface="+mn-ea"/>
                          <a:cs typeface="+mn-cs"/>
                          <a:sym typeface="Arial"/>
                        </a:rPr>
                        <a:t>International contextualization</a:t>
                      </a:r>
                      <a:r>
                        <a:rPr lang="en-US" sz="1800" b="0" i="0" u="none" strike="noStrike" cap="none" baseline="0" noProof="0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+mn-lt"/>
                          <a:ea typeface="+mn-ea"/>
                          <a:cs typeface="+mn-cs"/>
                          <a:sym typeface="Arial"/>
                        </a:rPr>
                        <a:t> of the </a:t>
                      </a:r>
                      <a:r>
                        <a:rPr lang="en-US" sz="1800" b="0" i="0" u="none" strike="noStrike" cap="none" noProof="0" dirty="0" smtClean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+mn-lt"/>
                          <a:ea typeface="+mn-ea"/>
                          <a:cs typeface="+mn-cs"/>
                          <a:sym typeface="Arial"/>
                        </a:rPr>
                        <a:t>project</a:t>
                      </a:r>
                      <a:endParaRPr lang="en-US" sz="1800" b="0" i="0" u="none" strike="noStrike" cap="none" noProof="0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sz="1400" noProof="0" dirty="0" smtClean="0"/>
                        <a:t>The project aims at least to one of the Sustainable Development Goals (SDG 11).</a:t>
                      </a:r>
                      <a:endParaRPr lang="en-US" sz="1400" noProof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800" noProof="0" dirty="0" smtClean="0"/>
                        <a:t>10 points or Jury Agreement </a:t>
                      </a:r>
                      <a:endParaRPr lang="en-US" sz="1800" noProof="0" dirty="0"/>
                    </a:p>
                  </a:txBody>
                  <a:tcPr anchor="ctr"/>
                </a:tc>
              </a:tr>
              <a:tr h="695671">
                <a:tc vMerge="1">
                  <a:txBody>
                    <a:bodyPr/>
                    <a:lstStyle/>
                    <a:p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 startAt="2"/>
                      </a:pPr>
                      <a:r>
                        <a:rPr lang="en-US" sz="1400" noProof="0" dirty="0" smtClean="0"/>
                        <a:t>Students’ knowledge about the relation of the project with the international context.</a:t>
                      </a:r>
                      <a:endParaRPr lang="en-US" sz="14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8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64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 idx="4294967295"/>
          </p:nvPr>
        </p:nvSpPr>
        <p:spPr>
          <a:xfrm>
            <a:off x="1140432" y="214972"/>
            <a:ext cx="5835722" cy="53498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</a:rPr>
              <a:t>Rules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5" name="Shape 95"/>
          <p:cNvSpPr txBox="1">
            <a:spLocks/>
          </p:cNvSpPr>
          <p:nvPr/>
        </p:nvSpPr>
        <p:spPr>
          <a:xfrm>
            <a:off x="1454150" y="749959"/>
            <a:ext cx="7689850" cy="390423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●"/>
              <a:defRPr sz="13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342900" indent="-342900">
              <a:lnSpc>
                <a:spcPct val="106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The teams will be composed by four or five members.</a:t>
            </a:r>
          </a:p>
          <a:p>
            <a:pPr marL="342900" indent="-342900">
              <a:lnSpc>
                <a:spcPct val="106000"/>
              </a:lnSpc>
              <a:spcAft>
                <a:spcPts val="0"/>
              </a:spcAft>
              <a:buFont typeface="+mj-lt"/>
              <a:buAutoNum type="arabicPeriod"/>
            </a:pP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342900" indent="-342900">
              <a:lnSpc>
                <a:spcPct val="106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Each team only can be composed by:</a:t>
            </a:r>
          </a:p>
          <a:p>
            <a:pPr marL="342900" lvl="3" indent="-342900">
              <a:lnSpc>
                <a:spcPct val="106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Undergraduate students.</a:t>
            </a:r>
          </a:p>
          <a:p>
            <a:pPr marL="342900" lvl="3" indent="-342900">
              <a:lnSpc>
                <a:spcPct val="106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Enrolled students during the competition.</a:t>
            </a:r>
          </a:p>
          <a:p>
            <a:pPr marL="342900" lvl="3" indent="-342900">
              <a:lnSpc>
                <a:spcPct val="106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Students from at least two studies programs.</a:t>
            </a:r>
          </a:p>
          <a:p>
            <a:pPr lvl="3">
              <a:lnSpc>
                <a:spcPct val="106000"/>
              </a:lnSpc>
              <a:spcAft>
                <a:spcPts val="0"/>
              </a:spcAft>
              <a:buNone/>
            </a:pPr>
            <a:endParaRPr lang="en-US" sz="1400" dirty="0" smtClean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342900" indent="-342900">
              <a:lnSpc>
                <a:spcPct val="106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Each educative institution is responsible for the selection of the team members.</a:t>
            </a:r>
          </a:p>
          <a:p>
            <a:pPr marL="342900" indent="-342900">
              <a:lnSpc>
                <a:spcPct val="106000"/>
              </a:lnSpc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342900" indent="-342900">
              <a:lnSpc>
                <a:spcPct val="106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The projects have to be done during the time of the </a:t>
            </a:r>
            <a:r>
              <a:rPr lang="en-US" sz="1800" dirty="0" err="1" smtClean="0">
                <a:solidFill>
                  <a:srgbClr val="000000"/>
                </a:solidFill>
                <a:highlight>
                  <a:srgbClr val="FFFFFF"/>
                </a:highlight>
              </a:rPr>
              <a:t>Citylab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 experience.</a:t>
            </a:r>
          </a:p>
          <a:p>
            <a:pPr marL="342900" indent="-342900">
              <a:lnSpc>
                <a:spcPct val="106000"/>
              </a:lnSpc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342900" indent="-342900">
              <a:lnSpc>
                <a:spcPct val="106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Each project must 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have the recommendation and signature of professors who advised the process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017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675</Words>
  <Application>Microsoft Office PowerPoint</Application>
  <PresentationFormat>Presentación en pantalla (16:9)</PresentationFormat>
  <Paragraphs>122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Lato</vt:lpstr>
      <vt:lpstr>Raleway</vt:lpstr>
      <vt:lpstr>Streamline</vt:lpstr>
      <vt:lpstr>Committee 1: Student Competition</vt:lpstr>
      <vt:lpstr>Task</vt:lpstr>
      <vt:lpstr>Establishing guidelines and competition rules</vt:lpstr>
      <vt:lpstr>Guidelines</vt:lpstr>
      <vt:lpstr>Guidelines</vt:lpstr>
      <vt:lpstr>Guidelines</vt:lpstr>
      <vt:lpstr>Guidelines</vt:lpstr>
      <vt:lpstr>Guidelines</vt:lpstr>
      <vt:lpstr>Rules</vt:lpstr>
      <vt:lpstr>Rules</vt:lpstr>
      <vt:lpstr>Proposal on composition of jury (in collaboration with Com 3)</vt:lpstr>
      <vt:lpstr>Promoting the competition</vt:lpstr>
      <vt:lpstr>Proposal output of the competition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Committee 1: Student Competition</dc:title>
  <dc:creator>CARLOS APARICIO</dc:creator>
  <cp:lastModifiedBy>DR.APARICIO</cp:lastModifiedBy>
  <cp:revision>26</cp:revision>
  <dcterms:modified xsi:type="dcterms:W3CDTF">2017-10-02T16:07:55Z</dcterms:modified>
</cp:coreProperties>
</file>