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73" r:id="rId2"/>
    <p:sldId id="260" r:id="rId3"/>
    <p:sldId id="278" r:id="rId4"/>
    <p:sldId id="261" r:id="rId5"/>
    <p:sldId id="262" r:id="rId6"/>
    <p:sldId id="263" r:id="rId7"/>
    <p:sldId id="276" r:id="rId8"/>
    <p:sldId id="257" r:id="rId9"/>
    <p:sldId id="258" r:id="rId10"/>
    <p:sldId id="318" r:id="rId11"/>
    <p:sldId id="264" r:id="rId12"/>
    <p:sldId id="303" r:id="rId13"/>
    <p:sldId id="265" r:id="rId14"/>
    <p:sldId id="289" r:id="rId15"/>
    <p:sldId id="268" r:id="rId16"/>
    <p:sldId id="304" r:id="rId17"/>
    <p:sldId id="270" r:id="rId18"/>
    <p:sldId id="266" r:id="rId19"/>
    <p:sldId id="271" r:id="rId20"/>
    <p:sldId id="267" r:id="rId21"/>
    <p:sldId id="272" r:id="rId22"/>
    <p:sldId id="306" r:id="rId23"/>
    <p:sldId id="307" r:id="rId24"/>
    <p:sldId id="308" r:id="rId25"/>
    <p:sldId id="292" r:id="rId26"/>
    <p:sldId id="293" r:id="rId27"/>
    <p:sldId id="294" r:id="rId28"/>
    <p:sldId id="312" r:id="rId29"/>
    <p:sldId id="295" r:id="rId30"/>
    <p:sldId id="296" r:id="rId31"/>
    <p:sldId id="297" r:id="rId32"/>
    <p:sldId id="309" r:id="rId33"/>
    <p:sldId id="298" r:id="rId34"/>
    <p:sldId id="299" r:id="rId35"/>
    <p:sldId id="280" r:id="rId36"/>
    <p:sldId id="279" r:id="rId37"/>
    <p:sldId id="281" r:id="rId38"/>
    <p:sldId id="259" r:id="rId39"/>
    <p:sldId id="302" r:id="rId40"/>
    <p:sldId id="282" r:id="rId41"/>
    <p:sldId id="283" r:id="rId42"/>
    <p:sldId id="314" r:id="rId43"/>
    <p:sldId id="284" r:id="rId44"/>
    <p:sldId id="316" r:id="rId45"/>
    <p:sldId id="300" r:id="rId46"/>
    <p:sldId id="286" r:id="rId47"/>
    <p:sldId id="301" r:id="rId48"/>
    <p:sldId id="310" r:id="rId49"/>
    <p:sldId id="305" r:id="rId50"/>
    <p:sldId id="311" r:id="rId51"/>
    <p:sldId id="313" r:id="rId52"/>
    <p:sldId id="288" r:id="rId53"/>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17" name="Footer Placeholder 16"/>
          <p:cNvSpPr>
            <a:spLocks noGrp="1"/>
          </p:cNvSpPr>
          <p:nvPr>
            <p:ph type="ftr" sz="quarter" idx="11"/>
          </p:nvPr>
        </p:nvSpPr>
        <p:spPr/>
        <p:txBody>
          <a:bodyPr/>
          <a:lstStyle/>
          <a:p>
            <a:endParaRPr lang="nl-BE"/>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811E15B-4CD8-426F-BFF8-C9B40F43A32C}" type="slidenum">
              <a:rPr lang="nl-BE" smtClean="0"/>
              <a:pPr/>
              <a:t>‹nr.›</a:t>
            </a:fld>
            <a:endParaRPr lang="nl-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811E15B-4CD8-426F-BFF8-C9B40F43A32C}"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811E15B-4CD8-426F-BFF8-C9B40F43A32C}"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811E15B-4CD8-426F-BFF8-C9B40F43A32C}" type="slidenum">
              <a:rPr lang="nl-BE" smtClean="0"/>
              <a:pPr/>
              <a:t>‹nr.›</a:t>
            </a:fld>
            <a:endParaRPr lang="nl-BE"/>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5" name="Footer Placeholder 4"/>
          <p:cNvSpPr>
            <a:spLocks noGrp="1"/>
          </p:cNvSpPr>
          <p:nvPr>
            <p:ph type="ftr" sz="quarter" idx="11"/>
          </p:nvPr>
        </p:nvSpPr>
        <p:spPr>
          <a:xfrm>
            <a:off x="800100" y="6172200"/>
            <a:ext cx="4000500" cy="457200"/>
          </a:xfrm>
        </p:spPr>
        <p:txBody>
          <a:bodyPr/>
          <a:lstStyle/>
          <a:p>
            <a:endParaRPr lang="nl-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811E15B-4CD8-426F-BFF8-C9B40F43A32C}" type="slidenum">
              <a:rPr lang="nl-BE" smtClean="0"/>
              <a:pPr/>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811E15B-4CD8-426F-BFF8-C9B40F43A32C}" type="slidenum">
              <a:rPr lang="nl-BE" smtClean="0"/>
              <a:pPr/>
              <a:t>‹nr.›</a:t>
            </a:fld>
            <a:endParaRPr lang="nl-BE"/>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E811E15B-4CD8-426F-BFF8-C9B40F43A32C}" type="slidenum">
              <a:rPr lang="nl-BE" smtClean="0"/>
              <a:pPr/>
              <a:t>‹nr.›</a:t>
            </a:fld>
            <a:endParaRPr lang="nl-BE"/>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811E15B-4CD8-426F-BFF8-C9B40F43A32C}"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E811E15B-4CD8-426F-BFF8-C9B40F43A32C}"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811E15B-4CD8-426F-BFF8-C9B40F43A32C}" type="slidenum">
              <a:rPr lang="nl-BE" smtClean="0"/>
              <a:pPr/>
              <a:t>‹nr.›</a:t>
            </a:fld>
            <a:endParaRPr lang="nl-BE"/>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E95FEF-773B-418D-AE83-BDD4543365E1}" type="datetimeFigureOut">
              <a:rPr lang="nl-BE" smtClean="0"/>
              <a:pPr/>
              <a:t>21/03/2017</a:t>
            </a:fld>
            <a:endParaRPr lang="nl-BE"/>
          </a:p>
        </p:txBody>
      </p:sp>
      <p:sp>
        <p:nvSpPr>
          <p:cNvPr id="6" name="Footer Placeholder 5"/>
          <p:cNvSpPr>
            <a:spLocks noGrp="1"/>
          </p:cNvSpPr>
          <p:nvPr>
            <p:ph type="ftr" sz="quarter" idx="11"/>
          </p:nvPr>
        </p:nvSpPr>
        <p:spPr>
          <a:xfrm>
            <a:off x="914400" y="6172200"/>
            <a:ext cx="3886200" cy="457200"/>
          </a:xfrm>
        </p:spPr>
        <p:txBody>
          <a:bodyPr/>
          <a:lstStyle/>
          <a:p>
            <a:endParaRPr lang="nl-BE"/>
          </a:p>
        </p:txBody>
      </p:sp>
      <p:sp>
        <p:nvSpPr>
          <p:cNvPr id="7" name="Slide Number Placeholder 6"/>
          <p:cNvSpPr>
            <a:spLocks noGrp="1"/>
          </p:cNvSpPr>
          <p:nvPr>
            <p:ph type="sldNum" sz="quarter" idx="12"/>
          </p:nvPr>
        </p:nvSpPr>
        <p:spPr>
          <a:xfrm>
            <a:off x="146304" y="6208776"/>
            <a:ext cx="457200" cy="457200"/>
          </a:xfrm>
        </p:spPr>
        <p:txBody>
          <a:bodyPr/>
          <a:lstStyle/>
          <a:p>
            <a:fld id="{E811E15B-4CD8-426F-BFF8-C9B40F43A32C}" type="slidenum">
              <a:rPr lang="nl-BE" smtClean="0"/>
              <a:pPr/>
              <a:t>‹nr.›</a:t>
            </a:fld>
            <a:endParaRPr lang="nl-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7E95FEF-773B-418D-AE83-BDD4543365E1}" type="datetimeFigureOut">
              <a:rPr lang="nl-BE" smtClean="0"/>
              <a:pPr/>
              <a:t>21/03/2017</a:t>
            </a:fld>
            <a:endParaRPr lang="nl-BE"/>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l-BE"/>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811E15B-4CD8-426F-BFF8-C9B40F43A32C}"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youtube.com/watch?v=CXlHmxWMBWQ"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hotelampere.info/wp-content/uploads/2012/09/lumiere11.jpe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YR0Gf8JfI8" TargetMode="External"/><Relationship Id="rId2" Type="http://schemas.openxmlformats.org/officeDocument/2006/relationships/hyperlink" Target="https://www.youtube.com/watch?v=b9MoAQJFn_8" TargetMode="Externa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llocine.fr/personne/fichepersonne_gen_cpersonne=10070.html"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be/url?sa=i&amp;rct=j&amp;q=&amp;esrc=s&amp;source=images&amp;cd=&amp;cad=rja&amp;uact=8&amp;ved=0CAcQjRw&amp;url=http://anythinghorror.com/2011/02/24/guest-reviewer-buzz-saunders-le-manoir-du-diable-1896/&amp;ei=fYoZVafgENOv7Ab3rIHwCA&amp;bvm=bv.89381419,d.ZGU&amp;psig=AFQjCNF5y48oa26QWpyInl9ZRi9_EoLRQg&amp;ust=142782357461383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7-x93QagJU" TargetMode="External"/><Relationship Id="rId2" Type="http://schemas.openxmlformats.org/officeDocument/2006/relationships/hyperlink" Target="https://www.youtube.com/watch?v=nXbjYaXVVqM&amp;list=PL0AF02C8E6F4DA958" TargetMode="Externa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wbJ01n5uoxc"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kHW8rCKak8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phototrend.fr/2011/09/mp-93-les-bases-pour-realiser-un-bon-time-laps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DxAO9S9B7FQ" TargetMode="External"/><Relationship Id="rId2" Type="http://schemas.openxmlformats.org/officeDocument/2006/relationships/hyperlink" Target="http://fr.wikipedia.org/wiki/Animation_en_volume"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hyperlink" Target="http://fr.wiktionary.org/wiki/fade_in" TargetMode="External"/><Relationship Id="rId2" Type="http://schemas.openxmlformats.org/officeDocument/2006/relationships/hyperlink" Target="http://fr.wikipedia.org/wiki/Fade_Out"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youtube.com/watch?v=3bup_zehvBo"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hotelampere.info/wp-content/uploads/2012/09/lumiere11.jpeg" TargetMode="External"/><Relationship Id="rId7" Type="http://schemas.openxmlformats.org/officeDocument/2006/relationships/image" Target="../media/image12.jpeg"/><Relationship Id="rId2" Type="http://schemas.openxmlformats.org/officeDocument/2006/relationships/hyperlink" Target="http://www.google.be/url?sa=i&amp;rct=j&amp;q=&amp;esrc=s&amp;source=images&amp;cd=&amp;cad=rja&amp;uact=8&amp;ved=0CAcQjRw&amp;url=http://www.hotelampere.info/2015/01/803/&amp;ei=bIkZVa2EJuqj7Aa89IGYDw&amp;bvm=bv.89381419,d.ZGU&amp;psig=AFQjCNFeYUqIqrUYKr0GXYtMLf_bBn3jpA&amp;ust=1427823294124182" TargetMode="External"/><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0CAcQjRw&amp;url=http://anythinghorror.com/2011/02/24/guest-reviewer-buzz-saunders-le-manoir-du-diable-1896/&amp;ei=fYoZVafgENOv7Ab3rIHwCA&amp;bvm=bv.89381419,d.ZGU&amp;psig=AFQjCNF5y48oa26QWpyInl9ZRi9_EoLRQg&amp;ust=1427823574613834" TargetMode="External"/><Relationship Id="rId5" Type="http://schemas.openxmlformats.org/officeDocument/2006/relationships/hyperlink" Target="http://www.google.be/url?sa=i&amp;rct=j&amp;q=&amp;esrc=s&amp;source=images&amp;cd=&amp;cad=rja&amp;uact=8&amp;ved=0CAcQjRw&amp;url=http://it.wikipedia.org/wiki/Georges_M%C3%A9li%C3%A8s&amp;ei=XIoZVcm7Ju-R7Aa7tYDQAw&amp;bvm=bv.89381419,d.ZGU&amp;psig=AFQjCNF5y48oa26QWpyInl9ZRi9_EoLRQg&amp;ust=1427823574613834" TargetMode="Externa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youtube.com/watch?v=0voUlJJU1n4" TargetMode="External"/><Relationship Id="rId13" Type="http://schemas.openxmlformats.org/officeDocument/2006/relationships/hyperlink" Target="https://www.youtube.com/watch?v=kHW8rCKak8o" TargetMode="External"/><Relationship Id="rId3" Type="http://schemas.openxmlformats.org/officeDocument/2006/relationships/hyperlink" Target="https://www.youtube.com/watch?v=EXhtq01E6JI" TargetMode="External"/><Relationship Id="rId7" Type="http://schemas.openxmlformats.org/officeDocument/2006/relationships/hyperlink" Target="https://www.youtube.com/watch?v=iYR0Gf8JfI8" TargetMode="External"/><Relationship Id="rId12" Type="http://schemas.openxmlformats.org/officeDocument/2006/relationships/hyperlink" Target="https://www.youtube.com/watch?v=wbJ01n5uoxc" TargetMode="External"/><Relationship Id="rId2" Type="http://schemas.openxmlformats.org/officeDocument/2006/relationships/hyperlink" Target="http://www.allocine.fr/personne/fichepersonne_gen_cpersonne=10070.html" TargetMode="External"/><Relationship Id="rId1" Type="http://schemas.openxmlformats.org/officeDocument/2006/relationships/slideLayout" Target="../slideLayouts/slideLayout2.xml"/><Relationship Id="rId6" Type="http://schemas.openxmlformats.org/officeDocument/2006/relationships/hyperlink" Target="https://www.youtube.com/watch?v=DcKOdfpHJpM" TargetMode="External"/><Relationship Id="rId11" Type="http://schemas.openxmlformats.org/officeDocument/2006/relationships/hyperlink" Target="https://www.youtube.com/watch?v=f7-x93QagJU" TargetMode="External"/><Relationship Id="rId5" Type="http://schemas.openxmlformats.org/officeDocument/2006/relationships/hyperlink" Target="https://www.youtube.com/watch?v=b9MoAQJFn_8" TargetMode="External"/><Relationship Id="rId10" Type="http://schemas.openxmlformats.org/officeDocument/2006/relationships/hyperlink" Target="https://www.youtube.com/watch?v=8oFnOAnL8Ss&amp;list=PL0AF02C8E6F4DA958&amp;index=2" TargetMode="External"/><Relationship Id="rId4" Type="http://schemas.openxmlformats.org/officeDocument/2006/relationships/hyperlink" Target="https://www.youtube.com/watch?v=CXlHmxWMBWQ" TargetMode="External"/><Relationship Id="rId9" Type="http://schemas.openxmlformats.org/officeDocument/2006/relationships/hyperlink" Target="https://www.youtube.com/watch?v=nXbjYaXVVqM&amp;list=PL0AF02C8E6F4DA95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r.wikipedia.org/wiki/Animation_en_volume" TargetMode="External"/><Relationship Id="rId7" Type="http://schemas.openxmlformats.org/officeDocument/2006/relationships/hyperlink" Target="https://www.youtube.com/watch?v=3bup_zehvBo" TargetMode="External"/><Relationship Id="rId2" Type="http://schemas.openxmlformats.org/officeDocument/2006/relationships/hyperlink" Target="http://phototrend.fr/2011/09/mp-93-les-bases-pour-realiser-un-bon-time-lapse/" TargetMode="External"/><Relationship Id="rId1" Type="http://schemas.openxmlformats.org/officeDocument/2006/relationships/slideLayout" Target="../slideLayouts/slideLayout2.xml"/><Relationship Id="rId6" Type="http://schemas.openxmlformats.org/officeDocument/2006/relationships/hyperlink" Target="http://fr.wiktionary.org/wiki/fade_in" TargetMode="External"/><Relationship Id="rId5" Type="http://schemas.openxmlformats.org/officeDocument/2006/relationships/hyperlink" Target="http://fr.wikipedia.org/wiki/Fade_Out" TargetMode="External"/><Relationship Id="rId4" Type="http://schemas.openxmlformats.org/officeDocument/2006/relationships/hyperlink" Target="https://www.youtube.com/watch?v=DxAO9S9B7FQ"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youtube.com/watch?v=EXhtq01E6J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sz="quarter" idx="1"/>
          </p:nvPr>
        </p:nvSpPr>
        <p:spPr/>
        <p:txBody>
          <a:bodyPr/>
          <a:lstStyle/>
          <a:p>
            <a:endParaRPr lang="nl-BE" dirty="0"/>
          </a:p>
        </p:txBody>
      </p:sp>
      <p:pic>
        <p:nvPicPr>
          <p:cNvPr id="29698" name="Picture 2" descr="http://tpe2013-cinehol.e-monsite.com/medias/images/imagesca9zcovx.jpg"/>
          <p:cNvPicPr>
            <a:picLocks noChangeAspect="1" noChangeArrowheads="1"/>
          </p:cNvPicPr>
          <p:nvPr/>
        </p:nvPicPr>
        <p:blipFill>
          <a:blip r:embed="rId2" cstate="print"/>
          <a:srcRect/>
          <a:stretch>
            <a:fillRect/>
          </a:stretch>
        </p:blipFill>
        <p:spPr bwMode="auto">
          <a:xfrm>
            <a:off x="8286" y="0"/>
            <a:ext cx="9135714" cy="6857999"/>
          </a:xfrm>
          <a:prstGeom prst="rect">
            <a:avLst/>
          </a:prstGeom>
          <a:noFill/>
        </p:spPr>
      </p:pic>
      <p:cxnSp>
        <p:nvCxnSpPr>
          <p:cNvPr id="6" name="Straight Connector 5"/>
          <p:cNvCxnSpPr/>
          <p:nvPr/>
        </p:nvCxnSpPr>
        <p:spPr>
          <a:xfrm flipH="1">
            <a:off x="3491880" y="2348880"/>
            <a:ext cx="2664296" cy="1224136"/>
          </a:xfrm>
          <a:prstGeom prst="line">
            <a:avLst/>
          </a:prstGeom>
          <a:ln w="25400" cmpd="sng">
            <a:solidFill>
              <a:srgbClr val="FF0000"/>
            </a:solidFill>
            <a:headEnd w="lg" len="med"/>
            <a:tailEnd w="lg"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51920" y="2060848"/>
            <a:ext cx="1800200" cy="16561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3568" y="3068960"/>
            <a:ext cx="7776864" cy="3416320"/>
          </a:xfrm>
          <a:prstGeom prst="rect">
            <a:avLst/>
          </a:prstGeom>
          <a:noFill/>
        </p:spPr>
        <p:txBody>
          <a:bodyPr wrap="square" rtlCol="0">
            <a:spAutoFit/>
          </a:bodyPr>
          <a:lstStyle/>
          <a:p>
            <a:pPr algn="ctr"/>
            <a:endParaRPr lang="nl-BE" sz="5400" dirty="0" smtClean="0">
              <a:solidFill>
                <a:schemeClr val="bg1"/>
              </a:solidFill>
            </a:endParaRPr>
          </a:p>
          <a:p>
            <a:pPr algn="ctr"/>
            <a:r>
              <a:rPr lang="nl-BE" sz="5400" dirty="0" smtClean="0">
                <a:solidFill>
                  <a:schemeClr val="bg1"/>
                </a:solidFill>
              </a:rPr>
              <a:t>LA FRANCE</a:t>
            </a:r>
          </a:p>
          <a:p>
            <a:pPr algn="ctr"/>
            <a:endParaRPr lang="nl-BE" sz="5400" dirty="0" smtClean="0">
              <a:solidFill>
                <a:schemeClr val="bg1"/>
              </a:solidFill>
            </a:endParaRPr>
          </a:p>
          <a:p>
            <a:pPr algn="ctr"/>
            <a:endParaRPr lang="nl-BE" sz="5400" dirty="0">
              <a:solidFill>
                <a:schemeClr val="bg1"/>
              </a:solidFill>
            </a:endParaRPr>
          </a:p>
        </p:txBody>
      </p:sp>
      <p:sp>
        <p:nvSpPr>
          <p:cNvPr id="13" name="TextBox 12"/>
          <p:cNvSpPr txBox="1"/>
          <p:nvPr/>
        </p:nvSpPr>
        <p:spPr>
          <a:xfrm>
            <a:off x="0" y="1124744"/>
            <a:ext cx="9144000" cy="707886"/>
          </a:xfrm>
          <a:prstGeom prst="rect">
            <a:avLst/>
          </a:prstGeom>
          <a:noFill/>
        </p:spPr>
        <p:txBody>
          <a:bodyPr wrap="square" rtlCol="0">
            <a:spAutoFit/>
          </a:bodyPr>
          <a:lstStyle/>
          <a:p>
            <a:pPr algn="ctr"/>
            <a:r>
              <a:rPr lang="nl-BE" sz="4000" b="1" dirty="0" smtClean="0"/>
              <a:t>Le début du cinéma </a:t>
            </a:r>
            <a:endParaRPr lang="nl-BE" sz="4000" b="1" dirty="0"/>
          </a:p>
        </p:txBody>
      </p:sp>
      <p:pic>
        <p:nvPicPr>
          <p:cNvPr id="15" name="Picture 2" descr="http://www.surkovsky.eu/images/film.png"/>
          <p:cNvPicPr>
            <a:picLocks noChangeAspect="1" noChangeArrowheads="1"/>
          </p:cNvPicPr>
          <p:nvPr/>
        </p:nvPicPr>
        <p:blipFill>
          <a:blip r:embed="rId3" cstate="print"/>
          <a:srcRect/>
          <a:stretch>
            <a:fillRect/>
          </a:stretch>
        </p:blipFill>
        <p:spPr bwMode="auto">
          <a:xfrm>
            <a:off x="0" y="0"/>
            <a:ext cx="9160013" cy="6858000"/>
          </a:xfrm>
          <a:prstGeom prst="rect">
            <a:avLst/>
          </a:prstGeom>
          <a:noFill/>
        </p:spPr>
      </p:pic>
      <p:sp>
        <p:nvSpPr>
          <p:cNvPr id="4" name="Rechthoek 3"/>
          <p:cNvSpPr/>
          <p:nvPr/>
        </p:nvSpPr>
        <p:spPr>
          <a:xfrm>
            <a:off x="683568" y="5168478"/>
            <a:ext cx="4572000" cy="923330"/>
          </a:xfrm>
          <a:prstGeom prst="rect">
            <a:avLst/>
          </a:prstGeom>
        </p:spPr>
        <p:txBody>
          <a:bodyPr>
            <a:spAutoFit/>
          </a:bodyPr>
          <a:lstStyle/>
          <a:p>
            <a:pPr>
              <a:buNone/>
            </a:pPr>
            <a:r>
              <a:rPr lang="nl-BE" i="1" dirty="0" err="1"/>
              <a:t>Webquest</a:t>
            </a:r>
            <a:r>
              <a:rPr lang="nl-BE" i="1" dirty="0"/>
              <a:t> </a:t>
            </a:r>
            <a:r>
              <a:rPr lang="nl-BE" i="1" dirty="0" err="1"/>
              <a:t>faite</a:t>
            </a:r>
            <a:r>
              <a:rPr lang="nl-BE" i="1" dirty="0"/>
              <a:t> par Simons Liesbeth (liesbeth.simons@outlook.com)</a:t>
            </a:r>
          </a:p>
          <a:p>
            <a:pPr>
              <a:buNone/>
            </a:pPr>
            <a:r>
              <a:rPr lang="nl-BE" i="1" dirty="0"/>
              <a:t>Public </a:t>
            </a:r>
            <a:r>
              <a:rPr lang="nl-BE" i="1" dirty="0" err="1"/>
              <a:t>cible</a:t>
            </a:r>
            <a:r>
              <a:rPr lang="nl-BE" i="1" dirty="0"/>
              <a:t>: B2</a:t>
            </a:r>
            <a:endParaRPr lang="nl-BE"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solidFill>
                  <a:schemeClr val="accent2">
                    <a:lumMod val="60000"/>
                    <a:lumOff val="40000"/>
                  </a:schemeClr>
                </a:solidFill>
              </a:rPr>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5"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étaient les frères Lumière?</a:t>
            </a:r>
            <a:endParaRPr lang="nl-BE" dirty="0"/>
          </a:p>
        </p:txBody>
      </p:sp>
      <p:sp>
        <p:nvSpPr>
          <p:cNvPr id="3" name="Content Placeholder 2"/>
          <p:cNvSpPr>
            <a:spLocks noGrp="1"/>
          </p:cNvSpPr>
          <p:nvPr>
            <p:ph sz="quarter" idx="1"/>
          </p:nvPr>
        </p:nvSpPr>
        <p:spPr/>
        <p:txBody>
          <a:bodyPr>
            <a:normAutofit fontScale="32500" lnSpcReduction="20000"/>
          </a:bodyPr>
          <a:lstStyle/>
          <a:p>
            <a:r>
              <a:rPr lang="nl-BE" sz="6200" dirty="0" smtClean="0"/>
              <a:t>Regardez ce reportage et répondez aux questions: </a:t>
            </a:r>
            <a:r>
              <a:rPr lang="nl-BE" sz="6200" dirty="0" smtClean="0">
                <a:hlinkClick r:id="rId2"/>
              </a:rPr>
              <a:t>https://www.youtube.com/watch?v=CXlHmxWMBWQ</a:t>
            </a:r>
            <a:endParaRPr lang="nl-BE" sz="6200" dirty="0" smtClean="0"/>
          </a:p>
          <a:p>
            <a:endParaRPr lang="nl-BE" sz="5000" dirty="0" smtClean="0"/>
          </a:p>
          <a:p>
            <a:pPr>
              <a:buNone/>
            </a:pPr>
            <a:endParaRPr lang="nl-BE" sz="5000" dirty="0" smtClean="0"/>
          </a:p>
          <a:p>
            <a:pPr>
              <a:buNone/>
            </a:pPr>
            <a:endParaRPr lang="nl-BE" sz="5000" dirty="0" smtClean="0"/>
          </a:p>
          <a:p>
            <a:endParaRPr lang="nl-BE" sz="7200" dirty="0" smtClean="0"/>
          </a:p>
          <a:p>
            <a:pPr marL="1051560" lvl="2" indent="-457200">
              <a:buNone/>
            </a:pPr>
            <a:r>
              <a:rPr lang="nl-BE" sz="5500" dirty="0" smtClean="0"/>
              <a:t>1) Quels sont les prénoms des frères Lumière?</a:t>
            </a:r>
          </a:p>
          <a:p>
            <a:pPr marL="1051560" lvl="2" indent="-457200">
              <a:buNone/>
            </a:pPr>
            <a:r>
              <a:rPr lang="nl-BE" sz="5500" dirty="0" smtClean="0"/>
              <a:t>2) Qu’est-ce que les frères ont créé? Quand? </a:t>
            </a:r>
          </a:p>
          <a:p>
            <a:pPr marL="1051560" lvl="2" indent="-457200">
              <a:buNone/>
            </a:pPr>
            <a:r>
              <a:rPr lang="nl-BE" sz="5500" dirty="0" smtClean="0"/>
              <a:t>    Qu’est-ce que cette machine pouvait faire?</a:t>
            </a:r>
          </a:p>
          <a:p>
            <a:pPr marL="1051560" lvl="2" indent="-457200">
              <a:buNone/>
            </a:pPr>
            <a:r>
              <a:rPr lang="nl-BE" sz="5500" dirty="0" smtClean="0"/>
              <a:t>     (2 éléments)</a:t>
            </a:r>
          </a:p>
          <a:p>
            <a:pPr marL="1051560" lvl="2" indent="-457200">
              <a:buNone/>
            </a:pPr>
            <a:r>
              <a:rPr lang="nl-BE" sz="5500" dirty="0" smtClean="0"/>
              <a:t>3) Les spectateurs aiment les films des frères?</a:t>
            </a:r>
          </a:p>
          <a:p>
            <a:pPr marL="1051560" lvl="2" indent="-457200">
              <a:buNone/>
            </a:pPr>
            <a:endParaRPr lang="nl-BE" sz="2400" dirty="0" smtClean="0"/>
          </a:p>
          <a:p>
            <a:pPr marL="1051560" lvl="2" indent="-457200">
              <a:buAutoNum type="arabicPeriod"/>
            </a:pPr>
            <a:endParaRPr lang="nl-BE" dirty="0" smtClean="0"/>
          </a:p>
          <a:p>
            <a:pPr lvl="2">
              <a:buNone/>
            </a:pPr>
            <a:endParaRPr lang="nl-BE" dirty="0" smtClean="0"/>
          </a:p>
          <a:p>
            <a:pPr lvl="2">
              <a:buNone/>
            </a:pPr>
            <a:r>
              <a:rPr lang="nl-BE" dirty="0" smtClean="0"/>
              <a:t>   </a:t>
            </a:r>
          </a:p>
          <a:p>
            <a:pPr lvl="2">
              <a:buNone/>
            </a:pPr>
            <a:r>
              <a:rPr lang="nl-BE" dirty="0" smtClean="0"/>
              <a:t>		</a:t>
            </a:r>
          </a:p>
          <a:p>
            <a:pPr>
              <a:buNone/>
            </a:pPr>
            <a:r>
              <a:rPr lang="nl-BE" dirty="0" smtClean="0"/>
              <a:t>	</a:t>
            </a:r>
            <a:endParaRPr lang="nl-BE" dirty="0"/>
          </a:p>
        </p:txBody>
      </p:sp>
      <p:pic>
        <p:nvPicPr>
          <p:cNvPr id="4" name="Picture 8" descr="http://www.helsinki.fi/jarj/lnm/296cine.gif"/>
          <p:cNvPicPr>
            <a:picLocks noChangeAspect="1" noChangeArrowheads="1"/>
          </p:cNvPicPr>
          <p:nvPr/>
        </p:nvPicPr>
        <p:blipFill>
          <a:blip r:embed="rId3" cstate="print"/>
          <a:srcRect/>
          <a:stretch>
            <a:fillRect/>
          </a:stretch>
        </p:blipFill>
        <p:spPr bwMode="auto">
          <a:xfrm>
            <a:off x="323528" y="3284984"/>
            <a:ext cx="1080120" cy="995666"/>
          </a:xfrm>
          <a:prstGeom prst="rect">
            <a:avLst/>
          </a:prstGeom>
          <a:noFill/>
        </p:spPr>
      </p:pic>
      <p:pic>
        <p:nvPicPr>
          <p:cNvPr id="5" name="Picture 10" descr="http://www.hotelampere.info/wp-content/uploads/2012/09/lumiere11-300x192.jpeg">
            <a:hlinkClick r:id="rId4"/>
          </p:cNvPr>
          <p:cNvPicPr>
            <a:picLocks noChangeAspect="1" noChangeArrowheads="1"/>
          </p:cNvPicPr>
          <p:nvPr/>
        </p:nvPicPr>
        <p:blipFill>
          <a:blip r:embed="rId5" cstate="print"/>
          <a:srcRect/>
          <a:stretch>
            <a:fillRect/>
          </a:stretch>
        </p:blipFill>
        <p:spPr bwMode="auto">
          <a:xfrm>
            <a:off x="5724128" y="3140968"/>
            <a:ext cx="2628800" cy="1682432"/>
          </a:xfrm>
          <a:prstGeom prst="rect">
            <a:avLst/>
          </a:prstGeom>
          <a:noFill/>
        </p:spPr>
      </p:pic>
      <p:graphicFrame>
        <p:nvGraphicFramePr>
          <p:cNvPr id="7" name="Content Placeholder 7"/>
          <p:cNvGraphicFramePr>
            <a:graphicFrameLocks/>
          </p:cNvGraphicFramePr>
          <p:nvPr/>
        </p:nvGraphicFramePr>
        <p:xfrm>
          <a:off x="323528" y="2780928"/>
          <a:ext cx="8424936" cy="2232247"/>
        </p:xfrm>
        <a:graphic>
          <a:graphicData uri="http://schemas.openxmlformats.org/drawingml/2006/table">
            <a:tbl>
              <a:tblPr/>
              <a:tblGrid>
                <a:gridCol w="8424936"/>
              </a:tblGrid>
              <a:tr h="2232247">
                <a:tc>
                  <a:txBody>
                    <a:bodyPr/>
                    <a:lstStyle/>
                    <a:p>
                      <a:endParaRPr lang="nl-BE" sz="2000" kern="1200" dirty="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étaient les frères Lumière?</a:t>
            </a:r>
            <a:endParaRPr lang="nl-BE" dirty="0"/>
          </a:p>
        </p:txBody>
      </p:sp>
      <p:sp>
        <p:nvSpPr>
          <p:cNvPr id="3" name="Content Placeholder 2"/>
          <p:cNvSpPr>
            <a:spLocks noGrp="1"/>
          </p:cNvSpPr>
          <p:nvPr>
            <p:ph sz="quarter" idx="1"/>
          </p:nvPr>
        </p:nvSpPr>
        <p:spPr/>
        <p:txBody>
          <a:bodyPr>
            <a:normAutofit/>
          </a:bodyPr>
          <a:lstStyle/>
          <a:p>
            <a:r>
              <a:rPr lang="nl-BE" sz="2000" dirty="0" smtClean="0"/>
              <a:t>Les frères Lumière ont créé beaucoup </a:t>
            </a:r>
            <a:r>
              <a:rPr lang="nl-BE" sz="2000" b="1" dirty="0" smtClean="0"/>
              <a:t>de films réalistes</a:t>
            </a:r>
            <a:r>
              <a:rPr lang="nl-BE" sz="2000" dirty="0" smtClean="0"/>
              <a:t>. Pensez au film “La sortie de l’usine” (1895) dans lequel les ouvriers sortent de leur usine et retournent chez eux. Ce sont en fait des documentaires.</a:t>
            </a:r>
            <a:endParaRPr lang="nl-BE" sz="2000" dirty="0"/>
          </a:p>
        </p:txBody>
      </p:sp>
      <p:pic>
        <p:nvPicPr>
          <p:cNvPr id="5" name="Picture 4" descr="http://us.cdn2.123rf.com/168nwm/tintin75/tintin751405/tintin75140500006/28070912-deux-hommes-parlent-ensemble-ecrire-le-discours-dans-la-bulle.jpg"/>
          <p:cNvPicPr/>
          <p:nvPr/>
        </p:nvPicPr>
        <p:blipFill>
          <a:blip r:embed="rId2" cstate="print"/>
          <a:srcRect/>
          <a:stretch>
            <a:fillRect/>
          </a:stretch>
        </p:blipFill>
        <p:spPr bwMode="auto">
          <a:xfrm>
            <a:off x="3995936" y="3284984"/>
            <a:ext cx="3887198" cy="2767901"/>
          </a:xfrm>
          <a:prstGeom prst="rect">
            <a:avLst/>
          </a:prstGeom>
          <a:noFill/>
          <a:ln w="9525">
            <a:noFill/>
            <a:miter lim="800000"/>
            <a:headEnd/>
            <a:tailEnd/>
          </a:ln>
        </p:spPr>
      </p:pic>
      <p:sp>
        <p:nvSpPr>
          <p:cNvPr id="6" name="TextBox 5"/>
          <p:cNvSpPr txBox="1"/>
          <p:nvPr/>
        </p:nvSpPr>
        <p:spPr>
          <a:xfrm>
            <a:off x="4283968" y="3717032"/>
            <a:ext cx="1728192" cy="646331"/>
          </a:xfrm>
          <a:prstGeom prst="rect">
            <a:avLst/>
          </a:prstGeom>
          <a:noFill/>
        </p:spPr>
        <p:txBody>
          <a:bodyPr wrap="square" rtlCol="0">
            <a:spAutoFit/>
          </a:bodyPr>
          <a:lstStyle/>
          <a:p>
            <a:r>
              <a:rPr lang="nl-BE" sz="1200" dirty="0" smtClean="0"/>
              <a:t>Marcel! Tu as déjà vu beaucoup de documentaires?</a:t>
            </a:r>
            <a:endParaRPr lang="nl-BE" sz="1200" dirty="0"/>
          </a:p>
        </p:txBody>
      </p:sp>
      <p:sp>
        <p:nvSpPr>
          <p:cNvPr id="7" name="TextBox 6"/>
          <p:cNvSpPr txBox="1"/>
          <p:nvPr/>
        </p:nvSpPr>
        <p:spPr>
          <a:xfrm>
            <a:off x="6228184" y="3645024"/>
            <a:ext cx="1512168" cy="646331"/>
          </a:xfrm>
          <a:prstGeom prst="rect">
            <a:avLst/>
          </a:prstGeom>
          <a:noFill/>
        </p:spPr>
        <p:txBody>
          <a:bodyPr wrap="square" rtlCol="0">
            <a:spAutoFit/>
          </a:bodyPr>
          <a:lstStyle/>
          <a:p>
            <a:r>
              <a:rPr lang="nl-BE" sz="1200" dirty="0" smtClean="0"/>
              <a:t>Ben oui! Je regarde National Geographic  chaque soir!</a:t>
            </a:r>
            <a:endParaRPr lang="nl-BE"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étaient les frères Lumière?</a:t>
            </a:r>
            <a:endParaRPr lang="nl-BE" dirty="0"/>
          </a:p>
        </p:txBody>
      </p:sp>
      <p:sp>
        <p:nvSpPr>
          <p:cNvPr id="3" name="Content Placeholder 2"/>
          <p:cNvSpPr>
            <a:spLocks noGrp="1"/>
          </p:cNvSpPr>
          <p:nvPr>
            <p:ph sz="quarter" idx="1"/>
          </p:nvPr>
        </p:nvSpPr>
        <p:spPr>
          <a:xfrm>
            <a:off x="914400" y="1447800"/>
            <a:ext cx="7772400" cy="5221560"/>
          </a:xfrm>
        </p:spPr>
        <p:txBody>
          <a:bodyPr>
            <a:normAutofit/>
          </a:bodyPr>
          <a:lstStyle/>
          <a:p>
            <a:r>
              <a:rPr lang="nl-BE" sz="2000" dirty="0" smtClean="0"/>
              <a:t>Regardez encore </a:t>
            </a:r>
            <a:r>
              <a:rPr lang="nl-BE" sz="2000" b="1" dirty="0" smtClean="0"/>
              <a:t>un film</a:t>
            </a:r>
            <a:r>
              <a:rPr lang="nl-BE" sz="2000" dirty="0" smtClean="0"/>
              <a:t> à choix</a:t>
            </a:r>
            <a:r>
              <a:rPr lang="nl-BE" sz="2000" b="1" dirty="0" smtClean="0"/>
              <a:t> </a:t>
            </a:r>
            <a:r>
              <a:rPr lang="nl-BE" sz="2000" dirty="0" smtClean="0"/>
              <a:t>des frères Lumière et </a:t>
            </a:r>
          </a:p>
          <a:p>
            <a:pPr>
              <a:buNone/>
            </a:pPr>
            <a:r>
              <a:rPr lang="nl-BE" sz="2000" dirty="0" smtClean="0"/>
              <a:t>Répondez ensuite à la question 5:</a:t>
            </a:r>
          </a:p>
          <a:p>
            <a:pPr>
              <a:buNone/>
            </a:pPr>
            <a:endParaRPr lang="nl-BE" sz="2000" dirty="0" smtClean="0"/>
          </a:p>
          <a:p>
            <a:pPr lvl="1"/>
            <a:r>
              <a:rPr lang="nl-BE" sz="2000" dirty="0" smtClean="0"/>
              <a:t>“L’arrivée d’un train” (1896): </a:t>
            </a:r>
            <a:r>
              <a:rPr lang="nl-BE" sz="2000" dirty="0" smtClean="0">
                <a:hlinkClick r:id="rId2"/>
              </a:rPr>
              <a:t>https://www.youtube.com/watch?v=b9MoAQJFn_8</a:t>
            </a:r>
            <a:endParaRPr lang="nl-BE" sz="2000" dirty="0" smtClean="0"/>
          </a:p>
          <a:p>
            <a:pPr lvl="1">
              <a:buNone/>
            </a:pPr>
            <a:endParaRPr lang="nl-BE" sz="2000" dirty="0" smtClean="0"/>
          </a:p>
          <a:p>
            <a:pPr lvl="1"/>
            <a:r>
              <a:rPr lang="nl-BE" sz="2000" dirty="0" smtClean="0"/>
              <a:t>“Pêche aux poissons rouges” (1895)</a:t>
            </a:r>
          </a:p>
          <a:p>
            <a:pPr lvl="1">
              <a:buNone/>
            </a:pPr>
            <a:r>
              <a:rPr lang="nl-BE" sz="2000" dirty="0" smtClean="0"/>
              <a:t>	</a:t>
            </a:r>
            <a:r>
              <a:rPr lang="nl-BE" sz="2000" dirty="0" smtClean="0">
                <a:hlinkClick r:id="rId3"/>
              </a:rPr>
              <a:t>https://www.youtube.com/watch?v=iYR0Gf8JfI8</a:t>
            </a:r>
            <a:endParaRPr lang="nl-BE" sz="2000" dirty="0" smtClean="0"/>
          </a:p>
          <a:p>
            <a:pPr lvl="1">
              <a:buNone/>
            </a:pPr>
            <a:endParaRPr lang="nl-BE" sz="2000" dirty="0" smtClean="0"/>
          </a:p>
          <a:p>
            <a:pPr lvl="1">
              <a:buNone/>
            </a:pPr>
            <a:r>
              <a:rPr lang="nl-BE" sz="2000" dirty="0" smtClean="0"/>
              <a:t>			</a:t>
            </a:r>
          </a:p>
          <a:p>
            <a:pPr lvl="1">
              <a:buNone/>
            </a:pPr>
            <a:r>
              <a:rPr lang="nl-BE" sz="2000" dirty="0" smtClean="0"/>
              <a:t>		        4) Selon vous, le film que vous avez choisi a des traits réalistes? </a:t>
            </a:r>
          </a:p>
          <a:p>
            <a:pPr lvl="1">
              <a:buNone/>
            </a:pPr>
            <a:r>
              <a:rPr lang="nl-BE" sz="2000" dirty="0" smtClean="0"/>
              <a:t>		        Pourquoi (pas)?</a:t>
            </a:r>
          </a:p>
          <a:p>
            <a:pPr lvl="1">
              <a:buNone/>
            </a:pPr>
            <a:endParaRPr lang="nl-BE" dirty="0" smtClean="0"/>
          </a:p>
          <a:p>
            <a:pPr lvl="1"/>
            <a:endParaRPr lang="nl-BE" dirty="0"/>
          </a:p>
        </p:txBody>
      </p:sp>
      <p:pic>
        <p:nvPicPr>
          <p:cNvPr id="45058" name="Picture 2" descr="http://f.hypotheses.org/wp-content/blogs.dir/1556/files/2014/06/arrivee-d-un-train-en-gare.jpg"/>
          <p:cNvPicPr>
            <a:picLocks noChangeAspect="1" noChangeArrowheads="1"/>
          </p:cNvPicPr>
          <p:nvPr/>
        </p:nvPicPr>
        <p:blipFill>
          <a:blip r:embed="rId4" cstate="print"/>
          <a:srcRect/>
          <a:stretch>
            <a:fillRect/>
          </a:stretch>
        </p:blipFill>
        <p:spPr bwMode="auto">
          <a:xfrm>
            <a:off x="7164288" y="2492896"/>
            <a:ext cx="1447050" cy="1008112"/>
          </a:xfrm>
          <a:prstGeom prst="rect">
            <a:avLst/>
          </a:prstGeom>
          <a:noFill/>
        </p:spPr>
      </p:pic>
      <p:pic>
        <p:nvPicPr>
          <p:cNvPr id="45062" name="Picture 6" descr="http://dvdtoile.com/FILMS/12/12124.jpg"/>
          <p:cNvPicPr>
            <a:picLocks noChangeAspect="1" noChangeArrowheads="1"/>
          </p:cNvPicPr>
          <p:nvPr/>
        </p:nvPicPr>
        <p:blipFill>
          <a:blip r:embed="rId5" cstate="print"/>
          <a:srcRect/>
          <a:stretch>
            <a:fillRect/>
          </a:stretch>
        </p:blipFill>
        <p:spPr bwMode="auto">
          <a:xfrm>
            <a:off x="7164288" y="3573016"/>
            <a:ext cx="1440160" cy="1070519"/>
          </a:xfrm>
          <a:prstGeom prst="rect">
            <a:avLst/>
          </a:prstGeom>
          <a:noFill/>
        </p:spPr>
      </p:pic>
      <p:pic>
        <p:nvPicPr>
          <p:cNvPr id="8" name="Picture 8" descr="http://www.helsinki.fi/jarj/lnm/296cine.gif"/>
          <p:cNvPicPr>
            <a:picLocks noChangeAspect="1" noChangeArrowheads="1"/>
          </p:cNvPicPr>
          <p:nvPr/>
        </p:nvPicPr>
        <p:blipFill>
          <a:blip r:embed="rId6" cstate="print"/>
          <a:srcRect/>
          <a:stretch>
            <a:fillRect/>
          </a:stretch>
        </p:blipFill>
        <p:spPr bwMode="auto">
          <a:xfrm>
            <a:off x="1115616" y="4941168"/>
            <a:ext cx="1080120" cy="995666"/>
          </a:xfrm>
          <a:prstGeom prst="rect">
            <a:avLst/>
          </a:prstGeom>
          <a:noFill/>
        </p:spPr>
      </p:pic>
      <p:graphicFrame>
        <p:nvGraphicFramePr>
          <p:cNvPr id="10" name="Content Placeholder 7"/>
          <p:cNvGraphicFramePr>
            <a:graphicFrameLocks/>
          </p:cNvGraphicFramePr>
          <p:nvPr/>
        </p:nvGraphicFramePr>
        <p:xfrm>
          <a:off x="1187624" y="4797152"/>
          <a:ext cx="7416824" cy="1152128"/>
        </p:xfrm>
        <a:graphic>
          <a:graphicData uri="http://schemas.openxmlformats.org/drawingml/2006/table">
            <a:tbl>
              <a:tblPr/>
              <a:tblGrid>
                <a:gridCol w="7416824"/>
              </a:tblGrid>
              <a:tr h="1152128">
                <a:tc>
                  <a:txBody>
                    <a:bodyPr/>
                    <a:lstStyle/>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étaient les frères Lumière?</a:t>
            </a:r>
            <a:endParaRPr lang="nl-BE" dirty="0"/>
          </a:p>
        </p:txBody>
      </p:sp>
      <p:sp>
        <p:nvSpPr>
          <p:cNvPr id="3" name="Content Placeholder 2"/>
          <p:cNvSpPr>
            <a:spLocks noGrp="1"/>
          </p:cNvSpPr>
          <p:nvPr>
            <p:ph sz="quarter" idx="1"/>
          </p:nvPr>
        </p:nvSpPr>
        <p:spPr/>
        <p:txBody>
          <a:bodyPr>
            <a:normAutofit/>
          </a:bodyPr>
          <a:lstStyle/>
          <a:p>
            <a:r>
              <a:rPr lang="fr-FR" sz="2800" i="1" dirty="0" smtClean="0"/>
              <a:t>Je préfère idéaliser le réel, sinon pourquoi aller au cinéma ?</a:t>
            </a:r>
            <a:r>
              <a:rPr lang="fr-FR" sz="2000" dirty="0" smtClean="0"/>
              <a:t/>
            </a:r>
            <a:br>
              <a:rPr lang="fr-FR" sz="2000" dirty="0" smtClean="0"/>
            </a:br>
            <a:r>
              <a:rPr lang="fr-FR" sz="1600" dirty="0" smtClean="0"/>
              <a:t>(Citation de Jacques Demy)</a:t>
            </a:r>
          </a:p>
          <a:p>
            <a:endParaRPr lang="fr-FR" sz="1600" dirty="0" smtClean="0"/>
          </a:p>
          <a:p>
            <a:endParaRPr lang="fr-FR" sz="2000" dirty="0" smtClean="0"/>
          </a:p>
          <a:p>
            <a:pPr>
              <a:buNone/>
            </a:pPr>
            <a:r>
              <a:rPr lang="fr-FR" sz="2000" dirty="0" smtClean="0"/>
              <a:t>		5) </a:t>
            </a:r>
            <a:r>
              <a:rPr lang="nl-BE" sz="2000" dirty="0" smtClean="0"/>
              <a:t>Selon vous, </a:t>
            </a:r>
            <a:r>
              <a:rPr lang="fr-FR" sz="2000" dirty="0" smtClean="0"/>
              <a:t>est-ce que les films doivent toujours porter sur 	  	    des sujets réels?</a:t>
            </a:r>
            <a:endParaRPr lang="nl-BE" sz="2000" dirty="0"/>
          </a:p>
        </p:txBody>
      </p:sp>
      <p:pic>
        <p:nvPicPr>
          <p:cNvPr id="5" name="Picture 8" descr="http://www.helsinki.fi/jarj/lnm/296cine.gif"/>
          <p:cNvPicPr>
            <a:picLocks noChangeAspect="1" noChangeArrowheads="1"/>
          </p:cNvPicPr>
          <p:nvPr/>
        </p:nvPicPr>
        <p:blipFill>
          <a:blip r:embed="rId2" cstate="print"/>
          <a:srcRect/>
          <a:stretch>
            <a:fillRect/>
          </a:stretch>
        </p:blipFill>
        <p:spPr bwMode="auto">
          <a:xfrm>
            <a:off x="755576" y="2852936"/>
            <a:ext cx="1080120" cy="995666"/>
          </a:xfrm>
          <a:prstGeom prst="rect">
            <a:avLst/>
          </a:prstGeom>
          <a:noFill/>
        </p:spPr>
      </p:pic>
      <p:graphicFrame>
        <p:nvGraphicFramePr>
          <p:cNvPr id="6" name="Content Placeholder 7"/>
          <p:cNvGraphicFramePr>
            <a:graphicFrameLocks/>
          </p:cNvGraphicFramePr>
          <p:nvPr/>
        </p:nvGraphicFramePr>
        <p:xfrm>
          <a:off x="539552" y="2492896"/>
          <a:ext cx="7992888" cy="2618261"/>
        </p:xfrm>
        <a:graphic>
          <a:graphicData uri="http://schemas.openxmlformats.org/drawingml/2006/table">
            <a:tbl>
              <a:tblPr/>
              <a:tblGrid>
                <a:gridCol w="7992888"/>
              </a:tblGrid>
              <a:tr h="2618261">
                <a:tc>
                  <a:txBody>
                    <a:bodyPr/>
                    <a:lstStyle/>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8" name="Picture 7" descr="http://us.cdn2.123rf.com/168nwm/tintin75/tintin751405/tintin75140500006/28070912-deux-hommes-parlent-ensemble-ecrire-le-discours-dans-la-bulle.jpg"/>
          <p:cNvPicPr/>
          <p:nvPr/>
        </p:nvPicPr>
        <p:blipFill>
          <a:blip r:embed="rId3" cstate="print"/>
          <a:srcRect/>
          <a:stretch>
            <a:fillRect/>
          </a:stretch>
        </p:blipFill>
        <p:spPr bwMode="auto">
          <a:xfrm>
            <a:off x="4572000" y="3933056"/>
            <a:ext cx="3383142" cy="2119829"/>
          </a:xfrm>
          <a:prstGeom prst="rect">
            <a:avLst/>
          </a:prstGeom>
          <a:noFill/>
          <a:ln w="9525">
            <a:noFill/>
            <a:miter lim="800000"/>
            <a:headEnd/>
            <a:tailEnd/>
          </a:ln>
        </p:spPr>
      </p:pic>
      <p:sp>
        <p:nvSpPr>
          <p:cNvPr id="9" name="TextBox 8"/>
          <p:cNvSpPr txBox="1"/>
          <p:nvPr/>
        </p:nvSpPr>
        <p:spPr>
          <a:xfrm>
            <a:off x="4860032" y="4221088"/>
            <a:ext cx="1152128" cy="646331"/>
          </a:xfrm>
          <a:prstGeom prst="rect">
            <a:avLst/>
          </a:prstGeom>
          <a:noFill/>
        </p:spPr>
        <p:txBody>
          <a:bodyPr wrap="square" rtlCol="0">
            <a:spAutoFit/>
          </a:bodyPr>
          <a:lstStyle/>
          <a:p>
            <a:r>
              <a:rPr lang="nl-BE" sz="1200" dirty="0" smtClean="0"/>
              <a:t>bonne question! Marcel, tu sais la       réponse?</a:t>
            </a:r>
            <a:endParaRPr lang="nl-BE" sz="1200" dirty="0"/>
          </a:p>
        </p:txBody>
      </p:sp>
      <p:sp>
        <p:nvSpPr>
          <p:cNvPr id="10" name="TextBox 9"/>
          <p:cNvSpPr txBox="1"/>
          <p:nvPr/>
        </p:nvSpPr>
        <p:spPr>
          <a:xfrm>
            <a:off x="6660232" y="4221088"/>
            <a:ext cx="1008112" cy="461665"/>
          </a:xfrm>
          <a:prstGeom prst="rect">
            <a:avLst/>
          </a:prstGeom>
          <a:noFill/>
        </p:spPr>
        <p:txBody>
          <a:bodyPr wrap="square" rtlCol="0">
            <a:spAutoFit/>
          </a:bodyPr>
          <a:lstStyle/>
          <a:p>
            <a:r>
              <a:rPr lang="nl-BE" sz="1200" dirty="0" smtClean="0"/>
              <a:t>Laisse-moi réfléchir!</a:t>
            </a:r>
            <a:endParaRPr lang="nl-BE"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étaient les frères Lumière?</a:t>
            </a:r>
            <a:endParaRPr lang="nl-BE" dirty="0"/>
          </a:p>
        </p:txBody>
      </p:sp>
      <p:sp>
        <p:nvSpPr>
          <p:cNvPr id="3" name="Content Placeholder 2"/>
          <p:cNvSpPr>
            <a:spLocks noGrp="1"/>
          </p:cNvSpPr>
          <p:nvPr>
            <p:ph sz="quarter" idx="1"/>
          </p:nvPr>
        </p:nvSpPr>
        <p:spPr/>
        <p:txBody>
          <a:bodyPr>
            <a:normAutofit/>
          </a:bodyPr>
          <a:lstStyle/>
          <a:p>
            <a:r>
              <a:rPr lang="nl-BE" sz="2000" dirty="0" smtClean="0"/>
              <a:t>Les frères Lumière ont connu beaucoup de succès...mais... À un certain moment, un autre réalisateur a commencé à créer des films. Il s’appellait </a:t>
            </a:r>
            <a:r>
              <a:rPr lang="nl-BE" sz="2000" b="1" dirty="0" smtClean="0"/>
              <a:t>Georges Méliès</a:t>
            </a:r>
            <a:r>
              <a:rPr lang="nl-BE" sz="2000" dirty="0" smtClean="0"/>
              <a:t>!</a:t>
            </a:r>
            <a:endParaRPr lang="nl-BE" sz="2000" dirty="0"/>
          </a:p>
        </p:txBody>
      </p:sp>
      <p:pic>
        <p:nvPicPr>
          <p:cNvPr id="36866" name="Picture 2" descr="http://nemy-film.sweb.cz/Prvni_kroky_filmu/Pictures/Melies.jpg"/>
          <p:cNvPicPr>
            <a:picLocks noChangeAspect="1" noChangeArrowheads="1"/>
          </p:cNvPicPr>
          <p:nvPr/>
        </p:nvPicPr>
        <p:blipFill>
          <a:blip r:embed="rId2" cstate="print"/>
          <a:srcRect/>
          <a:stretch>
            <a:fillRect/>
          </a:stretch>
        </p:blipFill>
        <p:spPr bwMode="auto">
          <a:xfrm>
            <a:off x="4932040" y="2708920"/>
            <a:ext cx="2009775" cy="2857500"/>
          </a:xfrm>
          <a:prstGeom prst="rect">
            <a:avLst/>
          </a:prstGeom>
          <a:noFill/>
        </p:spPr>
      </p:pic>
      <p:pic>
        <p:nvPicPr>
          <p:cNvPr id="6" name="Picture 5" descr="http://us.cdn2.123rf.com/168nwm/tintin75/tintin751405/tintin75140500006/28070912-deux-hommes-parlent-ensemble-ecrire-le-discours-dans-la-bulle.jpg"/>
          <p:cNvPicPr/>
          <p:nvPr/>
        </p:nvPicPr>
        <p:blipFill>
          <a:blip r:embed="rId3" cstate="print"/>
          <a:srcRect/>
          <a:stretch>
            <a:fillRect/>
          </a:stretch>
        </p:blipFill>
        <p:spPr bwMode="auto">
          <a:xfrm>
            <a:off x="539552" y="3789040"/>
            <a:ext cx="3167118" cy="2119829"/>
          </a:xfrm>
          <a:prstGeom prst="rect">
            <a:avLst/>
          </a:prstGeom>
          <a:noFill/>
          <a:ln w="9525">
            <a:noFill/>
            <a:miter lim="800000"/>
            <a:headEnd/>
            <a:tailEnd/>
          </a:ln>
        </p:spPr>
      </p:pic>
      <p:sp>
        <p:nvSpPr>
          <p:cNvPr id="7" name="TextBox 6"/>
          <p:cNvSpPr txBox="1"/>
          <p:nvPr/>
        </p:nvSpPr>
        <p:spPr>
          <a:xfrm>
            <a:off x="899592" y="4005064"/>
            <a:ext cx="881973" cy="600164"/>
          </a:xfrm>
          <a:prstGeom prst="rect">
            <a:avLst/>
          </a:prstGeom>
          <a:noFill/>
        </p:spPr>
        <p:txBody>
          <a:bodyPr wrap="none" rtlCol="0">
            <a:spAutoFit/>
          </a:bodyPr>
          <a:lstStyle/>
          <a:p>
            <a:r>
              <a:rPr lang="nl-BE" sz="1100" dirty="0" smtClean="0"/>
              <a:t>C’est lui? Il a </a:t>
            </a:r>
          </a:p>
          <a:p>
            <a:r>
              <a:rPr lang="nl-BE" sz="1100" dirty="0" smtClean="0"/>
              <a:t>l’air un peu </a:t>
            </a:r>
          </a:p>
          <a:p>
            <a:r>
              <a:rPr lang="nl-BE" sz="1100" dirty="0" smtClean="0"/>
              <a:t>bizarre...</a:t>
            </a:r>
            <a:endParaRPr lang="nl-BE" sz="1100" dirty="0"/>
          </a:p>
        </p:txBody>
      </p:sp>
      <p:sp>
        <p:nvSpPr>
          <p:cNvPr id="8" name="TextBox 7"/>
          <p:cNvSpPr txBox="1"/>
          <p:nvPr/>
        </p:nvSpPr>
        <p:spPr>
          <a:xfrm>
            <a:off x="2627784" y="4221088"/>
            <a:ext cx="184731" cy="369332"/>
          </a:xfrm>
          <a:prstGeom prst="rect">
            <a:avLst/>
          </a:prstGeom>
          <a:noFill/>
        </p:spPr>
        <p:txBody>
          <a:bodyPr wrap="none" rtlCol="0">
            <a:spAutoFit/>
          </a:bodyPr>
          <a:lstStyle/>
          <a:p>
            <a:endParaRPr lang="nl-BE" dirty="0"/>
          </a:p>
        </p:txBody>
      </p:sp>
      <p:sp>
        <p:nvSpPr>
          <p:cNvPr id="9" name="TextBox 8"/>
          <p:cNvSpPr txBox="1"/>
          <p:nvPr/>
        </p:nvSpPr>
        <p:spPr>
          <a:xfrm>
            <a:off x="2339752" y="4077072"/>
            <a:ext cx="1017138" cy="461665"/>
          </a:xfrm>
          <a:prstGeom prst="rect">
            <a:avLst/>
          </a:prstGeom>
          <a:noFill/>
        </p:spPr>
        <p:txBody>
          <a:bodyPr wrap="none" rtlCol="0">
            <a:spAutoFit/>
          </a:bodyPr>
          <a:lstStyle/>
          <a:p>
            <a:r>
              <a:rPr lang="nl-BE" sz="1200" dirty="0" smtClean="0"/>
              <a:t>Je te présente, </a:t>
            </a:r>
          </a:p>
          <a:p>
            <a:r>
              <a:rPr lang="nl-BE" sz="1200" dirty="0" smtClean="0"/>
              <a:t>Méliès!</a:t>
            </a:r>
            <a:endParaRPr lang="nl-BE"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solidFill>
                  <a:schemeClr val="accent2">
                    <a:lumMod val="60000"/>
                    <a:lumOff val="40000"/>
                  </a:schemeClr>
                </a:solidFill>
              </a:rPr>
              <a:t>Qui était Georges Méliès?</a:t>
            </a:r>
            <a:endParaRPr lang="fr-FR" altLang="nl-BE" dirty="0" smtClean="0">
              <a:solidFill>
                <a:schemeClr val="accent2">
                  <a:lumMod val="60000"/>
                  <a:lumOff val="40000"/>
                </a:schemeClr>
              </a:solidFill>
            </a:endParaRPr>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8"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a:xfrm>
            <a:off x="899592" y="1412776"/>
            <a:ext cx="7772400" cy="4572000"/>
          </a:xfrm>
        </p:spPr>
        <p:txBody>
          <a:bodyPr>
            <a:normAutofit/>
          </a:bodyPr>
          <a:lstStyle/>
          <a:p>
            <a:r>
              <a:rPr lang="nl-BE" sz="2000" dirty="0" smtClean="0"/>
              <a:t>Regardez le site suivant et répondez aux questions: </a:t>
            </a:r>
            <a:r>
              <a:rPr lang="nl-BE" sz="2000" dirty="0" smtClean="0">
                <a:hlinkClick r:id="rId2"/>
              </a:rPr>
              <a:t>http://www.allocine.fr/personne/fichepersonne_gen_cpersonne=10070.html</a:t>
            </a:r>
            <a:endParaRPr lang="nl-BE" sz="2000" dirty="0" smtClean="0"/>
          </a:p>
          <a:p>
            <a:pPr lvl="2">
              <a:buNone/>
            </a:pPr>
            <a:endParaRPr lang="nl-BE" dirty="0" smtClean="0"/>
          </a:p>
          <a:p>
            <a:pPr lvl="2">
              <a:buNone/>
            </a:pPr>
            <a:r>
              <a:rPr lang="fr-FR" sz="2100" dirty="0" smtClean="0"/>
              <a:t> 1) Méliès était un sculpteur très connu en France. </a:t>
            </a:r>
            <a:endParaRPr lang="nl-BE" sz="2100" dirty="0" smtClean="0"/>
          </a:p>
          <a:p>
            <a:pPr>
              <a:buNone/>
            </a:pPr>
            <a:r>
              <a:rPr lang="fr-FR" sz="2100" dirty="0" smtClean="0"/>
              <a:t>	      2) Méliès est née le 19 décembre 1915 et mort le 20 mars 1989.</a:t>
            </a:r>
            <a:endParaRPr lang="nl-BE" sz="2100" dirty="0" smtClean="0"/>
          </a:p>
          <a:p>
            <a:pPr>
              <a:buNone/>
            </a:pPr>
            <a:r>
              <a:rPr lang="fr-FR" sz="2100" dirty="0" smtClean="0"/>
              <a:t>           3) Méliès s'est intéressé au cinéma parce que sa femme aimait regarder    </a:t>
            </a:r>
          </a:p>
          <a:p>
            <a:pPr>
              <a:buNone/>
            </a:pPr>
            <a:r>
              <a:rPr lang="fr-FR" sz="2100" dirty="0" smtClean="0"/>
              <a:t>               des films.</a:t>
            </a:r>
            <a:endParaRPr lang="nl-BE" sz="2100" dirty="0" smtClean="0"/>
          </a:p>
          <a:p>
            <a:pPr>
              <a:buNone/>
            </a:pPr>
            <a:r>
              <a:rPr lang="fr-FR" sz="2100" dirty="0" smtClean="0"/>
              <a:t>           4) Le père de Méliès n'était pas content que son fils veuille réaliser des   </a:t>
            </a:r>
          </a:p>
          <a:p>
            <a:pPr>
              <a:buNone/>
            </a:pPr>
            <a:r>
              <a:rPr lang="fr-FR" sz="2100" dirty="0" smtClean="0"/>
              <a:t>               films.</a:t>
            </a:r>
            <a:endParaRPr lang="nl-BE" sz="2100" dirty="0" smtClean="0"/>
          </a:p>
          <a:p>
            <a:pPr>
              <a:buNone/>
            </a:pPr>
            <a:r>
              <a:rPr lang="fr-FR" sz="2100" dirty="0" smtClean="0"/>
              <a:t>          5) Méliès réalise des documentaires</a:t>
            </a:r>
          </a:p>
          <a:p>
            <a:pPr>
              <a:buNone/>
            </a:pPr>
            <a:r>
              <a:rPr lang="fr-FR" sz="2100" dirty="0" smtClean="0"/>
              <a:t>               comme les frères Lumière. </a:t>
            </a:r>
            <a:endParaRPr lang="nl-BE" sz="2100" dirty="0" smtClean="0"/>
          </a:p>
          <a:p>
            <a:pPr lvl="2">
              <a:buNone/>
            </a:pPr>
            <a:endParaRPr lang="nl-BE" dirty="0"/>
          </a:p>
        </p:txBody>
      </p:sp>
      <p:pic>
        <p:nvPicPr>
          <p:cNvPr id="4" name="Picture 8" descr="http://www.helsinki.fi/jarj/lnm/296cine.gif"/>
          <p:cNvPicPr>
            <a:picLocks noChangeAspect="1" noChangeArrowheads="1"/>
          </p:cNvPicPr>
          <p:nvPr/>
        </p:nvPicPr>
        <p:blipFill>
          <a:blip r:embed="rId3" cstate="print"/>
          <a:srcRect/>
          <a:stretch>
            <a:fillRect/>
          </a:stretch>
        </p:blipFill>
        <p:spPr bwMode="auto">
          <a:xfrm>
            <a:off x="323528" y="3717032"/>
            <a:ext cx="1080120" cy="995666"/>
          </a:xfrm>
          <a:prstGeom prst="rect">
            <a:avLst/>
          </a:prstGeom>
          <a:noFill/>
        </p:spPr>
      </p:pic>
      <p:pic>
        <p:nvPicPr>
          <p:cNvPr id="5" name="Picture 16" descr="https://encrypted-tbn3.gstatic.com/images?q=tbn:ANd9GcTvnNru0mjb3M_U1wZsxOaOgvPWXjVAnbdbqE16P_dl8wtWAOgm">
            <a:hlinkClick r:id="rId4"/>
          </p:cNvPr>
          <p:cNvPicPr>
            <a:picLocks noChangeAspect="1" noChangeArrowheads="1"/>
          </p:cNvPicPr>
          <p:nvPr/>
        </p:nvPicPr>
        <p:blipFill>
          <a:blip r:embed="rId5" cstate="print"/>
          <a:srcRect/>
          <a:stretch>
            <a:fillRect/>
          </a:stretch>
        </p:blipFill>
        <p:spPr bwMode="auto">
          <a:xfrm>
            <a:off x="7308305" y="4653136"/>
            <a:ext cx="1152128" cy="1315489"/>
          </a:xfrm>
          <a:prstGeom prst="rect">
            <a:avLst/>
          </a:prstGeom>
          <a:noFill/>
        </p:spPr>
      </p:pic>
      <p:graphicFrame>
        <p:nvGraphicFramePr>
          <p:cNvPr id="8" name="Content Placeholder 7"/>
          <p:cNvGraphicFramePr>
            <a:graphicFrameLocks/>
          </p:cNvGraphicFramePr>
          <p:nvPr/>
        </p:nvGraphicFramePr>
        <p:xfrm>
          <a:off x="323528" y="2348880"/>
          <a:ext cx="8280920" cy="3600400"/>
        </p:xfrm>
        <a:graphic>
          <a:graphicData uri="http://schemas.openxmlformats.org/drawingml/2006/table">
            <a:tbl>
              <a:tblPr/>
              <a:tblGrid>
                <a:gridCol w="8280920"/>
              </a:tblGrid>
              <a:tr h="3600400">
                <a:tc>
                  <a:txBody>
                    <a:bodyPr/>
                    <a:lstStyle/>
                    <a:p>
                      <a:r>
                        <a:rPr lang="nl-BE" sz="2000" i="1" dirty="0" smtClean="0"/>
                        <a:t>Vrai ou faux? Corrigez si cela serait</a:t>
                      </a:r>
                      <a:r>
                        <a:rPr lang="nl-BE" sz="2000" i="1" baseline="0" dirty="0" smtClean="0"/>
                        <a:t> nécessaire.</a:t>
                      </a:r>
                      <a:endParaRPr lang="nl-BE" sz="2000" i="1" dirty="0" smtClean="0"/>
                    </a:p>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a:xfrm>
            <a:off x="914400" y="1447800"/>
            <a:ext cx="7772400" cy="5221560"/>
          </a:xfrm>
        </p:spPr>
        <p:txBody>
          <a:bodyPr>
            <a:normAutofit/>
          </a:bodyPr>
          <a:lstStyle/>
          <a:p>
            <a:r>
              <a:rPr lang="nl-BE" sz="2000" dirty="0" smtClean="0"/>
              <a:t>Regardez maintenant </a:t>
            </a:r>
            <a:r>
              <a:rPr lang="nl-BE" sz="2000" b="1" dirty="0" smtClean="0"/>
              <a:t>un film </a:t>
            </a:r>
            <a:r>
              <a:rPr lang="nl-BE" sz="2000" dirty="0" smtClean="0"/>
              <a:t>de Méliès à choix et répondez à la question: </a:t>
            </a:r>
          </a:p>
          <a:p>
            <a:pPr lvl="1"/>
            <a:r>
              <a:rPr lang="nl-BE" sz="2000" dirty="0" smtClean="0"/>
              <a:t>“ </a:t>
            </a:r>
            <a:r>
              <a:rPr lang="fr-FR" sz="2000" dirty="0" smtClean="0"/>
              <a:t>L'Homme à la tête de caoutchouc</a:t>
            </a:r>
            <a:r>
              <a:rPr lang="nl-BE" sz="2000" dirty="0" smtClean="0"/>
              <a:t>” (1901)</a:t>
            </a:r>
            <a:r>
              <a:rPr lang="fr-FR" sz="2000" dirty="0" smtClean="0"/>
              <a:t>: </a:t>
            </a:r>
            <a:r>
              <a:rPr lang="nl-BE" sz="2000" dirty="0" smtClean="0">
                <a:hlinkClick r:id="rId2"/>
              </a:rPr>
              <a:t>https://www.youtube.com/watch?v=nXbjYaXVVqM&amp;list=PL0AF02C8E6F4DA958</a:t>
            </a:r>
            <a:endParaRPr lang="nl-BE" sz="2000" dirty="0" smtClean="0"/>
          </a:p>
          <a:p>
            <a:pPr lvl="1">
              <a:buNone/>
            </a:pPr>
            <a:endParaRPr lang="nl-BE" sz="2000" dirty="0" smtClean="0"/>
          </a:p>
          <a:p>
            <a:pPr lvl="1">
              <a:buNone/>
            </a:pPr>
            <a:endParaRPr lang="nl-BE" sz="2000" dirty="0" smtClean="0"/>
          </a:p>
          <a:p>
            <a:pPr lvl="1"/>
            <a:r>
              <a:rPr lang="nl-BE" sz="2000" dirty="0" smtClean="0"/>
              <a:t>“Escamotage d’une dame” (1896): </a:t>
            </a:r>
          </a:p>
          <a:p>
            <a:pPr lvl="1">
              <a:buNone/>
            </a:pPr>
            <a:r>
              <a:rPr lang="nl-BE" sz="2000" dirty="0" smtClean="0">
                <a:hlinkClick r:id="rId3"/>
              </a:rPr>
              <a:t>	https://www.youtube.com/watch?v=f7-x93QagJU</a:t>
            </a:r>
            <a:endParaRPr lang="nl-BE" sz="2000" dirty="0" smtClean="0"/>
          </a:p>
          <a:p>
            <a:pPr lvl="1">
              <a:buNone/>
            </a:pPr>
            <a:endParaRPr lang="nl-BE" sz="2000" dirty="0" smtClean="0"/>
          </a:p>
          <a:p>
            <a:pPr lvl="1">
              <a:buNone/>
            </a:pPr>
            <a:endParaRPr lang="nl-BE" sz="2000" dirty="0" smtClean="0"/>
          </a:p>
          <a:p>
            <a:pPr lvl="1">
              <a:buNone/>
            </a:pPr>
            <a:r>
              <a:rPr lang="nl-BE" sz="2000" dirty="0" smtClean="0"/>
              <a:t>			6) Est-ce qu’il s’agit ici d’un film réaliste? Pourquoi (pas)?</a:t>
            </a:r>
          </a:p>
          <a:p>
            <a:pPr lvl="1">
              <a:buNone/>
            </a:pPr>
            <a:endParaRPr lang="nl-BE" dirty="0" smtClean="0"/>
          </a:p>
          <a:p>
            <a:pPr lvl="1">
              <a:buNone/>
            </a:pPr>
            <a:endParaRPr lang="nl-BE" dirty="0"/>
          </a:p>
        </p:txBody>
      </p:sp>
      <p:pic>
        <p:nvPicPr>
          <p:cNvPr id="28674" name="Picture 2" descr="http://upload.wikimedia.org/wikipedia/commons/thumb/a/a5/L'hommealat%C3%AAtet.jpg/220px-L'hommealat%C3%AAtet.jpg"/>
          <p:cNvPicPr>
            <a:picLocks noChangeAspect="1" noChangeArrowheads="1"/>
          </p:cNvPicPr>
          <p:nvPr/>
        </p:nvPicPr>
        <p:blipFill>
          <a:blip r:embed="rId4" cstate="print"/>
          <a:srcRect/>
          <a:stretch>
            <a:fillRect/>
          </a:stretch>
        </p:blipFill>
        <p:spPr bwMode="auto">
          <a:xfrm>
            <a:off x="6804248" y="2492896"/>
            <a:ext cx="1368152" cy="907956"/>
          </a:xfrm>
          <a:prstGeom prst="rect">
            <a:avLst/>
          </a:prstGeom>
          <a:noFill/>
        </p:spPr>
      </p:pic>
      <p:pic>
        <p:nvPicPr>
          <p:cNvPr id="28678" name="Picture 6" descr="http://s2.dmcdn.net/DrrF4/526x297-I4q.jpg"/>
          <p:cNvPicPr>
            <a:picLocks noChangeAspect="1" noChangeArrowheads="1"/>
          </p:cNvPicPr>
          <p:nvPr/>
        </p:nvPicPr>
        <p:blipFill>
          <a:blip r:embed="rId5" cstate="print"/>
          <a:srcRect/>
          <a:stretch>
            <a:fillRect/>
          </a:stretch>
        </p:blipFill>
        <p:spPr bwMode="auto">
          <a:xfrm>
            <a:off x="6732240" y="3573016"/>
            <a:ext cx="1530352" cy="864096"/>
          </a:xfrm>
          <a:prstGeom prst="rect">
            <a:avLst/>
          </a:prstGeom>
          <a:noFill/>
        </p:spPr>
      </p:pic>
      <p:pic>
        <p:nvPicPr>
          <p:cNvPr id="7" name="Picture 8" descr="http://www.helsinki.fi/jarj/lnm/296cine.gif"/>
          <p:cNvPicPr>
            <a:picLocks noChangeAspect="1" noChangeArrowheads="1"/>
          </p:cNvPicPr>
          <p:nvPr/>
        </p:nvPicPr>
        <p:blipFill>
          <a:blip r:embed="rId6" cstate="print"/>
          <a:srcRect/>
          <a:stretch>
            <a:fillRect/>
          </a:stretch>
        </p:blipFill>
        <p:spPr bwMode="auto">
          <a:xfrm>
            <a:off x="1403648" y="4941168"/>
            <a:ext cx="1080120" cy="995666"/>
          </a:xfrm>
          <a:prstGeom prst="rect">
            <a:avLst/>
          </a:prstGeom>
          <a:noFill/>
        </p:spPr>
      </p:pic>
      <p:graphicFrame>
        <p:nvGraphicFramePr>
          <p:cNvPr id="8" name="Content Placeholder 7"/>
          <p:cNvGraphicFramePr>
            <a:graphicFrameLocks/>
          </p:cNvGraphicFramePr>
          <p:nvPr/>
        </p:nvGraphicFramePr>
        <p:xfrm>
          <a:off x="1259632" y="4653136"/>
          <a:ext cx="7056784" cy="1440160"/>
        </p:xfrm>
        <a:graphic>
          <a:graphicData uri="http://schemas.openxmlformats.org/drawingml/2006/table">
            <a:tbl>
              <a:tblPr/>
              <a:tblGrid>
                <a:gridCol w="7056784"/>
              </a:tblGrid>
              <a:tr h="1440160">
                <a:tc>
                  <a:txBody>
                    <a:bodyPr/>
                    <a:lstStyle/>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lstStyle/>
          <a:p>
            <a:r>
              <a:rPr lang="nl-BE" sz="2000" dirty="0" smtClean="0"/>
              <a:t>En 1899, Méliès a créé tout à fait autre chose. Regardez le film: “Le diable noir” (1905) et répondez aux questions à la diapo suivante.</a:t>
            </a:r>
          </a:p>
          <a:p>
            <a:pPr>
              <a:buNone/>
            </a:pPr>
            <a:r>
              <a:rPr lang="nl-BE" sz="2000" dirty="0" smtClean="0"/>
              <a:t>      </a:t>
            </a:r>
            <a:r>
              <a:rPr lang="nl-BE" sz="2000" dirty="0" smtClean="0">
                <a:hlinkClick r:id="rId2"/>
              </a:rPr>
              <a:t>https://www.youtube.com/watch?v=wbJ01n5uoxc</a:t>
            </a:r>
            <a:endParaRPr lang="nl-BE" sz="2000" dirty="0" smtClean="0"/>
          </a:p>
          <a:p>
            <a:pPr>
              <a:buNone/>
            </a:pPr>
            <a:endParaRPr lang="nl-BE" sz="2000" dirty="0" smtClean="0"/>
          </a:p>
          <a:p>
            <a:pPr lvl="1"/>
            <a:endParaRPr lang="nl-BE" dirty="0" smtClean="0"/>
          </a:p>
          <a:p>
            <a:pPr lvl="1"/>
            <a:endParaRPr lang="nl-BE" dirty="0" smtClean="0"/>
          </a:p>
          <a:p>
            <a:pPr>
              <a:buNone/>
            </a:pPr>
            <a:endParaRPr lang="nl-BE" dirty="0"/>
          </a:p>
        </p:txBody>
      </p:sp>
      <p:pic>
        <p:nvPicPr>
          <p:cNvPr id="26626" name="Picture 2" descr="http://i.ytimg.com/vi/dW-F9L9RUVA/hqdefault.jpg"/>
          <p:cNvPicPr>
            <a:picLocks noChangeAspect="1" noChangeArrowheads="1"/>
          </p:cNvPicPr>
          <p:nvPr/>
        </p:nvPicPr>
        <p:blipFill>
          <a:blip r:embed="rId3" cstate="print"/>
          <a:srcRect/>
          <a:stretch>
            <a:fillRect/>
          </a:stretch>
        </p:blipFill>
        <p:spPr bwMode="auto">
          <a:xfrm>
            <a:off x="4283968" y="2708920"/>
            <a:ext cx="4572000" cy="3429001"/>
          </a:xfrm>
          <a:prstGeom prst="rect">
            <a:avLst/>
          </a:prstGeom>
          <a:noFill/>
        </p:spPr>
      </p:pic>
      <p:pic>
        <p:nvPicPr>
          <p:cNvPr id="6" name="Picture 5" descr="http://us.cdn2.123rf.com/168nwm/tintin75/tintin751405/tintin75140500006/28070912-deux-hommes-parlent-ensemble-ecrire-le-discours-dans-la-bulle.jpg"/>
          <p:cNvPicPr/>
          <p:nvPr/>
        </p:nvPicPr>
        <p:blipFill>
          <a:blip r:embed="rId4" cstate="print"/>
          <a:srcRect/>
          <a:stretch>
            <a:fillRect/>
          </a:stretch>
        </p:blipFill>
        <p:spPr bwMode="auto">
          <a:xfrm>
            <a:off x="971600" y="3789040"/>
            <a:ext cx="2808312" cy="2263845"/>
          </a:xfrm>
          <a:prstGeom prst="rect">
            <a:avLst/>
          </a:prstGeom>
          <a:noFill/>
          <a:ln w="9525">
            <a:noFill/>
            <a:miter lim="800000"/>
            <a:headEnd/>
            <a:tailEnd/>
          </a:ln>
        </p:spPr>
      </p:pic>
      <p:sp>
        <p:nvSpPr>
          <p:cNvPr id="7" name="TextBox 6"/>
          <p:cNvSpPr txBox="1"/>
          <p:nvPr/>
        </p:nvSpPr>
        <p:spPr>
          <a:xfrm>
            <a:off x="1187624" y="4077072"/>
            <a:ext cx="1035155" cy="646331"/>
          </a:xfrm>
          <a:prstGeom prst="rect">
            <a:avLst/>
          </a:prstGeom>
          <a:noFill/>
        </p:spPr>
        <p:txBody>
          <a:bodyPr wrap="none" rtlCol="0">
            <a:spAutoFit/>
          </a:bodyPr>
          <a:lstStyle/>
          <a:p>
            <a:r>
              <a:rPr lang="nl-BE" sz="1200" dirty="0" smtClean="0"/>
              <a:t>Elle réfère aux </a:t>
            </a:r>
          </a:p>
          <a:p>
            <a:r>
              <a:rPr lang="nl-BE" sz="1200" dirty="0" smtClean="0"/>
              <a:t>Diables Rouges</a:t>
            </a:r>
          </a:p>
          <a:p>
            <a:r>
              <a:rPr lang="nl-BE" sz="1200" dirty="0" smtClean="0"/>
              <a:t>du foot?</a:t>
            </a:r>
            <a:endParaRPr lang="nl-BE" sz="1200" dirty="0"/>
          </a:p>
        </p:txBody>
      </p:sp>
      <p:sp>
        <p:nvSpPr>
          <p:cNvPr id="8" name="TextBox 7"/>
          <p:cNvSpPr txBox="1"/>
          <p:nvPr/>
        </p:nvSpPr>
        <p:spPr>
          <a:xfrm>
            <a:off x="2627784" y="4149080"/>
            <a:ext cx="936104" cy="461665"/>
          </a:xfrm>
          <a:prstGeom prst="rect">
            <a:avLst/>
          </a:prstGeom>
          <a:noFill/>
        </p:spPr>
        <p:txBody>
          <a:bodyPr wrap="square" rtlCol="0">
            <a:spAutoFit/>
          </a:bodyPr>
          <a:lstStyle/>
          <a:p>
            <a:r>
              <a:rPr lang="nl-BE" sz="1200" dirty="0" smtClean="0"/>
              <a:t>Mais non Prosper!</a:t>
            </a:r>
            <a:endParaRPr lang="nl-BE"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a:xfrm>
            <a:off x="971600" y="1412776"/>
            <a:ext cx="7772400" cy="4572000"/>
          </a:xfrm>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10"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lstStyle/>
          <a:p>
            <a:pPr>
              <a:buNone/>
            </a:pPr>
            <a:r>
              <a:rPr lang="nl-BE" dirty="0" smtClean="0"/>
              <a:t>		</a:t>
            </a:r>
          </a:p>
          <a:p>
            <a:pPr>
              <a:buNone/>
            </a:pPr>
            <a:r>
              <a:rPr lang="nl-BE" dirty="0" smtClean="0"/>
              <a:t>		</a:t>
            </a:r>
          </a:p>
          <a:p>
            <a:pPr>
              <a:buNone/>
            </a:pPr>
            <a:endParaRPr lang="nl-BE" sz="2000" dirty="0" smtClean="0"/>
          </a:p>
          <a:p>
            <a:pPr>
              <a:buNone/>
            </a:pPr>
            <a:r>
              <a:rPr lang="nl-BE" sz="2000" dirty="0" smtClean="0"/>
              <a:t>		7) Qu’est-ce qui se passe?</a:t>
            </a:r>
          </a:p>
          <a:p>
            <a:pPr>
              <a:buNone/>
            </a:pPr>
            <a:r>
              <a:rPr lang="nl-BE" sz="2000" dirty="0" smtClean="0"/>
              <a:t>		8) Vous pouvez me donner deux différences entre “Le diable noir” (1905) 	     et le film à choix que vous avez vu?</a:t>
            </a:r>
          </a:p>
          <a:p>
            <a:pPr>
              <a:buNone/>
            </a:pPr>
            <a:r>
              <a:rPr lang="nl-BE" sz="2000" dirty="0" smtClean="0"/>
              <a:t>		</a:t>
            </a:r>
          </a:p>
          <a:p>
            <a:pPr>
              <a:buNone/>
            </a:pPr>
            <a:endParaRPr lang="nl-BE" dirty="0" smtClean="0"/>
          </a:p>
          <a:p>
            <a:pPr>
              <a:buNone/>
            </a:pPr>
            <a:r>
              <a:rPr lang="nl-BE" dirty="0" smtClean="0"/>
              <a:t>		</a:t>
            </a:r>
          </a:p>
          <a:p>
            <a:endParaRPr lang="nl-BE" dirty="0"/>
          </a:p>
        </p:txBody>
      </p:sp>
      <p:pic>
        <p:nvPicPr>
          <p:cNvPr id="4" name="Picture 8" descr="http://www.helsinki.fi/jarj/lnm/296cine.gif"/>
          <p:cNvPicPr>
            <a:picLocks noChangeAspect="1" noChangeArrowheads="1"/>
          </p:cNvPicPr>
          <p:nvPr/>
        </p:nvPicPr>
        <p:blipFill>
          <a:blip r:embed="rId2" cstate="print"/>
          <a:srcRect/>
          <a:stretch>
            <a:fillRect/>
          </a:stretch>
        </p:blipFill>
        <p:spPr bwMode="auto">
          <a:xfrm>
            <a:off x="539552" y="2780928"/>
            <a:ext cx="1080120" cy="995666"/>
          </a:xfrm>
          <a:prstGeom prst="rect">
            <a:avLst/>
          </a:prstGeom>
          <a:noFill/>
        </p:spPr>
      </p:pic>
      <p:graphicFrame>
        <p:nvGraphicFramePr>
          <p:cNvPr id="6" name="Content Placeholder 7"/>
          <p:cNvGraphicFramePr>
            <a:graphicFrameLocks/>
          </p:cNvGraphicFramePr>
          <p:nvPr/>
        </p:nvGraphicFramePr>
        <p:xfrm>
          <a:off x="539552" y="2276872"/>
          <a:ext cx="8136904" cy="2546253"/>
        </p:xfrm>
        <a:graphic>
          <a:graphicData uri="http://schemas.openxmlformats.org/drawingml/2006/table">
            <a:tbl>
              <a:tblPr/>
              <a:tblGrid>
                <a:gridCol w="8136904"/>
              </a:tblGrid>
              <a:tr h="2546253">
                <a:tc>
                  <a:txBody>
                    <a:bodyPr/>
                    <a:lstStyle/>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r>
              <a:rPr lang="nl-BE" sz="2000" dirty="0" smtClean="0"/>
              <a:t>Méliès a encore créé </a:t>
            </a:r>
          </a:p>
          <a:p>
            <a:pPr>
              <a:buNone/>
            </a:pPr>
            <a:r>
              <a:rPr lang="nl-BE" sz="2000" dirty="0" smtClean="0"/>
              <a:t>	beaucoup d’autres films. </a:t>
            </a:r>
          </a:p>
          <a:p>
            <a:pPr>
              <a:buNone/>
            </a:pPr>
            <a:r>
              <a:rPr lang="nl-BE" sz="2000" dirty="0" smtClean="0"/>
              <a:t>	Le film le plus connu est </a:t>
            </a:r>
          </a:p>
          <a:p>
            <a:pPr>
              <a:buNone/>
            </a:pPr>
            <a:r>
              <a:rPr lang="nl-BE" sz="2000" dirty="0" smtClean="0"/>
              <a:t>	“Voyage dans la lune” (1902). </a:t>
            </a:r>
          </a:p>
          <a:p>
            <a:pPr>
              <a:buNone/>
            </a:pPr>
            <a:r>
              <a:rPr lang="nl-BE" sz="2000" dirty="0" smtClean="0"/>
              <a:t>	Il est beaucoup plus long que ses films</a:t>
            </a:r>
          </a:p>
          <a:p>
            <a:pPr>
              <a:buNone/>
            </a:pPr>
            <a:r>
              <a:rPr lang="nl-BE" sz="2000" dirty="0" smtClean="0"/>
              <a:t>	que vous avez déjà vus.</a:t>
            </a:r>
          </a:p>
          <a:p>
            <a:pPr>
              <a:buNone/>
            </a:pPr>
            <a:r>
              <a:rPr lang="nl-BE" sz="2000" dirty="0" smtClean="0"/>
              <a:t>	On va encore en parler </a:t>
            </a:r>
          </a:p>
          <a:p>
            <a:pPr>
              <a:buNone/>
            </a:pPr>
            <a:r>
              <a:rPr lang="nl-BE" sz="2000" dirty="0" smtClean="0"/>
              <a:t>	plus tard...</a:t>
            </a:r>
            <a:endParaRPr lang="nl-BE" sz="2000" dirty="0"/>
          </a:p>
        </p:txBody>
      </p:sp>
      <p:pic>
        <p:nvPicPr>
          <p:cNvPr id="1026" name="Picture 2" descr="https://wattsatthemovies.files.wordpress.com/2012/07/le_voyage_dans_la_lune_poster.jpg"/>
          <p:cNvPicPr>
            <a:picLocks noChangeAspect="1" noChangeArrowheads="1"/>
          </p:cNvPicPr>
          <p:nvPr/>
        </p:nvPicPr>
        <p:blipFill>
          <a:blip r:embed="rId2" cstate="print"/>
          <a:srcRect/>
          <a:stretch>
            <a:fillRect/>
          </a:stretch>
        </p:blipFill>
        <p:spPr bwMode="auto">
          <a:xfrm>
            <a:off x="5364088" y="1700808"/>
            <a:ext cx="3621654" cy="482312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r>
              <a:rPr lang="nl-BE" sz="2000" dirty="0" smtClean="0"/>
              <a:t>A propos! Vous avez remarqué que Méliès utilise des </a:t>
            </a:r>
            <a:r>
              <a:rPr lang="nl-BE" sz="2000" b="1" dirty="0" smtClean="0"/>
              <a:t>effets spéciaux</a:t>
            </a:r>
            <a:r>
              <a:rPr lang="nl-BE" sz="2000" dirty="0" smtClean="0"/>
              <a:t>? Il est en fait le premier à les utiliser! C’est pourquoi on l’appelle souvent: le père des effets spéciaux au cinéma. </a:t>
            </a:r>
            <a:endParaRPr lang="nl-BE"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r>
              <a:rPr lang="nl-BE" sz="2000" dirty="0" smtClean="0"/>
              <a:t>Regardez les photos (récentes) suivantes:</a:t>
            </a:r>
            <a:endParaRPr lang="nl-BE" sz="2000" dirty="0"/>
          </a:p>
        </p:txBody>
      </p:sp>
      <p:pic>
        <p:nvPicPr>
          <p:cNvPr id="56322" name="Picture 2" descr="http://www.laboiteverte.fr/wp-content/uploads/2013/02/ecran-vert-avant-effet-speciaux-01.jpg"/>
          <p:cNvPicPr>
            <a:picLocks noChangeAspect="1" noChangeArrowheads="1"/>
          </p:cNvPicPr>
          <p:nvPr/>
        </p:nvPicPr>
        <p:blipFill>
          <a:blip r:embed="rId2" cstate="print"/>
          <a:srcRect/>
          <a:stretch>
            <a:fillRect/>
          </a:stretch>
        </p:blipFill>
        <p:spPr bwMode="auto">
          <a:xfrm>
            <a:off x="467543" y="1916832"/>
            <a:ext cx="2088233" cy="2088232"/>
          </a:xfrm>
          <a:prstGeom prst="rect">
            <a:avLst/>
          </a:prstGeom>
          <a:noFill/>
        </p:spPr>
      </p:pic>
      <p:pic>
        <p:nvPicPr>
          <p:cNvPr id="56324" name="Picture 4" descr="http://pix-geeks.com/wp-content/uploads/2009/09/effets-speciaux1.jpg"/>
          <p:cNvPicPr>
            <a:picLocks noChangeAspect="1" noChangeArrowheads="1"/>
          </p:cNvPicPr>
          <p:nvPr/>
        </p:nvPicPr>
        <p:blipFill>
          <a:blip r:embed="rId3" cstate="print"/>
          <a:srcRect/>
          <a:stretch>
            <a:fillRect/>
          </a:stretch>
        </p:blipFill>
        <p:spPr bwMode="auto">
          <a:xfrm>
            <a:off x="5220072" y="2060848"/>
            <a:ext cx="3096344" cy="2146087"/>
          </a:xfrm>
          <a:prstGeom prst="rect">
            <a:avLst/>
          </a:prstGeom>
          <a:noFill/>
        </p:spPr>
      </p:pic>
      <p:pic>
        <p:nvPicPr>
          <p:cNvPr id="56326" name="Picture 6" descr="http://bastien.rouches.free.fr/cinema/images/maskeye.jpg"/>
          <p:cNvPicPr>
            <a:picLocks noChangeAspect="1" noChangeArrowheads="1"/>
          </p:cNvPicPr>
          <p:nvPr/>
        </p:nvPicPr>
        <p:blipFill>
          <a:blip r:embed="rId4" cstate="print"/>
          <a:srcRect/>
          <a:stretch>
            <a:fillRect/>
          </a:stretch>
        </p:blipFill>
        <p:spPr bwMode="auto">
          <a:xfrm>
            <a:off x="251520" y="4038599"/>
            <a:ext cx="3263157" cy="2414737"/>
          </a:xfrm>
          <a:prstGeom prst="rect">
            <a:avLst/>
          </a:prstGeom>
          <a:noFill/>
        </p:spPr>
      </p:pic>
      <p:pic>
        <p:nvPicPr>
          <p:cNvPr id="56328" name="Picture 8" descr="http://cdn-premiere.ladmedia.fr/var/premiere/storage/images/fluctuat/cinema/news-videos/100-ans-d-effets-speciaux/57752710-1-fre-FR/100-ans-d-effets-speciaux_w670_h372.jpg"/>
          <p:cNvPicPr>
            <a:picLocks noChangeAspect="1" noChangeArrowheads="1"/>
          </p:cNvPicPr>
          <p:nvPr/>
        </p:nvPicPr>
        <p:blipFill>
          <a:blip r:embed="rId5" cstate="print"/>
          <a:srcRect/>
          <a:stretch>
            <a:fillRect/>
          </a:stretch>
        </p:blipFill>
        <p:spPr bwMode="auto">
          <a:xfrm>
            <a:off x="5436458" y="4005064"/>
            <a:ext cx="3707542" cy="2058516"/>
          </a:xfrm>
          <a:prstGeom prst="rect">
            <a:avLst/>
          </a:prstGeom>
          <a:noFill/>
        </p:spPr>
      </p:pic>
      <p:pic>
        <p:nvPicPr>
          <p:cNvPr id="56330" name="Picture 10" descr="http://s.tf1.fr/mmdia/i/68/7/harry-potter-et-les-reliques-de-la-mort-parisfx-10372687prsfr.jpg?v=1"/>
          <p:cNvPicPr>
            <a:picLocks noChangeAspect="1" noChangeArrowheads="1"/>
          </p:cNvPicPr>
          <p:nvPr/>
        </p:nvPicPr>
        <p:blipFill>
          <a:blip r:embed="rId6" cstate="print"/>
          <a:srcRect/>
          <a:stretch>
            <a:fillRect/>
          </a:stretch>
        </p:blipFill>
        <p:spPr bwMode="auto">
          <a:xfrm>
            <a:off x="3103509" y="3861048"/>
            <a:ext cx="2538459" cy="1512168"/>
          </a:xfrm>
          <a:prstGeom prst="rect">
            <a:avLst/>
          </a:prstGeom>
          <a:noFill/>
        </p:spPr>
      </p:pic>
      <p:pic>
        <p:nvPicPr>
          <p:cNvPr id="56332" name="Picture 12" descr="http://div-effect.be/images/histoire/stop-motion-star-wars.jpg"/>
          <p:cNvPicPr>
            <a:picLocks noChangeAspect="1" noChangeArrowheads="1"/>
          </p:cNvPicPr>
          <p:nvPr/>
        </p:nvPicPr>
        <p:blipFill>
          <a:blip r:embed="rId7" cstate="print"/>
          <a:srcRect/>
          <a:stretch>
            <a:fillRect/>
          </a:stretch>
        </p:blipFill>
        <p:spPr bwMode="auto">
          <a:xfrm>
            <a:off x="2627784" y="5013176"/>
            <a:ext cx="2150307" cy="1440160"/>
          </a:xfrm>
          <a:prstGeom prst="rect">
            <a:avLst/>
          </a:prstGeom>
          <a:noFill/>
        </p:spPr>
      </p:pic>
      <p:pic>
        <p:nvPicPr>
          <p:cNvPr id="56334" name="Picture 14" descr="http://static3.7sur7.be/static/photo/2012/2/7/9/20120911173703/media_xll_5150769.jpg"/>
          <p:cNvPicPr>
            <a:picLocks noChangeAspect="1" noChangeArrowheads="1"/>
          </p:cNvPicPr>
          <p:nvPr/>
        </p:nvPicPr>
        <p:blipFill>
          <a:blip r:embed="rId8" cstate="print"/>
          <a:srcRect/>
          <a:stretch>
            <a:fillRect/>
          </a:stretch>
        </p:blipFill>
        <p:spPr bwMode="auto">
          <a:xfrm>
            <a:off x="2483768" y="2060848"/>
            <a:ext cx="3035831" cy="17143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lstStyle/>
          <a:p>
            <a:pPr>
              <a:buNone/>
            </a:pPr>
            <a:endParaRPr lang="nl-BE" dirty="0" smtClean="0"/>
          </a:p>
          <a:p>
            <a:pPr>
              <a:buNone/>
            </a:pPr>
            <a:endParaRPr lang="nl-BE" dirty="0" smtClean="0"/>
          </a:p>
          <a:p>
            <a:pPr>
              <a:buNone/>
            </a:pPr>
            <a:r>
              <a:rPr lang="nl-BE" sz="2000" dirty="0" smtClean="0"/>
              <a:t>	</a:t>
            </a:r>
          </a:p>
          <a:p>
            <a:pPr>
              <a:buNone/>
            </a:pPr>
            <a:r>
              <a:rPr lang="nl-BE" sz="2000" dirty="0" smtClean="0"/>
              <a:t>		9) A partir de ces photos, essayez de décrire </a:t>
            </a:r>
          </a:p>
          <a:p>
            <a:pPr>
              <a:buNone/>
            </a:pPr>
            <a:r>
              <a:rPr lang="nl-BE" sz="2000" dirty="0" smtClean="0"/>
              <a:t>		      ce que sont les effets spéciaux.</a:t>
            </a:r>
          </a:p>
          <a:p>
            <a:endParaRPr lang="nl-BE" dirty="0"/>
          </a:p>
        </p:txBody>
      </p:sp>
      <p:pic>
        <p:nvPicPr>
          <p:cNvPr id="4" name="Picture 8" descr="http://www.helsinki.fi/jarj/lnm/296cine.gif"/>
          <p:cNvPicPr>
            <a:picLocks noChangeAspect="1" noChangeArrowheads="1"/>
          </p:cNvPicPr>
          <p:nvPr/>
        </p:nvPicPr>
        <p:blipFill>
          <a:blip r:embed="rId2" cstate="print"/>
          <a:srcRect/>
          <a:stretch>
            <a:fillRect/>
          </a:stretch>
        </p:blipFill>
        <p:spPr bwMode="auto">
          <a:xfrm>
            <a:off x="827584" y="2708920"/>
            <a:ext cx="1015506" cy="936104"/>
          </a:xfrm>
          <a:prstGeom prst="rect">
            <a:avLst/>
          </a:prstGeom>
          <a:noFill/>
        </p:spPr>
      </p:pic>
      <p:graphicFrame>
        <p:nvGraphicFramePr>
          <p:cNvPr id="5" name="Content Placeholder 7"/>
          <p:cNvGraphicFramePr>
            <a:graphicFrameLocks/>
          </p:cNvGraphicFramePr>
          <p:nvPr/>
        </p:nvGraphicFramePr>
        <p:xfrm>
          <a:off x="611560" y="2132856"/>
          <a:ext cx="8136904" cy="2546253"/>
        </p:xfrm>
        <a:graphic>
          <a:graphicData uri="http://schemas.openxmlformats.org/drawingml/2006/table">
            <a:tbl>
              <a:tblPr/>
              <a:tblGrid>
                <a:gridCol w="8136904"/>
              </a:tblGrid>
              <a:tr h="2546253">
                <a:tc>
                  <a:txBody>
                    <a:bodyPr/>
                    <a:lstStyle/>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r>
              <a:rPr lang="nl-BE" sz="2000" dirty="0" smtClean="0"/>
              <a:t>Au fil du temps, les effets spéciaux ont changé. Maintenant nous avons les ordinateurs, le maquillage et beaucoup d’autres ressources. Méliès par contre devait trouver d’autres manières pour réaliser quelques effets spéciaux. Parcourons quelques exemples.</a:t>
            </a:r>
            <a:endParaRPr lang="nl-BE" sz="2000" dirty="0"/>
          </a:p>
        </p:txBody>
      </p:sp>
      <p:pic>
        <p:nvPicPr>
          <p:cNvPr id="20481" name="Picture 1"/>
          <p:cNvPicPr>
            <a:picLocks noChangeAspect="1" noChangeArrowheads="1"/>
          </p:cNvPicPr>
          <p:nvPr/>
        </p:nvPicPr>
        <p:blipFill>
          <a:blip r:embed="rId2" cstate="print"/>
          <a:srcRect/>
          <a:stretch>
            <a:fillRect/>
          </a:stretch>
        </p:blipFill>
        <p:spPr bwMode="auto">
          <a:xfrm>
            <a:off x="5364088" y="3415550"/>
            <a:ext cx="3175620" cy="2605738"/>
          </a:xfrm>
          <a:prstGeom prst="rect">
            <a:avLst/>
          </a:prstGeom>
          <a:noFill/>
          <a:ln w="9525">
            <a:noFill/>
            <a:miter lim="800000"/>
            <a:headEnd/>
            <a:tailEnd/>
          </a:ln>
        </p:spPr>
      </p:pic>
      <p:sp>
        <p:nvSpPr>
          <p:cNvPr id="6" name="TextBox 5"/>
          <p:cNvSpPr txBox="1"/>
          <p:nvPr/>
        </p:nvSpPr>
        <p:spPr>
          <a:xfrm>
            <a:off x="5724128" y="3789040"/>
            <a:ext cx="936104" cy="461665"/>
          </a:xfrm>
          <a:prstGeom prst="rect">
            <a:avLst/>
          </a:prstGeom>
          <a:noFill/>
        </p:spPr>
        <p:txBody>
          <a:bodyPr wrap="square" rtlCol="0">
            <a:spAutoFit/>
          </a:bodyPr>
          <a:lstStyle/>
          <a:p>
            <a:r>
              <a:rPr lang="nl-BE" sz="1200" dirty="0" smtClean="0"/>
              <a:t>J’ai utilisé du maquillage</a:t>
            </a:r>
            <a:endParaRPr lang="nl-BE" sz="1200" dirty="0"/>
          </a:p>
        </p:txBody>
      </p:sp>
      <p:sp>
        <p:nvSpPr>
          <p:cNvPr id="7" name="TextBox 6"/>
          <p:cNvSpPr txBox="1"/>
          <p:nvPr/>
        </p:nvSpPr>
        <p:spPr>
          <a:xfrm>
            <a:off x="7236296" y="3645024"/>
            <a:ext cx="936104" cy="600164"/>
          </a:xfrm>
          <a:prstGeom prst="rect">
            <a:avLst/>
          </a:prstGeom>
          <a:noFill/>
        </p:spPr>
        <p:txBody>
          <a:bodyPr wrap="square" rtlCol="0">
            <a:spAutoFit/>
          </a:bodyPr>
          <a:lstStyle/>
          <a:p>
            <a:r>
              <a:rPr lang="nl-BE" sz="1100" dirty="0" smtClean="0"/>
              <a:t>Prosper! Qu’est-ce que tu as fait?</a:t>
            </a:r>
            <a:endParaRPr lang="nl-BE"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lstStyle/>
          <a:p>
            <a:pPr>
              <a:buNone/>
            </a:pPr>
            <a:endParaRPr lang="fr-FR" b="1" dirty="0" smtClean="0"/>
          </a:p>
          <a:p>
            <a:pPr>
              <a:buNone/>
            </a:pPr>
            <a:r>
              <a:rPr lang="fr-FR" sz="2000" b="1" dirty="0" smtClean="0"/>
              <a:t>La sirène :</a:t>
            </a:r>
            <a:r>
              <a:rPr lang="fr-FR" sz="2000" dirty="0" smtClean="0"/>
              <a:t> L’actrice fait semblant de nager bien qu’en fait elle soit couchée sur un décor peint. </a:t>
            </a:r>
            <a:endParaRPr lang="nl-BE" sz="2000" dirty="0"/>
          </a:p>
        </p:txBody>
      </p:sp>
      <p:pic>
        <p:nvPicPr>
          <p:cNvPr id="1026" name="Picture 2" descr="truc1.jpg"/>
          <p:cNvPicPr>
            <a:picLocks noChangeAspect="1" noChangeArrowheads="1"/>
          </p:cNvPicPr>
          <p:nvPr/>
        </p:nvPicPr>
        <p:blipFill>
          <a:blip r:embed="rId2" cstate="print"/>
          <a:srcRect/>
          <a:stretch>
            <a:fillRect/>
          </a:stretch>
        </p:blipFill>
        <p:spPr bwMode="auto">
          <a:xfrm>
            <a:off x="3347864" y="2564904"/>
            <a:ext cx="4762500" cy="29718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pPr>
              <a:buNone/>
            </a:pPr>
            <a:endParaRPr lang="fr-FR" sz="2000" b="1" dirty="0" smtClean="0"/>
          </a:p>
          <a:p>
            <a:pPr>
              <a:buNone/>
            </a:pPr>
            <a:r>
              <a:rPr lang="fr-FR" sz="2000" b="1" dirty="0" smtClean="0"/>
              <a:t>Catastrophe de chemin de fer :</a:t>
            </a:r>
            <a:r>
              <a:rPr lang="fr-FR" sz="2000" dirty="0" smtClean="0"/>
              <a:t> Un décor et un train miniature sont utilisés pour imiter un accident de train.</a:t>
            </a:r>
            <a:endParaRPr lang="nl-BE" sz="2000" dirty="0"/>
          </a:p>
        </p:txBody>
      </p:sp>
      <p:pic>
        <p:nvPicPr>
          <p:cNvPr id="47106" name="Picture 2" descr="truc5.jpg"/>
          <p:cNvPicPr>
            <a:picLocks noChangeAspect="1" noChangeArrowheads="1"/>
          </p:cNvPicPr>
          <p:nvPr/>
        </p:nvPicPr>
        <p:blipFill>
          <a:blip r:embed="rId2" cstate="print"/>
          <a:srcRect/>
          <a:stretch>
            <a:fillRect/>
          </a:stretch>
        </p:blipFill>
        <p:spPr bwMode="auto">
          <a:xfrm>
            <a:off x="3347864" y="2996952"/>
            <a:ext cx="4762500" cy="29813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pPr>
              <a:buNone/>
            </a:pPr>
            <a:r>
              <a:rPr lang="nl-BE" sz="2000" b="1" dirty="0" smtClean="0"/>
              <a:t>Le maquillage</a:t>
            </a:r>
            <a:endParaRPr lang="nl-BE" sz="2000" b="1" dirty="0"/>
          </a:p>
        </p:txBody>
      </p:sp>
      <p:pic>
        <p:nvPicPr>
          <p:cNvPr id="65538" name="Picture 2" descr="http://www.carouselvenezia.eu/_Media/georges-melies-les-roi-de_med.jpeg"/>
          <p:cNvPicPr>
            <a:picLocks noChangeAspect="1" noChangeArrowheads="1"/>
          </p:cNvPicPr>
          <p:nvPr/>
        </p:nvPicPr>
        <p:blipFill>
          <a:blip r:embed="rId2" cstate="print"/>
          <a:srcRect/>
          <a:stretch>
            <a:fillRect/>
          </a:stretch>
        </p:blipFill>
        <p:spPr bwMode="auto">
          <a:xfrm>
            <a:off x="3059832" y="2231626"/>
            <a:ext cx="3638153" cy="287149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pPr>
              <a:buNone/>
            </a:pPr>
            <a:r>
              <a:rPr lang="nl-BE" sz="2000" dirty="0" smtClean="0"/>
              <a:t>	</a:t>
            </a:r>
          </a:p>
          <a:p>
            <a:pPr>
              <a:buNone/>
            </a:pPr>
            <a:r>
              <a:rPr lang="nl-BE" sz="2000" dirty="0" smtClean="0"/>
              <a:t>	Méliès a aussi fait interrompre le tournage. Après, sans changer de décor, il le reprend après avoir modifié un élément du décor. De cette façon-ci on obtient </a:t>
            </a:r>
            <a:r>
              <a:rPr lang="nl-BE" sz="2000" b="1" dirty="0" smtClean="0"/>
              <a:t>un “saut” </a:t>
            </a:r>
            <a:r>
              <a:rPr lang="nl-BE" sz="2000" dirty="0" smtClean="0"/>
              <a:t>dans la vue faisant disparaître, apparaître ou transformer un élément. Cet effet est utilisé beaucoup dans “Le diable noir” (1905).</a:t>
            </a:r>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r>
              <a:rPr lang="nl-BE" sz="2000" dirty="0"/>
              <a:t>	</a:t>
            </a:r>
            <a:r>
              <a:rPr lang="nl-BE" sz="2000" dirty="0" smtClean="0"/>
              <a:t>	Photo 1				Photo 2</a:t>
            </a:r>
          </a:p>
        </p:txBody>
      </p:sp>
      <p:pic>
        <p:nvPicPr>
          <p:cNvPr id="11265" name="Picture 1" descr="C:\Users\liesbeth\Pictures\Snapshot_20150522.JPG"/>
          <p:cNvPicPr>
            <a:picLocks noChangeAspect="1" noChangeArrowheads="1"/>
          </p:cNvPicPr>
          <p:nvPr/>
        </p:nvPicPr>
        <p:blipFill>
          <a:blip r:embed="rId2" cstate="print"/>
          <a:srcRect/>
          <a:stretch>
            <a:fillRect/>
          </a:stretch>
        </p:blipFill>
        <p:spPr bwMode="auto">
          <a:xfrm>
            <a:off x="1187624" y="3212976"/>
            <a:ext cx="3048000" cy="2286000"/>
          </a:xfrm>
          <a:prstGeom prst="rect">
            <a:avLst/>
          </a:prstGeom>
          <a:noFill/>
        </p:spPr>
      </p:pic>
      <p:pic>
        <p:nvPicPr>
          <p:cNvPr id="11266" name="Picture 2" descr="C:\Users\liesbeth\Pictures\Snapshot_20150522_1.JPG"/>
          <p:cNvPicPr>
            <a:picLocks noChangeAspect="1" noChangeArrowheads="1"/>
          </p:cNvPicPr>
          <p:nvPr/>
        </p:nvPicPr>
        <p:blipFill>
          <a:blip r:embed="rId3" cstate="print"/>
          <a:srcRect/>
          <a:stretch>
            <a:fillRect/>
          </a:stretch>
        </p:blipFill>
        <p:spPr bwMode="auto">
          <a:xfrm>
            <a:off x="5076056" y="3212976"/>
            <a:ext cx="3048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solidFill>
                  <a:schemeClr val="accent2">
                    <a:lumMod val="60000"/>
                    <a:lumOff val="40000"/>
                  </a:schemeClr>
                </a:solidFill>
              </a:rPr>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9"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pPr>
              <a:buNone/>
            </a:pPr>
            <a:r>
              <a:rPr lang="nl-BE" sz="2000" dirty="0" smtClean="0"/>
              <a:t>	Méliès utilise beaucoup de </a:t>
            </a:r>
            <a:r>
              <a:rPr lang="nl-BE" sz="2000" b="1" dirty="0" smtClean="0"/>
              <a:t>décors noirs </a:t>
            </a:r>
            <a:r>
              <a:rPr lang="nl-BE" sz="2000" dirty="0" smtClean="0"/>
              <a:t>ce qui permet de rendre invisible une personne ou un objet en le couvrant de noir. </a:t>
            </a:r>
          </a:p>
          <a:p>
            <a:pPr>
              <a:buNone/>
            </a:pPr>
            <a:r>
              <a:rPr lang="nl-BE" sz="2000" dirty="0" smtClean="0"/>
              <a:t>		Exemple 1: On peut faire lever un ballon en le fixant à un câble noir qui 	est invisible pour les spectateurs (= le black art).</a:t>
            </a:r>
          </a:p>
          <a:p>
            <a:pPr>
              <a:buNone/>
            </a:pPr>
            <a:r>
              <a:rPr lang="nl-BE" sz="2000" dirty="0" smtClean="0"/>
              <a:t>		Exemple 2: On peut utiliser des hommes, habillés de noir qui peuvent 	porter des torches...</a:t>
            </a:r>
            <a:endParaRPr lang="nl-BE" sz="2000" dirty="0"/>
          </a:p>
        </p:txBody>
      </p:sp>
      <p:pic>
        <p:nvPicPr>
          <p:cNvPr id="49154" name="Picture 2"/>
          <p:cNvPicPr>
            <a:picLocks noChangeAspect="1" noChangeArrowheads="1"/>
          </p:cNvPicPr>
          <p:nvPr/>
        </p:nvPicPr>
        <p:blipFill>
          <a:blip r:embed="rId2" cstate="print"/>
          <a:srcRect/>
          <a:stretch>
            <a:fillRect/>
          </a:stretch>
        </p:blipFill>
        <p:spPr bwMode="auto">
          <a:xfrm>
            <a:off x="4675249" y="3429000"/>
            <a:ext cx="2808789"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lstStyle/>
          <a:p>
            <a:r>
              <a:rPr lang="nl-BE" sz="2000" dirty="0" smtClean="0"/>
              <a:t>Méliès a aussi experimenté avec </a:t>
            </a:r>
            <a:r>
              <a:rPr lang="nl-BE" sz="2000" b="1" dirty="0" smtClean="0"/>
              <a:t>fast et slow motion</a:t>
            </a:r>
            <a:r>
              <a:rPr lang="nl-BE" sz="2000" dirty="0" smtClean="0"/>
              <a:t>. Quelques exemples des films plus récents:</a:t>
            </a:r>
          </a:p>
          <a:p>
            <a:pPr>
              <a:buNone/>
            </a:pPr>
            <a:r>
              <a:rPr lang="nl-BE" sz="2000" dirty="0" smtClean="0"/>
              <a:t>	 </a:t>
            </a:r>
            <a:r>
              <a:rPr lang="nl-BE" sz="2000" dirty="0" smtClean="0">
                <a:hlinkClick r:id="rId2"/>
              </a:rPr>
              <a:t>https://www.youtube.com/watch?v=kHW8rCKak8o</a:t>
            </a:r>
            <a:endParaRPr lang="nl-BE" sz="2000" dirty="0" smtClean="0"/>
          </a:p>
          <a:p>
            <a:pPr>
              <a:buNone/>
            </a:pPr>
            <a:endParaRPr lang="nl-BE" sz="2000" dirty="0" smtClean="0"/>
          </a:p>
          <a:p>
            <a:pPr>
              <a:buNone/>
            </a:pPr>
            <a:r>
              <a:rPr lang="nl-BE" sz="2000" dirty="0" smtClean="0"/>
              <a:t>	</a:t>
            </a:r>
          </a:p>
          <a:p>
            <a:pPr>
              <a:buNone/>
            </a:pPr>
            <a:endParaRPr lang="nl-BE" dirty="0"/>
          </a:p>
        </p:txBody>
      </p:sp>
      <p:pic>
        <p:nvPicPr>
          <p:cNvPr id="5" name="Picture 4" descr="http://us.cdn2.123rf.com/168nwm/tintin75/tintin751405/tintin75140500006/28070912-deux-hommes-parlent-ensemble-ecrire-le-discours-dans-la-bulle.jpg"/>
          <p:cNvPicPr/>
          <p:nvPr/>
        </p:nvPicPr>
        <p:blipFill>
          <a:blip r:embed="rId3" cstate="print"/>
          <a:srcRect/>
          <a:stretch>
            <a:fillRect/>
          </a:stretch>
        </p:blipFill>
        <p:spPr bwMode="auto">
          <a:xfrm>
            <a:off x="4716016" y="3861048"/>
            <a:ext cx="3383142" cy="1975813"/>
          </a:xfrm>
          <a:prstGeom prst="rect">
            <a:avLst/>
          </a:prstGeom>
          <a:noFill/>
          <a:ln w="9525">
            <a:noFill/>
            <a:miter lim="800000"/>
            <a:headEnd/>
            <a:tailEnd/>
          </a:ln>
        </p:spPr>
      </p:pic>
      <p:sp>
        <p:nvSpPr>
          <p:cNvPr id="7" name="TextBox 6"/>
          <p:cNvSpPr txBox="1"/>
          <p:nvPr/>
        </p:nvSpPr>
        <p:spPr>
          <a:xfrm>
            <a:off x="4860032" y="4221088"/>
            <a:ext cx="1183657" cy="307777"/>
          </a:xfrm>
          <a:prstGeom prst="rect">
            <a:avLst/>
          </a:prstGeom>
          <a:noFill/>
        </p:spPr>
        <p:txBody>
          <a:bodyPr wrap="none" rtlCol="0">
            <a:spAutoFit/>
          </a:bodyPr>
          <a:lstStyle/>
          <a:p>
            <a:r>
              <a:rPr lang="nl-BE" sz="1400" dirty="0" smtClean="0"/>
              <a:t>Je suis très fast!</a:t>
            </a:r>
            <a:endParaRPr lang="nl-BE" sz="1400" dirty="0"/>
          </a:p>
        </p:txBody>
      </p:sp>
      <p:sp>
        <p:nvSpPr>
          <p:cNvPr id="8" name="TextBox 7"/>
          <p:cNvSpPr txBox="1"/>
          <p:nvPr/>
        </p:nvSpPr>
        <p:spPr>
          <a:xfrm>
            <a:off x="6804248" y="4149080"/>
            <a:ext cx="1190069" cy="523220"/>
          </a:xfrm>
          <a:prstGeom prst="rect">
            <a:avLst/>
          </a:prstGeom>
          <a:noFill/>
        </p:spPr>
        <p:txBody>
          <a:bodyPr wrap="none" rtlCol="0">
            <a:spAutoFit/>
          </a:bodyPr>
          <a:lstStyle/>
          <a:p>
            <a:r>
              <a:rPr lang="nl-BE" sz="1400" dirty="0" smtClean="0"/>
              <a:t>Je suis plus fast </a:t>
            </a:r>
          </a:p>
          <a:p>
            <a:r>
              <a:rPr lang="nl-BE" sz="1400" dirty="0" smtClean="0"/>
              <a:t>que toi</a:t>
            </a:r>
            <a:r>
              <a:rPr lang="nl-BE" sz="1200" dirty="0" smtClean="0"/>
              <a:t>!</a:t>
            </a:r>
            <a:endParaRPr lang="nl-BE"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a:bodyPr>
          <a:lstStyle/>
          <a:p>
            <a:r>
              <a:rPr lang="nl-BE" sz="2000" dirty="0" smtClean="0"/>
              <a:t>Il a aussi experimenté avec </a:t>
            </a:r>
            <a:r>
              <a:rPr lang="nl-BE" sz="2000" b="1" dirty="0" smtClean="0"/>
              <a:t>time-lapse photography</a:t>
            </a:r>
            <a:r>
              <a:rPr lang="nl-BE" sz="2000" dirty="0" smtClean="0"/>
              <a:t>. Pour plus d’information, parcourez le site suivant: </a:t>
            </a:r>
          </a:p>
          <a:p>
            <a:pPr>
              <a:buNone/>
            </a:pPr>
            <a:r>
              <a:rPr lang="nl-BE" sz="2000" dirty="0" smtClean="0"/>
              <a:t>	</a:t>
            </a:r>
            <a:r>
              <a:rPr lang="nl-BE" sz="2000" dirty="0" smtClean="0">
                <a:hlinkClick r:id="rId2"/>
              </a:rPr>
              <a:t>http://phototrend.fr/2011/09/mp-93-les-bases-pour-realiser-un-bon-time-lapse/</a:t>
            </a:r>
            <a:endParaRPr lang="nl-BE" sz="2000" dirty="0" smtClean="0"/>
          </a:p>
          <a:p>
            <a:pPr>
              <a:buNone/>
            </a:pPr>
            <a:endParaRPr lang="nl-BE" sz="2000" dirty="0" smtClean="0"/>
          </a:p>
          <a:p>
            <a:pPr>
              <a:buNone/>
            </a:pPr>
            <a:endParaRPr lang="nl-BE" sz="2000" dirty="0"/>
          </a:p>
        </p:txBody>
      </p:sp>
      <p:pic>
        <p:nvPicPr>
          <p:cNvPr id="8196" name="Picture 4" descr="http://sciencephotography.com/FAQ/Ch5-plants/Montage-C-iris.jpg"/>
          <p:cNvPicPr>
            <a:picLocks noChangeAspect="1" noChangeArrowheads="1"/>
          </p:cNvPicPr>
          <p:nvPr/>
        </p:nvPicPr>
        <p:blipFill>
          <a:blip r:embed="rId3" cstate="print"/>
          <a:srcRect/>
          <a:stretch>
            <a:fillRect/>
          </a:stretch>
        </p:blipFill>
        <p:spPr bwMode="auto">
          <a:xfrm>
            <a:off x="4932040" y="2636912"/>
            <a:ext cx="3563888" cy="334842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lstStyle/>
          <a:p>
            <a:pPr>
              <a:buNone/>
            </a:pPr>
            <a:r>
              <a:rPr lang="nl-BE" dirty="0" smtClean="0"/>
              <a:t>	</a:t>
            </a:r>
            <a:r>
              <a:rPr lang="nl-BE" sz="2000" dirty="0" smtClean="0"/>
              <a:t>Un autre exemple est </a:t>
            </a:r>
            <a:r>
              <a:rPr lang="nl-BE" sz="2000" b="1" dirty="0" smtClean="0"/>
              <a:t>stop motion </a:t>
            </a:r>
            <a:r>
              <a:rPr lang="nl-BE" sz="2000" dirty="0" smtClean="0"/>
              <a:t>ou bien l’animation image par image. Pour plus d’informations, visitez le site suivant: </a:t>
            </a:r>
          </a:p>
          <a:p>
            <a:pPr>
              <a:buNone/>
            </a:pPr>
            <a:r>
              <a:rPr lang="nl-BE" sz="2000" dirty="0" smtClean="0"/>
              <a:t>	</a:t>
            </a:r>
            <a:r>
              <a:rPr lang="nl-BE" sz="2000" dirty="0" smtClean="0">
                <a:hlinkClick r:id="rId2"/>
              </a:rPr>
              <a:t>http://fr.wikipedia.org/wiki/Animation_en_volume</a:t>
            </a:r>
            <a:endParaRPr lang="nl-BE" sz="2000" dirty="0" smtClean="0"/>
          </a:p>
          <a:p>
            <a:pPr>
              <a:buNone/>
            </a:pPr>
            <a:endParaRPr lang="nl-BE" sz="2000" dirty="0" smtClean="0"/>
          </a:p>
          <a:p>
            <a:pPr>
              <a:buNone/>
            </a:pPr>
            <a:r>
              <a:rPr lang="nl-BE" sz="2000" dirty="0" smtClean="0"/>
              <a:t>	Pour un exemple: </a:t>
            </a:r>
            <a:r>
              <a:rPr lang="nl-BE" sz="2000" dirty="0" smtClean="0">
                <a:hlinkClick r:id="rId3"/>
              </a:rPr>
              <a:t>https://www.youtube.com/watch?v=DxAO9S9B7FQ</a:t>
            </a:r>
            <a:endParaRPr lang="nl-BE" sz="2000" dirty="0" smtClean="0"/>
          </a:p>
          <a:p>
            <a:pPr>
              <a:buNone/>
            </a:pPr>
            <a:endParaRPr lang="nl-BE" dirty="0" smtClean="0"/>
          </a:p>
          <a:p>
            <a:pPr>
              <a:buNone/>
            </a:pPr>
            <a:endParaRPr lang="nl-BE" dirty="0"/>
          </a:p>
        </p:txBody>
      </p:sp>
      <p:pic>
        <p:nvPicPr>
          <p:cNvPr id="7170" name="Picture 2" descr="https://www.nyfa.edu/student-resources/wp-content/uploads/2015/02/670px-Make-a-Stop-Motion-Video-of-Your-Favorite-Stuffed-Toy-or-Action-Figure-Step-4.jpg"/>
          <p:cNvPicPr>
            <a:picLocks noChangeAspect="1" noChangeArrowheads="1"/>
          </p:cNvPicPr>
          <p:nvPr/>
        </p:nvPicPr>
        <p:blipFill>
          <a:blip r:embed="rId4" cstate="print"/>
          <a:srcRect/>
          <a:stretch>
            <a:fillRect/>
          </a:stretch>
        </p:blipFill>
        <p:spPr bwMode="auto">
          <a:xfrm>
            <a:off x="4932040" y="3429000"/>
            <a:ext cx="3285406" cy="246650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Qui était Georges Méliès?</a:t>
            </a:r>
            <a:endParaRPr lang="nl-BE" dirty="0"/>
          </a:p>
        </p:txBody>
      </p:sp>
      <p:sp>
        <p:nvSpPr>
          <p:cNvPr id="3" name="Content Placeholder 2"/>
          <p:cNvSpPr>
            <a:spLocks noGrp="1"/>
          </p:cNvSpPr>
          <p:nvPr>
            <p:ph sz="quarter" idx="1"/>
          </p:nvPr>
        </p:nvSpPr>
        <p:spPr/>
        <p:txBody>
          <a:bodyPr>
            <a:normAutofit fontScale="92500" lnSpcReduction="20000"/>
          </a:bodyPr>
          <a:lstStyle/>
          <a:p>
            <a:pPr>
              <a:buNone/>
            </a:pPr>
            <a:r>
              <a:rPr lang="nl-BE" sz="2000" b="1" dirty="0" smtClean="0"/>
              <a:t>Fade out </a:t>
            </a:r>
            <a:r>
              <a:rPr lang="nl-BE" sz="2000" dirty="0" smtClean="0"/>
              <a:t>(Le fondu de fermeture) et </a:t>
            </a:r>
            <a:r>
              <a:rPr lang="nl-BE" sz="2000" b="1" dirty="0" smtClean="0"/>
              <a:t>fade in </a:t>
            </a:r>
            <a:r>
              <a:rPr lang="nl-BE" sz="2000" dirty="0" smtClean="0"/>
              <a:t>(le fondu d’ouverture)</a:t>
            </a:r>
          </a:p>
          <a:p>
            <a:pPr>
              <a:buNone/>
            </a:pPr>
            <a:endParaRPr lang="nl-BE" sz="2000" dirty="0" smtClean="0"/>
          </a:p>
          <a:p>
            <a:pPr>
              <a:buNone/>
            </a:pPr>
            <a:r>
              <a:rPr lang="nl-BE" sz="2000" dirty="0" smtClean="0"/>
              <a:t>Pour plus d’informations, visitez les sites suivants:</a:t>
            </a:r>
          </a:p>
          <a:p>
            <a:pPr>
              <a:buNone/>
            </a:pPr>
            <a:r>
              <a:rPr lang="nl-BE" sz="2000" dirty="0" smtClean="0"/>
              <a:t>	Fade out: </a:t>
            </a:r>
            <a:r>
              <a:rPr lang="nl-BE" sz="2000" dirty="0" smtClean="0">
                <a:hlinkClick r:id="rId2"/>
              </a:rPr>
              <a:t>http://fr.wikipedia.org/wiki/Fade_Out</a:t>
            </a:r>
            <a:endParaRPr lang="nl-BE" sz="2000" dirty="0" smtClean="0"/>
          </a:p>
          <a:p>
            <a:pPr>
              <a:buNone/>
            </a:pPr>
            <a:r>
              <a:rPr lang="nl-BE" sz="2000" dirty="0" smtClean="0"/>
              <a:t>	Fade in: </a:t>
            </a:r>
            <a:r>
              <a:rPr lang="nl-BE" sz="2000" dirty="0" smtClean="0">
                <a:hlinkClick r:id="rId3"/>
              </a:rPr>
              <a:t>http://fr.wiktionary.org/wiki/fade_in</a:t>
            </a:r>
            <a:endParaRPr lang="nl-BE" sz="2000" dirty="0" smtClean="0"/>
          </a:p>
          <a:p>
            <a:pPr>
              <a:buNone/>
            </a:pPr>
            <a:endParaRPr lang="nl-BE" sz="2000" dirty="0" smtClean="0"/>
          </a:p>
          <a:p>
            <a:pPr>
              <a:buNone/>
            </a:pPr>
            <a:r>
              <a:rPr lang="nl-BE" sz="2000" dirty="0" smtClean="0"/>
              <a:t>Et: </a:t>
            </a:r>
            <a:r>
              <a:rPr lang="nl-BE" sz="2000" dirty="0" smtClean="0">
                <a:hlinkClick r:id="rId2"/>
              </a:rPr>
              <a:t>http://fr.wikipedia.org/wiki/Fondu</a:t>
            </a:r>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r>
              <a:rPr lang="nl-BE" sz="2000" dirty="0" smtClean="0"/>
              <a:t>Un exemple: </a:t>
            </a:r>
          </a:p>
          <a:p>
            <a:pPr>
              <a:buNone/>
            </a:pPr>
            <a:r>
              <a:rPr lang="nl-BE" sz="2000" dirty="0" smtClean="0">
                <a:hlinkClick r:id="rId4"/>
              </a:rPr>
              <a:t>https://www.youtube.com/watch?v=3bup_zehvBo</a:t>
            </a:r>
            <a:endParaRPr lang="nl-BE" sz="2000" dirty="0" smtClean="0"/>
          </a:p>
          <a:p>
            <a:pPr>
              <a:buNone/>
            </a:pPr>
            <a:endParaRPr lang="nl-BE" sz="2000" dirty="0" smtClean="0"/>
          </a:p>
          <a:p>
            <a:pPr>
              <a:buNone/>
            </a:pPr>
            <a:endParaRPr lang="nl-BE" dirty="0"/>
          </a:p>
        </p:txBody>
      </p:sp>
      <p:pic>
        <p:nvPicPr>
          <p:cNvPr id="7" name="Picture 6" descr="http://us.cdn2.123rf.com/168nwm/tintin75/tintin751405/tintin75140500006/28070912-deux-hommes-parlent-ensemble-ecrire-le-discours-dans-la-bulle.jpg"/>
          <p:cNvPicPr/>
          <p:nvPr/>
        </p:nvPicPr>
        <p:blipFill>
          <a:blip r:embed="rId5" cstate="print"/>
          <a:srcRect/>
          <a:stretch>
            <a:fillRect/>
          </a:stretch>
        </p:blipFill>
        <p:spPr bwMode="auto">
          <a:xfrm>
            <a:off x="5652120" y="2564904"/>
            <a:ext cx="3312368" cy="4032448"/>
          </a:xfrm>
          <a:prstGeom prst="rect">
            <a:avLst/>
          </a:prstGeom>
          <a:noFill/>
          <a:ln w="9525">
            <a:noFill/>
            <a:miter lim="800000"/>
            <a:headEnd/>
            <a:tailEnd/>
          </a:ln>
        </p:spPr>
      </p:pic>
      <p:sp>
        <p:nvSpPr>
          <p:cNvPr id="8" name="TextBox 7"/>
          <p:cNvSpPr txBox="1"/>
          <p:nvPr/>
        </p:nvSpPr>
        <p:spPr>
          <a:xfrm>
            <a:off x="5940152" y="3212976"/>
            <a:ext cx="1368152" cy="738664"/>
          </a:xfrm>
          <a:prstGeom prst="rect">
            <a:avLst/>
          </a:prstGeom>
          <a:noFill/>
        </p:spPr>
        <p:txBody>
          <a:bodyPr wrap="square" rtlCol="0">
            <a:spAutoFit/>
          </a:bodyPr>
          <a:lstStyle/>
          <a:p>
            <a:r>
              <a:rPr lang="nl-BE" sz="1400" dirty="0" smtClean="0"/>
              <a:t>Une fondue au fromage? MMM! J’adore!</a:t>
            </a:r>
            <a:endParaRPr lang="nl-BE" sz="1400" dirty="0"/>
          </a:p>
        </p:txBody>
      </p:sp>
      <p:sp>
        <p:nvSpPr>
          <p:cNvPr id="9" name="TextBox 8"/>
          <p:cNvSpPr txBox="1"/>
          <p:nvPr/>
        </p:nvSpPr>
        <p:spPr>
          <a:xfrm>
            <a:off x="7596336" y="3068960"/>
            <a:ext cx="1080120" cy="1169551"/>
          </a:xfrm>
          <a:prstGeom prst="rect">
            <a:avLst/>
          </a:prstGeom>
          <a:noFill/>
        </p:spPr>
        <p:txBody>
          <a:bodyPr wrap="square" rtlCol="0">
            <a:spAutoFit/>
          </a:bodyPr>
          <a:lstStyle/>
          <a:p>
            <a:r>
              <a:rPr lang="nl-BE" sz="1400" dirty="0" smtClean="0"/>
              <a:t>Non! Un fondu! Cela n’a rien à voir avec le fromage!</a:t>
            </a:r>
            <a:endParaRPr lang="nl-BE"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solidFill>
                  <a:schemeClr val="accent2">
                    <a:lumMod val="60000"/>
                    <a:lumOff val="40000"/>
                  </a:schemeClr>
                </a:solidFill>
              </a:rPr>
              <a:t>Différences entre les frères Lumière et Méliès</a:t>
            </a:r>
            <a:endParaRPr lang="fr-FR" altLang="nl-BE" dirty="0" smtClean="0">
              <a:solidFill>
                <a:schemeClr val="accent2">
                  <a:lumMod val="60000"/>
                  <a:lumOff val="40000"/>
                </a:schemeClr>
              </a:solidFill>
            </a:endParaRPr>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7"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Différences entre les frères Lumière et Méliès</a:t>
            </a:r>
            <a:endParaRPr lang="nl-BE" dirty="0"/>
          </a:p>
        </p:txBody>
      </p:sp>
      <p:sp>
        <p:nvSpPr>
          <p:cNvPr id="3" name="Content Placeholder 2"/>
          <p:cNvSpPr>
            <a:spLocks noGrp="1"/>
          </p:cNvSpPr>
          <p:nvPr>
            <p:ph sz="quarter" idx="1"/>
          </p:nvPr>
        </p:nvSpPr>
        <p:spPr/>
        <p:txBody>
          <a:bodyPr>
            <a:normAutofit/>
          </a:bodyPr>
          <a:lstStyle/>
          <a:p>
            <a:pPr>
              <a:buNone/>
            </a:pPr>
            <a:endParaRPr lang="nl-BE" sz="2000" dirty="0" smtClean="0"/>
          </a:p>
          <a:p>
            <a:pPr>
              <a:buNone/>
            </a:pPr>
            <a:endParaRPr lang="nl-BE" sz="2000" dirty="0" smtClean="0"/>
          </a:p>
          <a:p>
            <a:pPr>
              <a:buNone/>
            </a:pPr>
            <a:r>
              <a:rPr lang="nl-BE" sz="2000" dirty="0" smtClean="0"/>
              <a:t>	1) Après avoir vu quelques films des trois réalisateurs, est-ce que vous </a:t>
            </a:r>
          </a:p>
          <a:p>
            <a:pPr>
              <a:buNone/>
            </a:pPr>
            <a:r>
              <a:rPr lang="nl-BE" sz="2000" dirty="0" smtClean="0"/>
              <a:t>	pouvez me donner deux différences entre les films des frères</a:t>
            </a:r>
          </a:p>
          <a:p>
            <a:pPr>
              <a:buNone/>
            </a:pPr>
            <a:r>
              <a:rPr lang="nl-BE" sz="2000" dirty="0" smtClean="0"/>
              <a:t>	 Lumières et les films de Méliès?</a:t>
            </a:r>
            <a:endParaRPr lang="nl-BE" sz="2000" dirty="0"/>
          </a:p>
        </p:txBody>
      </p:sp>
      <p:pic>
        <p:nvPicPr>
          <p:cNvPr id="5" name="Picture 8" descr="http://www.helsinki.fi/jarj/lnm/296cine.gif"/>
          <p:cNvPicPr>
            <a:picLocks noChangeAspect="1" noChangeArrowheads="1"/>
          </p:cNvPicPr>
          <p:nvPr/>
        </p:nvPicPr>
        <p:blipFill>
          <a:blip r:embed="rId2" cstate="print"/>
          <a:srcRect/>
          <a:stretch>
            <a:fillRect/>
          </a:stretch>
        </p:blipFill>
        <p:spPr bwMode="auto">
          <a:xfrm>
            <a:off x="251520" y="2348880"/>
            <a:ext cx="1015506" cy="936104"/>
          </a:xfrm>
          <a:prstGeom prst="rect">
            <a:avLst/>
          </a:prstGeom>
          <a:noFill/>
        </p:spPr>
      </p:pic>
      <p:graphicFrame>
        <p:nvGraphicFramePr>
          <p:cNvPr id="7" name="Content Placeholder 7"/>
          <p:cNvGraphicFramePr>
            <a:graphicFrameLocks/>
          </p:cNvGraphicFramePr>
          <p:nvPr/>
        </p:nvGraphicFramePr>
        <p:xfrm>
          <a:off x="395536" y="1916832"/>
          <a:ext cx="8136904" cy="1944216"/>
        </p:xfrm>
        <a:graphic>
          <a:graphicData uri="http://schemas.openxmlformats.org/drawingml/2006/table">
            <a:tbl>
              <a:tblPr/>
              <a:tblGrid>
                <a:gridCol w="8136904"/>
              </a:tblGrid>
              <a:tr h="1944216">
                <a:tc>
                  <a:txBody>
                    <a:bodyPr/>
                    <a:lstStyle/>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solidFill>
                  <a:schemeClr val="accent2">
                    <a:lumMod val="60000"/>
                    <a:lumOff val="40000"/>
                  </a:schemeClr>
                </a:solidFill>
              </a:rPr>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8"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Conclusion</a:t>
            </a:r>
            <a:endParaRPr lang="nl-BE" dirty="0"/>
          </a:p>
        </p:txBody>
      </p:sp>
      <p:sp>
        <p:nvSpPr>
          <p:cNvPr id="3" name="Content Placeholder 2"/>
          <p:cNvSpPr>
            <a:spLocks noGrp="1"/>
          </p:cNvSpPr>
          <p:nvPr>
            <p:ph sz="quarter" idx="1"/>
          </p:nvPr>
        </p:nvSpPr>
        <p:spPr/>
        <p:txBody>
          <a:bodyPr/>
          <a:lstStyle/>
          <a:p>
            <a:pPr>
              <a:buNone/>
            </a:pPr>
            <a:r>
              <a:rPr lang="nl-BE" sz="2000" dirty="0" smtClean="0"/>
              <a:t>	Le cinéma a connu deux pionniers superimportants!</a:t>
            </a:r>
          </a:p>
          <a:p>
            <a:pPr>
              <a:buNone/>
            </a:pPr>
            <a:endParaRPr lang="nl-BE" dirty="0" smtClean="0"/>
          </a:p>
          <a:p>
            <a:pPr>
              <a:buNone/>
            </a:pPr>
            <a:endParaRPr lang="nl-BE" dirty="0" smtClean="0"/>
          </a:p>
          <a:p>
            <a:endParaRPr lang="nl-BE" dirty="0"/>
          </a:p>
        </p:txBody>
      </p:sp>
      <p:sp>
        <p:nvSpPr>
          <p:cNvPr id="16386" name="AutoShape 2" descr="data:image/jpeg;base64,/9j/4AAQSkZJRgABAQAAAQABAAD/2wCEAAkGBxMTEhUUExQUFRQUGBoYGBgYGRcVGxgaFxcaGBgXHBcYHCggGBolHB0XITEiJSkrLi4uFx8zODMsNygtLisBCgoKBQUFDgUFDisZExkrKysrKysrKysrKysrKysrKysrKysrKysrKysrKysrKysrKysrKysrKysrKysrKysrK//AABEIALQBGAMBIgACEQEDEQH/xAAcAAACAgMBAQAAAAAAAAAAAAADBAUGAAIHAQj/xABAEAACAQIEAwYDBwIFAwQDAAABAhEAAwQSITEFQVEGEyJhcYEykfAHFCNCobHRUsFicpLh8TNTokOCstIVFiT/xAAUAQEAAAAAAAAAAAAAAAAAAAAA/8QAFBEBAAAAAAAAAAAAAAAAAAAAAP/aAAwDAQACEQMRAD8AXtGj3GgUnm6V4TPOg3Y86WvX5ra+NKVWgPbYVL4S1zpDBYedalEWgOF60eykCtbMUyiUBLM0Ut1r22AP70J8QjaDUevrBjnQEuMFHPTfQn/mkBxRGfKA3h+IkERpI/Whtg7bMWOZ9gROmv11pDH3iLLlFLCDCpkUgKCd2YyTptG/OgO/aNFaAC+8/l1HkdRz5UxheOm5J7p0XQhjGUg8wwJB6VS8NizlV+4zqUzISDBZ48J2LQ0jzI5CmMTi7pZ2zS2hVXykQBraEOYgzrA9egdAs8RUg7iBMkQPSaIuJXmSPY6+fpVNwl0XFUyqMTDrJOUTl3GwOpk7zUhhriICwYEPopJ5DYqBy/mglrx1NeqdKXsOCVhgRsfX3NPBNNKAaqKFf2ojzSuIaBQRmLadKHYGtaXzrRrK6UDisK1e5FAYVmXTU0GXW51ltK8t2iaasWCKDEuGBTeGFa5RpW9l4oGCYpS+1M3LtIXLmtBvZWpKzbpCy8UzbvUDLNWrMKHdeRpWgagctisoVlqyg58bpmiLc1mo8NBpgX6De48mi4WzmI6UvaUsancBZAFAazYgbUxbFatd6US1QN2QKaRxSqUHHOAgeZ18I22bbXmQI+VA87AhiQQAQPaJmOY1H61X8fblHRGUPOmurKZj0NExGNzHJbeBuu866iNfIyPWlMbwhH/E70qy6O3hIOhGqyCNSRQZ2fzDws/icGeU5d4PM/zQOJcYVyEBzMDsRDTOg0OgjXpUbbx7IkQl5WJUGBaZHB0LGJXQGHB10FLYfgWIDXbv4Ukkhi6yI21B2I0/igk7/E7YM3VWVAKwoOpJEAjrvBp/inEk7pWEu0SMo+GY0mdGjT3qpOl9iHutEciwJPVguuUdOtWbh+E8AJGhVQcxkCYmI3P8RQRWNAtEO1sQXe4SWJJOVfiCnRiMwBO2Xaa1tYu2qwtybYUQrki4PFOUPlIJ0iNBpuKst3gQdUk6qQPh/KNR666e9C4rwC0zIzIrnKBJBI29RqNY9aBPspxZbpPiaNAM2WQZgKTOvMyBFXG3mJX30+veqVb4Mti0b1sESR4JB0Dhhy21gmZ0HnVi4XxZXtknRgTA+Wm2vIz59aCavJUZjEJGgNCx3Grltky2u8zEDwmSJjcctfPpVf41i7t15tveRi0MSFKLJCLbGU7zO/WgkLlrKCWMAe/7UayoI01mgYLBsHRbk3TBYlQSog5YzFhBMaH16ipHieKsWMv4ILsfDljcjm2aR+tAncHWaFbWedNcVuoLPe3otgQcxKjXUgBiSCf1qlWu2gZ8rFoHwOImdgGXYjz09qC7WREdKctb1H8JuC6mYjKwMMvQxMjqCIIPnUpb0oMZKEZnSm5EUJwKBZ7vWlWbWj3XAoSUBre1brPKsRaMhoBd8doo1kzXka0S2KA9hDWUW2SKyg5abtbW1JNBw9qamsDgo3oN8LYiKkbTaVmSK3tJrQCRTO9SGGmt1w60a1h+lAG9iAN4joTE9B9dagON8XY3EW3luK40tsIH+IZlOhGu9WDitnwjwhl+F1PTr5R9CgcKtrlzqCoIOhyrGuxj56RyoEsBgHRcxTU7DNmMHWJImP4qcPCwwzXrsFhGVdFA6RzPOTSjXAreKBl2aQQZ/KEUz0GtCxtwsV1+GWb8oA6E9dtvnQRXHOGZUZFOZTzUappO51jnANQPAeE3LeHa7d8aNc8OZ2UsFnlM6nz5VbOGBwVuTpckkdJ+ERy5fOtOK2xnUm2zKqmMr5Yn4mAAMny/mgSs4nMyIoIGszqNSRoKuuD4apAAAOXaQByiTVZ4ehDSzZpAIaBtyMiNetXXhdzQcxyMyCKA9nh8/EJO1EvcJUj4RtEetPJdouegp+P4OVBldIjaQR0ifKqjfwLLfzKMqhWzDbcDLqdJ3rrrwaieIcPQ+IAZgDB9aCm4LBuP6knUEgEE7zKkgE+lGw2VWy3LYKxmz7iSPFpH8fpTd7iCK4QwADsfQjkNgIG3KorH92wNtbsXxqrzmlRrygRoPQz7htxm9hrbSQGZR4lJIlTAzQPiA/kbGqvjr1lLxxLF3NuctsMCCw+FQwAAt/D06EESSbjI8HjkFGKo6iSuhOimJX4ZB36Gorh+DNy7bYMvjkQQNQBq0DpMe9BEdp8PjMURfuFnUkgJEd3BiAo0g9RvGtVrEYN7ZhhBB+v2rp3aXj9pHS2gJVFKkg+EwOQjU+ECf8xqBvcStuSxUsxEAZD5mZOg3OvvFBIdgsfcLjMdLmnPQoo08tm966R3Wm1UvsjgJAcLoNBGy6mr4AQonegTuLyFa3V01pvJzpbFNptQRd81vaYVo7a1vZt9aBsMIoPeGiMwoYk0Bbd2nEcRSVpTzoizMUEla2msodnzrKCkYDBQJipC3ajelnxsDShrjHJGlBK2Vk603ZSTFJW1O9SWFY9KBhLNHSBpQwxPKt0HU0FT43dIxBt96qllBGY5YWX1GhEjoR0qNv8AHmtqyqc+XSPMaAzB09Ndam+2OA74juh+NlABgEBJJLH0EnSP1FV292YuqB3bNbAUEu5GZp1LSSYHTeglOHcSFxZuggDbZQehEwecb1p2h4yoUJbmCQHfzn4F/ao/AYVTbOa53rsTHckOzRrlJbUnz0IrL/AXmDJCpJE6ZpnKNp0gFtpoLB2dxD3FMkRdDZD6RlEnYwBE+dS3E8QLIViD/iMAGCN42n94qM7PWPulpXzKVA2bYDUtJ8pgVF9vu1Nu5bUIQGJHhVpkKwmI160D2LxyiQsKqyR/I8tqluznGZuZCDrPpIjXyrnWEvXQue9nOdfCg3AAMDTbep3su9xWVrunURqJO3WaDriNWwu1FWMTIFNI3WgZuYsRSl7EE8jW5uEeQoX3tCcs0HPe1eEf763fXra2VUONJOU7iCd82YadRQeNcRw62lyAqVEq5yZiDpBQ20zLprBGwMzQ/tYIuX8OFuKrBGUoWILAsCm2/wCY6xvVa4bhRltoEuoWMtn+GQYLAZRpvJkjXfSgk24dcuKnTmFJ8Q1Mk7x8O/SKnuHdmbqjwDKzKFltSBzjTwyulXHstw5e6GYE+vlz9astuyoGwoKXwPsbZILPbBJO55j09Sfmas9ngVhRAtJ/pHvUmoArxmFBDjhlu2SUULPSl8TYjUbc/wCalr7ilGE0EQy1F459IqdxSZdKruNJmgTWTTlsaUCwutPotAqzVsvkKYe0DWG3FBrbY0VBQ8hrdGoD94ayvBWUHPMC7TrUraveVCs4cinrOCPWgMjt7VJYR6Ts2DT1hPKgbtvRkM6ESD+tL2wKaRgKCr8SwpsC6wunxAjUKCJ1ADDXSNZ/aqlgMYWw5HhBYRFySHJAMwms8gnlVt7Z3SCgGujOQIzMqlQQAehYSQdI5TVDuXwuLm25t2QIB+FTJJckrEahvXSOVBaOFm0ALnhHhKgtKzB8QVDIVeWmnOnMPiSVLMiPbaJiRMaA59PD0EdKrmJuWbjC69tMrfCzMzuwUEwqqCYAHOQJp/gWDxuOc/dUt/d7ehuXCCkkA5QcrFn65dB5UDXFzbuLkAkmJXOWjoAFJAjTYVEpwS2LjOAFJ35wRvBMRrVux3CsZhpJs2HQDU2XYNI5x3YMeWu1V1+0ahRHdFgTEEtBkRmPrqZj0oJLhFpJcvDNBgiY06jaJ0B8jTHDbEtlMlhqY5sevkKgMLfuOxeTlDAtAy/D15nSY5a1cuxuGCoSdSSZPnMmgm8Fhyo15UTGY1bSlmO3KiuQKqnHcaubNdP4SbKNSx5KANz5UEZxDBcR4hmdbnc2x8KgkSOp86gOyGHvDFhe/a5kJzAkmYmRJJ503xfEYvGJlVu4s87QMMw5Zipnyy7a86sPYrse2Hdb0+IiCv8AcUFJxuMN6+LrWyrO4GrEkgAiCIMIRGn+GetTtrFW7V2WDZ5Mbnwhd9wWESYE9Nas3bjs8qxiLKwpcNeUddlfyG8gc2nrVQv3bn3ggEjLqxBIHUTrqRBEnl6UHUOC4k92szoPKfOY5+1TK3dKpuB4kipMyNNvbr/epG1xIFZzDWf7f70E995ivLl+q6/EJGk15h+JmYb2oJvvK8a+AKW79AJZoHWuc9se36Wn7qwM0fE/IeQA3MUF44ji/wAVUXUFCzDoPytPLWRUXiBJovDsf94Sw6EBLiwVYST8REMJAZcrSp1EiY0kuNwoVgFHKZ11+fvQL2rVGit7KVtkoBTWFq2K1pQbhtK8UV6orbJQbKKyvEr2ggsMtO24mli0CsW7QSaxRlQUgt0Gm7F2gbWzW6LPLSgG5RUaKCE7e2QMKLoUlrZKmASSl1Sr7A6DRv8A2cq5Za4iAbayua05J0ifwiee+sjXyruF23nt3FgnMjCNtwR/FcFw+W4Xa5BYIyhgRbKtqFzAjxkgbDXUUC2IsmLjKMyQIZmmPCdPQrPplrrt/HPasYPhmBbJcuWVe5dH5FYZmfT87NNcfwzM9lwcoUEAAgzm1OjDZo0O0iOldi7A4kXrGFvQM4tmyx0mbZyifaPnQVzJfwF5Q2MN1rjqq2A5ctJguwPwACTNWa92VS+rXMiq7a5tpg+XWqvi+xWIN1yn/Vd2LXTvBnYnQCun8JxouJk0lAqkjXXKJ2+taCrWuA3+6VAir/XJ9Om+1TnCeGiyuUH38+dSTXKF3goPXtBtDQ14VbBDZRmGxit1bWi23k0Cq8NVnErtqSRv5VMBcokkD9KxWAqv8O43hb968XuKe5coqk6aRLeZmR7UFi7jMpEBlIgjcEVw3tBiWtYi7h8pNy20O7fmAAZDlA8RIIOukco0rtA7Q4VRC3Lf+oftNcp+1vFWnxNm5ZKs7IVc9MrLlmOoYj0EUETh+Nv8FzTSAo310UFeuoJ33Iqw8KuZisMSFBGnUsZkHaAB+u1UG1dVSMoac5JaF11AkJG0nma6LwXBLbURoefrM69DrQTthIG503mvb3EbdsS5Bjl1oapMRJ+ulKYvsu97UaHz5UFJ4/xe5iLoHeMF3W2JEATqYmP1JjTnUh2B7NW3Y4h1lQCbSvzbYMVOwmWGp2E1O4D7O0tuHzEkaknU+dWbA8NKsTsmWB13109APnQA7BcNW3ZL3j47rMwIJMKzEqB00Mx1JqRx6MXhoIAhSP6eXvW1l1ZginTbTlUniMACuhkjaghhZ06UJ06U+yaUndBOlAsyGvbac6bFrShFKATV4TRcteZaAaisrDIr2ghLtFtBTRjHvWqWwKAgWmLNvTatLdqnbdvSgCgim7NwdaGljWiLg5NA3h3rlvbjsI/3ovhClw3S11sOCO8UgEswXcpufUxrIq6cc4j3f4aGG/MRyHQef7VEdgscuG4gWdvBiB3cn8rGCCW6Sqgf5moObcK4PeustpfCpHiO3nr/AFEajX9K7F2c4IuHsC2uw1MaGeZ9edWnjPZdC5vWVAc/Go0D/wCIDk37x1pXDrAj6FBvwXhjJb0vM4O06xRcRhxbVdRJJkxEk0higymVZl6xH7HSq1xZMS91CbzG2pDRAEkbTHSgmbt3WvUJO9J97zo9q760DQ0rxL4HMUnfxQA03pBb8ySQoEzJ5/XnQOcT4yAAuaC5ge/Oubdr+CLcvE2ZVjlDRzBU6kDfUc/Omu0XG7K3CVJZhImQYJGo6/2qI4bx1WaWzFpzMTpAEwPM6k0ETZ4euHxCreZwjD40ylh6A6fPrTuIweHvkmxiLjXR+S9CnToVWD6DrUb2mvM17OAcpJKNGjA7a/pHrQeKrk7shMr5VZmBO5G3TlNAVbF8OBlJbz569fraulcBw97KO8YE84677mq7gr1hsPaOeLzDfWCRuOkipbCYwrGtBabblfr+Kl8FxMDnrVUTGk7/APNbfexJigvi8QVhFa465ksuw/KrH3jSqjgeImf2/wBqnrGKD5U6nX0GpoIHhH2lYSxYUONQNdJJI5wNZrTBfaeuJuizYt+JjHjIQATEzz9BrUB9onCMPcebVoK27MIBI116H03qm8B4TcOLwzWlYr3qydiMjDMD7TQd9A6nUfRrRhBooBr1xNBpArR0FEfyoZoFi1DuPpRHWhNbmg0S4KyvBaArKBGws06toH1pW0IphLlA3Zs0yo1odoyKIYAkkADmaAgFRXEuNi2SqavzPJf5PlSHEu0kyuH16vso9D/AJ9KgbtzSR86Al99SSZJ1PvzNRt9oPpr8q2vb+vWl3PLnQdU7BdsRfAsX2/FHwOf/AFB0PR/39ZFWjG4FX1Gjdevr/NfPPelT5ev8ajWuhdlPtHC5bWNaU2XEbwf6bwG3lc584OpCw8StshhhHTzqCxJroTqlxPyujCRsQQdiCP3FUntZw42B3igm2dDzyHlr/Sf39aCE76N6w4yKSOLB5/XrQbt7zoDYrG1HYjHkWsu+pPPTTT11qOxOLAO8ilhxVAdT8/0oIG7w4lizfmP1rS/E8F3VksvMgN5Az/cRVvR7ZMyKQ7W4y0MMUEZnKwP8rBifSNPegq/DOILkNi9PdtGVtzbbYHzXqKm8MguKLN+3ca4AFQ2xmF1fykOdF0nU1CWuF5oImCJHn0qy8Iv3cMJU5l5o2oPmOYNAyeyQ7t2sG8NJFt4MMvRhznSfM1G8N4rIAYmflVvw3buyog2nUEamNAee1c04jjVfEXblsZUdyyj1M+2sn3oLtZxEjQx70Zbxqm4PHt1qbw2NPz9qCxrjiK0XirIY/M+gGoInkPf9oqKXGBT/ADFAv3mdwwXNy6aCYHnvQF49ee53a6bKW05iRJI5+VdG7IcIt2rFvLBMEyTr4jOuunX3qk8I7Ovduq91gqD8ij4txqenT0qBa69p3VHbwsy6Ej4WIn9KDvM0F7RJ8q4ra4vd/wC4/wDqNMjjl8bXrn+qg7A1kitSscq5HjO0uLcCMQ4I2iBPkYFWXsR22a6RZxB8XwhtvEPynz86C5OKE4phq0NAndNeUS4hmsoEVSmrVtTWq2p050jjOIhTltQzbFt1X/7H9B+lA9jcclhROrH4UHxN5+Q8zpVb4hiHv63DK8rY+Aev9Z9dPKvGGpMkk6knUn1P9tqFcagG76xQm0OsQ2h8j19/rehXX6UsL8aHUHSgOwIMH2oFxOX186ItzOp18Sc+ZHI+v+9an96BY2vrrSzeE6fz7Ec6dcUniANPM0D3ZftVicFc/CYNhh4rlhpygGSWtblG0PhGhnbp1ns12zwXE7ZW2wzFfHYuQHjn4dnXXcT7Vwm+pVmI00Ghnz61NdhroHEcJdUqmVmR18Kgi6GBadz4mEg+0bUEx227O3cHclCTYc+BjqVP/bY9RyPMe9Vm7jGiCfP519D8S4el621q6uZGEEdOhB5Ebg9a4ziewmJGLNl4TDrr96cqEKbgKCf+pyjkQTqIkKjbs3bzZbaPcbmFBMevID1qO4sDauNZuKVupEjQxIDRIMbHlX0Pguz6WbapbACjpz8/MnrXCvtXsGzxS4RoSttv/AL/AGoK2cSw2MUrfYnUmaaIVxI0P19TS9y2elB0r7M8VYxln7heKpiLeZsNcP5lPia0f6oMkDoTG2u/F+D3bLFHUhh8j5qeYrltu4VYMpKspBBBggjUEEbEGuz9ku3+Hx9tcLxKEvDRL+iB/Mt+R/8AxP6UFA4iMoIqBK611Dtl9nWKWWw/46bwCFf5Ew3sfaud4jh11GyXLbo39LqVPyI2oAWdDUjYvRSf3ZhyNNWEO0UDd28WgjcbdI6U1gse68tt6EikKzRIRSx9AJ51Pdv+yFyzgMLibbOVuqpvJp4WdQy7D4eUHnBoIg9rmMi2devTzFRaX9Z3O5Pqar9q5laamLbRB3B1FBJJrvp6VoxIrSy2lHDA+n18qBc3yKTt4ki4YPxag9COdO30jSobESHFB3jsRx4YzDySO9twrjz5N71PG2a4Z9n/ABs4bGWzMJcOR+kHY+xrvVw/KgSuqaymC9ZQVPiWPLSq6LsSN2/hf3pNEpT7+o2E1iY49KB00O4g5UL70D5Gte9E60ALqUG9hBv12/vTlyCN6SvXOVBHJd7m8pOiN4T5Tsfn/epi/hoJkxOtV7jYJtselVQm80KLjxsAWMAfPagveKxNpPiuKp82A/SajLvaLDp8LSf8Kn/ao/C9k8wksdeew/3puxwqxhvEfxLnKY09uXrQbpiWfMzKVDAROhj05TSt20Rqv15fvTaZrpLMIWNP4H81reSNqCw2O3+OewMOt8W3UZe9yy5EiDnJOwkHSY13FVTi2O+9Xrr4nEd63w2/Gx1C/EuZSotEgmARuNNaHfUgyND5dajeLKH8eilVCwF3IO+mg0P6UDWE4zisJD4a9dsqZIAcsjAmPhIytqG1jkelRfFOJ3sVda7fuG5caJYxyEAADQCOQpZ7BCqx2eY2MgGCfLXrW1hSXAIj2j9KDLBIOh1/SmWOYdGG0daGi6mjNa6+zf2NApcEiefOgU3lgkH1+dKuNaC4dlPtGxmCATML1kaC3ck5R0V919NR5Vebn2k8NxVvLiUuINJRlzjzKOniUjkYFcVrKDtvH+wxRe+sfj2GAYMNWAIkEgfEI5j3FVzhHBnxF9bVtZbn5Abseg/mmexP2rHB4BrD22u3belg/lCnk5mYUzEbggaRNVPEdssc7Owv9ybhl+5VbBbeJKAMQNhJoOzcf7MWcJw3EFgWASbhGjMJGYLO2kgVH9n+3NriyX8FdtLZZl//AJxObMFGikn84ifT0riGM4nduH8W7du/53Zv/kTTvZw58Qg+8W8KQQwvPmhSpkRlU6z1gUB+1vAXw7yVIVifZhuPfeovh938p9v4ruXa3ga4vD5luJeW4oIu2/hLgasupgTymuFY3DsjGRDKxVh0IoJVJA1260xZf/nypTA386/4hvRmbL5T7j36UGuLxQJgct6TxiyJ5itLmHcEnRgeY1/4r0PpQLZhXbvsx7QHFYfu7hm5ZgT1Xkf7Vw1tDFWv7MuJmzjrevhuShHrt+tB3Y2qyvUfXasoOMvi4otnHg1J/cbbdKC/BQdoFBi4kVuzAj6+c0i/CGGqk0FxcTcUBG4kLLxc0B2PWjXrwJDgiPWofikX0yHRhqp6Hp6Gozg2LOVrbbrt5UFrYZoG5O3nNA//AB1jDks/jcbLyB9OdRl/iEW9NwN+nnUbw3iwZoumZ5nWgnb/ABG9d0QQNuke/wDFa2eHKILeI/p8v5pi1bLCVYZeXX0rZRrrPptQes1LXvrnQr9xrjZUBWPiY6fL69jWxw2UaGfWdeXyoF2g1HYi3rtp0P7VIXKC66a0Cb8CY2Wv2FFxB4bixma0TqGjmDGjeoqP4NbL3QDyHPy5VYuAcXfBX1vIMy7XLZ2uIfiQ+2x5ECrN2g7O2Ret43DMDhcWpZF2KONXWPUk+RkdKDnpt6t5E/vRUMehpm5ZGY+p+dYE/wB5oE8RhuY5fUe+9I27eaatOHwYa2zoZNsfiLzAnRxrLLtOmhPTWqxh7kQKBMisouJWGNCoPVYjapPA8HxF8ZrVtmA0kDf061GrX1J9luLwt7AWvu8HulCOpjOrDk0c/PnvQfOf/wCt4lT47F2OoQsP/Ga8v4XIU8JBBJMgrpp1r7Bt2h0FCxfC7N0Zbtq246Mqt+4oOEfZZicScYcPbGexcBa6pmLcaC4DyJ0WOftWn2tdk+5ud8BCXfA8cn/I3vt7Cu8cJ4Lh8MrLh7Nu0rHMwRQsnqaU7VcCTF4e5ZfZ1IB6HdW9jBoPkTCMUeDuDBqwvbkT1pDtBw57TnOMty2xt3B0ZTE+h5eRFN8IxAZMp9qDR7EaqcvlypS6ARqAG6jY+dSt/AzqpAPPePcD+1B4jgMtsuLiXFB1iQw9VOo9pFBXcWNQaPhWa0VcaMCCPbWiXLYYa0C7czMANqD6X4TfW9h7V1dnRW+YrKhfs0v5+HWR/RmX/SYr2g59hrpnen7N4xvXtZQe/emgV5cuk7xWVlBCcRtjeqxjvDeUjQsNf2rysoGiZBB+tagrywaysoJLg/ErisFB086vOCud4ssBWVlAu4ho5edCvCsrKCPutQrlZWUCWJ2qS7L4lyj2yxKISyryUuPER0nKJ9KysoAXDJP1zrSNKysoPc5W0WBIOU6+xqAwYlhNZWUGuI1M+Zpc1lZQbCrR9nPHr+Ex9g2WgXbiWrinVXV2CmR1EyDyPvWVlB9bAV6KysoPa8NZWUHD/tj4bbGNUhf+vZJfzKHKreRgx7CuR8Ncho6GsrKC1AaUjj0GR/IGsrKCv2TXmAQZ/SsrKDuf2PNOCcHldaP0rKysoP/Z">
            <a:hlinkClick r:id="rId2"/>
          </p:cNvPr>
          <p:cNvSpPr>
            <a:spLocks noChangeAspect="1" noChangeArrowheads="1"/>
          </p:cNvSpPr>
          <p:nvPr/>
        </p:nvSpPr>
        <p:spPr bwMode="auto">
          <a:xfrm>
            <a:off x="53975" y="-822325"/>
            <a:ext cx="2667000" cy="1714500"/>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16388" name="AutoShape 4" descr="data:image/jpeg;base64,/9j/4AAQSkZJRgABAQAAAQABAAD/2wCEAAkGBxMTEhUUExQUFRQUGBoYGBgYGRcVGxgaFxcaGBgXHBcYHCggGBolHB0XITEiJSkrLi4uFx8zODMsNygtLisBCgoKBQUFDgUFDisZExkrKysrKysrKysrKysrKysrKysrKysrKysrKysrKysrKysrKysrKysrKysrKysrKysrK//AABEIALQBGAMBIgACEQEDEQH/xAAcAAACAgMBAQAAAAAAAAAAAAADBAUGAAIHAQj/xABAEAACAQIEAwYDBwIFAwQDAAABAhEAAwQSITEFQVEGEyJhcYEykfAHFCNCobHRUsFicpLh8TNTokOCstIVFiT/xAAUAQEAAAAAAAAAAAAAAAAAAAAA/8QAFBEBAAAAAAAAAAAAAAAAAAAAAP/aAAwDAQACEQMRAD8AXtGj3GgUnm6V4TPOg3Y86WvX5ra+NKVWgPbYVL4S1zpDBYedalEWgOF60eykCtbMUyiUBLM0Ut1r22AP70J8QjaDUevrBjnQEuMFHPTfQn/mkBxRGfKA3h+IkERpI/Whtg7bMWOZ9gROmv11pDH3iLLlFLCDCpkUgKCd2YyTptG/OgO/aNFaAC+8/l1HkdRz5UxheOm5J7p0XQhjGUg8wwJB6VS8NizlV+4zqUzISDBZ48J2LQ0jzI5CmMTi7pZ2zS2hVXykQBraEOYgzrA9egdAs8RUg7iBMkQPSaIuJXmSPY6+fpVNwl0XFUyqMTDrJOUTl3GwOpk7zUhhriICwYEPopJ5DYqBy/mglrx1NeqdKXsOCVhgRsfX3NPBNNKAaqKFf2ojzSuIaBQRmLadKHYGtaXzrRrK6UDisK1e5FAYVmXTU0GXW51ltK8t2iaasWCKDEuGBTeGFa5RpW9l4oGCYpS+1M3LtIXLmtBvZWpKzbpCy8UzbvUDLNWrMKHdeRpWgagctisoVlqyg58bpmiLc1mo8NBpgX6De48mi4WzmI6UvaUsancBZAFAazYgbUxbFatd6US1QN2QKaRxSqUHHOAgeZ18I22bbXmQI+VA87AhiQQAQPaJmOY1H61X8fblHRGUPOmurKZj0NExGNzHJbeBuu866iNfIyPWlMbwhH/E70qy6O3hIOhGqyCNSRQZ2fzDws/icGeU5d4PM/zQOJcYVyEBzMDsRDTOg0OgjXpUbbx7IkQl5WJUGBaZHB0LGJXQGHB10FLYfgWIDXbv4Ukkhi6yI21B2I0/igk7/E7YM3VWVAKwoOpJEAjrvBp/inEk7pWEu0SMo+GY0mdGjT3qpOl9iHutEciwJPVguuUdOtWbh+E8AJGhVQcxkCYmI3P8RQRWNAtEO1sQXe4SWJJOVfiCnRiMwBO2Xaa1tYu2qwtybYUQrki4PFOUPlIJ0iNBpuKst3gQdUk6qQPh/KNR666e9C4rwC0zIzIrnKBJBI29RqNY9aBPspxZbpPiaNAM2WQZgKTOvMyBFXG3mJX30+veqVb4Mti0b1sESR4JB0Dhhy21gmZ0HnVi4XxZXtknRgTA+Wm2vIz59aCavJUZjEJGgNCx3Grltky2u8zEDwmSJjcctfPpVf41i7t15tveRi0MSFKLJCLbGU7zO/WgkLlrKCWMAe/7UayoI01mgYLBsHRbk3TBYlQSog5YzFhBMaH16ipHieKsWMv4ILsfDljcjm2aR+tAncHWaFbWedNcVuoLPe3otgQcxKjXUgBiSCf1qlWu2gZ8rFoHwOImdgGXYjz09qC7WREdKctb1H8JuC6mYjKwMMvQxMjqCIIPnUpb0oMZKEZnSm5EUJwKBZ7vWlWbWj3XAoSUBre1brPKsRaMhoBd8doo1kzXka0S2KA9hDWUW2SKyg5abtbW1JNBw9qamsDgo3oN8LYiKkbTaVmSK3tJrQCRTO9SGGmt1w60a1h+lAG9iAN4joTE9B9dagON8XY3EW3luK40tsIH+IZlOhGu9WDitnwjwhl+F1PTr5R9CgcKtrlzqCoIOhyrGuxj56RyoEsBgHRcxTU7DNmMHWJImP4qcPCwwzXrsFhGVdFA6RzPOTSjXAreKBl2aQQZ/KEUz0GtCxtwsV1+GWb8oA6E9dtvnQRXHOGZUZFOZTzUappO51jnANQPAeE3LeHa7d8aNc8OZ2UsFnlM6nz5VbOGBwVuTpckkdJ+ERy5fOtOK2xnUm2zKqmMr5Yn4mAAMny/mgSs4nMyIoIGszqNSRoKuuD4apAAAOXaQByiTVZ4ehDSzZpAIaBtyMiNetXXhdzQcxyMyCKA9nh8/EJO1EvcJUj4RtEetPJdouegp+P4OVBldIjaQR0ifKqjfwLLfzKMqhWzDbcDLqdJ3rrrwaieIcPQ+IAZgDB9aCm4LBuP6knUEgEE7zKkgE+lGw2VWy3LYKxmz7iSPFpH8fpTd7iCK4QwADsfQjkNgIG3KorH92wNtbsXxqrzmlRrygRoPQz7htxm9hrbSQGZR4lJIlTAzQPiA/kbGqvjr1lLxxLF3NuctsMCCw+FQwAAt/D06EESSbjI8HjkFGKo6iSuhOimJX4ZB36Gorh+DNy7bYMvjkQQNQBq0DpMe9BEdp8PjMURfuFnUkgJEd3BiAo0g9RvGtVrEYN7ZhhBB+v2rp3aXj9pHS2gJVFKkg+EwOQjU+ECf8xqBvcStuSxUsxEAZD5mZOg3OvvFBIdgsfcLjMdLmnPQoo08tm966R3Wm1UvsjgJAcLoNBGy6mr4AQonegTuLyFa3V01pvJzpbFNptQRd81vaYVo7a1vZt9aBsMIoPeGiMwoYk0Bbd2nEcRSVpTzoizMUEla2msodnzrKCkYDBQJipC3ajelnxsDShrjHJGlBK2Vk603ZSTFJW1O9SWFY9KBhLNHSBpQwxPKt0HU0FT43dIxBt96qllBGY5YWX1GhEjoR0qNv8AHmtqyqc+XSPMaAzB09Ndam+2OA74juh+NlABgEBJJLH0EnSP1FV292YuqB3bNbAUEu5GZp1LSSYHTeglOHcSFxZuggDbZQehEwecb1p2h4yoUJbmCQHfzn4F/ao/AYVTbOa53rsTHckOzRrlJbUnz0IrL/AXmDJCpJE6ZpnKNp0gFtpoLB2dxD3FMkRdDZD6RlEnYwBE+dS3E8QLIViD/iMAGCN42n94qM7PWPulpXzKVA2bYDUtJ8pgVF9vu1Nu5bUIQGJHhVpkKwmI160D2LxyiQsKqyR/I8tqluznGZuZCDrPpIjXyrnWEvXQue9nOdfCg3AAMDTbep3su9xWVrunURqJO3WaDriNWwu1FWMTIFNI3WgZuYsRSl7EE8jW5uEeQoX3tCcs0HPe1eEf763fXra2VUONJOU7iCd82YadRQeNcRw62lyAqVEq5yZiDpBQ20zLprBGwMzQ/tYIuX8OFuKrBGUoWILAsCm2/wCY6xvVa4bhRltoEuoWMtn+GQYLAZRpvJkjXfSgk24dcuKnTmFJ8Q1Mk7x8O/SKnuHdmbqjwDKzKFltSBzjTwyulXHstw5e6GYE+vlz9astuyoGwoKXwPsbZILPbBJO55j09Sfmas9ngVhRAtJ/pHvUmoArxmFBDjhlu2SUULPSl8TYjUbc/wCalr7ilGE0EQy1F459IqdxSZdKruNJmgTWTTlsaUCwutPotAqzVsvkKYe0DWG3FBrbY0VBQ8hrdGoD94ayvBWUHPMC7TrUraveVCs4cinrOCPWgMjt7VJYR6Ts2DT1hPKgbtvRkM6ESD+tL2wKaRgKCr8SwpsC6wunxAjUKCJ1ADDXSNZ/aqlgMYWw5HhBYRFySHJAMwms8gnlVt7Z3SCgGujOQIzMqlQQAehYSQdI5TVDuXwuLm25t2QIB+FTJJckrEahvXSOVBaOFm0ALnhHhKgtKzB8QVDIVeWmnOnMPiSVLMiPbaJiRMaA59PD0EdKrmJuWbjC69tMrfCzMzuwUEwqqCYAHOQJp/gWDxuOc/dUt/d7ehuXCCkkA5QcrFn65dB5UDXFzbuLkAkmJXOWjoAFJAjTYVEpwS2LjOAFJ35wRvBMRrVux3CsZhpJs2HQDU2XYNI5x3YMeWu1V1+0ahRHdFgTEEtBkRmPrqZj0oJLhFpJcvDNBgiY06jaJ0B8jTHDbEtlMlhqY5sevkKgMLfuOxeTlDAtAy/D15nSY5a1cuxuGCoSdSSZPnMmgm8Fhyo15UTGY1bSlmO3KiuQKqnHcaubNdP4SbKNSx5KANz5UEZxDBcR4hmdbnc2x8KgkSOp86gOyGHvDFhe/a5kJzAkmYmRJJ503xfEYvGJlVu4s87QMMw5Zipnyy7a86sPYrse2Hdb0+IiCv8AcUFJxuMN6+LrWyrO4GrEkgAiCIMIRGn+GetTtrFW7V2WDZ5Mbnwhd9wWESYE9Nas3bjs8qxiLKwpcNeUddlfyG8gc2nrVQv3bn3ggEjLqxBIHUTrqRBEnl6UHUOC4k92szoPKfOY5+1TK3dKpuB4kipMyNNvbr/epG1xIFZzDWf7f70E995ivLl+q6/EJGk15h+JmYb2oJvvK8a+AKW79AJZoHWuc9se36Wn7qwM0fE/IeQA3MUF44ji/wAVUXUFCzDoPytPLWRUXiBJovDsf94Sw6EBLiwVYST8REMJAZcrSp1EiY0kuNwoVgFHKZ11+fvQL2rVGit7KVtkoBTWFq2K1pQbhtK8UV6orbJQbKKyvEr2ggsMtO24mli0CsW7QSaxRlQUgt0Gm7F2gbWzW6LPLSgG5RUaKCE7e2QMKLoUlrZKmASSl1Sr7A6DRv8A2cq5Za4iAbayua05J0ifwiee+sjXyruF23nt3FgnMjCNtwR/FcFw+W4Xa5BYIyhgRbKtqFzAjxkgbDXUUC2IsmLjKMyQIZmmPCdPQrPplrrt/HPasYPhmBbJcuWVe5dH5FYZmfT87NNcfwzM9lwcoUEAAgzm1OjDZo0O0iOldi7A4kXrGFvQM4tmyx0mbZyifaPnQVzJfwF5Q2MN1rjqq2A5ctJguwPwACTNWa92VS+rXMiq7a5tpg+XWqvi+xWIN1yn/Vd2LXTvBnYnQCun8JxouJk0lAqkjXXKJ2+taCrWuA3+6VAir/XJ9Om+1TnCeGiyuUH38+dSTXKF3goPXtBtDQ14VbBDZRmGxit1bWi23k0Cq8NVnErtqSRv5VMBcokkD9KxWAqv8O43hb968XuKe5coqk6aRLeZmR7UFi7jMpEBlIgjcEVw3tBiWtYi7h8pNy20O7fmAAZDlA8RIIOukco0rtA7Q4VRC3Lf+oftNcp+1vFWnxNm5ZKs7IVc9MrLlmOoYj0EUETh+Nv8FzTSAo310UFeuoJ33Iqw8KuZisMSFBGnUsZkHaAB+u1UG1dVSMoac5JaF11AkJG0nma6LwXBLbURoefrM69DrQTthIG503mvb3EbdsS5Bjl1oapMRJ+ulKYvsu97UaHz5UFJ4/xe5iLoHeMF3W2JEATqYmP1JjTnUh2B7NW3Y4h1lQCbSvzbYMVOwmWGp2E1O4D7O0tuHzEkaknU+dWbA8NKsTsmWB13109APnQA7BcNW3ZL3j47rMwIJMKzEqB00Mx1JqRx6MXhoIAhSP6eXvW1l1ZginTbTlUniMACuhkjaghhZ06UJ06U+yaUndBOlAsyGvbac6bFrShFKATV4TRcteZaAaisrDIr2ghLtFtBTRjHvWqWwKAgWmLNvTatLdqnbdvSgCgim7NwdaGljWiLg5NA3h3rlvbjsI/3ovhClw3S11sOCO8UgEswXcpufUxrIq6cc4j3f4aGG/MRyHQef7VEdgscuG4gWdvBiB3cn8rGCCW6Sqgf5moObcK4PeustpfCpHiO3nr/AFEajX9K7F2c4IuHsC2uw1MaGeZ9edWnjPZdC5vWVAc/Go0D/wCIDk37x1pXDrAj6FBvwXhjJb0vM4O06xRcRhxbVdRJJkxEk0higymVZl6xH7HSq1xZMS91CbzG2pDRAEkbTHSgmbt3WvUJO9J97zo9q760DQ0rxL4HMUnfxQA03pBb8ySQoEzJ5/XnQOcT4yAAuaC5ge/Oubdr+CLcvE2ZVjlDRzBU6kDfUc/Omu0XG7K3CVJZhImQYJGo6/2qI4bx1WaWzFpzMTpAEwPM6k0ETZ4euHxCreZwjD40ylh6A6fPrTuIweHvkmxiLjXR+S9CnToVWD6DrUb2mvM17OAcpJKNGjA7a/pHrQeKrk7shMr5VZmBO5G3TlNAVbF8OBlJbz569fraulcBw97KO8YE84677mq7gr1hsPaOeLzDfWCRuOkipbCYwrGtBabblfr+Kl8FxMDnrVUTGk7/APNbfexJigvi8QVhFa465ksuw/KrH3jSqjgeImf2/wBqnrGKD5U6nX0GpoIHhH2lYSxYUONQNdJJI5wNZrTBfaeuJuizYt+JjHjIQATEzz9BrUB9onCMPcebVoK27MIBI116H03qm8B4TcOLwzWlYr3qydiMjDMD7TQd9A6nUfRrRhBooBr1xNBpArR0FEfyoZoFi1DuPpRHWhNbmg0S4KyvBaArKBGws06toH1pW0IphLlA3Zs0yo1odoyKIYAkkADmaAgFRXEuNi2SqavzPJf5PlSHEu0kyuH16vso9D/AJ9KgbtzSR86Al99SSZJ1PvzNRt9oPpr8q2vb+vWl3PLnQdU7BdsRfAsX2/FHwOf/AFB0PR/39ZFWjG4FX1Gjdevr/NfPPelT5ev8ajWuhdlPtHC5bWNaU2XEbwf6bwG3lc584OpCw8StshhhHTzqCxJroTqlxPyujCRsQQdiCP3FUntZw42B3igm2dDzyHlr/Sf39aCE76N6w4yKSOLB5/XrQbt7zoDYrG1HYjHkWsu+pPPTTT11qOxOLAO8ilhxVAdT8/0oIG7w4lizfmP1rS/E8F3VksvMgN5Az/cRVvR7ZMyKQ7W4y0MMUEZnKwP8rBifSNPegq/DOILkNi9PdtGVtzbbYHzXqKm8MguKLN+3ca4AFQ2xmF1fykOdF0nU1CWuF5oImCJHn0qy8Iv3cMJU5l5o2oPmOYNAyeyQ7t2sG8NJFt4MMvRhznSfM1G8N4rIAYmflVvw3buyog2nUEamNAee1c04jjVfEXblsZUdyyj1M+2sn3oLtZxEjQx70Zbxqm4PHt1qbw2NPz9qCxrjiK0XirIY/M+gGoInkPf9oqKXGBT/ADFAv3mdwwXNy6aCYHnvQF49ee53a6bKW05iRJI5+VdG7IcIt2rFvLBMEyTr4jOuunX3qk8I7Ovduq91gqD8ij4txqenT0qBa69p3VHbwsy6Ej4WIn9KDvM0F7RJ8q4ra4vd/wC4/wDqNMjjl8bXrn+qg7A1kitSscq5HjO0uLcCMQ4I2iBPkYFWXsR22a6RZxB8XwhtvEPynz86C5OKE4phq0NAndNeUS4hmsoEVSmrVtTWq2p050jjOIhTltQzbFt1X/7H9B+lA9jcclhROrH4UHxN5+Q8zpVb4hiHv63DK8rY+Aev9Z9dPKvGGpMkk6knUn1P9tqFcagG76xQm0OsQ2h8j19/rehXX6UsL8aHUHSgOwIMH2oFxOX186ItzOp18Sc+ZHI+v+9an96BY2vrrSzeE6fz7Ec6dcUniANPM0D3ZftVicFc/CYNhh4rlhpygGSWtblG0PhGhnbp1ns12zwXE7ZW2wzFfHYuQHjn4dnXXcT7Vwm+pVmI00Ghnz61NdhroHEcJdUqmVmR18Kgi6GBadz4mEg+0bUEx227O3cHclCTYc+BjqVP/bY9RyPMe9Vm7jGiCfP519D8S4el621q6uZGEEdOhB5Ebg9a4ziewmJGLNl4TDrr96cqEKbgKCf+pyjkQTqIkKjbs3bzZbaPcbmFBMevID1qO4sDauNZuKVupEjQxIDRIMbHlX0Pguz6WbapbACjpz8/MnrXCvtXsGzxS4RoSttv/AL/AGoK2cSw2MUrfYnUmaaIVxI0P19TS9y2elB0r7M8VYxln7heKpiLeZsNcP5lPia0f6oMkDoTG2u/F+D3bLFHUhh8j5qeYrltu4VYMpKspBBBggjUEEbEGuz9ku3+Hx9tcLxKEvDRL+iB/Mt+R/8AxP6UFA4iMoIqBK611Dtl9nWKWWw/46bwCFf5Ew3sfaud4jh11GyXLbo39LqVPyI2oAWdDUjYvRSf3ZhyNNWEO0UDd28WgjcbdI6U1gse68tt6EikKzRIRSx9AJ51Pdv+yFyzgMLibbOVuqpvJp4WdQy7D4eUHnBoIg9rmMi2devTzFRaX9Z3O5Pqar9q5laamLbRB3B1FBJJrvp6VoxIrSy2lHDA+n18qBc3yKTt4ki4YPxag9COdO30jSobESHFB3jsRx4YzDySO9twrjz5N71PG2a4Z9n/ABs4bGWzMJcOR+kHY+xrvVw/KgSuqaymC9ZQVPiWPLSq6LsSN2/hf3pNEpT7+o2E1iY49KB00O4g5UL70D5Gte9E60ALqUG9hBv12/vTlyCN6SvXOVBHJd7m8pOiN4T5Tsfn/epi/hoJkxOtV7jYJtselVQm80KLjxsAWMAfPagveKxNpPiuKp82A/SajLvaLDp8LSf8Kn/ao/C9k8wksdeew/3puxwqxhvEfxLnKY09uXrQbpiWfMzKVDAROhj05TSt20Rqv15fvTaZrpLMIWNP4H81reSNqCw2O3+OewMOt8W3UZe9yy5EiDnJOwkHSY13FVTi2O+9Xrr4nEd63w2/Gx1C/EuZSotEgmARuNNaHfUgyND5dajeLKH8eilVCwF3IO+mg0P6UDWE4zisJD4a9dsqZIAcsjAmPhIytqG1jkelRfFOJ3sVda7fuG5caJYxyEAADQCOQpZ7BCqx2eY2MgGCfLXrW1hSXAIj2j9KDLBIOh1/SmWOYdGG0daGi6mjNa6+zf2NApcEiefOgU3lgkH1+dKuNaC4dlPtGxmCATML1kaC3ck5R0V919NR5Vebn2k8NxVvLiUuINJRlzjzKOniUjkYFcVrKDtvH+wxRe+sfj2GAYMNWAIkEgfEI5j3FVzhHBnxF9bVtZbn5Abseg/mmexP2rHB4BrD22u3belg/lCnk5mYUzEbggaRNVPEdssc7Owv9ybhl+5VbBbeJKAMQNhJoOzcf7MWcJw3EFgWASbhGjMJGYLO2kgVH9n+3NriyX8FdtLZZl//AJxObMFGikn84ifT0riGM4nduH8W7du/53Zv/kTTvZw58Qg+8W8KQQwvPmhSpkRlU6z1gUB+1vAXw7yVIVifZhuPfeovh938p9v4ruXa3ga4vD5luJeW4oIu2/hLgasupgTymuFY3DsjGRDKxVh0IoJVJA1260xZf/nypTA386/4hvRmbL5T7j36UGuLxQJgct6TxiyJ5itLmHcEnRgeY1/4r0PpQLZhXbvsx7QHFYfu7hm5ZgT1Xkf7Vw1tDFWv7MuJmzjrevhuShHrt+tB3Y2qyvUfXasoOMvi4otnHg1J/cbbdKC/BQdoFBi4kVuzAj6+c0i/CGGqk0FxcTcUBG4kLLxc0B2PWjXrwJDgiPWofikX0yHRhqp6Hp6Gozg2LOVrbbrt5UFrYZoG5O3nNA//AB1jDks/jcbLyB9OdRl/iEW9NwN+nnUbw3iwZoumZ5nWgnb/ABG9d0QQNuke/wDFa2eHKILeI/p8v5pi1bLCVYZeXX0rZRrrPptQes1LXvrnQr9xrjZUBWPiY6fL69jWxw2UaGfWdeXyoF2g1HYi3rtp0P7VIXKC66a0Cb8CY2Wv2FFxB4bixma0TqGjmDGjeoqP4NbL3QDyHPy5VYuAcXfBX1vIMy7XLZ2uIfiQ+2x5ECrN2g7O2Ret43DMDhcWpZF2KONXWPUk+RkdKDnpt6t5E/vRUMehpm5ZGY+p+dYE/wB5oE8RhuY5fUe+9I27eaatOHwYa2zoZNsfiLzAnRxrLLtOmhPTWqxh7kQKBMisouJWGNCoPVYjapPA8HxF8ZrVtmA0kDf061GrX1J9luLwt7AWvu8HulCOpjOrDk0c/PnvQfOf/wCt4lT47F2OoQsP/Ga8v4XIU8JBBJMgrpp1r7Bt2h0FCxfC7N0Zbtq246Mqt+4oOEfZZicScYcPbGexcBa6pmLcaC4DyJ0WOftWn2tdk+5ud8BCXfA8cn/I3vt7Cu8cJ4Lh8MrLh7Nu0rHMwRQsnqaU7VcCTF4e5ZfZ1IB6HdW9jBoPkTCMUeDuDBqwvbkT1pDtBw57TnOMty2xt3B0ZTE+h5eRFN8IxAZMp9qDR7EaqcvlypS6ARqAG6jY+dSt/AzqpAPPePcD+1B4jgMtsuLiXFB1iQw9VOo9pFBXcWNQaPhWa0VcaMCCPbWiXLYYa0C7czMANqD6X4TfW9h7V1dnRW+YrKhfs0v5+HWR/RmX/SYr2g59hrpnen7N4xvXtZQe/emgV5cuk7xWVlBCcRtjeqxjvDeUjQsNf2rysoGiZBB+tagrywaysoJLg/ErisFB086vOCud4ssBWVlAu4ho5edCvCsrKCPutQrlZWUCWJ2qS7L4lyj2yxKISyryUuPER0nKJ9KysoAXDJP1zrSNKysoPc5W0WBIOU6+xqAwYlhNZWUGuI1M+Zpc1lZQbCrR9nPHr+Ex9g2WgXbiWrinVXV2CmR1EyDyPvWVlB9bAV6KysoPa8NZWUHD/tj4bbGNUhf+vZJfzKHKreRgx7CuR8Ncho6GsrKC1AaUjj0GR/IGsrKCv2TXmAQZ/SsrKDuf2PNOCcHldaP0rKysoP/Z">
            <a:hlinkClick r:id="rId2"/>
          </p:cNvPr>
          <p:cNvSpPr>
            <a:spLocks noChangeAspect="1" noChangeArrowheads="1"/>
          </p:cNvSpPr>
          <p:nvPr/>
        </p:nvSpPr>
        <p:spPr bwMode="auto">
          <a:xfrm>
            <a:off x="53975" y="-822325"/>
            <a:ext cx="2667000" cy="1714500"/>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16390" name="AutoShape 6" descr="data:image/jpeg;base64,/9j/4AAQSkZJRgABAQAAAQABAAD/2wCEAAkGBxMTEhUUExQUFRQUGBoYGBgYGRcVGxgaFxcaGBgXHBcYHCggGBolHB0XITEiJSkrLi4uFx8zODMsNygtLisBCgoKBQUFDgUFDisZExkrKysrKysrKysrKysrKysrKysrKysrKysrKysrKysrKysrKysrKysrKysrKysrKysrK//AABEIALQBGAMBIgACEQEDEQH/xAAcAAACAgMBAQAAAAAAAAAAAAADBAUGAAIHAQj/xABAEAACAQIEAwYDBwIFAwQDAAABAhEAAwQSITEFQVEGEyJhcYEykfAHFCNCobHRUsFicpLh8TNTokOCstIVFiT/xAAUAQEAAAAAAAAAAAAAAAAAAAAA/8QAFBEBAAAAAAAAAAAAAAAAAAAAAP/aAAwDAQACEQMRAD8AXtGj3GgUnm6V4TPOg3Y86WvX5ra+NKVWgPbYVL4S1zpDBYedalEWgOF60eykCtbMUyiUBLM0Ut1r22AP70J8QjaDUevrBjnQEuMFHPTfQn/mkBxRGfKA3h+IkERpI/Whtg7bMWOZ9gROmv11pDH3iLLlFLCDCpkUgKCd2YyTptG/OgO/aNFaAC+8/l1HkdRz5UxheOm5J7p0XQhjGUg8wwJB6VS8NizlV+4zqUzISDBZ48J2LQ0jzI5CmMTi7pZ2zS2hVXykQBraEOYgzrA9egdAs8RUg7iBMkQPSaIuJXmSPY6+fpVNwl0XFUyqMTDrJOUTl3GwOpk7zUhhriICwYEPopJ5DYqBy/mglrx1NeqdKXsOCVhgRsfX3NPBNNKAaqKFf2ojzSuIaBQRmLadKHYGtaXzrRrK6UDisK1e5FAYVmXTU0GXW51ltK8t2iaasWCKDEuGBTeGFa5RpW9l4oGCYpS+1M3LtIXLmtBvZWpKzbpCy8UzbvUDLNWrMKHdeRpWgagctisoVlqyg58bpmiLc1mo8NBpgX6De48mi4WzmI6UvaUsancBZAFAazYgbUxbFatd6US1QN2QKaRxSqUHHOAgeZ18I22bbXmQI+VA87AhiQQAQPaJmOY1H61X8fblHRGUPOmurKZj0NExGNzHJbeBuu866iNfIyPWlMbwhH/E70qy6O3hIOhGqyCNSRQZ2fzDws/icGeU5d4PM/zQOJcYVyEBzMDsRDTOg0OgjXpUbbx7IkQl5WJUGBaZHB0LGJXQGHB10FLYfgWIDXbv4Ukkhi6yI21B2I0/igk7/E7YM3VWVAKwoOpJEAjrvBp/inEk7pWEu0SMo+GY0mdGjT3qpOl9iHutEciwJPVguuUdOtWbh+E8AJGhVQcxkCYmI3P8RQRWNAtEO1sQXe4SWJJOVfiCnRiMwBO2Xaa1tYu2qwtybYUQrki4PFOUPlIJ0iNBpuKst3gQdUk6qQPh/KNR666e9C4rwC0zIzIrnKBJBI29RqNY9aBPspxZbpPiaNAM2WQZgKTOvMyBFXG3mJX30+veqVb4Mti0b1sESR4JB0Dhhy21gmZ0HnVi4XxZXtknRgTA+Wm2vIz59aCavJUZjEJGgNCx3Grltky2u8zEDwmSJjcctfPpVf41i7t15tveRi0MSFKLJCLbGU7zO/WgkLlrKCWMAe/7UayoI01mgYLBsHRbk3TBYlQSog5YzFhBMaH16ipHieKsWMv4ILsfDljcjm2aR+tAncHWaFbWedNcVuoLPe3otgQcxKjXUgBiSCf1qlWu2gZ8rFoHwOImdgGXYjz09qC7WREdKctb1H8JuC6mYjKwMMvQxMjqCIIPnUpb0oMZKEZnSm5EUJwKBZ7vWlWbWj3XAoSUBre1brPKsRaMhoBd8doo1kzXka0S2KA9hDWUW2SKyg5abtbW1JNBw9qamsDgo3oN8LYiKkbTaVmSK3tJrQCRTO9SGGmt1w60a1h+lAG9iAN4joTE9B9dagON8XY3EW3luK40tsIH+IZlOhGu9WDitnwjwhl+F1PTr5R9CgcKtrlzqCoIOhyrGuxj56RyoEsBgHRcxTU7DNmMHWJImP4qcPCwwzXrsFhGVdFA6RzPOTSjXAreKBl2aQQZ/KEUz0GtCxtwsV1+GWb8oA6E9dtvnQRXHOGZUZFOZTzUappO51jnANQPAeE3LeHa7d8aNc8OZ2UsFnlM6nz5VbOGBwVuTpckkdJ+ERy5fOtOK2xnUm2zKqmMr5Yn4mAAMny/mgSs4nMyIoIGszqNSRoKuuD4apAAAOXaQByiTVZ4ehDSzZpAIaBtyMiNetXXhdzQcxyMyCKA9nh8/EJO1EvcJUj4RtEetPJdouegp+P4OVBldIjaQR0ifKqjfwLLfzKMqhWzDbcDLqdJ3rrrwaieIcPQ+IAZgDB9aCm4LBuP6knUEgEE7zKkgE+lGw2VWy3LYKxmz7iSPFpH8fpTd7iCK4QwADsfQjkNgIG3KorH92wNtbsXxqrzmlRrygRoPQz7htxm9hrbSQGZR4lJIlTAzQPiA/kbGqvjr1lLxxLF3NuctsMCCw+FQwAAt/D06EESSbjI8HjkFGKo6iSuhOimJX4ZB36Gorh+DNy7bYMvjkQQNQBq0DpMe9BEdp8PjMURfuFnUkgJEd3BiAo0g9RvGtVrEYN7ZhhBB+v2rp3aXj9pHS2gJVFKkg+EwOQjU+ECf8xqBvcStuSxUsxEAZD5mZOg3OvvFBIdgsfcLjMdLmnPQoo08tm966R3Wm1UvsjgJAcLoNBGy6mr4AQonegTuLyFa3V01pvJzpbFNptQRd81vaYVo7a1vZt9aBsMIoPeGiMwoYk0Bbd2nEcRSVpTzoizMUEla2msodnzrKCkYDBQJipC3ajelnxsDShrjHJGlBK2Vk603ZSTFJW1O9SWFY9KBhLNHSBpQwxPKt0HU0FT43dIxBt96qllBGY5YWX1GhEjoR0qNv8AHmtqyqc+XSPMaAzB09Ndam+2OA74juh+NlABgEBJJLH0EnSP1FV292YuqB3bNbAUEu5GZp1LSSYHTeglOHcSFxZuggDbZQehEwecb1p2h4yoUJbmCQHfzn4F/ao/AYVTbOa53rsTHckOzRrlJbUnz0IrL/AXmDJCpJE6ZpnKNp0gFtpoLB2dxD3FMkRdDZD6RlEnYwBE+dS3E8QLIViD/iMAGCN42n94qM7PWPulpXzKVA2bYDUtJ8pgVF9vu1Nu5bUIQGJHhVpkKwmI160D2LxyiQsKqyR/I8tqluznGZuZCDrPpIjXyrnWEvXQue9nOdfCg3AAMDTbep3su9xWVrunURqJO3WaDriNWwu1FWMTIFNI3WgZuYsRSl7EE8jW5uEeQoX3tCcs0HPe1eEf763fXra2VUONJOU7iCd82YadRQeNcRw62lyAqVEq5yZiDpBQ20zLprBGwMzQ/tYIuX8OFuKrBGUoWILAsCm2/wCY6xvVa4bhRltoEuoWMtn+GQYLAZRpvJkjXfSgk24dcuKnTmFJ8Q1Mk7x8O/SKnuHdmbqjwDKzKFltSBzjTwyulXHstw5e6GYE+vlz9astuyoGwoKXwPsbZILPbBJO55j09Sfmas9ngVhRAtJ/pHvUmoArxmFBDjhlu2SUULPSl8TYjUbc/wCalr7ilGE0EQy1F459IqdxSZdKruNJmgTWTTlsaUCwutPotAqzVsvkKYe0DWG3FBrbY0VBQ8hrdGoD94ayvBWUHPMC7TrUraveVCs4cinrOCPWgMjt7VJYR6Ts2DT1hPKgbtvRkM6ESD+tL2wKaRgKCr8SwpsC6wunxAjUKCJ1ADDXSNZ/aqlgMYWw5HhBYRFySHJAMwms8gnlVt7Z3SCgGujOQIzMqlQQAehYSQdI5TVDuXwuLm25t2QIB+FTJJckrEahvXSOVBaOFm0ALnhHhKgtKzB8QVDIVeWmnOnMPiSVLMiPbaJiRMaA59PD0EdKrmJuWbjC69tMrfCzMzuwUEwqqCYAHOQJp/gWDxuOc/dUt/d7ehuXCCkkA5QcrFn65dB5UDXFzbuLkAkmJXOWjoAFJAjTYVEpwS2LjOAFJ35wRvBMRrVux3CsZhpJs2HQDU2XYNI5x3YMeWu1V1+0ahRHdFgTEEtBkRmPrqZj0oJLhFpJcvDNBgiY06jaJ0B8jTHDbEtlMlhqY5sevkKgMLfuOxeTlDAtAy/D15nSY5a1cuxuGCoSdSSZPnMmgm8Fhyo15UTGY1bSlmO3KiuQKqnHcaubNdP4SbKNSx5KANz5UEZxDBcR4hmdbnc2x8KgkSOp86gOyGHvDFhe/a5kJzAkmYmRJJ503xfEYvGJlVu4s87QMMw5Zipnyy7a86sPYrse2Hdb0+IiCv8AcUFJxuMN6+LrWyrO4GrEkgAiCIMIRGn+GetTtrFW7V2WDZ5Mbnwhd9wWESYE9Nas3bjs8qxiLKwpcNeUddlfyG8gc2nrVQv3bn3ggEjLqxBIHUTrqRBEnl6UHUOC4k92szoPKfOY5+1TK3dKpuB4kipMyNNvbr/epG1xIFZzDWf7f70E995ivLl+q6/EJGk15h+JmYb2oJvvK8a+AKW79AJZoHWuc9se36Wn7qwM0fE/IeQA3MUF44ji/wAVUXUFCzDoPytPLWRUXiBJovDsf94Sw6EBLiwVYST8REMJAZcrSp1EiY0kuNwoVgFHKZ11+fvQL2rVGit7KVtkoBTWFq2K1pQbhtK8UV6orbJQbKKyvEr2ggsMtO24mli0CsW7QSaxRlQUgt0Gm7F2gbWzW6LPLSgG5RUaKCE7e2QMKLoUlrZKmASSl1Sr7A6DRv8A2cq5Za4iAbayua05J0ifwiee+sjXyruF23nt3FgnMjCNtwR/FcFw+W4Xa5BYIyhgRbKtqFzAjxkgbDXUUC2IsmLjKMyQIZmmPCdPQrPplrrt/HPasYPhmBbJcuWVe5dH5FYZmfT87NNcfwzM9lwcoUEAAgzm1OjDZo0O0iOldi7A4kXrGFvQM4tmyx0mbZyifaPnQVzJfwF5Q2MN1rjqq2A5ctJguwPwACTNWa92VS+rXMiq7a5tpg+XWqvi+xWIN1yn/Vd2LXTvBnYnQCun8JxouJk0lAqkjXXKJ2+taCrWuA3+6VAir/XJ9Om+1TnCeGiyuUH38+dSTXKF3goPXtBtDQ14VbBDZRmGxit1bWi23k0Cq8NVnErtqSRv5VMBcokkD9KxWAqv8O43hb968XuKe5coqk6aRLeZmR7UFi7jMpEBlIgjcEVw3tBiWtYi7h8pNy20O7fmAAZDlA8RIIOukco0rtA7Q4VRC3Lf+oftNcp+1vFWnxNm5ZKs7IVc9MrLlmOoYj0EUETh+Nv8FzTSAo310UFeuoJ33Iqw8KuZisMSFBGnUsZkHaAB+u1UG1dVSMoac5JaF11AkJG0nma6LwXBLbURoefrM69DrQTthIG503mvb3EbdsS5Bjl1oapMRJ+ulKYvsu97UaHz5UFJ4/xe5iLoHeMF3W2JEATqYmP1JjTnUh2B7NW3Y4h1lQCbSvzbYMVOwmWGp2E1O4D7O0tuHzEkaknU+dWbA8NKsTsmWB13109APnQA7BcNW3ZL3j47rMwIJMKzEqB00Mx1JqRx6MXhoIAhSP6eXvW1l1ZginTbTlUniMACuhkjaghhZ06UJ06U+yaUndBOlAsyGvbac6bFrShFKATV4TRcteZaAaisrDIr2ghLtFtBTRjHvWqWwKAgWmLNvTatLdqnbdvSgCgim7NwdaGljWiLg5NA3h3rlvbjsI/3ovhClw3S11sOCO8UgEswXcpufUxrIq6cc4j3f4aGG/MRyHQef7VEdgscuG4gWdvBiB3cn8rGCCW6Sqgf5moObcK4PeustpfCpHiO3nr/AFEajX9K7F2c4IuHsC2uw1MaGeZ9edWnjPZdC5vWVAc/Go0D/wCIDk37x1pXDrAj6FBvwXhjJb0vM4O06xRcRhxbVdRJJkxEk0higymVZl6xH7HSq1xZMS91CbzG2pDRAEkbTHSgmbt3WvUJO9J97zo9q760DQ0rxL4HMUnfxQA03pBb8ySQoEzJ5/XnQOcT4yAAuaC5ge/Oubdr+CLcvE2ZVjlDRzBU6kDfUc/Omu0XG7K3CVJZhImQYJGo6/2qI4bx1WaWzFpzMTpAEwPM6k0ETZ4euHxCreZwjD40ylh6A6fPrTuIweHvkmxiLjXR+S9CnToVWD6DrUb2mvM17OAcpJKNGjA7a/pHrQeKrk7shMr5VZmBO5G3TlNAVbF8OBlJbz569fraulcBw97KO8YE84677mq7gr1hsPaOeLzDfWCRuOkipbCYwrGtBabblfr+Kl8FxMDnrVUTGk7/APNbfexJigvi8QVhFa465ksuw/KrH3jSqjgeImf2/wBqnrGKD5U6nX0GpoIHhH2lYSxYUONQNdJJI5wNZrTBfaeuJuizYt+JjHjIQATEzz9BrUB9onCMPcebVoK27MIBI116H03qm8B4TcOLwzWlYr3qydiMjDMD7TQd9A6nUfRrRhBooBr1xNBpArR0FEfyoZoFi1DuPpRHWhNbmg0S4KyvBaArKBGws06toH1pW0IphLlA3Zs0yo1odoyKIYAkkADmaAgFRXEuNi2SqavzPJf5PlSHEu0kyuH16vso9D/AJ9KgbtzSR86Al99SSZJ1PvzNRt9oPpr8q2vb+vWl3PLnQdU7BdsRfAsX2/FHwOf/AFB0PR/39ZFWjG4FX1Gjdevr/NfPPelT5ev8ajWuhdlPtHC5bWNaU2XEbwf6bwG3lc584OpCw8StshhhHTzqCxJroTqlxPyujCRsQQdiCP3FUntZw42B3igm2dDzyHlr/Sf39aCE76N6w4yKSOLB5/XrQbt7zoDYrG1HYjHkWsu+pPPTTT11qOxOLAO8ilhxVAdT8/0oIG7w4lizfmP1rS/E8F3VksvMgN5Az/cRVvR7ZMyKQ7W4y0MMUEZnKwP8rBifSNPegq/DOILkNi9PdtGVtzbbYHzXqKm8MguKLN+3ca4AFQ2xmF1fykOdF0nU1CWuF5oImCJHn0qy8Iv3cMJU5l5o2oPmOYNAyeyQ7t2sG8NJFt4MMvRhznSfM1G8N4rIAYmflVvw3buyog2nUEamNAee1c04jjVfEXblsZUdyyj1M+2sn3oLtZxEjQx70Zbxqm4PHt1qbw2NPz9qCxrjiK0XirIY/M+gGoInkPf9oqKXGBT/ADFAv3mdwwXNy6aCYHnvQF49ee53a6bKW05iRJI5+VdG7IcIt2rFvLBMEyTr4jOuunX3qk8I7Ovduq91gqD8ij4txqenT0qBa69p3VHbwsy6Ej4WIn9KDvM0F7RJ8q4ra4vd/wC4/wDqNMjjl8bXrn+qg7A1kitSscq5HjO0uLcCMQ4I2iBPkYFWXsR22a6RZxB8XwhtvEPynz86C5OKE4phq0NAndNeUS4hmsoEVSmrVtTWq2p050jjOIhTltQzbFt1X/7H9B+lA9jcclhROrH4UHxN5+Q8zpVb4hiHv63DK8rY+Aev9Z9dPKvGGpMkk6knUn1P9tqFcagG76xQm0OsQ2h8j19/rehXX6UsL8aHUHSgOwIMH2oFxOX186ItzOp18Sc+ZHI+v+9an96BY2vrrSzeE6fz7Ec6dcUniANPM0D3ZftVicFc/CYNhh4rlhpygGSWtblG0PhGhnbp1ns12zwXE7ZW2wzFfHYuQHjn4dnXXcT7Vwm+pVmI00Ghnz61NdhroHEcJdUqmVmR18Kgi6GBadz4mEg+0bUEx227O3cHclCTYc+BjqVP/bY9RyPMe9Vm7jGiCfP519D8S4el621q6uZGEEdOhB5Ebg9a4ziewmJGLNl4TDrr96cqEKbgKCf+pyjkQTqIkKjbs3bzZbaPcbmFBMevID1qO4sDauNZuKVupEjQxIDRIMbHlX0Pguz6WbapbACjpz8/MnrXCvtXsGzxS4RoSttv/AL/AGoK2cSw2MUrfYnUmaaIVxI0P19TS9y2elB0r7M8VYxln7heKpiLeZsNcP5lPia0f6oMkDoTG2u/F+D3bLFHUhh8j5qeYrltu4VYMpKspBBBggjUEEbEGuz9ku3+Hx9tcLxKEvDRL+iB/Mt+R/8AxP6UFA4iMoIqBK611Dtl9nWKWWw/46bwCFf5Ew3sfaud4jh11GyXLbo39LqVPyI2oAWdDUjYvRSf3ZhyNNWEO0UDd28WgjcbdI6U1gse68tt6EikKzRIRSx9AJ51Pdv+yFyzgMLibbOVuqpvJp4WdQy7D4eUHnBoIg9rmMi2devTzFRaX9Z3O5Pqar9q5laamLbRB3B1FBJJrvp6VoxIrSy2lHDA+n18qBc3yKTt4ki4YPxag9COdO30jSobESHFB3jsRx4YzDySO9twrjz5N71PG2a4Z9n/ABs4bGWzMJcOR+kHY+xrvVw/KgSuqaymC9ZQVPiWPLSq6LsSN2/hf3pNEpT7+o2E1iY49KB00O4g5UL70D5Gte9E60ALqUG9hBv12/vTlyCN6SvXOVBHJd7m8pOiN4T5Tsfn/epi/hoJkxOtV7jYJtselVQm80KLjxsAWMAfPagveKxNpPiuKp82A/SajLvaLDp8LSf8Kn/ao/C9k8wksdeew/3puxwqxhvEfxLnKY09uXrQbpiWfMzKVDAROhj05TSt20Rqv15fvTaZrpLMIWNP4H81reSNqCw2O3+OewMOt8W3UZe9yy5EiDnJOwkHSY13FVTi2O+9Xrr4nEd63w2/Gx1C/EuZSotEgmARuNNaHfUgyND5dajeLKH8eilVCwF3IO+mg0P6UDWE4zisJD4a9dsqZIAcsjAmPhIytqG1jkelRfFOJ3sVda7fuG5caJYxyEAADQCOQpZ7BCqx2eY2MgGCfLXrW1hSXAIj2j9KDLBIOh1/SmWOYdGG0daGi6mjNa6+zf2NApcEiefOgU3lgkH1+dKuNaC4dlPtGxmCATML1kaC3ck5R0V919NR5Vebn2k8NxVvLiUuINJRlzjzKOniUjkYFcVrKDtvH+wxRe+sfj2GAYMNWAIkEgfEI5j3FVzhHBnxF9bVtZbn5Abseg/mmexP2rHB4BrD22u3belg/lCnk5mYUzEbggaRNVPEdssc7Owv9ybhl+5VbBbeJKAMQNhJoOzcf7MWcJw3EFgWASbhGjMJGYLO2kgVH9n+3NriyX8FdtLZZl//AJxObMFGikn84ifT0riGM4nduH8W7du/53Zv/kTTvZw58Qg+8W8KQQwvPmhSpkRlU6z1gUB+1vAXw7yVIVifZhuPfeovh938p9v4ruXa3ga4vD5luJeW4oIu2/hLgasupgTymuFY3DsjGRDKxVh0IoJVJA1260xZf/nypTA386/4hvRmbL5T7j36UGuLxQJgct6TxiyJ5itLmHcEnRgeY1/4r0PpQLZhXbvsx7QHFYfu7hm5ZgT1Xkf7Vw1tDFWv7MuJmzjrevhuShHrt+tB3Y2qyvUfXasoOMvi4otnHg1J/cbbdKC/BQdoFBi4kVuzAj6+c0i/CGGqk0FxcTcUBG4kLLxc0B2PWjXrwJDgiPWofikX0yHRhqp6Hp6Gozg2LOVrbbrt5UFrYZoG5O3nNA//AB1jDks/jcbLyB9OdRl/iEW9NwN+nnUbw3iwZoumZ5nWgnb/ABG9d0QQNuke/wDFa2eHKILeI/p8v5pi1bLCVYZeXX0rZRrrPptQes1LXvrnQr9xrjZUBWPiY6fL69jWxw2UaGfWdeXyoF2g1HYi3rtp0P7VIXKC66a0Cb8CY2Wv2FFxB4bixma0TqGjmDGjeoqP4NbL3QDyHPy5VYuAcXfBX1vIMy7XLZ2uIfiQ+2x5ECrN2g7O2Ret43DMDhcWpZF2KONXWPUk+RkdKDnpt6t5E/vRUMehpm5ZGY+p+dYE/wB5oE8RhuY5fUe+9I27eaatOHwYa2zoZNsfiLzAnRxrLLtOmhPTWqxh7kQKBMisouJWGNCoPVYjapPA8HxF8ZrVtmA0kDf061GrX1J9luLwt7AWvu8HulCOpjOrDk0c/PnvQfOf/wCt4lT47F2OoQsP/Ga8v4XIU8JBBJMgrpp1r7Bt2h0FCxfC7N0Zbtq246Mqt+4oOEfZZicScYcPbGexcBa6pmLcaC4DyJ0WOftWn2tdk+5ud8BCXfA8cn/I3vt7Cu8cJ4Lh8MrLh7Nu0rHMwRQsnqaU7VcCTF4e5ZfZ1IB6HdW9jBoPkTCMUeDuDBqwvbkT1pDtBw57TnOMty2xt3B0ZTE+h5eRFN8IxAZMp9qDR7EaqcvlypS6ARqAG6jY+dSt/AzqpAPPePcD+1B4jgMtsuLiXFB1iQw9VOo9pFBXcWNQaPhWa0VcaMCCPbWiXLYYa0C7czMANqD6X4TfW9h7V1dnRW+YrKhfs0v5+HWR/RmX/SYr2g59hrpnen7N4xvXtZQe/emgV5cuk7xWVlBCcRtjeqxjvDeUjQsNf2rysoGiZBB+tagrywaysoJLg/ErisFB086vOCud4ssBWVlAu4ho5edCvCsrKCPutQrlZWUCWJ2qS7L4lyj2yxKISyryUuPER0nKJ9KysoAXDJP1zrSNKysoPc5W0WBIOU6+xqAwYlhNZWUGuI1M+Zpc1lZQbCrR9nPHr+Ex9g2WgXbiWrinVXV2CmR1EyDyPvWVlB9bAV6KysoPa8NZWUHD/tj4bbGNUhf+vZJfzKHKreRgx7CuR8Ncho6GsrKC1AaUjj0GR/IGsrKCv2TXmAQZ/SsrKDuf2PNOCcHldaP0rKysoP/Z">
            <a:hlinkClick r:id="rId2"/>
          </p:cNvPr>
          <p:cNvSpPr>
            <a:spLocks noChangeAspect="1" noChangeArrowheads="1"/>
          </p:cNvSpPr>
          <p:nvPr/>
        </p:nvSpPr>
        <p:spPr bwMode="auto">
          <a:xfrm>
            <a:off x="53975" y="-822325"/>
            <a:ext cx="2667000" cy="1714500"/>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16392" name="AutoShape 8" descr="data:image/jpeg;base64,/9j/4AAQSkZJRgABAQAAAQABAAD/2wCEAAkGBxMTEhUUExQUFRQUGBoYGBgYGRcVGxgaFxcaGBgXHBcYHCggGBolHB0XITEiJSkrLi4uFx8zODMsNygtLisBCgoKBQUFDgUFDisZExkrKysrKysrKysrKysrKysrKysrKysrKysrKysrKysrKysrKysrKysrKysrKysrKysrK//AABEIALQBGAMBIgACEQEDEQH/xAAcAAACAgMBAQAAAAAAAAAAAAADBAUGAAIHAQj/xABAEAACAQIEAwYDBwIFAwQDAAABAhEAAwQSITEFQVEGEyJhcYEykfAHFCNCobHRUsFicpLh8TNTokOCstIVFiT/xAAUAQEAAAAAAAAAAAAAAAAAAAAA/8QAFBEBAAAAAAAAAAAAAAAAAAAAAP/aAAwDAQACEQMRAD8AXtGj3GgUnm6V4TPOg3Y86WvX5ra+NKVWgPbYVL4S1zpDBYedalEWgOF60eykCtbMUyiUBLM0Ut1r22AP70J8QjaDUevrBjnQEuMFHPTfQn/mkBxRGfKA3h+IkERpI/Whtg7bMWOZ9gROmv11pDH3iLLlFLCDCpkUgKCd2YyTptG/OgO/aNFaAC+8/l1HkdRz5UxheOm5J7p0XQhjGUg8wwJB6VS8NizlV+4zqUzISDBZ48J2LQ0jzI5CmMTi7pZ2zS2hVXykQBraEOYgzrA9egdAs8RUg7iBMkQPSaIuJXmSPY6+fpVNwl0XFUyqMTDrJOUTl3GwOpk7zUhhriICwYEPopJ5DYqBy/mglrx1NeqdKXsOCVhgRsfX3NPBNNKAaqKFf2ojzSuIaBQRmLadKHYGtaXzrRrK6UDisK1e5FAYVmXTU0GXW51ltK8t2iaasWCKDEuGBTeGFa5RpW9l4oGCYpS+1M3LtIXLmtBvZWpKzbpCy8UzbvUDLNWrMKHdeRpWgagctisoVlqyg58bpmiLc1mo8NBpgX6De48mi4WzmI6UvaUsancBZAFAazYgbUxbFatd6US1QN2QKaRxSqUHHOAgeZ18I22bbXmQI+VA87AhiQQAQPaJmOY1H61X8fblHRGUPOmurKZj0NExGNzHJbeBuu866iNfIyPWlMbwhH/E70qy6O3hIOhGqyCNSRQZ2fzDws/icGeU5d4PM/zQOJcYVyEBzMDsRDTOg0OgjXpUbbx7IkQl5WJUGBaZHB0LGJXQGHB10FLYfgWIDXbv4Ukkhi6yI21B2I0/igk7/E7YM3VWVAKwoOpJEAjrvBp/inEk7pWEu0SMo+GY0mdGjT3qpOl9iHutEciwJPVguuUdOtWbh+E8AJGhVQcxkCYmI3P8RQRWNAtEO1sQXe4SWJJOVfiCnRiMwBO2Xaa1tYu2qwtybYUQrki4PFOUPlIJ0iNBpuKst3gQdUk6qQPh/KNR666e9C4rwC0zIzIrnKBJBI29RqNY9aBPspxZbpPiaNAM2WQZgKTOvMyBFXG3mJX30+veqVb4Mti0b1sESR4JB0Dhhy21gmZ0HnVi4XxZXtknRgTA+Wm2vIz59aCavJUZjEJGgNCx3Grltky2u8zEDwmSJjcctfPpVf41i7t15tveRi0MSFKLJCLbGU7zO/WgkLlrKCWMAe/7UayoI01mgYLBsHRbk3TBYlQSog5YzFhBMaH16ipHieKsWMv4ILsfDljcjm2aR+tAncHWaFbWedNcVuoLPe3otgQcxKjXUgBiSCf1qlWu2gZ8rFoHwOImdgGXYjz09qC7WREdKctb1H8JuC6mYjKwMMvQxMjqCIIPnUpb0oMZKEZnSm5EUJwKBZ7vWlWbWj3XAoSUBre1brPKsRaMhoBd8doo1kzXka0S2KA9hDWUW2SKyg5abtbW1JNBw9qamsDgo3oN8LYiKkbTaVmSK3tJrQCRTO9SGGmt1w60a1h+lAG9iAN4joTE9B9dagON8XY3EW3luK40tsIH+IZlOhGu9WDitnwjwhl+F1PTr5R9CgcKtrlzqCoIOhyrGuxj56RyoEsBgHRcxTU7DNmMHWJImP4qcPCwwzXrsFhGVdFA6RzPOTSjXAreKBl2aQQZ/KEUz0GtCxtwsV1+GWb8oA6E9dtvnQRXHOGZUZFOZTzUappO51jnANQPAeE3LeHa7d8aNc8OZ2UsFnlM6nz5VbOGBwVuTpckkdJ+ERy5fOtOK2xnUm2zKqmMr5Yn4mAAMny/mgSs4nMyIoIGszqNSRoKuuD4apAAAOXaQByiTVZ4ehDSzZpAIaBtyMiNetXXhdzQcxyMyCKA9nh8/EJO1EvcJUj4RtEetPJdouegp+P4OVBldIjaQR0ifKqjfwLLfzKMqhWzDbcDLqdJ3rrrwaieIcPQ+IAZgDB9aCm4LBuP6knUEgEE7zKkgE+lGw2VWy3LYKxmz7iSPFpH8fpTd7iCK4QwADsfQjkNgIG3KorH92wNtbsXxqrzmlRrygRoPQz7htxm9hrbSQGZR4lJIlTAzQPiA/kbGqvjr1lLxxLF3NuctsMCCw+FQwAAt/D06EESSbjI8HjkFGKo6iSuhOimJX4ZB36Gorh+DNy7bYMvjkQQNQBq0DpMe9BEdp8PjMURfuFnUkgJEd3BiAo0g9RvGtVrEYN7ZhhBB+v2rp3aXj9pHS2gJVFKkg+EwOQjU+ECf8xqBvcStuSxUsxEAZD5mZOg3OvvFBIdgsfcLjMdLmnPQoo08tm966R3Wm1UvsjgJAcLoNBGy6mr4AQonegTuLyFa3V01pvJzpbFNptQRd81vaYVo7a1vZt9aBsMIoPeGiMwoYk0Bbd2nEcRSVpTzoizMUEla2msodnzrKCkYDBQJipC3ajelnxsDShrjHJGlBK2Vk603ZSTFJW1O9SWFY9KBhLNHSBpQwxPKt0HU0FT43dIxBt96qllBGY5YWX1GhEjoR0qNv8AHmtqyqc+XSPMaAzB09Ndam+2OA74juh+NlABgEBJJLH0EnSP1FV292YuqB3bNbAUEu5GZp1LSSYHTeglOHcSFxZuggDbZQehEwecb1p2h4yoUJbmCQHfzn4F/ao/AYVTbOa53rsTHckOzRrlJbUnz0IrL/AXmDJCpJE6ZpnKNp0gFtpoLB2dxD3FMkRdDZD6RlEnYwBE+dS3E8QLIViD/iMAGCN42n94qM7PWPulpXzKVA2bYDUtJ8pgVF9vu1Nu5bUIQGJHhVpkKwmI160D2LxyiQsKqyR/I8tqluznGZuZCDrPpIjXyrnWEvXQue9nOdfCg3AAMDTbep3su9xWVrunURqJO3WaDriNWwu1FWMTIFNI3WgZuYsRSl7EE8jW5uEeQoX3tCcs0HPe1eEf763fXra2VUONJOU7iCd82YadRQeNcRw62lyAqVEq5yZiDpBQ20zLprBGwMzQ/tYIuX8OFuKrBGUoWILAsCm2/wCY6xvVa4bhRltoEuoWMtn+GQYLAZRpvJkjXfSgk24dcuKnTmFJ8Q1Mk7x8O/SKnuHdmbqjwDKzKFltSBzjTwyulXHstw5e6GYE+vlz9astuyoGwoKXwPsbZILPbBJO55j09Sfmas9ngVhRAtJ/pHvUmoArxmFBDjhlu2SUULPSl8TYjUbc/wCalr7ilGE0EQy1F459IqdxSZdKruNJmgTWTTlsaUCwutPotAqzVsvkKYe0DWG3FBrbY0VBQ8hrdGoD94ayvBWUHPMC7TrUraveVCs4cinrOCPWgMjt7VJYR6Ts2DT1hPKgbtvRkM6ESD+tL2wKaRgKCr8SwpsC6wunxAjUKCJ1ADDXSNZ/aqlgMYWw5HhBYRFySHJAMwms8gnlVt7Z3SCgGujOQIzMqlQQAehYSQdI5TVDuXwuLm25t2QIB+FTJJckrEahvXSOVBaOFm0ALnhHhKgtKzB8QVDIVeWmnOnMPiSVLMiPbaJiRMaA59PD0EdKrmJuWbjC69tMrfCzMzuwUEwqqCYAHOQJp/gWDxuOc/dUt/d7ehuXCCkkA5QcrFn65dB5UDXFzbuLkAkmJXOWjoAFJAjTYVEpwS2LjOAFJ35wRvBMRrVux3CsZhpJs2HQDU2XYNI5x3YMeWu1V1+0ahRHdFgTEEtBkRmPrqZj0oJLhFpJcvDNBgiY06jaJ0B8jTHDbEtlMlhqY5sevkKgMLfuOxeTlDAtAy/D15nSY5a1cuxuGCoSdSSZPnMmgm8Fhyo15UTGY1bSlmO3KiuQKqnHcaubNdP4SbKNSx5KANz5UEZxDBcR4hmdbnc2x8KgkSOp86gOyGHvDFhe/a5kJzAkmYmRJJ503xfEYvGJlVu4s87QMMw5Zipnyy7a86sPYrse2Hdb0+IiCv8AcUFJxuMN6+LrWyrO4GrEkgAiCIMIRGn+GetTtrFW7V2WDZ5Mbnwhd9wWESYE9Nas3bjs8qxiLKwpcNeUddlfyG8gc2nrVQv3bn3ggEjLqxBIHUTrqRBEnl6UHUOC4k92szoPKfOY5+1TK3dKpuB4kipMyNNvbr/epG1xIFZzDWf7f70E995ivLl+q6/EJGk15h+JmYb2oJvvK8a+AKW79AJZoHWuc9se36Wn7qwM0fE/IeQA3MUF44ji/wAVUXUFCzDoPytPLWRUXiBJovDsf94Sw6EBLiwVYST8REMJAZcrSp1EiY0kuNwoVgFHKZ11+fvQL2rVGit7KVtkoBTWFq2K1pQbhtK8UV6orbJQbKKyvEr2ggsMtO24mli0CsW7QSaxRlQUgt0Gm7F2gbWzW6LPLSgG5RUaKCE7e2QMKLoUlrZKmASSl1Sr7A6DRv8A2cq5Za4iAbayua05J0ifwiee+sjXyruF23nt3FgnMjCNtwR/FcFw+W4Xa5BYIyhgRbKtqFzAjxkgbDXUUC2IsmLjKMyQIZmmPCdPQrPplrrt/HPasYPhmBbJcuWVe5dH5FYZmfT87NNcfwzM9lwcoUEAAgzm1OjDZo0O0iOldi7A4kXrGFvQM4tmyx0mbZyifaPnQVzJfwF5Q2MN1rjqq2A5ctJguwPwACTNWa92VS+rXMiq7a5tpg+XWqvi+xWIN1yn/Vd2LXTvBnYnQCun8JxouJk0lAqkjXXKJ2+taCrWuA3+6VAir/XJ9Om+1TnCeGiyuUH38+dSTXKF3goPXtBtDQ14VbBDZRmGxit1bWi23k0Cq8NVnErtqSRv5VMBcokkD9KxWAqv8O43hb968XuKe5coqk6aRLeZmR7UFi7jMpEBlIgjcEVw3tBiWtYi7h8pNy20O7fmAAZDlA8RIIOukco0rtA7Q4VRC3Lf+oftNcp+1vFWnxNm5ZKs7IVc9MrLlmOoYj0EUETh+Nv8FzTSAo310UFeuoJ33Iqw8KuZisMSFBGnUsZkHaAB+u1UG1dVSMoac5JaF11AkJG0nma6LwXBLbURoefrM69DrQTthIG503mvb3EbdsS5Bjl1oapMRJ+ulKYvsu97UaHz5UFJ4/xe5iLoHeMF3W2JEATqYmP1JjTnUh2B7NW3Y4h1lQCbSvzbYMVOwmWGp2E1O4D7O0tuHzEkaknU+dWbA8NKsTsmWB13109APnQA7BcNW3ZL3j47rMwIJMKzEqB00Mx1JqRx6MXhoIAhSP6eXvW1l1ZginTbTlUniMACuhkjaghhZ06UJ06U+yaUndBOlAsyGvbac6bFrShFKATV4TRcteZaAaisrDIr2ghLtFtBTRjHvWqWwKAgWmLNvTatLdqnbdvSgCgim7NwdaGljWiLg5NA3h3rlvbjsI/3ovhClw3S11sOCO8UgEswXcpufUxrIq6cc4j3f4aGG/MRyHQef7VEdgscuG4gWdvBiB3cn8rGCCW6Sqgf5moObcK4PeustpfCpHiO3nr/AFEajX9K7F2c4IuHsC2uw1MaGeZ9edWnjPZdC5vWVAc/Go0D/wCIDk37x1pXDrAj6FBvwXhjJb0vM4O06xRcRhxbVdRJJkxEk0higymVZl6xH7HSq1xZMS91CbzG2pDRAEkbTHSgmbt3WvUJO9J97zo9q760DQ0rxL4HMUnfxQA03pBb8ySQoEzJ5/XnQOcT4yAAuaC5ge/Oubdr+CLcvE2ZVjlDRzBU6kDfUc/Omu0XG7K3CVJZhImQYJGo6/2qI4bx1WaWzFpzMTpAEwPM6k0ETZ4euHxCreZwjD40ylh6A6fPrTuIweHvkmxiLjXR+S9CnToVWD6DrUb2mvM17OAcpJKNGjA7a/pHrQeKrk7shMr5VZmBO5G3TlNAVbF8OBlJbz569fraulcBw97KO8YE84677mq7gr1hsPaOeLzDfWCRuOkipbCYwrGtBabblfr+Kl8FxMDnrVUTGk7/APNbfexJigvi8QVhFa465ksuw/KrH3jSqjgeImf2/wBqnrGKD5U6nX0GpoIHhH2lYSxYUONQNdJJI5wNZrTBfaeuJuizYt+JjHjIQATEzz9BrUB9onCMPcebVoK27MIBI116H03qm8B4TcOLwzWlYr3qydiMjDMD7TQd9A6nUfRrRhBooBr1xNBpArR0FEfyoZoFi1DuPpRHWhNbmg0S4KyvBaArKBGws06toH1pW0IphLlA3Zs0yo1odoyKIYAkkADmaAgFRXEuNi2SqavzPJf5PlSHEu0kyuH16vso9D/AJ9KgbtzSR86Al99SSZJ1PvzNRt9oPpr8q2vb+vWl3PLnQdU7BdsRfAsX2/FHwOf/AFB0PR/39ZFWjG4FX1Gjdevr/NfPPelT5ev8ajWuhdlPtHC5bWNaU2XEbwf6bwG3lc584OpCw8StshhhHTzqCxJroTqlxPyujCRsQQdiCP3FUntZw42B3igm2dDzyHlr/Sf39aCE76N6w4yKSOLB5/XrQbt7zoDYrG1HYjHkWsu+pPPTTT11qOxOLAO8ilhxVAdT8/0oIG7w4lizfmP1rS/E8F3VksvMgN5Az/cRVvR7ZMyKQ7W4y0MMUEZnKwP8rBifSNPegq/DOILkNi9PdtGVtzbbYHzXqKm8MguKLN+3ca4AFQ2xmF1fykOdF0nU1CWuF5oImCJHn0qy8Iv3cMJU5l5o2oPmOYNAyeyQ7t2sG8NJFt4MMvRhznSfM1G8N4rIAYmflVvw3buyog2nUEamNAee1c04jjVfEXblsZUdyyj1M+2sn3oLtZxEjQx70Zbxqm4PHt1qbw2NPz9qCxrjiK0XirIY/M+gGoInkPf9oqKXGBT/ADFAv3mdwwXNy6aCYHnvQF49ee53a6bKW05iRJI5+VdG7IcIt2rFvLBMEyTr4jOuunX3qk8I7Ovduq91gqD8ij4txqenT0qBa69p3VHbwsy6Ej4WIn9KDvM0F7RJ8q4ra4vd/wC4/wDqNMjjl8bXrn+qg7A1kitSscq5HjO0uLcCMQ4I2iBPkYFWXsR22a6RZxB8XwhtvEPynz86C5OKE4phq0NAndNeUS4hmsoEVSmrVtTWq2p050jjOIhTltQzbFt1X/7H9B+lA9jcclhROrH4UHxN5+Q8zpVb4hiHv63DK8rY+Aev9Z9dPKvGGpMkk6knUn1P9tqFcagG76xQm0OsQ2h8j19/rehXX6UsL8aHUHSgOwIMH2oFxOX186ItzOp18Sc+ZHI+v+9an96BY2vrrSzeE6fz7Ec6dcUniANPM0D3ZftVicFc/CYNhh4rlhpygGSWtblG0PhGhnbp1ns12zwXE7ZW2wzFfHYuQHjn4dnXXcT7Vwm+pVmI00Ghnz61NdhroHEcJdUqmVmR18Kgi6GBadz4mEg+0bUEx227O3cHclCTYc+BjqVP/bY9RyPMe9Vm7jGiCfP519D8S4el621q6uZGEEdOhB5Ebg9a4ziewmJGLNl4TDrr96cqEKbgKCf+pyjkQTqIkKjbs3bzZbaPcbmFBMevID1qO4sDauNZuKVupEjQxIDRIMbHlX0Pguz6WbapbACjpz8/MnrXCvtXsGzxS4RoSttv/AL/AGoK2cSw2MUrfYnUmaaIVxI0P19TS9y2elB0r7M8VYxln7heKpiLeZsNcP5lPia0f6oMkDoTG2u/F+D3bLFHUhh8j5qeYrltu4VYMpKspBBBggjUEEbEGuz9ku3+Hx9tcLxKEvDRL+iB/Mt+R/8AxP6UFA4iMoIqBK611Dtl9nWKWWw/46bwCFf5Ew3sfaud4jh11GyXLbo39LqVPyI2oAWdDUjYvRSf3ZhyNNWEO0UDd28WgjcbdI6U1gse68tt6EikKzRIRSx9AJ51Pdv+yFyzgMLibbOVuqpvJp4WdQy7D4eUHnBoIg9rmMi2devTzFRaX9Z3O5Pqar9q5laamLbRB3B1FBJJrvp6VoxIrSy2lHDA+n18qBc3yKTt4ki4YPxag9COdO30jSobESHFB3jsRx4YzDySO9twrjz5N71PG2a4Z9n/ABs4bGWzMJcOR+kHY+xrvVw/KgSuqaymC9ZQVPiWPLSq6LsSN2/hf3pNEpT7+o2E1iY49KB00O4g5UL70D5Gte9E60ALqUG9hBv12/vTlyCN6SvXOVBHJd7m8pOiN4T5Tsfn/epi/hoJkxOtV7jYJtselVQm80KLjxsAWMAfPagveKxNpPiuKp82A/SajLvaLDp8LSf8Kn/ao/C9k8wksdeew/3puxwqxhvEfxLnKY09uXrQbpiWfMzKVDAROhj05TSt20Rqv15fvTaZrpLMIWNP4H81reSNqCw2O3+OewMOt8W3UZe9yy5EiDnJOwkHSY13FVTi2O+9Xrr4nEd63w2/Gx1C/EuZSotEgmARuNNaHfUgyND5dajeLKH8eilVCwF3IO+mg0P6UDWE4zisJD4a9dsqZIAcsjAmPhIytqG1jkelRfFOJ3sVda7fuG5caJYxyEAADQCOQpZ7BCqx2eY2MgGCfLXrW1hSXAIj2j9KDLBIOh1/SmWOYdGG0daGi6mjNa6+zf2NApcEiefOgU3lgkH1+dKuNaC4dlPtGxmCATML1kaC3ck5R0V919NR5Vebn2k8NxVvLiUuINJRlzjzKOniUjkYFcVrKDtvH+wxRe+sfj2GAYMNWAIkEgfEI5j3FVzhHBnxF9bVtZbn5Abseg/mmexP2rHB4BrD22u3belg/lCnk5mYUzEbggaRNVPEdssc7Owv9ybhl+5VbBbeJKAMQNhJoOzcf7MWcJw3EFgWASbhGjMJGYLO2kgVH9n+3NriyX8FdtLZZl//AJxObMFGikn84ifT0riGM4nduH8W7du/53Zv/kTTvZw58Qg+8W8KQQwvPmhSpkRlU6z1gUB+1vAXw7yVIVifZhuPfeovh938p9v4ruXa3ga4vD5luJeW4oIu2/hLgasupgTymuFY3DsjGRDKxVh0IoJVJA1260xZf/nypTA386/4hvRmbL5T7j36UGuLxQJgct6TxiyJ5itLmHcEnRgeY1/4r0PpQLZhXbvsx7QHFYfu7hm5ZgT1Xkf7Vw1tDFWv7MuJmzjrevhuShHrt+tB3Y2qyvUfXasoOMvi4otnHg1J/cbbdKC/BQdoFBi4kVuzAj6+c0i/CGGqk0FxcTcUBG4kLLxc0B2PWjXrwJDgiPWofikX0yHRhqp6Hp6Gozg2LOVrbbrt5UFrYZoG5O3nNA//AB1jDks/jcbLyB9OdRl/iEW9NwN+nnUbw3iwZoumZ5nWgnb/ABG9d0QQNuke/wDFa2eHKILeI/p8v5pi1bLCVYZeXX0rZRrrPptQes1LXvrnQr9xrjZUBWPiY6fL69jWxw2UaGfWdeXyoF2g1HYi3rtp0P7VIXKC66a0Cb8CY2Wv2FFxB4bixma0TqGjmDGjeoqP4NbL3QDyHPy5VYuAcXfBX1vIMy7XLZ2uIfiQ+2x5ECrN2g7O2Ret43DMDhcWpZF2KONXWPUk+RkdKDnpt6t5E/vRUMehpm5ZGY+p+dYE/wB5oE8RhuY5fUe+9I27eaatOHwYa2zoZNsfiLzAnRxrLLtOmhPTWqxh7kQKBMisouJWGNCoPVYjapPA8HxF8ZrVtmA0kDf061GrX1J9luLwt7AWvu8HulCOpjOrDk0c/PnvQfOf/wCt4lT47F2OoQsP/Ga8v4XIU8JBBJMgrpp1r7Bt2h0FCxfC7N0Zbtq246Mqt+4oOEfZZicScYcPbGexcBa6pmLcaC4DyJ0WOftWn2tdk+5ud8BCXfA8cn/I3vt7Cu8cJ4Lh8MrLh7Nu0rHMwRQsnqaU7VcCTF4e5ZfZ1IB6HdW9jBoPkTCMUeDuDBqwvbkT1pDtBw57TnOMty2xt3B0ZTE+h5eRFN8IxAZMp9qDR7EaqcvlypS6ARqAG6jY+dSt/AzqpAPPePcD+1B4jgMtsuLiXFB1iQw9VOo9pFBXcWNQaPhWa0VcaMCCPbWiXLYYa0C7czMANqD6X4TfW9h7V1dnRW+YrKhfs0v5+HWR/RmX/SYr2g59hrpnen7N4xvXtZQe/emgV5cuk7xWVlBCcRtjeqxjvDeUjQsNf2rysoGiZBB+tagrywaysoJLg/ErisFB086vOCud4ssBWVlAu4ho5edCvCsrKCPutQrlZWUCWJ2qS7L4lyj2yxKISyryUuPER0nKJ9KysoAXDJP1zrSNKysoPc5W0WBIOU6+xqAwYlhNZWUGuI1M+Zpc1lZQbCrR9nPHr+Ex9g2WgXbiWrinVXV2CmR1EyDyPvWVlB9bAV6KysoPa8NZWUHD/tj4bbGNUhf+vZJfzKHKreRgx7CuR8Ncho6GsrKC1AaUjj0GR/IGsrKCv2TXmAQZ/SsrKDuf2PNOCcHldaP0rKysoP/Z">
            <a:hlinkClick r:id="rId2"/>
          </p:cNvPr>
          <p:cNvSpPr>
            <a:spLocks noChangeAspect="1" noChangeArrowheads="1"/>
          </p:cNvSpPr>
          <p:nvPr/>
        </p:nvSpPr>
        <p:spPr bwMode="auto">
          <a:xfrm>
            <a:off x="53975" y="-822325"/>
            <a:ext cx="2667000" cy="1714500"/>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6394" name="Picture 10" descr="http://www.hotelampere.info/wp-content/uploads/2012/09/lumiere11-300x192.jpeg">
            <a:hlinkClick r:id="rId3"/>
          </p:cNvPr>
          <p:cNvPicPr>
            <a:picLocks noChangeAspect="1" noChangeArrowheads="1"/>
          </p:cNvPicPr>
          <p:nvPr/>
        </p:nvPicPr>
        <p:blipFill>
          <a:blip r:embed="rId4" cstate="print"/>
          <a:srcRect/>
          <a:stretch>
            <a:fillRect/>
          </a:stretch>
        </p:blipFill>
        <p:spPr bwMode="auto">
          <a:xfrm>
            <a:off x="827584" y="2780928"/>
            <a:ext cx="3744416" cy="2396426"/>
          </a:xfrm>
          <a:prstGeom prst="rect">
            <a:avLst/>
          </a:prstGeom>
          <a:noFill/>
        </p:spPr>
      </p:pic>
      <p:sp>
        <p:nvSpPr>
          <p:cNvPr id="16396" name="AutoShape 12" descr="data:image/jpeg;base64,/9j/4AAQSkZJRgABAQAAAQABAAD/2wCEAAkGBxQTEhQUEhQWFhUXGRgaGBgXGBgXHBwXGBoXGBgcHxoYHCggGBwlHRwXIjEhJSksLi4uGB8zODMsNygtLiwBCgoKBQUFDgUFDisZExkrKysrKysrKysrKysrKysrKysrKysrKysrKysrKysrKysrKysrKysrKysrKysrKysrK//AABEIAQsAvQMBIgACEQEDEQH/xAAcAAACAwEBAQEAAAAAAAAAAAADBAIFBgcBAAj/xAA/EAABAwIEAwYEBQMCBAcAAAABAAIRAyEEEjFBBVFhBnGBkaHwEyKxwQcUQtHhIzLxYnIzUoKSJEODorLC0v/EABQBAQAAAAAAAAAAAAAAAAAAAAD/xAAUEQEAAAAAAAAAAAAAAAAAAAAA/9oADAMBAAIRAxEAPwCVKk1rQ0NDYsALC30TVICy8p0LXOs6qbAgKGggeSi+jzujMsAftqpOoyLyPrsgWZT57phtK3T1U8nL1Xgdqg8p0gBv4r3KBqO5Ra/wKnPmgK1oRfgcvFL5o70dlS8W2QfOpnyX0mRM32RRrropESgiHEKZJupBvIqIBv0QeZV87SymWc1EIIscpOd7KG1eg7ICNKNFkq13epmta1uaA4F9O5TadkBtWe8ozbhAVxtZX3BassNous7lnaVoODshpvug5y1m4CMzDyLqdJsAQpz9UBKTRcfZEfTm+/spZz4CLTrygg8e+aG0XlNPdI+qXqFAMkTJXoqaHyQMQ7noF7TYTYe+SB7KDMR4qbajRrbb2VLB4TQFP/khuECDKrSdRfl6BHFZqa+B09F5WwwcBIFroBMqCROhhEhJVeEAkFpLD/p/ZeGlXbyqN/7T6WQN/EXxjofVV+FxzHOyulj/APldaZ5c08xvRBNhC8LgvQFGCSglmAuoZhaQplllHJuUEqIElEqkWjzUGKT2SCgiKhhX/BjLT4KlYy0FXPCmQ2G6dZ6oMKI1uOii+tHeUUg7lCqUASCQJEx3FAL4x99EQPnTVeOAmLIjGQLlB86rzsofHE3UanMbboLX39ygK8ynsAy0pFtQSBpz37k7hqt7aQgtcOnKZSuGeIRmvCAxcFFxXhXxQfSpNUQvYQVnGOGtrCCLjR3JUeH4q6i74dW4mPtbotc9qy/bDCjIHnUboLoOkAi4O69YVmuyXGGucaJOt2nruFqgNUHxNv4UQVJ5X1kEXO1U6RsvCL6KeSAgnztdXHCz8p8PuqhoVpw11j75oMk9iFUZ5JvL1ShE6+c6oBmmFF17QvagkgR4qMEIBEeqgKQlfV6k6lCq1TlMG8EjwCCuZicziQbSQPsr3htAkSsb2dxVMMa6o9onbqtfg+J0w2zmnuKC9oMIkIgJ3hJUOJtI6qP54c/DuQW95C9I3SlDFtMSR5phtVpOoQTDtV9mX2VRKAjVRdsh/wCHdtZXLVmO3GLDaRad4Qc54dxA0qzHaZXjyldozyAeYXCKp+Y8127h1Uuo0nG0saY8AgZcokr0DyUg0WQeMN1OFHJf3qvpF0Ew4wrLh7rGOn3Va1ttFYYLQoM6ClqrZMX8OiMUEOuR0QDc8jr0QKrz3I1Rvmgvb7sgRxBOm6hQBuDytyhNV6J1CUJyydgg5Xi6JbUc0mIcQvKNdzCC13qn+PU82IqOiAXEonD6TGB0nNmBGUgEX6c0Fv2a4w6pUDDqVoOPsq0wHA6hUPYThBdic14aO65XQ+0FEup5duXcg5Fi8bULjNQ+ZAV52bqYh1mVQZ0l2/jqqjiXD4rFpMeCvOzfZ/K5xfVBaW/KGEzJ0mRHnKDYYHieIoOAxAlh/U28eey04eCJF+q59gxXpP8Ah1JfSeLEOJDTsRy6jRazgkhpmfEoLWmVzzt3xD+pk1A+63rnQD4rjfazFF2IqcpQVVSJHeu4cEn8rQt/5bfOFxHh1D4lWmwfqcB4E3XdQ+AGjYR5ICtCINUNim24QfbyiFqHHJFagkG9U/hRZIpzCGyDMPkb6pd7ky6sgOMjzQQL5UC0aqJ+5lDNS0EIC19FWVqYIcDoQZ2TFSqSlsQRBidD9EGMqYdrxO/1X1HABtzC84RVEp5789RjZABNzyCDY9icIWsc8iMx9AtHVZe91DhlSn8NoadAIRqrSgoeO9mqeIvo4bj6KjwHZt1J3zSQORK2RfDo0lEqUQ7a6BLBUBlA9OSdpsgQLIDG5UYPQFMQVzfEdm/i1alV5yszZW8yRAK3XFsVkpPdu1tvoqPtZhn08FRfSkPY4OO9j8x9YQGwbcPRp1H4Wix9Sm27yLA9/wBgnezXGjiqJqPYGuDi05ZgxcETokOA8U+Lha0sAdlFgIBcbDzKtuF4RlCk2kwQBc9XHUoGy/kp/ES2a+90ViBmnqjsPNAp9UQSgmZ1CdoNslKY6pvCi2yDJ1LFBqv7/wDKLVHml6rueyD5zvOEMxGkkwokKDnaT7KCFQm8CEFzosQvT4SfCyq6vFm06kVPlB0J0j90GKdiMlWoAbZj9VDEV33e0xfzQuKx8eoWmW5iQe+6Wr4mRlAsEGi4P2sfTIklXXCvxBr/ABA3IHNcd5JXP2p3h+LNN4cw3BBBQdpxLX1WB2Utm4GhCa4dXzN0uFl+E9vabgG1hfdw+qvMHjqL35qTxfUT9EDtdy8pPMTNzoq7jHFKdMwajQ/YA3S2D4gasZbgXPd5oG+LjMxrZs5wzd2/crTiPDjVDh8TK0hoAifl3335rNcWBc2mwCDUdAjaZE960HDsXVZTDK2VxGjhIMbSEEWYNlIAMbHfueZUZuvq9fMddVBgvfyQORN9UWi1BFTa6LTOyBgIoKAHIrDKAlMp3DmAkmAJykbIMlnS2KcR7CJV0tPmkMSTNzIQRFRQqVB4dV7TZ4IVdsix3QDzA6pTE4RlUFjhI96cijMYZ6LyL2/wgw3abgf5ZzcriWu0J5qjyrqPaXh/xsK8tEuYMw8NfSVzFr0BMPh3HRpKIzB1Do0qbawEWjukKw4fi4189UCX5KqL5SE1w5tao7I1xHPZazhtYOb8wFtf4PvVJVMTTFTSP9R56gFBccL7ONpQ6o0PdvmJPodVfUHNDSKYAa621iEHBVadWlLbu7xaFR8S4s2kS1pk3j/cfeiCypvL8SwAEtp3JH/MQYJ8Ve1X81WdmOEPZSqVahl9QZiOQ28YRnm/1QHLro4cEq1oRGjxQPipI6olJ0quiwIsnKImAgbzIubkl20wBz9EalHigLmPuybotPRI7p/COsgx4a7W6A6n4Jr40g8/JLVj76oAlo8UvUH8yj0zsoV6Xn0QBY4aID3R+6nTEfc9UQYeSOSBnAulj8xAZlMk6ARdcdrQHuy3bJjum3otj2v49lDsPS/9RwP/ALR91UVOCzgKeKp3h7mVByuMpQUqfwNWHA2gXg6FIDUr4EoNRR4sKYcAAC42HKOXqqupiySZ0O6rXVidUWm0mzZM7IHcPxF7JAcYM2BVz2Uwr69dmVhdBk93lbvKqKfC3iMzTmcQGjck6Bdq7D8A/KUYdeo+C/pyaOgQWtPC5aThF8pEeGkrJ4So2q1r2QQduR5FbWvWaxhc4gACSSuT9meJZHVAb03VHDlF9Qg0rmnnC8pkyPFM1KM3BEagi6g+lGvgUBaXfaU1SbyPNJ4cwm2OGsygZDN17TmbnZC+JI/lEpvQNUmW0VjQYYskaOqscO8EXQYZ7wBdAcZA+91Jrcw3UTTGglAATK8c4zf0S+KxtOlmNR4HSZPks7xDtXYik2P9RufBBpKtanTbNRwaOu5+6y3He1hc006EgbvOp7hss5jMW55l7i49SlHPQQe6VqOxXGWMFTDV4+FWFidG1IgE9Dp5LKleBBb8c4Q/DVCx4kfpcNCOiBQwNWp/w2Fx5DXwG+i6l+GDW4jBPbiGio1lQBuYTENB35LZ0eG0aZBZTa2OQhB+ecDhM5jfdbPh2Dp0QCY8lo+2XZElxxODb8+tSmLZubm/6uY3Wc7LYGpjauVwIosM1NbnZnfz6INT2N4Qar/zdUWFqLTy0L/2W5pm6FQogAACABAHRfYyl/TfBj5XfRBhe3vaRj2up0qgytJmP1PG1tQPqsdwe1ITM3Kq8eWueGtIvckfSNlZUn2jcW8kF1wrjbqRAmWbt/bktVhcfSqEZHCR+k2PqufBqNTQdGFLUFTtZZLh/FKjbF2YcnX8Fd0eJUzEjKetx5oLZjUxTaPVDpsaQDr3JulSbGg2QEogaJ/CtteySpsE2GhT9BwImAg5fjeO02R8MZzudAs9xHjtZ/68o5Nt/KWrO2lIPN0C+IqE3JKQcSn64AS2SdECjiVCE09qC5qARCJh8OXuaxsS4homwkmBdRIRaFjI118UF5R4jj+HZqQL6ILpILWkEi0gkGfBEf28x5H/ABz4NZ/+V1Wrh2Y7A03PAOdgPc6IPrK4dxHDmk+pTJu1xHgNCgvsP2px7iD+ZfzsRzAvGis8J2xxVNuVvw25iXFwYC5xOrjeOV1ksG9wENAB5mJmQRE6d6k+m9rspJzEmTr6hBq8X2l4g6Saz8ogkMDQQDpdrU32WbUxdds1aj2iTUbUcXCBoLnqFS4MtpsJdVkFpBaHjX9Nrz3fRb78L+H5aBquY0OPygjUsF/r9EGY7Z8MoUMRTp0mgOylzvEwB5Aqpe2DPP66e+5OcXxPx8VXq3Pzw3llbYfRLVGZrF2/j76oJA7ctv8ACm1zhyQ6bjadvXqjMBJ+UT76oGqbSRO+yebG52iySw4dEg3EozHQde/xQXmBxhixIjwKtcLxF36r9d1mmviYJPn09+CssHVNjta2k8onWEGlqcRY1hcSRbcKywFbMwEb81iO0WMgMYP1OAI31Wv4eZYL+aDiUy1KVD3BTpPMm+5Uaz+e6BSr3KvqvdO6sTB3QKlONdUCYaTqVNpRHuUHHyQReFKibrzMvWoOx/hfjs+GqUDrTdI/2vv9QfNYj8ReHmljHOAs9oN+Z+Upj8OuK/BxdPMflqf03f8AV/af+6Ff/jDw90UarYtLXf8AVcfQoOatDvlL3QCYFhtbyWmq8Kw9WmKlGpUflf8ADex4aDJBIIyn5hIhUHDMK15l7rzAaTB35iNedlf4B7KYk/qiG6F1mkRMtLZBBdIN0FZ8Cm4OY2jD83ygm+UzYzqeq7FxCMHw0xYspBogR85Ab9Suddn+E/mMdRBdfMHOAP8AaxhnKOkADXdaz8UMbejhx1qP8LN/+3kgw2Fp5QBz1P7rzEbctCe5ErOtlb7KFTIuNe/3qg+qhpaJnoRqkzh3yS2qe/3orJuhAv1Sfwzsb/ZA5wqlUH9xnme9XVKC6Bcxy5LNYbEvpkmSANY/ZaKjUlrXkEOI06G38oJGpcCY9E9gqnzAZToFWtEuvYcuqbwtXIecaIFeO1Sa9Ns2Dh4EahdA4biAWzM6brlPGng1mhwkTdabDcRc0Q2+n+EHPqepXmI0X2GfJK9LtQgRrOUKdaxRasXSpbyQTe1Qhesqr2EEcqkpEL4IHeHOIPI7d+y7Jx+sMXwc1Rr8MPPR9MjN6gridN911r8PeM0/ymIp1SA1rXPg6ZSIcL+Hmg5TwyuGvkszO/TeIMgg93RNOMFz3OGYyABbSDoNBf6oLsLDHkwCYyN1kEm4jkBvzQqXEi2Ja0gNLB8o3uT/ALuqDoP4M0qZrV3udNUNGUGf7SZcZ78oVd2ixxxGKrVf05srP9rflH3Pis5geLVKVb4tB2UvaWnoCMpBAtpdWLKhAA80Hz3R79EJjMw+Qw7WDoVMVOY6JjDNDQcu3uyCGHqw4ZhfQ96aq4WHTFokIIa199XBSNQuhn6Qbnv2QDbTzO0tZXGHALbi4n3KhhZAgNAAsPfNMAwdN9JkII0L2AE7E3TNIDlJ5fVRpv6X6JjDOM7XMRvBCDOY5v8AX+bWFoeFUGtacwJJPJZfiOIP5hzuRjyWy4RjAW3B2ve/qg5a18Od46LwuvZSqAh5Uct0AquqG4WTFdqEGGEAnUrdUNpjVONK8rYedEAwviOSG2QYKO4C2qABVvgH5qb2bka92irCJ2v3ymcI/IQfpqghw4A1mtfF5Di4x33NgVb8awlJwYaEfCa4smC0ucZMwZmwie7mqzitACo14HyvE+O/vqhVsSZDWyGgyGknUxeNJhA5haMVHEN0MAHUQrVzc0Xvug4XDQ1s9D3802KYjogWzCYF0ajBnQdOqiaBNxbqoF2d2Vs3NzG6Avx5s0C2rvt1TeDYNI/f+VChhgLRGnvmn8HSkg63g+RjuCBilTjW2hHoERtGbzeeVolEZTMRvsIT+GwuluV/d0CTsGJPzQCOSJTogXm0GJjkrZuGAdBFiOe+uiHXpANc7QDviQPTZBz4tzPeZEFx+q0FDE5GNaADAVNgmauPf3p3DYb4hcZhBksSIquHVGZSmLKXE6ZFS/NO4ahIG6Cuq4fUwoNwxiQNI+6talDZeCiIP01ugo6lIr3DugwVZV8NGiVfQKD5+DDwTobeqQu0w5XWEqRYxeOqer4BlVmkEckGcFI6rzLumq2HdSdBuDoV85kiQQgY+H8SgRuz5h3bpXhVAOfA2M/sj4erlPRWHDMDAtqbnZA4KQMXjmfqjjCxd5gDa3gj4agW3O1+qXe51Ylv6Adt/fNArUJeYaYaNT+yYoYUNAIm3uVZUKIAyhoIkIv5QRAERz7kCbW2MXHTUp/B09bXlp9R9kalhdgPsrLC4Z1s3d71QQZTuLXPUxJtzTfDwLi4jUSUxRoGOvTX69yZpYcQecoBMpHXmNlWdoq+Wi6LSPNX+Gw3MTrzWU7fktYyCILo9JhBlsIOq3nZrAD4ZJFyQsvwTCmo4AXE3XT8BhcjYa21kHF+0tKazoGh1iFacFwIc0bHZXfbHh0uDhobG26LwzhpaW8o/nRBQVuGw4wgfkbE81tH4Ob692/3lBdwwFsQO/uQY04EmZ8+sJfF8NIHOYW7bwrK0yJn7odfhIdt4TaREd6DneJwJDh5+EI2FdlIn/C3WK4DJ0i325qkxfAff+UBPytOuwsdFhvssvjuDvw7/mGZhNjtPI9VePwb6ZJG1zsnxig9uR4BBG6DJvwUvbrHuy1WAwoyy6wA08NVPhXCm081Vzv6bf7S46Add+iLhajcS+xikNAdXEXv06IEamHNU2+WnNiLT+wVlR4flgWuNO8K+w2AEDvi+i9fgodrPIIKWng5LptvABP1nqiuw5k7mx05K8p4a7u/dT/JDMDrb1170FdgcGCAHa33VpQoAE/smKFMXhMR5oFKdG/0sispkXJOvv0RAy5jX0RqVGRf3CCDmSLRHP3usZ2/pgPw9Mj5Rmd6hb6nsFjO3tP+vQI0yu9CEEOAUPmYQIA0AAXQKAELKdl6jCAI+Yc1r6YEIMhx7Ah7QOqbFGGgRoIXtc+/FEDreKABoWt79VKizy7l6XlGpIPqlAbfwvqeHsJv76ooOilFx3oAjDDkhjhzeX+dk5UMaL5rzDukoKvEcJDs1hp3arOYrs435pfkMW5E9YHJblxVHxDfvb/8gghwCjkoEuaHFriIgHKALWPnIvcKt7TcGy1qdShThzw4OaIFxEOtablWlau6niGhhgPaS4WuRAB8ky15d8zjJBICAXDsI7IM4APQ5vsE+9gEnT95RKOg7goVD9kA8sz47aL6hS06XRnaDwUqH2QeuGWTHcpCnOsotQW8FJpsgCGI1NiGd0UuQTbSuqDtLg8z6R5Zvsr1jz9UjxO+Sb3d6II8JwLWtzRdXNNtlXioWttaANgmqVYwL+gQf//Z">
            <a:hlinkClick r:id="rId5"/>
          </p:cNvPr>
          <p:cNvSpPr>
            <a:spLocks noChangeAspect="1" noChangeArrowheads="1"/>
          </p:cNvSpPr>
          <p:nvPr/>
        </p:nvSpPr>
        <p:spPr bwMode="auto">
          <a:xfrm>
            <a:off x="53975" y="-1790699"/>
            <a:ext cx="1660781" cy="2339380"/>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16400" name="Picture 16" descr="https://encrypted-tbn3.gstatic.com/images?q=tbn:ANd9GcTvnNru0mjb3M_U1wZsxOaOgvPWXjVAnbdbqE16P_dl8wtWAOgm">
            <a:hlinkClick r:id="rId6"/>
          </p:cNvPr>
          <p:cNvPicPr>
            <a:picLocks noChangeAspect="1" noChangeArrowheads="1"/>
          </p:cNvPicPr>
          <p:nvPr/>
        </p:nvPicPr>
        <p:blipFill>
          <a:blip r:embed="rId7" cstate="print"/>
          <a:srcRect/>
          <a:stretch>
            <a:fillRect/>
          </a:stretch>
        </p:blipFill>
        <p:spPr bwMode="auto">
          <a:xfrm>
            <a:off x="6084168" y="2708920"/>
            <a:ext cx="2376264" cy="271319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Conclusion</a:t>
            </a:r>
            <a:endParaRPr lang="nl-BE" dirty="0"/>
          </a:p>
        </p:txBody>
      </p:sp>
      <p:sp>
        <p:nvSpPr>
          <p:cNvPr id="3" name="Content Placeholder 2"/>
          <p:cNvSpPr>
            <a:spLocks noGrp="1"/>
          </p:cNvSpPr>
          <p:nvPr>
            <p:ph sz="quarter" idx="1"/>
          </p:nvPr>
        </p:nvSpPr>
        <p:spPr/>
        <p:txBody>
          <a:bodyPr/>
          <a:lstStyle/>
          <a:p>
            <a:pPr>
              <a:buNone/>
            </a:pPr>
            <a:endParaRPr lang="nl-BE" dirty="0" smtClean="0"/>
          </a:p>
          <a:p>
            <a:pPr>
              <a:buNone/>
            </a:pPr>
            <a:r>
              <a:rPr lang="nl-BE" dirty="0" smtClean="0"/>
              <a:t>		</a:t>
            </a:r>
            <a:r>
              <a:rPr lang="nl-BE" sz="2000" i="1" dirty="0" smtClean="0"/>
              <a:t>Répondez aux questions à choix multiple</a:t>
            </a:r>
          </a:p>
          <a:p>
            <a:pPr>
              <a:buNone/>
            </a:pPr>
            <a:r>
              <a:rPr lang="nl-BE" dirty="0" smtClean="0"/>
              <a:t>		</a:t>
            </a:r>
            <a:r>
              <a:rPr lang="nl-BE" sz="2000" dirty="0" smtClean="0"/>
              <a:t>1) Quels étaient encore leurs noms?</a:t>
            </a:r>
          </a:p>
          <a:p>
            <a:pPr>
              <a:buNone/>
            </a:pPr>
            <a:r>
              <a:rPr lang="nl-BE" sz="2000" dirty="0" smtClean="0"/>
              <a:t>		2) Quelle est la nationalité de ces pionniers?</a:t>
            </a:r>
          </a:p>
          <a:p>
            <a:pPr>
              <a:buNone/>
            </a:pPr>
            <a:r>
              <a:rPr lang="nl-BE" sz="2000" dirty="0" smtClean="0"/>
              <a:t>		3) Qui a créé le premier film? Quand? Quel est le nom de ce film?</a:t>
            </a:r>
          </a:p>
          <a:p>
            <a:pPr>
              <a:buNone/>
            </a:pPr>
            <a:r>
              <a:rPr lang="nl-BE" sz="2000" dirty="0" smtClean="0"/>
              <a:t>		4) Comment les spectateurs ont réagi?</a:t>
            </a:r>
          </a:p>
          <a:p>
            <a:pPr>
              <a:buNone/>
            </a:pPr>
            <a:r>
              <a:rPr lang="nl-BE" sz="2000" dirty="0" smtClean="0"/>
              <a:t>		5) Les deux pionniers ont utilisé quels genres de films?</a:t>
            </a:r>
          </a:p>
          <a:p>
            <a:pPr>
              <a:buNone/>
            </a:pPr>
            <a:r>
              <a:rPr lang="nl-BE" sz="2000" dirty="0" smtClean="0"/>
              <a:t>	</a:t>
            </a:r>
          </a:p>
        </p:txBody>
      </p:sp>
      <p:pic>
        <p:nvPicPr>
          <p:cNvPr id="4" name="Picture 8" descr="http://www.helsinki.fi/jarj/lnm/296cine.gif"/>
          <p:cNvPicPr>
            <a:picLocks noChangeAspect="1" noChangeArrowheads="1"/>
          </p:cNvPicPr>
          <p:nvPr/>
        </p:nvPicPr>
        <p:blipFill>
          <a:blip r:embed="rId2" cstate="print"/>
          <a:srcRect/>
          <a:stretch>
            <a:fillRect/>
          </a:stretch>
        </p:blipFill>
        <p:spPr bwMode="auto">
          <a:xfrm>
            <a:off x="755576" y="2780928"/>
            <a:ext cx="1015506" cy="936104"/>
          </a:xfrm>
          <a:prstGeom prst="rect">
            <a:avLst/>
          </a:prstGeom>
          <a:noFill/>
        </p:spPr>
      </p:pic>
      <p:graphicFrame>
        <p:nvGraphicFramePr>
          <p:cNvPr id="10" name="Content Placeholder 7"/>
          <p:cNvGraphicFramePr>
            <a:graphicFrameLocks/>
          </p:cNvGraphicFramePr>
          <p:nvPr/>
        </p:nvGraphicFramePr>
        <p:xfrm>
          <a:off x="395536" y="1916832"/>
          <a:ext cx="8280920" cy="2880320"/>
        </p:xfrm>
        <a:graphic>
          <a:graphicData uri="http://schemas.openxmlformats.org/drawingml/2006/table">
            <a:tbl>
              <a:tblPr/>
              <a:tblGrid>
                <a:gridCol w="8280920"/>
              </a:tblGrid>
              <a:tr h="2880320">
                <a:tc>
                  <a:txBody>
                    <a:bodyPr/>
                    <a:lstStyle/>
                    <a:p>
                      <a:endParaRPr lang="nl-B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Introduction</a:t>
            </a:r>
            <a:endParaRPr lang="nl-BE" dirty="0"/>
          </a:p>
        </p:txBody>
      </p:sp>
      <p:sp>
        <p:nvSpPr>
          <p:cNvPr id="3" name="Content Placeholder 2"/>
          <p:cNvSpPr>
            <a:spLocks noGrp="1"/>
          </p:cNvSpPr>
          <p:nvPr>
            <p:ph sz="quarter" idx="1"/>
          </p:nvPr>
        </p:nvSpPr>
        <p:spPr/>
        <p:txBody>
          <a:bodyPr>
            <a:normAutofit/>
          </a:bodyPr>
          <a:lstStyle/>
          <a:p>
            <a:pPr>
              <a:buFont typeface="Arial" charset="0"/>
              <a:buChar char="•"/>
            </a:pPr>
            <a:r>
              <a:rPr lang="fr-BE" sz="2000" dirty="0" smtClean="0">
                <a:cs typeface="Arial" pitchFamily="34" charset="0"/>
              </a:rPr>
              <a:t>Pendant cette </a:t>
            </a:r>
            <a:r>
              <a:rPr lang="fr-BE" sz="2000" dirty="0" err="1" smtClean="0">
                <a:cs typeface="Arial" pitchFamily="34" charset="0"/>
              </a:rPr>
              <a:t>webquest</a:t>
            </a:r>
            <a:r>
              <a:rPr lang="fr-BE" sz="2000" dirty="0" smtClean="0">
                <a:cs typeface="Arial" pitchFamily="34" charset="0"/>
              </a:rPr>
              <a:t>, vous allez découvrir comment le cinéma est né.</a:t>
            </a:r>
          </a:p>
          <a:p>
            <a:pPr>
              <a:buFont typeface="Arial" charset="0"/>
              <a:buChar char="•"/>
            </a:pPr>
            <a:endParaRPr lang="fr-BE" sz="2000" dirty="0" smtClean="0">
              <a:cs typeface="Arial" pitchFamily="34" charset="0"/>
            </a:endParaRPr>
          </a:p>
          <a:p>
            <a:pPr>
              <a:buFont typeface="Arial" charset="0"/>
              <a:buChar char="•"/>
            </a:pPr>
            <a:r>
              <a:rPr lang="fr-BE" sz="2000" dirty="0" smtClean="0">
                <a:cs typeface="Arial" pitchFamily="34" charset="0"/>
              </a:rPr>
              <a:t>Vous pouvez travailler à la </a:t>
            </a:r>
            <a:r>
              <a:rPr lang="fr-BE" sz="2000" dirty="0" err="1" smtClean="0">
                <a:cs typeface="Arial" pitchFamily="34" charset="0"/>
              </a:rPr>
              <a:t>webquest</a:t>
            </a:r>
            <a:r>
              <a:rPr lang="fr-BE" sz="2000" dirty="0" smtClean="0">
                <a:cs typeface="Arial" pitchFamily="34" charset="0"/>
              </a:rPr>
              <a:t> pendant </a:t>
            </a:r>
            <a:r>
              <a:rPr lang="fr-BE" sz="2000" b="1" dirty="0" smtClean="0">
                <a:cs typeface="Arial" pitchFamily="34" charset="0"/>
              </a:rPr>
              <a:t>trois cours</a:t>
            </a:r>
            <a:r>
              <a:rPr lang="fr-BE" sz="2000" dirty="0" smtClean="0">
                <a:cs typeface="Arial" pitchFamily="34" charset="0"/>
              </a:rPr>
              <a:t>.</a:t>
            </a:r>
          </a:p>
          <a:p>
            <a:pPr>
              <a:buNone/>
            </a:pPr>
            <a:endParaRPr lang="fr-BE" sz="2000" dirty="0" smtClean="0">
              <a:cs typeface="Arial" pitchFamily="34" charset="0"/>
            </a:endParaRPr>
          </a:p>
          <a:p>
            <a:pPr>
              <a:buFont typeface="Arial" charset="0"/>
              <a:buChar char="•"/>
            </a:pPr>
            <a:r>
              <a:rPr lang="fr-BE" sz="2000" dirty="0" smtClean="0">
                <a:cs typeface="Arial" pitchFamily="34" charset="0"/>
              </a:rPr>
              <a:t>D’abord, vous </a:t>
            </a:r>
            <a:r>
              <a:rPr lang="fr-BE" sz="2000" b="1" dirty="0" smtClean="0">
                <a:cs typeface="Arial" pitchFamily="34" charset="0"/>
              </a:rPr>
              <a:t>répondez aux questions </a:t>
            </a:r>
            <a:r>
              <a:rPr lang="fr-BE" sz="2000" dirty="0" smtClean="0">
                <a:cs typeface="Arial" pitchFamily="34" charset="0"/>
              </a:rPr>
              <a:t>qui suivent dans la </a:t>
            </a:r>
            <a:r>
              <a:rPr lang="fr-BE" sz="2000" dirty="0" err="1" smtClean="0">
                <a:cs typeface="Arial" pitchFamily="34" charset="0"/>
              </a:rPr>
              <a:t>webquest</a:t>
            </a:r>
            <a:r>
              <a:rPr lang="fr-BE" sz="2000" dirty="0" smtClean="0">
                <a:cs typeface="Arial" pitchFamily="34" charset="0"/>
              </a:rPr>
              <a:t>.</a:t>
            </a:r>
          </a:p>
          <a:p>
            <a:pPr lvl="1">
              <a:buFont typeface="Arial" charset="0"/>
              <a:buChar char="•"/>
            </a:pPr>
            <a:r>
              <a:rPr lang="fr-BE" sz="2000" dirty="0" smtClean="0">
                <a:cs typeface="Arial" pitchFamily="34" charset="0"/>
              </a:rPr>
              <a:t>Soit, vous trouvez les réponses sur Internet, soit vous répondez vous-même à la question.</a:t>
            </a:r>
          </a:p>
          <a:p>
            <a:pPr lvl="1">
              <a:buFont typeface="Arial" charset="0"/>
              <a:buChar char="•"/>
            </a:pPr>
            <a:r>
              <a:rPr lang="fr-BE" altLang="nl-BE" sz="2000" dirty="0" smtClean="0">
                <a:solidFill>
                  <a:schemeClr val="accent1"/>
                </a:solidFill>
              </a:rPr>
              <a:t>Vous remettez votre document Word à la fin de chaque cours</a:t>
            </a:r>
            <a:r>
              <a:rPr lang="fr-BE" sz="2000" dirty="0" smtClean="0">
                <a:cs typeface="Arial" pitchFamily="34" charset="0"/>
              </a:rPr>
              <a:t>.</a:t>
            </a:r>
          </a:p>
          <a:p>
            <a:pPr>
              <a:buFont typeface="Arial" charset="0"/>
              <a:buChar char="•"/>
            </a:pPr>
            <a:endParaRPr lang="fr-BE" sz="2000" dirty="0" smtClean="0">
              <a:cs typeface="Arial" pitchFamily="34" charset="0"/>
            </a:endParaRPr>
          </a:p>
          <a:p>
            <a:pPr>
              <a:buFont typeface="Arial" charset="0"/>
              <a:buChar char="•"/>
            </a:pPr>
            <a:r>
              <a:rPr lang="fr-BE" sz="2000" dirty="0" smtClean="0">
                <a:cs typeface="Arial" pitchFamily="34" charset="0"/>
              </a:rPr>
              <a:t>Ensuite, vous faites </a:t>
            </a:r>
            <a:r>
              <a:rPr lang="fr-BE" sz="2000" b="1" dirty="0" smtClean="0">
                <a:cs typeface="Arial" pitchFamily="34" charset="0"/>
              </a:rPr>
              <a:t>une tâche à quatre</a:t>
            </a:r>
            <a:r>
              <a:rPr lang="fr-BE" sz="2000" dirty="0" smtClean="0">
                <a:cs typeface="Arial" pitchFamily="34" charset="0"/>
              </a:rPr>
              <a:t>. Vous trouvez les instructions de la tâche à la fin de la </a:t>
            </a:r>
            <a:r>
              <a:rPr lang="fr-BE" sz="2000" dirty="0" err="1" smtClean="0">
                <a:cs typeface="Arial" pitchFamily="34" charset="0"/>
              </a:rPr>
              <a:t>webquest</a:t>
            </a:r>
            <a:r>
              <a:rPr lang="fr-BE" sz="2000" dirty="0" smtClean="0">
                <a:cs typeface="Arial" pitchFamily="34" charset="0"/>
              </a:rPr>
              <a:t>.</a:t>
            </a:r>
          </a:p>
          <a:p>
            <a:pPr lvl="1">
              <a:buFont typeface="Arial" charset="0"/>
              <a:buChar char="•"/>
            </a:pPr>
            <a:r>
              <a:rPr lang="fr-BE" sz="2000" dirty="0" smtClean="0">
                <a:cs typeface="Arial" pitchFamily="34" charset="0"/>
              </a:rPr>
              <a:t>Date: Le 28/05</a:t>
            </a:r>
          </a:p>
          <a:p>
            <a:pPr>
              <a:buNone/>
            </a:pPr>
            <a:endParaRPr lang="nl-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solidFill>
                  <a:schemeClr val="accent2">
                    <a:lumMod val="60000"/>
                    <a:lumOff val="40000"/>
                  </a:schemeClr>
                </a:solidFill>
              </a:rPr>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8"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Tâche</a:t>
            </a:r>
            <a:endParaRPr lang="nl-BE" dirty="0"/>
          </a:p>
        </p:txBody>
      </p:sp>
      <p:sp>
        <p:nvSpPr>
          <p:cNvPr id="3" name="Content Placeholder 2"/>
          <p:cNvSpPr>
            <a:spLocks noGrp="1"/>
          </p:cNvSpPr>
          <p:nvPr>
            <p:ph sz="quarter" idx="1"/>
          </p:nvPr>
        </p:nvSpPr>
        <p:spPr/>
        <p:txBody>
          <a:bodyPr>
            <a:normAutofit/>
          </a:bodyPr>
          <a:lstStyle/>
          <a:p>
            <a:pPr>
              <a:buNone/>
            </a:pPr>
            <a:r>
              <a:rPr lang="nl-BE" sz="2000" dirty="0" smtClean="0"/>
              <a:t>Maintenant c’est à vous! </a:t>
            </a:r>
            <a:r>
              <a:rPr lang="nl-BE" sz="2000" b="1" u="sng" dirty="0" smtClean="0"/>
              <a:t>Imaginez-vous que vous êtes l’élève de Méliès</a:t>
            </a:r>
            <a:r>
              <a:rPr lang="nl-BE" sz="2000" dirty="0" smtClean="0"/>
              <a:t>...</a:t>
            </a:r>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a:p>
            <a:pPr>
              <a:buNone/>
            </a:pPr>
            <a:endParaRPr lang="nl-BE" sz="2000" dirty="0" smtClean="0"/>
          </a:p>
        </p:txBody>
      </p:sp>
      <p:pic>
        <p:nvPicPr>
          <p:cNvPr id="10242" name="Picture 2" descr="http://cinematographes.free.fr/images/debedts-grand-02.jpg"/>
          <p:cNvPicPr>
            <a:picLocks noChangeAspect="1" noChangeArrowheads="1"/>
          </p:cNvPicPr>
          <p:nvPr/>
        </p:nvPicPr>
        <p:blipFill>
          <a:blip r:embed="rId2" cstate="print"/>
          <a:srcRect/>
          <a:stretch>
            <a:fillRect/>
          </a:stretch>
        </p:blipFill>
        <p:spPr bwMode="auto">
          <a:xfrm>
            <a:off x="1979712" y="1844824"/>
            <a:ext cx="2736304" cy="251740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solidFill>
                  <a:schemeClr val="accent2">
                    <a:lumMod val="60000"/>
                    <a:lumOff val="40000"/>
                  </a:schemeClr>
                </a:solidFill>
              </a:rPr>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marL="623888" indent="-514350">
              <a:buFont typeface="Wingdings 3" charset="2"/>
              <a:buAutoNum type="arabicParenR"/>
            </a:pPr>
            <a:endParaRPr lang="fr-FR" altLang="nl-BE" dirty="0" smtClean="0"/>
          </a:p>
          <a:p>
            <a:pPr>
              <a:buNone/>
            </a:pPr>
            <a:endParaRPr lang="nl-BE" dirty="0" smtClean="0"/>
          </a:p>
          <a:p>
            <a:pPr>
              <a:buNone/>
            </a:pPr>
            <a:endParaRPr lang="nl-BE" dirty="0"/>
          </a:p>
        </p:txBody>
      </p:sp>
      <p:pic>
        <p:nvPicPr>
          <p:cNvPr id="7"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fontScale="90000"/>
          </a:bodyPr>
          <a:lstStyle/>
          <a:p>
            <a:r>
              <a:rPr lang="nl-BE" u="sng" dirty="0" smtClean="0"/>
              <a:t/>
            </a:r>
            <a:br>
              <a:rPr lang="nl-BE" u="sng" dirty="0" smtClean="0"/>
            </a:br>
            <a:r>
              <a:rPr lang="nl-BE" u="sng" dirty="0" smtClean="0"/>
              <a:t/>
            </a:r>
            <a:br>
              <a:rPr lang="nl-BE" u="sng" dirty="0" smtClean="0"/>
            </a:br>
            <a:r>
              <a:rPr lang="nl-BE" dirty="0" smtClean="0"/>
              <a:t>Processus</a:t>
            </a:r>
            <a:endParaRPr lang="nl-BE" dirty="0"/>
          </a:p>
        </p:txBody>
      </p:sp>
      <p:sp>
        <p:nvSpPr>
          <p:cNvPr id="3" name="Content Placeholder 2"/>
          <p:cNvSpPr>
            <a:spLocks noGrp="1"/>
          </p:cNvSpPr>
          <p:nvPr>
            <p:ph sz="quarter" idx="1"/>
          </p:nvPr>
        </p:nvSpPr>
        <p:spPr>
          <a:xfrm>
            <a:off x="827584" y="1124744"/>
            <a:ext cx="7772400" cy="5472608"/>
          </a:xfrm>
        </p:spPr>
        <p:txBody>
          <a:bodyPr>
            <a:normAutofit fontScale="25000" lnSpcReduction="20000"/>
          </a:bodyPr>
          <a:lstStyle/>
          <a:p>
            <a:pPr lvl="1"/>
            <a:r>
              <a:rPr lang="nl-BE" sz="7200" dirty="0" smtClean="0"/>
              <a:t>Mettez-vous d’abord à 4</a:t>
            </a:r>
          </a:p>
          <a:p>
            <a:pPr lvl="1"/>
            <a:endParaRPr lang="nl-BE" sz="7200" dirty="0" smtClean="0"/>
          </a:p>
          <a:p>
            <a:pPr lvl="1"/>
            <a:r>
              <a:rPr lang="nl-BE" sz="7200" dirty="0" smtClean="0"/>
              <a:t>Écrivez ensuite </a:t>
            </a:r>
            <a:r>
              <a:rPr lang="nl-BE" sz="7200" b="1" dirty="0" smtClean="0"/>
              <a:t>une histoire </a:t>
            </a:r>
            <a:r>
              <a:rPr lang="nl-BE" sz="7200" dirty="0" smtClean="0"/>
              <a:t>pour votre film (environ une page). </a:t>
            </a:r>
          </a:p>
          <a:p>
            <a:pPr lvl="2"/>
            <a:endParaRPr lang="nl-BE" sz="7200" dirty="0" smtClean="0"/>
          </a:p>
          <a:p>
            <a:pPr lvl="1"/>
            <a:r>
              <a:rPr lang="nl-BE" sz="7200" dirty="0" smtClean="0"/>
              <a:t>Après, créez </a:t>
            </a:r>
            <a:r>
              <a:rPr lang="nl-BE" sz="7200" b="1" dirty="0" smtClean="0"/>
              <a:t>une scène </a:t>
            </a:r>
            <a:r>
              <a:rPr lang="nl-BE" sz="7200" dirty="0" smtClean="0"/>
              <a:t>(au moins 30 secondes-1 minute)</a:t>
            </a:r>
          </a:p>
          <a:p>
            <a:pPr lvl="2"/>
            <a:r>
              <a:rPr lang="nl-BE" sz="7200" dirty="0" smtClean="0"/>
              <a:t>Attention: Comme vous êtes l’élève de Méliès vous allez tenir compte de ces éléments:</a:t>
            </a:r>
          </a:p>
          <a:p>
            <a:pPr lvl="3"/>
            <a:r>
              <a:rPr lang="nl-BE" sz="7200" dirty="0" smtClean="0"/>
              <a:t>Noir et blanc</a:t>
            </a:r>
          </a:p>
          <a:p>
            <a:pPr lvl="3"/>
            <a:r>
              <a:rPr lang="nl-BE" sz="7200" dirty="0" smtClean="0"/>
              <a:t>Sourd (vous ne pouvez donc pas parler)</a:t>
            </a:r>
          </a:p>
          <a:p>
            <a:pPr lvl="3"/>
            <a:r>
              <a:rPr lang="nl-BE" sz="7200" dirty="0" smtClean="0"/>
              <a:t>Utilisez de la musique</a:t>
            </a:r>
          </a:p>
          <a:p>
            <a:pPr lvl="3"/>
            <a:r>
              <a:rPr lang="nl-BE" sz="7200" dirty="0" smtClean="0"/>
              <a:t>La caméra ne peut pas bouger (à gauche, droite...)</a:t>
            </a:r>
          </a:p>
          <a:p>
            <a:pPr lvl="2"/>
            <a:r>
              <a:rPr lang="nl-BE" sz="7200" dirty="0" smtClean="0"/>
              <a:t>Utilisez des effets spéciaux (au moins un) qu’on a vus dans cette webquest.</a:t>
            </a:r>
          </a:p>
          <a:p>
            <a:pPr lvl="1">
              <a:buNone/>
            </a:pPr>
            <a:endParaRPr lang="nl-BE" sz="7200" dirty="0" smtClean="0"/>
          </a:p>
          <a:p>
            <a:pPr lvl="1"/>
            <a:r>
              <a:rPr lang="nl-BE" sz="7200" b="1" dirty="0" smtClean="0"/>
              <a:t>Présentez </a:t>
            </a:r>
            <a:r>
              <a:rPr lang="nl-BE" sz="7200" dirty="0" smtClean="0"/>
              <a:t>votre film devant la classe </a:t>
            </a:r>
          </a:p>
          <a:p>
            <a:pPr lvl="2"/>
            <a:r>
              <a:rPr lang="nl-BE" sz="7200" dirty="0" smtClean="0"/>
              <a:t>Expliquez de quoi votre film porte.</a:t>
            </a:r>
          </a:p>
          <a:p>
            <a:pPr lvl="2"/>
            <a:r>
              <a:rPr lang="nl-BE" sz="7200" dirty="0" smtClean="0"/>
              <a:t>Expliquez comment vous avez travaillé.</a:t>
            </a:r>
          </a:p>
          <a:p>
            <a:pPr lvl="2"/>
            <a:r>
              <a:rPr lang="nl-BE" sz="7200" dirty="0" smtClean="0"/>
              <a:t>Dites quel scène on va voir dans le cours.</a:t>
            </a:r>
          </a:p>
          <a:p>
            <a:pPr lvl="2"/>
            <a:r>
              <a:rPr lang="nl-BE" sz="7200" dirty="0" smtClean="0"/>
              <a:t>Montrez la scène.</a:t>
            </a:r>
          </a:p>
          <a:p>
            <a:pPr lvl="2"/>
            <a:endParaRPr lang="nl-BE" sz="7200" dirty="0" smtClean="0"/>
          </a:p>
          <a:p>
            <a:pPr lvl="1"/>
            <a:r>
              <a:rPr lang="nl-BE" sz="7200" b="1" dirty="0" smtClean="0"/>
              <a:t>Donnez</a:t>
            </a:r>
            <a:r>
              <a:rPr lang="nl-BE" sz="7200" dirty="0" smtClean="0"/>
              <a:t> votre travail écrit (l’histoire de votre film) au professeur</a:t>
            </a:r>
          </a:p>
          <a:p>
            <a:pPr lvl="2">
              <a:buNone/>
            </a:pPr>
            <a:endParaRPr lang="nl-BE" dirty="0" smtClean="0"/>
          </a:p>
          <a:p>
            <a:pPr lvl="2"/>
            <a:endParaRPr lang="nl-BE" dirty="0" smtClean="0"/>
          </a:p>
          <a:p>
            <a:pPr lvl="2"/>
            <a:endParaRPr lang="nl-BE" dirty="0" smtClean="0"/>
          </a:p>
          <a:p>
            <a:pPr lvl="2"/>
            <a:endParaRPr lang="nl-BE" dirty="0" smtClean="0"/>
          </a:p>
          <a:p>
            <a:pPr lvl="2"/>
            <a:endParaRPr lang="nl-B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solidFill>
                  <a:schemeClr val="accent2">
                    <a:lumMod val="60000"/>
                    <a:lumOff val="40000"/>
                  </a:schemeClr>
                </a:solidFill>
              </a:rPr>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6"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Evaluation</a:t>
            </a:r>
            <a:endParaRPr lang="nl-BE" dirty="0"/>
          </a:p>
        </p:txBody>
      </p:sp>
      <p:sp>
        <p:nvSpPr>
          <p:cNvPr id="3" name="Content Placeholder 2"/>
          <p:cNvSpPr>
            <a:spLocks noGrp="1"/>
          </p:cNvSpPr>
          <p:nvPr>
            <p:ph sz="quarter" idx="1"/>
          </p:nvPr>
        </p:nvSpPr>
        <p:spPr/>
        <p:txBody>
          <a:bodyPr/>
          <a:lstStyle/>
          <a:p>
            <a:r>
              <a:rPr lang="nl-BE" dirty="0" smtClean="0"/>
              <a:t>Evaluation de votre travail écrit: Le document de la webquest</a:t>
            </a:r>
            <a:endParaRPr lang="nl-BE" dirty="0"/>
          </a:p>
        </p:txBody>
      </p:sp>
      <p:graphicFrame>
        <p:nvGraphicFramePr>
          <p:cNvPr id="8" name="Table 7"/>
          <p:cNvGraphicFramePr>
            <a:graphicFrameLocks noGrp="1"/>
          </p:cNvGraphicFramePr>
          <p:nvPr/>
        </p:nvGraphicFramePr>
        <p:xfrm>
          <a:off x="539552" y="2060848"/>
          <a:ext cx="8208914" cy="4464496"/>
        </p:xfrm>
        <a:graphic>
          <a:graphicData uri="http://schemas.openxmlformats.org/drawingml/2006/table">
            <a:tbl>
              <a:tblPr/>
              <a:tblGrid>
                <a:gridCol w="1248067"/>
                <a:gridCol w="776881"/>
                <a:gridCol w="1553038"/>
                <a:gridCol w="1203260"/>
                <a:gridCol w="1136052"/>
                <a:gridCol w="968391"/>
                <a:gridCol w="1323225"/>
              </a:tblGrid>
              <a:tr h="453188">
                <a:tc>
                  <a:txBody>
                    <a:bodyPr/>
                    <a:lstStyle/>
                    <a:p>
                      <a:pPr algn="l">
                        <a:lnSpc>
                          <a:spcPct val="107000"/>
                        </a:lnSpc>
                        <a:spcAft>
                          <a:spcPts val="800"/>
                        </a:spcAft>
                      </a:pP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0</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1</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2</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3</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4</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5</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887">
                <a:tc>
                  <a:txBody>
                    <a:bodyPr/>
                    <a:lstStyle/>
                    <a:p>
                      <a:pPr algn="l">
                        <a:lnSpc>
                          <a:spcPct val="107000"/>
                        </a:lnSpc>
                        <a:spcAft>
                          <a:spcPts val="800"/>
                        </a:spcAft>
                      </a:pPr>
                      <a:r>
                        <a:rPr lang="fr-BE" sz="1200" b="1" dirty="0">
                          <a:latin typeface="Calibri"/>
                          <a:ea typeface="Calibri"/>
                          <a:cs typeface="Times New Roman"/>
                        </a:rPr>
                        <a:t>Langage soigné</a:t>
                      </a:r>
                      <a:endParaRPr lang="nl-BE" sz="1200" dirty="0">
                        <a:latin typeface="Calibri"/>
                        <a:ea typeface="Calibri"/>
                        <a:cs typeface="Times New Roman"/>
                      </a:endParaRPr>
                    </a:p>
                    <a:p>
                      <a:pPr algn="l">
                        <a:lnSpc>
                          <a:spcPct val="107000"/>
                        </a:lnSpc>
                        <a:spcAft>
                          <a:spcPts val="800"/>
                        </a:spcAft>
                      </a:pPr>
                      <a:r>
                        <a:rPr lang="fr-BE" sz="1200" b="1" dirty="0">
                          <a:latin typeface="Calibri"/>
                          <a:ea typeface="Calibri"/>
                          <a:cs typeface="Times New Roman"/>
                        </a:rPr>
                        <a:t>(</a:t>
                      </a:r>
                      <a:r>
                        <a:rPr lang="fr-BE" sz="1200" b="1" dirty="0" smtClean="0">
                          <a:latin typeface="Calibri"/>
                          <a:ea typeface="Calibri"/>
                          <a:cs typeface="Times New Roman"/>
                        </a:rPr>
                        <a:t>vocabulaire, grammaire, orthographe)</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Tâche pas soumise</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smtClean="0">
                          <a:latin typeface="Calibri"/>
                          <a:ea typeface="Calibri"/>
                          <a:cs typeface="Times New Roman"/>
                        </a:rPr>
                        <a:t>Beaucoup </a:t>
                      </a:r>
                      <a:r>
                        <a:rPr lang="fr-BE" sz="1200" dirty="0">
                          <a:latin typeface="Calibri"/>
                          <a:ea typeface="Calibri"/>
                          <a:cs typeface="Times New Roman"/>
                        </a:rPr>
                        <a:t>d'erreurs (orthographe + grammaire)</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Vocabulaire limité + beaucoup d'erreurs </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En général le </a:t>
                      </a:r>
                      <a:r>
                        <a:rPr lang="fr-BE" sz="1200" dirty="0" smtClean="0">
                          <a:latin typeface="Calibri"/>
                          <a:ea typeface="Calibri"/>
                          <a:cs typeface="Times New Roman"/>
                        </a:rPr>
                        <a:t>vocabulaire, l’orthographe </a:t>
                      </a:r>
                      <a:r>
                        <a:rPr lang="fr-BE" sz="1200" dirty="0">
                          <a:latin typeface="Calibri"/>
                          <a:ea typeface="Calibri"/>
                          <a:cs typeface="Times New Roman"/>
                        </a:rPr>
                        <a:t>et la grammaire sont corrects. </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Vocabulaire varié, pas beaucoup de fautes </a:t>
                      </a:r>
                      <a:r>
                        <a:rPr lang="fr-BE" sz="1200" dirty="0" smtClean="0">
                          <a:latin typeface="Calibri"/>
                          <a:ea typeface="Calibri"/>
                          <a:cs typeface="Times New Roman"/>
                        </a:rPr>
                        <a:t>d'</a:t>
                      </a:r>
                      <a:r>
                        <a:rPr lang="fr-BE" sz="1200" dirty="0" err="1" smtClean="0">
                          <a:latin typeface="Calibri"/>
                          <a:ea typeface="Calibri"/>
                          <a:cs typeface="Times New Roman"/>
                        </a:rPr>
                        <a:t>orthograph-e</a:t>
                      </a:r>
                      <a:r>
                        <a:rPr lang="fr-BE" sz="1200" dirty="0">
                          <a:latin typeface="Calibri"/>
                          <a:ea typeface="Calibri"/>
                          <a:cs typeface="Times New Roman"/>
                        </a:rPr>
                        <a:t>/ de grammaire</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Vocabulaire varié et orthographe correcte. Peu/pas de fautes de grammaire</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795">
                <a:tc>
                  <a:txBody>
                    <a:bodyPr/>
                    <a:lstStyle/>
                    <a:p>
                      <a:pPr algn="l">
                        <a:lnSpc>
                          <a:spcPct val="107000"/>
                        </a:lnSpc>
                        <a:spcAft>
                          <a:spcPts val="800"/>
                        </a:spcAft>
                      </a:pPr>
                      <a:r>
                        <a:rPr lang="fr-BE" sz="1200" b="1" dirty="0">
                          <a:latin typeface="Calibri"/>
                          <a:ea typeface="Calibri"/>
                          <a:cs typeface="Times New Roman"/>
                        </a:rPr>
                        <a:t>Correctement répondre aux questions</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Tâche pas soumise</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Pas correctement répondu aux questions.</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L'élève a fait beaucoup de fautes.</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En général bien répondu aux questions</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L'élève n'a pas fait beaucoup de fautes</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(Presque) pas fait de fautes. Bien répondu aux questions</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626">
                <a:tc>
                  <a:txBody>
                    <a:bodyPr/>
                    <a:lstStyle/>
                    <a:p>
                      <a:pPr algn="l">
                        <a:lnSpc>
                          <a:spcPct val="107000"/>
                        </a:lnSpc>
                        <a:spcAft>
                          <a:spcPts val="800"/>
                        </a:spcAft>
                      </a:pPr>
                      <a:r>
                        <a:rPr lang="fr-BE" sz="1200" b="1" dirty="0">
                          <a:latin typeface="Calibri"/>
                          <a:ea typeface="Calibri"/>
                          <a:cs typeface="Times New Roman"/>
                        </a:rPr>
                        <a:t>Dossier complet </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Tâche pas soumise</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La tâche n'est pas du tout accomplie</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La tâche n'est accomplie qu'en partie</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Tâche globalement accomplie</a:t>
                      </a:r>
                      <a:endParaRPr lang="nl-BE" sz="120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Tâche bien </a:t>
                      </a:r>
                      <a:r>
                        <a:rPr lang="fr-BE" sz="1200" dirty="0" smtClean="0">
                          <a:latin typeface="Calibri"/>
                          <a:ea typeface="Calibri"/>
                          <a:cs typeface="Times New Roman"/>
                        </a:rPr>
                        <a:t>accomplie</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La tâche est complètement accomplie.</a:t>
                      </a:r>
                      <a:endParaRPr lang="nl-BE" sz="1200" dirty="0">
                        <a:latin typeface="Calibri"/>
                        <a:ea typeface="Calibri"/>
                        <a:cs typeface="Times New Roman"/>
                      </a:endParaRPr>
                    </a:p>
                  </a:txBody>
                  <a:tcPr marL="49993" marR="49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Evaluation</a:t>
            </a:r>
            <a:endParaRPr lang="nl-BE" dirty="0"/>
          </a:p>
        </p:txBody>
      </p:sp>
      <p:sp>
        <p:nvSpPr>
          <p:cNvPr id="3" name="Content Placeholder 2"/>
          <p:cNvSpPr>
            <a:spLocks noGrp="1"/>
          </p:cNvSpPr>
          <p:nvPr>
            <p:ph sz="quarter" idx="1"/>
          </p:nvPr>
        </p:nvSpPr>
        <p:spPr/>
        <p:txBody>
          <a:bodyPr/>
          <a:lstStyle/>
          <a:p>
            <a:r>
              <a:rPr lang="nl-BE" dirty="0" smtClean="0"/>
              <a:t>Évaluation de la présentation</a:t>
            </a:r>
            <a:endParaRPr lang="nl-BE" dirty="0"/>
          </a:p>
        </p:txBody>
      </p:sp>
      <p:graphicFrame>
        <p:nvGraphicFramePr>
          <p:cNvPr id="7" name="Table 6"/>
          <p:cNvGraphicFramePr>
            <a:graphicFrameLocks noGrp="1"/>
          </p:cNvGraphicFramePr>
          <p:nvPr/>
        </p:nvGraphicFramePr>
        <p:xfrm>
          <a:off x="395536" y="1904992"/>
          <a:ext cx="8280920" cy="4426918"/>
        </p:xfrm>
        <a:graphic>
          <a:graphicData uri="http://schemas.openxmlformats.org/drawingml/2006/table">
            <a:tbl>
              <a:tblPr/>
              <a:tblGrid>
                <a:gridCol w="1259016"/>
                <a:gridCol w="783695"/>
                <a:gridCol w="1566660"/>
                <a:gridCol w="1213815"/>
                <a:gridCol w="1146017"/>
                <a:gridCol w="976885"/>
                <a:gridCol w="1334832"/>
              </a:tblGrid>
              <a:tr h="306773">
                <a:tc>
                  <a:txBody>
                    <a:bodyPr/>
                    <a:lstStyle/>
                    <a:p>
                      <a:pPr algn="l">
                        <a:lnSpc>
                          <a:spcPct val="107000"/>
                        </a:lnSpc>
                        <a:spcAft>
                          <a:spcPts val="800"/>
                        </a:spcAft>
                      </a:pP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0</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1</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2</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3</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4</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5</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4566">
                <a:tc>
                  <a:txBody>
                    <a:bodyPr/>
                    <a:lstStyle/>
                    <a:p>
                      <a:pPr algn="l">
                        <a:lnSpc>
                          <a:spcPct val="107000"/>
                        </a:lnSpc>
                        <a:spcAft>
                          <a:spcPts val="800"/>
                        </a:spcAft>
                      </a:pPr>
                      <a:r>
                        <a:rPr lang="fr-BE" sz="1200" b="1">
                          <a:latin typeface="Calibri"/>
                          <a:ea typeface="Calibri"/>
                          <a:cs typeface="Times New Roman"/>
                        </a:rPr>
                        <a:t>Langage + prononciation soignées</a:t>
                      </a:r>
                      <a:endParaRPr lang="nl-BE" sz="1200">
                        <a:latin typeface="Calibri"/>
                        <a:ea typeface="Calibri"/>
                        <a:cs typeface="Times New Roman"/>
                      </a:endParaRPr>
                    </a:p>
                    <a:p>
                      <a:pPr algn="l">
                        <a:lnSpc>
                          <a:spcPct val="107000"/>
                        </a:lnSpc>
                        <a:spcAft>
                          <a:spcPts val="800"/>
                        </a:spcAft>
                      </a:pPr>
                      <a:r>
                        <a:rPr lang="fr-BE" sz="1200" b="1">
                          <a:latin typeface="Calibri"/>
                          <a:ea typeface="Calibri"/>
                          <a:cs typeface="Times New Roman"/>
                        </a:rPr>
                        <a:t>(vocabulaire + grammaire)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Pas fait la </a:t>
                      </a:r>
                      <a:r>
                        <a:rPr lang="fr-BE" sz="1200" dirty="0" err="1" smtClean="0">
                          <a:latin typeface="Calibri"/>
                          <a:ea typeface="Calibri"/>
                          <a:cs typeface="Times New Roman"/>
                        </a:rPr>
                        <a:t>présentat-ion</a:t>
                      </a:r>
                      <a:r>
                        <a:rPr lang="fr-BE" sz="1200" dirty="0" smtClean="0">
                          <a:latin typeface="Calibri"/>
                          <a:ea typeface="Calibri"/>
                          <a:cs typeface="Times New Roman"/>
                        </a:rPr>
                        <a:t> </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Vocabulaire très limité + choix de mots inacceptable + beaucoup d'erreurs (orthographe + grammaire)</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Vocabulaire limité + beaucoup d'erreurs</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En général le vocabulaire et la grammaire sont corrects. </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Vocabulaire varié, pas beaucoup de fautes d'orthographe/ de grammaire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Vocabulaire varié et orthographe correcte. Peu/pas de fautes de grammaire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3176">
                <a:tc>
                  <a:txBody>
                    <a:bodyPr/>
                    <a:lstStyle/>
                    <a:p>
                      <a:pPr algn="l">
                        <a:lnSpc>
                          <a:spcPct val="107000"/>
                        </a:lnSpc>
                        <a:spcAft>
                          <a:spcPts val="800"/>
                        </a:spcAft>
                      </a:pPr>
                      <a:r>
                        <a:rPr lang="fr-BE" sz="1200" b="1">
                          <a:latin typeface="Calibri"/>
                          <a:ea typeface="Calibri"/>
                          <a:cs typeface="Times New Roman"/>
                        </a:rPr>
                        <a:t>Facilite de parole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Pas fait la </a:t>
                      </a:r>
                      <a:r>
                        <a:rPr lang="fr-BE" sz="1200" dirty="0" err="1" smtClean="0">
                          <a:latin typeface="Calibri"/>
                          <a:ea typeface="Calibri"/>
                          <a:cs typeface="Times New Roman"/>
                        </a:rPr>
                        <a:t>présentat-ion</a:t>
                      </a:r>
                      <a:r>
                        <a:rPr lang="fr-BE" sz="1200" dirty="0" smtClean="0">
                          <a:latin typeface="Calibri"/>
                          <a:ea typeface="Calibri"/>
                          <a:cs typeface="Times New Roman"/>
                        </a:rPr>
                        <a:t> </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Trop d'hésitations ce qui rend difficile la compréhension</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Beaucoup d'hésitations ce qui rend difficile la compréhension</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Quelques hésitations mais en général on peut bien comprendre ce que l'élève dit</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Peu d'hésitations</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Parle couramment le français</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71">
                <a:tc>
                  <a:txBody>
                    <a:bodyPr/>
                    <a:lstStyle/>
                    <a:p>
                      <a:pPr algn="l">
                        <a:lnSpc>
                          <a:spcPct val="107000"/>
                        </a:lnSpc>
                        <a:spcAft>
                          <a:spcPts val="800"/>
                        </a:spcAft>
                      </a:pPr>
                      <a:r>
                        <a:rPr lang="fr-BE" sz="1200" b="1">
                          <a:latin typeface="Calibri"/>
                          <a:ea typeface="Calibri"/>
                          <a:cs typeface="Times New Roman"/>
                        </a:rPr>
                        <a:t>Créativité</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Pas fait la </a:t>
                      </a:r>
                      <a:r>
                        <a:rPr lang="fr-BE" sz="1200" dirty="0" err="1" smtClean="0">
                          <a:latin typeface="Calibri"/>
                          <a:ea typeface="Calibri"/>
                          <a:cs typeface="Times New Roman"/>
                        </a:rPr>
                        <a:t>présentat-ion</a:t>
                      </a:r>
                      <a:r>
                        <a:rPr lang="fr-BE" sz="1200" dirty="0" smtClean="0">
                          <a:latin typeface="Calibri"/>
                          <a:ea typeface="Calibri"/>
                          <a:cs typeface="Times New Roman"/>
                        </a:rPr>
                        <a:t> </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Une tâche pas créative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Une tâche créative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Une tâche très créative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6118">
                <a:tc>
                  <a:txBody>
                    <a:bodyPr/>
                    <a:lstStyle/>
                    <a:p>
                      <a:pPr algn="l">
                        <a:lnSpc>
                          <a:spcPct val="107000"/>
                        </a:lnSpc>
                        <a:spcAft>
                          <a:spcPts val="800"/>
                        </a:spcAft>
                      </a:pPr>
                      <a:r>
                        <a:rPr lang="fr-BE" sz="1200" b="1" dirty="0">
                          <a:latin typeface="Calibri"/>
                          <a:ea typeface="Calibri"/>
                          <a:cs typeface="Times New Roman"/>
                        </a:rPr>
                        <a:t>Structure générale/contenu</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Pas fait la </a:t>
                      </a:r>
                      <a:r>
                        <a:rPr lang="fr-BE" sz="1200" dirty="0" err="1" smtClean="0">
                          <a:latin typeface="Calibri"/>
                          <a:ea typeface="Calibri"/>
                          <a:cs typeface="Times New Roman"/>
                        </a:rPr>
                        <a:t>présentat-ion</a:t>
                      </a:r>
                      <a:r>
                        <a:rPr lang="fr-BE" sz="1200" dirty="0" smtClean="0">
                          <a:latin typeface="Calibri"/>
                          <a:ea typeface="Calibri"/>
                          <a:cs typeface="Times New Roman"/>
                        </a:rPr>
                        <a:t> </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smtClean="0">
                          <a:latin typeface="Calibri"/>
                          <a:ea typeface="Calibri"/>
                          <a:cs typeface="Times New Roman"/>
                        </a:rPr>
                        <a:t>Présentation</a:t>
                      </a:r>
                      <a:r>
                        <a:rPr lang="fr-BE" sz="1200" baseline="0" dirty="0" smtClean="0">
                          <a:latin typeface="Calibri"/>
                          <a:ea typeface="Calibri"/>
                          <a:cs typeface="Times New Roman"/>
                        </a:rPr>
                        <a:t> </a:t>
                      </a:r>
                      <a:r>
                        <a:rPr lang="fr-BE" sz="1200" dirty="0" smtClean="0">
                          <a:latin typeface="Calibri"/>
                          <a:ea typeface="Calibri"/>
                          <a:cs typeface="Times New Roman"/>
                        </a:rPr>
                        <a:t>pas structurée </a:t>
                      </a:r>
                      <a:r>
                        <a:rPr lang="fr-BE" sz="1200" dirty="0">
                          <a:latin typeface="Calibri"/>
                          <a:ea typeface="Calibri"/>
                          <a:cs typeface="Times New Roman"/>
                        </a:rPr>
                        <a:t>ce qui rend difficile la compréhension</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Manque de cohérence ce qui rend difficile la compréhension</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smtClean="0">
                          <a:solidFill>
                            <a:schemeClr val="tx1"/>
                          </a:solidFill>
                          <a:latin typeface="Calibri"/>
                          <a:ea typeface="Calibri"/>
                          <a:cs typeface="Times New Roman"/>
                        </a:rPr>
                        <a:t>Présentation </a:t>
                      </a:r>
                      <a:r>
                        <a:rPr lang="fr-BE" sz="1200" dirty="0">
                          <a:latin typeface="Calibri"/>
                          <a:ea typeface="Calibri"/>
                          <a:cs typeface="Times New Roman"/>
                        </a:rPr>
                        <a:t>un peu plus </a:t>
                      </a:r>
                      <a:r>
                        <a:rPr lang="fr-BE" sz="1200" dirty="0" smtClean="0">
                          <a:latin typeface="Calibri"/>
                          <a:ea typeface="Calibri"/>
                          <a:cs typeface="Times New Roman"/>
                        </a:rPr>
                        <a:t>cohérente </a:t>
                      </a:r>
                      <a:r>
                        <a:rPr lang="fr-BE" sz="1200" dirty="0">
                          <a:latin typeface="Calibri"/>
                          <a:ea typeface="Calibri"/>
                          <a:cs typeface="Times New Roman"/>
                        </a:rPr>
                        <a:t>mais quelques </a:t>
                      </a:r>
                      <a:r>
                        <a:rPr lang="fr-BE" sz="1200" dirty="0" smtClean="0">
                          <a:latin typeface="Calibri"/>
                          <a:ea typeface="Calibri"/>
                          <a:cs typeface="Times New Roman"/>
                        </a:rPr>
                        <a:t>erreurs</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smtClean="0">
                          <a:latin typeface="Calibri"/>
                          <a:ea typeface="Calibri"/>
                          <a:cs typeface="Times New Roman"/>
                        </a:rPr>
                        <a:t>La présentation </a:t>
                      </a:r>
                      <a:r>
                        <a:rPr lang="fr-BE" sz="1200" dirty="0">
                          <a:latin typeface="Calibri"/>
                          <a:ea typeface="Calibri"/>
                          <a:cs typeface="Times New Roman"/>
                        </a:rPr>
                        <a:t>est </a:t>
                      </a:r>
                      <a:r>
                        <a:rPr lang="fr-BE" sz="1200" dirty="0" smtClean="0">
                          <a:latin typeface="Calibri"/>
                          <a:ea typeface="Calibri"/>
                          <a:cs typeface="Times New Roman"/>
                        </a:rPr>
                        <a:t>structurée</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smtClean="0">
                          <a:latin typeface="Calibri"/>
                          <a:ea typeface="Calibri"/>
                          <a:cs typeface="Times New Roman"/>
                        </a:rPr>
                        <a:t>L</a:t>
                      </a:r>
                      <a:r>
                        <a:rPr lang="fr-BE" sz="1200" baseline="0" dirty="0" smtClean="0">
                          <a:latin typeface="Calibri"/>
                          <a:ea typeface="Calibri"/>
                          <a:cs typeface="Times New Roman"/>
                        </a:rPr>
                        <a:t>a présentation </a:t>
                      </a:r>
                      <a:r>
                        <a:rPr lang="fr-BE" sz="1200" dirty="0" smtClean="0">
                          <a:latin typeface="Calibri"/>
                          <a:ea typeface="Calibri"/>
                          <a:cs typeface="Times New Roman"/>
                        </a:rPr>
                        <a:t>est </a:t>
                      </a:r>
                      <a:r>
                        <a:rPr lang="fr-BE" sz="1200" dirty="0">
                          <a:latin typeface="Calibri"/>
                          <a:ea typeface="Calibri"/>
                          <a:cs typeface="Times New Roman"/>
                        </a:rPr>
                        <a:t>très </a:t>
                      </a:r>
                      <a:r>
                        <a:rPr lang="fr-BE" sz="1200" dirty="0" smtClean="0">
                          <a:latin typeface="Calibri"/>
                          <a:ea typeface="Calibri"/>
                          <a:cs typeface="Times New Roman"/>
                        </a:rPr>
                        <a:t>structurée</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Evaluation</a:t>
            </a:r>
            <a:endParaRPr lang="nl-BE" dirty="0"/>
          </a:p>
        </p:txBody>
      </p:sp>
      <p:sp>
        <p:nvSpPr>
          <p:cNvPr id="3" name="Content Placeholder 2"/>
          <p:cNvSpPr>
            <a:spLocks noGrp="1"/>
          </p:cNvSpPr>
          <p:nvPr>
            <p:ph sz="quarter" idx="1"/>
          </p:nvPr>
        </p:nvSpPr>
        <p:spPr/>
        <p:txBody>
          <a:bodyPr/>
          <a:lstStyle/>
          <a:p>
            <a:r>
              <a:rPr lang="nl-BE" dirty="0" smtClean="0"/>
              <a:t>Evaluation de votre travail écrit: l’histoire</a:t>
            </a:r>
          </a:p>
          <a:p>
            <a:endParaRPr lang="nl-BE" dirty="0"/>
          </a:p>
        </p:txBody>
      </p:sp>
      <p:graphicFrame>
        <p:nvGraphicFramePr>
          <p:cNvPr id="6" name="Table 5"/>
          <p:cNvGraphicFramePr>
            <a:graphicFrameLocks noGrp="1"/>
          </p:cNvGraphicFramePr>
          <p:nvPr/>
        </p:nvGraphicFramePr>
        <p:xfrm>
          <a:off x="539552" y="1916832"/>
          <a:ext cx="7992889" cy="4192784"/>
        </p:xfrm>
        <a:graphic>
          <a:graphicData uri="http://schemas.openxmlformats.org/drawingml/2006/table">
            <a:tbl>
              <a:tblPr/>
              <a:tblGrid>
                <a:gridCol w="1215224"/>
                <a:gridCol w="756436"/>
                <a:gridCol w="1512168"/>
                <a:gridCol w="1171595"/>
                <a:gridCol w="1106155"/>
                <a:gridCol w="942907"/>
                <a:gridCol w="1288404"/>
              </a:tblGrid>
              <a:tr h="353878">
                <a:tc>
                  <a:txBody>
                    <a:bodyPr/>
                    <a:lstStyle/>
                    <a:p>
                      <a:pPr algn="l">
                        <a:lnSpc>
                          <a:spcPct val="107000"/>
                        </a:lnSpc>
                        <a:spcAft>
                          <a:spcPts val="800"/>
                        </a:spcAft>
                      </a:pP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0</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1</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2</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3</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4</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5</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199">
                <a:tc>
                  <a:txBody>
                    <a:bodyPr/>
                    <a:lstStyle/>
                    <a:p>
                      <a:pPr algn="l">
                        <a:lnSpc>
                          <a:spcPct val="107000"/>
                        </a:lnSpc>
                        <a:spcAft>
                          <a:spcPts val="800"/>
                        </a:spcAft>
                      </a:pPr>
                      <a:r>
                        <a:rPr lang="fr-BE" sz="1200" b="1" dirty="0">
                          <a:latin typeface="Calibri"/>
                          <a:ea typeface="Calibri"/>
                          <a:cs typeface="Times New Roman"/>
                        </a:rPr>
                        <a:t>Langage soigné</a:t>
                      </a:r>
                      <a:endParaRPr lang="nl-BE" sz="1200" dirty="0">
                        <a:latin typeface="Calibri"/>
                        <a:ea typeface="Calibri"/>
                        <a:cs typeface="Times New Roman"/>
                      </a:endParaRPr>
                    </a:p>
                    <a:p>
                      <a:pPr algn="l">
                        <a:lnSpc>
                          <a:spcPct val="107000"/>
                        </a:lnSpc>
                        <a:spcAft>
                          <a:spcPts val="800"/>
                        </a:spcAft>
                      </a:pPr>
                      <a:r>
                        <a:rPr lang="fr-BE" sz="1200" b="1" dirty="0">
                          <a:latin typeface="Calibri"/>
                          <a:ea typeface="Calibri"/>
                          <a:cs typeface="Times New Roman"/>
                        </a:rPr>
                        <a:t>(vocabulaire + grammaire)</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Tâche pas soumise</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Vocabulaire très limité + choix de mots inacceptable + beaucoup d'erreurs (orthographe + grammaire)</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Vocabulaire limité + beaucoup d'erreurs</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En général le vocabulaire et la grammaire sont corrects. </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Vocabulaire varié, pas beaucoup de fautes </a:t>
                      </a:r>
                      <a:r>
                        <a:rPr lang="fr-BE" sz="1200" dirty="0" smtClean="0">
                          <a:latin typeface="Calibri"/>
                          <a:ea typeface="Calibri"/>
                          <a:cs typeface="Times New Roman"/>
                        </a:rPr>
                        <a:t>d'</a:t>
                      </a:r>
                      <a:r>
                        <a:rPr lang="fr-BE" sz="1200" dirty="0" err="1" smtClean="0">
                          <a:latin typeface="Calibri"/>
                          <a:ea typeface="Calibri"/>
                          <a:cs typeface="Times New Roman"/>
                        </a:rPr>
                        <a:t>orthograph-e</a:t>
                      </a:r>
                      <a:r>
                        <a:rPr lang="fr-BE" sz="1200" dirty="0">
                          <a:latin typeface="Calibri"/>
                          <a:ea typeface="Calibri"/>
                          <a:cs typeface="Times New Roman"/>
                        </a:rPr>
                        <a:t>/ de grammaire</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Vocabulaire varié et orthographe correcte. Peu/pas de fautes de grammaire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251">
                <a:tc>
                  <a:txBody>
                    <a:bodyPr/>
                    <a:lstStyle/>
                    <a:p>
                      <a:pPr algn="l">
                        <a:lnSpc>
                          <a:spcPct val="107000"/>
                        </a:lnSpc>
                        <a:spcAft>
                          <a:spcPts val="800"/>
                        </a:spcAft>
                      </a:pPr>
                      <a:r>
                        <a:rPr lang="fr-BE" sz="1200" b="1">
                          <a:latin typeface="Calibri"/>
                          <a:ea typeface="Calibri"/>
                          <a:cs typeface="Times New Roman"/>
                        </a:rPr>
                        <a:t>Structure générale/contenu</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Tâche pas soumise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Document pas structuré ce qui rend difficile la compréhension</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Manque de cohérence ce qui rend difficile la compréhension</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Document un peu plus cohérent mais quelques erreurs.</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Le document est structuré.</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dirty="0">
                          <a:latin typeface="Calibri"/>
                          <a:ea typeface="Calibri"/>
                          <a:cs typeface="Times New Roman"/>
                        </a:rPr>
                        <a:t>Le document est très structuré.</a:t>
                      </a:r>
                      <a:endParaRPr lang="nl-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85">
                <a:tc>
                  <a:txBody>
                    <a:bodyPr/>
                    <a:lstStyle/>
                    <a:p>
                      <a:pPr algn="l">
                        <a:lnSpc>
                          <a:spcPct val="107000"/>
                        </a:lnSpc>
                        <a:spcAft>
                          <a:spcPts val="800"/>
                        </a:spcAft>
                      </a:pPr>
                      <a:r>
                        <a:rPr lang="fr-BE" sz="1200" b="1">
                          <a:latin typeface="Calibri"/>
                          <a:ea typeface="Calibri"/>
                          <a:cs typeface="Times New Roman"/>
                        </a:rPr>
                        <a:t>Créativité</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Tâche pas soumise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Une tâche pas créative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Une tâche créative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Une tâche très créative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971">
                <a:tc>
                  <a:txBody>
                    <a:bodyPr/>
                    <a:lstStyle/>
                    <a:p>
                      <a:pPr algn="l">
                        <a:lnSpc>
                          <a:spcPct val="107000"/>
                        </a:lnSpc>
                        <a:spcAft>
                          <a:spcPts val="800"/>
                        </a:spcAft>
                      </a:pPr>
                      <a:r>
                        <a:rPr lang="fr-BE" sz="1200" b="1">
                          <a:latin typeface="Calibri"/>
                          <a:ea typeface="Calibri"/>
                          <a:cs typeface="Times New Roman"/>
                        </a:rPr>
                        <a:t>Travailler en groupe </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Pas beaucoup travaillé ensemble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En général une coopération moyenne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200">
                          <a:latin typeface="Calibri"/>
                          <a:ea typeface="Calibri"/>
                          <a:cs typeface="Times New Roman"/>
                        </a:rPr>
                        <a:t>Bien travaillé ensemble</a:t>
                      </a:r>
                      <a:endParaRPr lang="nl-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BE" sz="120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fr-BE" sz="1200" dirty="0">
                        <a:latin typeface="Calibri"/>
                        <a:ea typeface="Calibri"/>
                        <a:cs typeface="Times New Roman"/>
                      </a:endParaRPr>
                    </a:p>
                  </a:txBody>
                  <a:tcPr marL="57960" marR="5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solidFill>
                  <a:schemeClr val="accent2">
                    <a:lumMod val="60000"/>
                    <a:lumOff val="40000"/>
                  </a:schemeClr>
                </a:solidFill>
              </a:rPr>
              <a:t>Ressources et objectifs</a:t>
            </a:r>
            <a:endParaRPr lang="fr-FR" altLang="nl-BE" dirty="0" smtClean="0">
              <a:solidFill>
                <a:schemeClr val="accent2">
                  <a:lumMod val="60000"/>
                  <a:lumOff val="40000"/>
                </a:schemeClr>
              </a:solidFill>
            </a:endParaRPr>
          </a:p>
          <a:p>
            <a:pPr>
              <a:buNone/>
            </a:pPr>
            <a:endParaRPr lang="nl-BE" dirty="0" smtClean="0"/>
          </a:p>
          <a:p>
            <a:pPr>
              <a:buNone/>
            </a:pPr>
            <a:endParaRPr lang="nl-BE" dirty="0"/>
          </a:p>
        </p:txBody>
      </p:sp>
      <p:pic>
        <p:nvPicPr>
          <p:cNvPr id="7"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Ressources et objectifs</a:t>
            </a:r>
            <a:endParaRPr lang="nl-BE" dirty="0"/>
          </a:p>
        </p:txBody>
      </p:sp>
      <p:sp>
        <p:nvSpPr>
          <p:cNvPr id="3" name="Content Placeholder 2"/>
          <p:cNvSpPr>
            <a:spLocks noGrp="1"/>
          </p:cNvSpPr>
          <p:nvPr>
            <p:ph sz="quarter" idx="1"/>
          </p:nvPr>
        </p:nvSpPr>
        <p:spPr/>
        <p:txBody>
          <a:bodyPr>
            <a:normAutofit fontScale="70000" lnSpcReduction="20000"/>
          </a:bodyPr>
          <a:lstStyle/>
          <a:p>
            <a:r>
              <a:rPr lang="nl-BE" dirty="0" smtClean="0">
                <a:solidFill>
                  <a:schemeClr val="accent2">
                    <a:lumMod val="60000"/>
                    <a:lumOff val="40000"/>
                  </a:schemeClr>
                </a:solidFill>
                <a:hlinkClick r:id="rId2"/>
              </a:rPr>
              <a:t>http://www.allocine.fr/personne/fichepersonne_gen_cpersonne=10070.html</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3"/>
              </a:rPr>
              <a:t>https://www.youtube.com/watch?v=EXhtq01E6JI</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4"/>
              </a:rPr>
              <a:t>https://www.youtube.com/watch?v=CXlHmxWMBWQ</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5"/>
              </a:rPr>
              <a:t>https://www.youtube.com/watch?v=b9MoAQJFn_8</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6"/>
              </a:rPr>
              <a:t>https://www.youtube.com/watch?v=DcKOdfpHJpM</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7"/>
              </a:rPr>
              <a:t>https://www.youtube.com/watch?v=iYR0Gf8JfI8</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8"/>
              </a:rPr>
              <a:t>https://www.youtube.com/watch?v=0voUlJJU1n4</a:t>
            </a:r>
            <a:r>
              <a:rPr lang="nl-BE" dirty="0" smtClean="0">
                <a:solidFill>
                  <a:schemeClr val="accent2">
                    <a:lumMod val="60000"/>
                    <a:lumOff val="40000"/>
                  </a:schemeClr>
                </a:solidFill>
              </a:rPr>
              <a:t> </a:t>
            </a:r>
          </a:p>
          <a:p>
            <a:r>
              <a:rPr lang="nl-BE" u="sng" dirty="0" smtClean="0">
                <a:solidFill>
                  <a:schemeClr val="accent2">
                    <a:lumMod val="60000"/>
                    <a:lumOff val="40000"/>
                  </a:schemeClr>
                </a:solidFill>
                <a:hlinkClick r:id="rId2"/>
              </a:rPr>
              <a:t>http://www.allocine.fr/personne/fichepersonne_gen_cpersonne=10070.html</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9"/>
              </a:rPr>
              <a:t>https://www.youtube.com/watch?v=nXbjYaXVVqM&amp;list=PL0AF02C8E6F4DA958</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10"/>
              </a:rPr>
              <a:t>https://www.youtube.com/watch?v=8oFnOAnL8Ss&amp;list=PL0AF02C8E6F4DA958&amp;index=2</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11"/>
              </a:rPr>
              <a:t>https://www.youtube.com/watch?v=f7-x93QagJU</a:t>
            </a:r>
            <a:r>
              <a:rPr lang="nl-BE" dirty="0" smtClean="0">
                <a:solidFill>
                  <a:schemeClr val="accent2">
                    <a:lumMod val="60000"/>
                    <a:lumOff val="40000"/>
                  </a:schemeClr>
                </a:solidFill>
              </a:rPr>
              <a:t> </a:t>
            </a:r>
          </a:p>
          <a:p>
            <a:r>
              <a:rPr lang="nl-BE" u="sng" dirty="0" smtClean="0">
                <a:solidFill>
                  <a:schemeClr val="accent2">
                    <a:lumMod val="60000"/>
                    <a:lumOff val="40000"/>
                  </a:schemeClr>
                </a:solidFill>
                <a:hlinkClick r:id="rId12"/>
              </a:rPr>
              <a:t>https://www.youtube.com/watch?v=wbJ01n5uoxc</a:t>
            </a:r>
            <a:endParaRPr lang="nl-BE" dirty="0" smtClean="0">
              <a:solidFill>
                <a:schemeClr val="accent2">
                  <a:lumMod val="60000"/>
                  <a:lumOff val="40000"/>
                </a:schemeClr>
              </a:solidFill>
            </a:endParaRPr>
          </a:p>
          <a:p>
            <a:r>
              <a:rPr lang="nl-BE" u="sng" dirty="0" smtClean="0">
                <a:solidFill>
                  <a:schemeClr val="accent2">
                    <a:lumMod val="60000"/>
                    <a:lumOff val="40000"/>
                  </a:schemeClr>
                </a:solidFill>
                <a:hlinkClick r:id="rId13"/>
              </a:rPr>
              <a:t>https://www.youtube.com/watch?v=kHW8rCKak8o</a:t>
            </a:r>
            <a:endParaRPr lang="nl-BE" dirty="0" smtClean="0">
              <a:solidFill>
                <a:schemeClr val="accent2">
                  <a:lumMod val="60000"/>
                  <a:lumOff val="40000"/>
                </a:schemeClr>
              </a:solidFill>
            </a:endParaRPr>
          </a:p>
          <a:p>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Introduction</a:t>
            </a:r>
            <a:endParaRPr lang="nl-BE" dirty="0"/>
          </a:p>
        </p:txBody>
      </p:sp>
      <p:pic>
        <p:nvPicPr>
          <p:cNvPr id="7" name="Picture 8" descr="http://www.helsinki.fi/jarj/lnm/296cine.gif"/>
          <p:cNvPicPr>
            <a:picLocks noGrp="1" noChangeAspect="1" noChangeArrowheads="1"/>
          </p:cNvPicPr>
          <p:nvPr>
            <p:ph sz="quarter" idx="1"/>
          </p:nvPr>
        </p:nvPicPr>
        <p:blipFill>
          <a:blip r:embed="rId2" cstate="print"/>
          <a:srcRect/>
          <a:stretch>
            <a:fillRect/>
          </a:stretch>
        </p:blipFill>
        <p:spPr bwMode="auto">
          <a:xfrm>
            <a:off x="1403648" y="2204864"/>
            <a:ext cx="1800200" cy="1659444"/>
          </a:xfrm>
          <a:prstGeom prst="rect">
            <a:avLst/>
          </a:prstGeom>
          <a:noFill/>
        </p:spPr>
      </p:pic>
      <p:sp>
        <p:nvSpPr>
          <p:cNvPr id="5" name="Rectangle 4"/>
          <p:cNvSpPr/>
          <p:nvPr/>
        </p:nvSpPr>
        <p:spPr>
          <a:xfrm>
            <a:off x="2987824" y="2636912"/>
            <a:ext cx="4572000" cy="1938992"/>
          </a:xfrm>
          <a:prstGeom prst="rect">
            <a:avLst/>
          </a:prstGeom>
        </p:spPr>
        <p:txBody>
          <a:bodyPr>
            <a:spAutoFit/>
          </a:bodyPr>
          <a:lstStyle/>
          <a:p>
            <a:pPr lvl="2"/>
            <a:r>
              <a:rPr lang="nl-BE" sz="2000" dirty="0" smtClean="0"/>
              <a:t>Ce symbole annonce que vous devez inclure une réponse dans votre document à remettre.</a:t>
            </a:r>
          </a:p>
          <a:p>
            <a:pPr lvl="2"/>
            <a:endParaRPr lang="nl-BE" sz="2000" dirty="0" smtClean="0"/>
          </a:p>
          <a:p>
            <a:pPr lvl="2"/>
            <a:r>
              <a:rPr lang="nl-BE" sz="2000" dirty="0" smtClean="0"/>
              <a:t>ATTENTION: Répondez toujours en </a:t>
            </a:r>
            <a:r>
              <a:rPr lang="nl-BE" sz="2000" b="1" dirty="0" smtClean="0"/>
              <a:t>phrases complètes</a:t>
            </a:r>
            <a:r>
              <a:rPr lang="nl-BE" sz="2000"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Ressources et objectifs</a:t>
            </a:r>
            <a:endParaRPr lang="nl-BE" dirty="0"/>
          </a:p>
        </p:txBody>
      </p:sp>
      <p:sp>
        <p:nvSpPr>
          <p:cNvPr id="3" name="Content Placeholder 2"/>
          <p:cNvSpPr>
            <a:spLocks noGrp="1"/>
          </p:cNvSpPr>
          <p:nvPr>
            <p:ph sz="quarter" idx="1"/>
          </p:nvPr>
        </p:nvSpPr>
        <p:spPr/>
        <p:txBody>
          <a:bodyPr>
            <a:normAutofit/>
          </a:bodyPr>
          <a:lstStyle/>
          <a:p>
            <a:r>
              <a:rPr lang="nl-BE" sz="2100" u="sng" dirty="0" smtClean="0">
                <a:solidFill>
                  <a:schemeClr val="accent2">
                    <a:lumMod val="60000"/>
                    <a:lumOff val="40000"/>
                  </a:schemeClr>
                </a:solidFill>
                <a:hlinkClick r:id="rId2"/>
              </a:rPr>
              <a:t>http://phototrend.fr/2011/09/mp-93-les-bases-pour-realiser-un-bon-time-lapse/</a:t>
            </a:r>
            <a:r>
              <a:rPr lang="nl-BE" sz="2100" dirty="0" smtClean="0">
                <a:solidFill>
                  <a:schemeClr val="accent2">
                    <a:lumMod val="60000"/>
                    <a:lumOff val="40000"/>
                  </a:schemeClr>
                </a:solidFill>
              </a:rPr>
              <a:t> </a:t>
            </a:r>
          </a:p>
          <a:p>
            <a:r>
              <a:rPr lang="nl-BE" sz="2100" u="sng" dirty="0" smtClean="0">
                <a:solidFill>
                  <a:schemeClr val="accent2">
                    <a:lumMod val="60000"/>
                    <a:lumOff val="40000"/>
                  </a:schemeClr>
                </a:solidFill>
                <a:hlinkClick r:id="rId3"/>
              </a:rPr>
              <a:t>http://fr.wikipedia.org/wiki/Animation_en_volume</a:t>
            </a:r>
            <a:r>
              <a:rPr lang="nl-BE" sz="2100" dirty="0" smtClean="0">
                <a:solidFill>
                  <a:schemeClr val="accent2">
                    <a:lumMod val="60000"/>
                    <a:lumOff val="40000"/>
                  </a:schemeClr>
                </a:solidFill>
              </a:rPr>
              <a:t> </a:t>
            </a:r>
          </a:p>
          <a:p>
            <a:r>
              <a:rPr lang="nl-BE" sz="2100" u="sng" dirty="0" smtClean="0">
                <a:solidFill>
                  <a:schemeClr val="accent2">
                    <a:lumMod val="60000"/>
                    <a:lumOff val="40000"/>
                  </a:schemeClr>
                </a:solidFill>
                <a:hlinkClick r:id="rId4"/>
              </a:rPr>
              <a:t>https://www.youtube.com/watch?v=DxAO9S9B7FQ</a:t>
            </a:r>
            <a:endParaRPr lang="nl-BE" sz="2100" dirty="0" smtClean="0">
              <a:solidFill>
                <a:schemeClr val="accent2">
                  <a:lumMod val="60000"/>
                  <a:lumOff val="40000"/>
                </a:schemeClr>
              </a:solidFill>
            </a:endParaRPr>
          </a:p>
          <a:p>
            <a:r>
              <a:rPr lang="nl-BE" sz="2100" u="sng" dirty="0" smtClean="0">
                <a:solidFill>
                  <a:schemeClr val="accent2">
                    <a:lumMod val="60000"/>
                    <a:lumOff val="40000"/>
                  </a:schemeClr>
                </a:solidFill>
                <a:hlinkClick r:id="rId5"/>
              </a:rPr>
              <a:t>http://fr.wikipedia.org/wiki/Fade_Out</a:t>
            </a:r>
            <a:endParaRPr lang="nl-BE" sz="2100" dirty="0" smtClean="0">
              <a:solidFill>
                <a:schemeClr val="accent2">
                  <a:lumMod val="60000"/>
                  <a:lumOff val="40000"/>
                </a:schemeClr>
              </a:solidFill>
            </a:endParaRPr>
          </a:p>
          <a:p>
            <a:r>
              <a:rPr lang="nl-BE" sz="2100" u="sng" dirty="0" smtClean="0">
                <a:solidFill>
                  <a:schemeClr val="accent2">
                    <a:lumMod val="60000"/>
                    <a:lumOff val="40000"/>
                  </a:schemeClr>
                </a:solidFill>
                <a:hlinkClick r:id="rId6"/>
              </a:rPr>
              <a:t>http://fr.wiktionary.org/wiki/fade_in</a:t>
            </a:r>
            <a:endParaRPr lang="nl-BE" sz="2100" u="sng" dirty="0" smtClean="0">
              <a:solidFill>
                <a:schemeClr val="accent2">
                  <a:lumMod val="60000"/>
                  <a:lumOff val="40000"/>
                </a:schemeClr>
              </a:solidFill>
            </a:endParaRPr>
          </a:p>
          <a:p>
            <a:r>
              <a:rPr lang="nl-BE" sz="2100" u="sng" dirty="0" smtClean="0">
                <a:solidFill>
                  <a:schemeClr val="accent2">
                    <a:lumMod val="60000"/>
                    <a:lumOff val="40000"/>
                  </a:schemeClr>
                </a:solidFill>
                <a:hlinkClick r:id="rId5"/>
              </a:rPr>
              <a:t>http://fr.wikipedia.org/wiki/Fondu</a:t>
            </a:r>
            <a:endParaRPr lang="nl-BE" sz="2100" u="sng" dirty="0" smtClean="0">
              <a:solidFill>
                <a:schemeClr val="accent2">
                  <a:lumMod val="60000"/>
                  <a:lumOff val="40000"/>
                </a:schemeClr>
              </a:solidFill>
              <a:hlinkClick r:id="rId6"/>
            </a:endParaRPr>
          </a:p>
          <a:p>
            <a:r>
              <a:rPr lang="nl-BE" sz="2100" u="sng" dirty="0" smtClean="0">
                <a:solidFill>
                  <a:schemeClr val="accent2">
                    <a:lumMod val="60000"/>
                    <a:lumOff val="40000"/>
                  </a:schemeClr>
                </a:solidFill>
                <a:hlinkClick r:id="rId7"/>
              </a:rPr>
              <a:t>https://www.youtube.com/watch?v=3bup_zehvBo</a:t>
            </a:r>
            <a:endParaRPr lang="nl-BE" sz="2100" u="sng" dirty="0" smtClean="0">
              <a:solidFill>
                <a:schemeClr val="accent2">
                  <a:lumMod val="60000"/>
                  <a:lumOff val="40000"/>
                </a:schemeClr>
              </a:solidFill>
            </a:endParaRPr>
          </a:p>
          <a:p>
            <a:pPr>
              <a:buNone/>
            </a:pPr>
            <a:r>
              <a:rPr lang="nl-BE" dirty="0" smtClean="0"/>
              <a:t> </a:t>
            </a:r>
          </a:p>
          <a:p>
            <a:endParaRPr lang="nl-B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Ressources et objectifs</a:t>
            </a:r>
            <a:endParaRPr lang="nl-BE" dirty="0"/>
          </a:p>
        </p:txBody>
      </p:sp>
      <p:sp>
        <p:nvSpPr>
          <p:cNvPr id="3" name="Content Placeholder 2"/>
          <p:cNvSpPr>
            <a:spLocks noGrp="1"/>
          </p:cNvSpPr>
          <p:nvPr>
            <p:ph sz="quarter" idx="1"/>
          </p:nvPr>
        </p:nvSpPr>
        <p:spPr/>
        <p:txBody>
          <a:bodyPr>
            <a:normAutofit lnSpcReduction="10000"/>
          </a:bodyPr>
          <a:lstStyle/>
          <a:p>
            <a:r>
              <a:rPr lang="nl-BE" dirty="0" smtClean="0"/>
              <a:t>Les objectifs: A la fin de ces cours les élèves sont capables de</a:t>
            </a:r>
          </a:p>
          <a:p>
            <a:pPr lvl="1"/>
            <a:r>
              <a:rPr lang="fr-FR" dirty="0" smtClean="0"/>
              <a:t>Travailler en groupe</a:t>
            </a:r>
          </a:p>
          <a:p>
            <a:pPr lvl="1"/>
            <a:r>
              <a:rPr lang="fr-FR" dirty="0" smtClean="0"/>
              <a:t>Sélectionner de l’information pertinente d’un texte</a:t>
            </a:r>
          </a:p>
          <a:p>
            <a:pPr lvl="1"/>
            <a:r>
              <a:rPr lang="nl-BE" dirty="0" smtClean="0"/>
              <a:t>Résumer un film</a:t>
            </a:r>
          </a:p>
          <a:p>
            <a:pPr lvl="1"/>
            <a:r>
              <a:rPr lang="nl-BE" dirty="0" smtClean="0"/>
              <a:t>Faire une présentation</a:t>
            </a:r>
          </a:p>
          <a:p>
            <a:pPr lvl="1"/>
            <a:r>
              <a:rPr lang="nl-BE" dirty="0" smtClean="0"/>
              <a:t>Sélectionner de l’information pertinente d’un interview et d’un film</a:t>
            </a:r>
          </a:p>
          <a:p>
            <a:pPr lvl="1"/>
            <a:r>
              <a:rPr lang="nl-BE" dirty="0" smtClean="0"/>
              <a:t>Montrer de l’intérêt pour la culture française</a:t>
            </a:r>
          </a:p>
          <a:p>
            <a:pPr lvl="1"/>
            <a:r>
              <a:rPr lang="nl-BE" dirty="0" smtClean="0"/>
              <a:t>Ecrire une histoire</a:t>
            </a:r>
          </a:p>
          <a:p>
            <a:pPr lvl="1"/>
            <a:r>
              <a:rPr lang="nl-BE" dirty="0" smtClean="0"/>
              <a:t>Prendre la parole</a:t>
            </a:r>
          </a:p>
          <a:p>
            <a:pPr lvl="1"/>
            <a:r>
              <a:rPr lang="nl-BE" dirty="0" smtClean="0"/>
              <a:t>Dire qu’ils n’ont pas tout compris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3" name="Content Placeholder 2"/>
          <p:cNvSpPr>
            <a:spLocks noGrp="1"/>
          </p:cNvSpPr>
          <p:nvPr>
            <p:ph sz="quarter" idx="1"/>
          </p:nvPr>
        </p:nvSpPr>
        <p:spPr/>
        <p:txBody>
          <a:bodyPr/>
          <a:lstStyle/>
          <a:p>
            <a:endParaRPr lang="nl-BE" dirty="0"/>
          </a:p>
        </p:txBody>
      </p:sp>
      <p:pic>
        <p:nvPicPr>
          <p:cNvPr id="43012" name="Picture 4" descr="https://s3.amazonaws.com/mailrox-prod/blog/blog_width/1668d0f45c868c48f7ea362e2e698cd6-fin-png.png?1375914920"/>
          <p:cNvPicPr>
            <a:picLocks noChangeAspect="1" noChangeArrowheads="1"/>
          </p:cNvPicPr>
          <p:nvPr/>
        </p:nvPicPr>
        <p:blipFill>
          <a:blip r:embed="rId2" cstate="print"/>
          <a:srcRect/>
          <a:stretch>
            <a:fillRect/>
          </a:stretch>
        </p:blipFill>
        <p:spPr bwMode="auto">
          <a:xfrm>
            <a:off x="-23587" y="0"/>
            <a:ext cx="9167587" cy="6858000"/>
          </a:xfrm>
          <a:prstGeom prst="rect">
            <a:avLst/>
          </a:prstGeom>
          <a:noFill/>
        </p:spPr>
      </p:pic>
      <p:pic>
        <p:nvPicPr>
          <p:cNvPr id="5" name="Picture 2" descr="http://www.surkovsky.eu/images/film.png"/>
          <p:cNvPicPr>
            <a:picLocks noChangeAspect="1" noChangeArrowheads="1"/>
          </p:cNvPicPr>
          <p:nvPr/>
        </p:nvPicPr>
        <p:blipFill>
          <a:blip r:embed="rId3"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Introduction</a:t>
            </a:r>
            <a:endParaRPr lang="nl-BE" dirty="0"/>
          </a:p>
        </p:txBody>
      </p:sp>
      <p:graphicFrame>
        <p:nvGraphicFramePr>
          <p:cNvPr id="8" name="Content Placeholder 7"/>
          <p:cNvGraphicFramePr>
            <a:graphicFrameLocks noGrp="1"/>
          </p:cNvGraphicFramePr>
          <p:nvPr>
            <p:ph sz="quarter" idx="1"/>
          </p:nvPr>
        </p:nvGraphicFramePr>
        <p:xfrm>
          <a:off x="611560" y="1844824"/>
          <a:ext cx="7632848" cy="2966327"/>
        </p:xfrm>
        <a:graphic>
          <a:graphicData uri="http://schemas.openxmlformats.org/drawingml/2006/table">
            <a:tbl>
              <a:tblPr/>
              <a:tblGrid>
                <a:gridCol w="7632848"/>
              </a:tblGrid>
              <a:tr h="2966327">
                <a:tc>
                  <a:txBody>
                    <a:bodyPr/>
                    <a:lstStyle/>
                    <a:p>
                      <a:r>
                        <a:rPr lang="nl-BE" sz="2000" kern="1200" dirty="0" smtClean="0">
                          <a:solidFill>
                            <a:schemeClr val="tx1"/>
                          </a:solidFill>
                          <a:latin typeface="+mn-lt"/>
                          <a:ea typeface="+mn-ea"/>
                          <a:cs typeface="+mn-cs"/>
                        </a:rPr>
                        <a:t>Discutez à deux:</a:t>
                      </a:r>
                      <a:endParaRPr lang="nl-BE" sz="2000" kern="1200" dirty="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TextBox 4"/>
          <p:cNvSpPr txBox="1"/>
          <p:nvPr/>
        </p:nvSpPr>
        <p:spPr>
          <a:xfrm>
            <a:off x="1979712" y="2420888"/>
            <a:ext cx="6840760" cy="1938992"/>
          </a:xfrm>
          <a:prstGeom prst="rect">
            <a:avLst/>
          </a:prstGeom>
          <a:noFill/>
        </p:spPr>
        <p:txBody>
          <a:bodyPr wrap="square" rtlCol="0">
            <a:spAutoFit/>
          </a:bodyPr>
          <a:lstStyle/>
          <a:p>
            <a:r>
              <a:rPr lang="nl-BE" sz="2000" dirty="0" smtClean="0"/>
              <a:t>1) Vous aimez regarder des films? Pourquoi?</a:t>
            </a:r>
          </a:p>
          <a:p>
            <a:endParaRPr lang="nl-BE" sz="2000" dirty="0"/>
          </a:p>
          <a:p>
            <a:r>
              <a:rPr lang="nl-BE" sz="2000" dirty="0" smtClean="0"/>
              <a:t>2) Quel genre de films vous aimez? Pourquoi?</a:t>
            </a:r>
          </a:p>
          <a:p>
            <a:endParaRPr lang="nl-BE" sz="2000" dirty="0"/>
          </a:p>
          <a:p>
            <a:r>
              <a:rPr lang="nl-BE" sz="2000" dirty="0" smtClean="0"/>
              <a:t>3) Quel est le film le plus vieux que vous avez vu? Vous l’avez aimé? Pourquoi?</a:t>
            </a:r>
            <a:endParaRPr lang="nl-BE" sz="2000" dirty="0"/>
          </a:p>
        </p:txBody>
      </p:sp>
      <p:pic>
        <p:nvPicPr>
          <p:cNvPr id="7" name="Picture 6" descr="http://us.cdn2.123rf.com/168nwm/tintin75/tintin751405/tintin75140500006/28070912-deux-hommes-parlent-ensemble-ecrire-le-discours-dans-la-bulle.jpg"/>
          <p:cNvPicPr/>
          <p:nvPr/>
        </p:nvPicPr>
        <p:blipFill>
          <a:blip r:embed="rId2" cstate="print"/>
          <a:srcRect/>
          <a:stretch>
            <a:fillRect/>
          </a:stretch>
        </p:blipFill>
        <p:spPr bwMode="auto">
          <a:xfrm>
            <a:off x="4716016" y="4077072"/>
            <a:ext cx="3312368" cy="2304256"/>
          </a:xfrm>
          <a:prstGeom prst="rect">
            <a:avLst/>
          </a:prstGeom>
          <a:noFill/>
          <a:ln w="9525">
            <a:noFill/>
            <a:miter lim="800000"/>
            <a:headEnd/>
            <a:tailEnd/>
          </a:ln>
        </p:spPr>
      </p:pic>
      <p:sp>
        <p:nvSpPr>
          <p:cNvPr id="9" name="TextBox 8"/>
          <p:cNvSpPr txBox="1"/>
          <p:nvPr/>
        </p:nvSpPr>
        <p:spPr>
          <a:xfrm flipH="1">
            <a:off x="6516216" y="4437112"/>
            <a:ext cx="1512169" cy="461665"/>
          </a:xfrm>
          <a:prstGeom prst="rect">
            <a:avLst/>
          </a:prstGeom>
          <a:noFill/>
        </p:spPr>
        <p:txBody>
          <a:bodyPr wrap="square" rtlCol="0">
            <a:spAutoFit/>
          </a:bodyPr>
          <a:lstStyle/>
          <a:p>
            <a:r>
              <a:rPr lang="nl-BE" sz="1200" dirty="0" smtClean="0"/>
              <a:t>J’adore regarder des films!!!!!</a:t>
            </a:r>
            <a:endParaRPr lang="nl-BE" sz="1200" dirty="0"/>
          </a:p>
        </p:txBody>
      </p:sp>
      <p:sp>
        <p:nvSpPr>
          <p:cNvPr id="10" name="TextBox 9"/>
          <p:cNvSpPr txBox="1"/>
          <p:nvPr/>
        </p:nvSpPr>
        <p:spPr>
          <a:xfrm>
            <a:off x="5004048" y="4437112"/>
            <a:ext cx="1152128" cy="461665"/>
          </a:xfrm>
          <a:prstGeom prst="rect">
            <a:avLst/>
          </a:prstGeom>
          <a:noFill/>
        </p:spPr>
        <p:txBody>
          <a:bodyPr wrap="square" rtlCol="0">
            <a:spAutoFit/>
          </a:bodyPr>
          <a:lstStyle/>
          <a:p>
            <a:r>
              <a:rPr lang="nl-BE" sz="1200" dirty="0" smtClean="0"/>
              <a:t>Mon film préféré est Superman!</a:t>
            </a:r>
            <a:endParaRPr lang="nl-BE" sz="1200" dirty="0"/>
          </a:p>
        </p:txBody>
      </p:sp>
      <p:pic>
        <p:nvPicPr>
          <p:cNvPr id="47106" name="Picture 2" descr="https://encrypted-tbn0.gstatic.com/images?q=tbn:ANd9GcRj5PSL1zDcezrZTeSrydTs4kMQ_QQJmeBSM8FqWM-KOO14k_FIoSHkShA"/>
          <p:cNvPicPr>
            <a:picLocks noChangeAspect="1" noChangeArrowheads="1"/>
          </p:cNvPicPr>
          <p:nvPr/>
        </p:nvPicPr>
        <p:blipFill>
          <a:blip r:embed="rId3" cstate="print"/>
          <a:srcRect/>
          <a:stretch>
            <a:fillRect/>
          </a:stretch>
        </p:blipFill>
        <p:spPr bwMode="auto">
          <a:xfrm>
            <a:off x="5580112" y="5661248"/>
            <a:ext cx="288032" cy="2215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nl-BE" dirty="0"/>
          </a:p>
        </p:txBody>
      </p:sp>
      <p:sp>
        <p:nvSpPr>
          <p:cNvPr id="3" name="Content Placeholder 2"/>
          <p:cNvSpPr>
            <a:spLocks noGrp="1"/>
          </p:cNvSpPr>
          <p:nvPr>
            <p:ph sz="quarter" idx="1"/>
          </p:nvPr>
        </p:nvSpPr>
        <p:spPr/>
        <p:txBody>
          <a:bodyPr>
            <a:normAutofit fontScale="92500" lnSpcReduction="10000"/>
          </a:bodyPr>
          <a:lstStyle/>
          <a:p>
            <a:pPr>
              <a:buNone/>
            </a:pPr>
            <a:r>
              <a:rPr lang="nl-BE" dirty="0" smtClean="0"/>
              <a:t>Aperçu</a:t>
            </a:r>
          </a:p>
          <a:p>
            <a:pPr marL="623888" indent="-514350">
              <a:buFont typeface="Wingdings 3" charset="2"/>
              <a:buAutoNum type="arabicParenR"/>
            </a:pPr>
            <a:r>
              <a:rPr lang="fr-FR" altLang="nl-BE" dirty="0" smtClean="0"/>
              <a:t>Introduction</a:t>
            </a:r>
          </a:p>
          <a:p>
            <a:pPr marL="623888" indent="-514350">
              <a:buFont typeface="Wingdings 3" charset="2"/>
              <a:buAutoNum type="arabicParenR"/>
            </a:pPr>
            <a:r>
              <a:rPr lang="fr-FR" altLang="nl-BE" dirty="0" smtClean="0">
                <a:solidFill>
                  <a:schemeClr val="accent2">
                    <a:lumMod val="60000"/>
                    <a:lumOff val="40000"/>
                  </a:schemeClr>
                </a:solidFill>
              </a:rPr>
              <a:t>Caractéristiques typiques pour les vieux films</a:t>
            </a:r>
          </a:p>
          <a:p>
            <a:pPr marL="623888" indent="-514350">
              <a:buFont typeface="Wingdings 3" charset="2"/>
              <a:buAutoNum type="arabicParenR"/>
            </a:pPr>
            <a:r>
              <a:rPr lang="fr-FR" altLang="nl-BE" dirty="0" smtClean="0"/>
              <a:t>Qui étaient les frères Lumière?</a:t>
            </a:r>
          </a:p>
          <a:p>
            <a:pPr marL="623888" indent="-514350">
              <a:buFont typeface="Wingdings 3" charset="2"/>
              <a:buAutoNum type="arabicParenR"/>
            </a:pPr>
            <a:r>
              <a:rPr lang="nl-BE" altLang="nl-BE" dirty="0" smtClean="0"/>
              <a:t>Qui était Georges Méliès?</a:t>
            </a:r>
            <a:endParaRPr lang="fr-FR" altLang="nl-BE" dirty="0" smtClean="0"/>
          </a:p>
          <a:p>
            <a:pPr marL="623888" indent="-514350">
              <a:buFont typeface="Wingdings 3" charset="2"/>
              <a:buAutoNum type="arabicParenR"/>
            </a:pPr>
            <a:r>
              <a:rPr lang="nl-BE" altLang="nl-BE" dirty="0" smtClean="0"/>
              <a:t>Différences entre les frères Lumière et Méliès</a:t>
            </a:r>
            <a:endParaRPr lang="fr-FR" altLang="nl-BE" dirty="0" smtClean="0"/>
          </a:p>
          <a:p>
            <a:pPr marL="623888" indent="-514350">
              <a:buFont typeface="Wingdings 3" charset="2"/>
              <a:buAutoNum type="arabicParenR"/>
            </a:pPr>
            <a:r>
              <a:rPr lang="fr-FR" altLang="nl-BE" dirty="0" smtClean="0"/>
              <a:t>Conclusion</a:t>
            </a:r>
          </a:p>
          <a:p>
            <a:pPr marL="623888" indent="-514350">
              <a:buFont typeface="Wingdings 3" charset="2"/>
              <a:buAutoNum type="arabicParenR"/>
            </a:pPr>
            <a:r>
              <a:rPr lang="fr-FR" altLang="nl-BE" dirty="0" smtClean="0"/>
              <a:t>Tâche</a:t>
            </a:r>
          </a:p>
          <a:p>
            <a:pPr marL="623888" indent="-514350">
              <a:buAutoNum type="arabicParenR" startAt="8"/>
            </a:pPr>
            <a:r>
              <a:rPr lang="fr-FR" altLang="nl-BE" dirty="0" smtClean="0"/>
              <a:t>Processus</a:t>
            </a:r>
          </a:p>
          <a:p>
            <a:pPr marL="623888" indent="-514350">
              <a:buAutoNum type="arabicParenR" startAt="9"/>
            </a:pPr>
            <a:r>
              <a:rPr lang="fr-FR" altLang="nl-BE" dirty="0" smtClean="0"/>
              <a:t>Evaluation</a:t>
            </a:r>
          </a:p>
          <a:p>
            <a:pPr marL="623888" indent="-514350">
              <a:buAutoNum type="arabicParenR" startAt="9"/>
            </a:pPr>
            <a:r>
              <a:rPr lang="nl-BE" altLang="nl-BE" dirty="0" smtClean="0"/>
              <a:t>Ressources et objectifs</a:t>
            </a:r>
            <a:endParaRPr lang="fr-FR" altLang="nl-BE" dirty="0" smtClean="0"/>
          </a:p>
          <a:p>
            <a:pPr>
              <a:buNone/>
            </a:pPr>
            <a:endParaRPr lang="nl-BE" dirty="0" smtClean="0"/>
          </a:p>
          <a:p>
            <a:pPr>
              <a:buNone/>
            </a:pPr>
            <a:endParaRPr lang="nl-BE" dirty="0"/>
          </a:p>
        </p:txBody>
      </p:sp>
      <p:pic>
        <p:nvPicPr>
          <p:cNvPr id="10" name="Picture 2" descr="http://www.surkovsky.eu/images/film.png"/>
          <p:cNvPicPr>
            <a:picLocks noChangeAspect="1" noChangeArrowheads="1"/>
          </p:cNvPicPr>
          <p:nvPr/>
        </p:nvPicPr>
        <p:blipFill>
          <a:blip r:embed="rId2" cstate="print"/>
          <a:srcRect/>
          <a:stretch>
            <a:fillRect/>
          </a:stretch>
        </p:blipFill>
        <p:spPr bwMode="auto">
          <a:xfrm>
            <a:off x="0" y="0"/>
            <a:ext cx="9160013"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Caractéristiques typiques pour les vieux films</a:t>
            </a:r>
            <a:endParaRPr lang="nl-BE" dirty="0"/>
          </a:p>
        </p:txBody>
      </p:sp>
      <p:sp>
        <p:nvSpPr>
          <p:cNvPr id="3" name="Content Placeholder 2"/>
          <p:cNvSpPr>
            <a:spLocks noGrp="1"/>
          </p:cNvSpPr>
          <p:nvPr>
            <p:ph sz="quarter" idx="1"/>
          </p:nvPr>
        </p:nvSpPr>
        <p:spPr>
          <a:xfrm>
            <a:off x="251520" y="1447800"/>
            <a:ext cx="8435280" cy="4572000"/>
          </a:xfrm>
        </p:spPr>
        <p:txBody>
          <a:bodyPr/>
          <a:lstStyle/>
          <a:p>
            <a:r>
              <a:rPr lang="nl-BE" sz="2000" dirty="0" smtClean="0"/>
              <a:t>Regardez “La sortie de l’usine” (1895) sur youtube: </a:t>
            </a:r>
            <a:r>
              <a:rPr lang="nl-BE" sz="2000" dirty="0" smtClean="0">
                <a:hlinkClick r:id="rId2"/>
              </a:rPr>
              <a:t>https://www.youtube.com/watch?v=EXhtq01E6JI</a:t>
            </a:r>
            <a:endParaRPr lang="nl-BE" sz="2000" dirty="0" smtClean="0"/>
          </a:p>
          <a:p>
            <a:endParaRPr lang="nl-BE" sz="2000" dirty="0" smtClean="0"/>
          </a:p>
          <a:p>
            <a:endParaRPr lang="nl-BE" dirty="0"/>
          </a:p>
        </p:txBody>
      </p:sp>
      <p:sp>
        <p:nvSpPr>
          <p:cNvPr id="5" name="TextBox 4"/>
          <p:cNvSpPr txBox="1"/>
          <p:nvPr/>
        </p:nvSpPr>
        <p:spPr>
          <a:xfrm>
            <a:off x="1835696" y="2996952"/>
            <a:ext cx="5976664" cy="1015663"/>
          </a:xfrm>
          <a:prstGeom prst="rect">
            <a:avLst/>
          </a:prstGeom>
          <a:noFill/>
        </p:spPr>
        <p:txBody>
          <a:bodyPr wrap="square" rtlCol="0">
            <a:spAutoFit/>
          </a:bodyPr>
          <a:lstStyle/>
          <a:p>
            <a:endParaRPr lang="nl-BE" sz="2000" dirty="0" smtClean="0"/>
          </a:p>
          <a:p>
            <a:r>
              <a:rPr lang="nl-BE" sz="2000" dirty="0" smtClean="0"/>
              <a:t>1) Selon vous, quelles caractéristiques (au moins 3 exemples) sont typiques pour les vieux films? </a:t>
            </a:r>
          </a:p>
        </p:txBody>
      </p:sp>
      <p:pic>
        <p:nvPicPr>
          <p:cNvPr id="9" name="Picture 8" descr="http://www.helsinki.fi/jarj/lnm/296cine.gif"/>
          <p:cNvPicPr>
            <a:picLocks noChangeAspect="1" noChangeArrowheads="1"/>
          </p:cNvPicPr>
          <p:nvPr/>
        </p:nvPicPr>
        <p:blipFill>
          <a:blip r:embed="rId3" cstate="print"/>
          <a:srcRect/>
          <a:stretch>
            <a:fillRect/>
          </a:stretch>
        </p:blipFill>
        <p:spPr bwMode="auto">
          <a:xfrm>
            <a:off x="683568" y="3284984"/>
            <a:ext cx="1152128" cy="1062044"/>
          </a:xfrm>
          <a:prstGeom prst="rect">
            <a:avLst/>
          </a:prstGeom>
          <a:noFill/>
        </p:spPr>
      </p:pic>
      <p:graphicFrame>
        <p:nvGraphicFramePr>
          <p:cNvPr id="7" name="Content Placeholder 7"/>
          <p:cNvGraphicFramePr>
            <a:graphicFrameLocks/>
          </p:cNvGraphicFramePr>
          <p:nvPr/>
        </p:nvGraphicFramePr>
        <p:xfrm>
          <a:off x="611560" y="2780929"/>
          <a:ext cx="7560840" cy="1872208"/>
        </p:xfrm>
        <a:graphic>
          <a:graphicData uri="http://schemas.openxmlformats.org/drawingml/2006/table">
            <a:tbl>
              <a:tblPr/>
              <a:tblGrid>
                <a:gridCol w="7560840"/>
              </a:tblGrid>
              <a:tr h="1872208">
                <a:tc>
                  <a:txBody>
                    <a:bodyPr/>
                    <a:lstStyle/>
                    <a:p>
                      <a:endParaRPr lang="nl-BE" sz="2000" kern="1200" dirty="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Caractéristiques typiques pour les vieux films</a:t>
            </a:r>
            <a:endParaRPr lang="nl-BE" dirty="0"/>
          </a:p>
        </p:txBody>
      </p:sp>
      <p:sp>
        <p:nvSpPr>
          <p:cNvPr id="3" name="Content Placeholder 2"/>
          <p:cNvSpPr>
            <a:spLocks noGrp="1"/>
          </p:cNvSpPr>
          <p:nvPr>
            <p:ph sz="quarter" idx="1"/>
          </p:nvPr>
        </p:nvSpPr>
        <p:spPr/>
        <p:txBody>
          <a:bodyPr>
            <a:normAutofit/>
          </a:bodyPr>
          <a:lstStyle/>
          <a:p>
            <a:r>
              <a:rPr lang="nl-BE" sz="2000" dirty="0" smtClean="0"/>
              <a:t>“La sortie de l’usine” (1895) a été le premier film, montré au public! </a:t>
            </a:r>
          </a:p>
          <a:p>
            <a:pPr>
              <a:buNone/>
            </a:pPr>
            <a:r>
              <a:rPr lang="nl-BE" sz="2000" dirty="0" smtClean="0"/>
              <a:t>	Mais qui a alors créé ce film? ... Exactement! C’étaient les </a:t>
            </a:r>
            <a:r>
              <a:rPr lang="nl-BE" sz="2000" b="1" dirty="0" smtClean="0"/>
              <a:t>frères Lumière</a:t>
            </a:r>
            <a:r>
              <a:rPr lang="nl-BE" sz="2000" dirty="0" smtClean="0"/>
              <a:t>!</a:t>
            </a:r>
            <a:endParaRPr lang="nl-BE" sz="2000" dirty="0"/>
          </a:p>
        </p:txBody>
      </p:sp>
      <p:pic>
        <p:nvPicPr>
          <p:cNvPr id="44034" name="Picture 2" descr="http://www.cineparc.fr/images/ecoleetcinema20142015/sortie%20usine1.jpg"/>
          <p:cNvPicPr>
            <a:picLocks noChangeAspect="1" noChangeArrowheads="1"/>
          </p:cNvPicPr>
          <p:nvPr/>
        </p:nvPicPr>
        <p:blipFill>
          <a:blip r:embed="rId2" cstate="print"/>
          <a:srcRect/>
          <a:stretch>
            <a:fillRect/>
          </a:stretch>
        </p:blipFill>
        <p:spPr bwMode="auto">
          <a:xfrm>
            <a:off x="1979712" y="2564904"/>
            <a:ext cx="4283968" cy="33237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10947</TotalTime>
  <Words>2054</Words>
  <Application>Microsoft Office PowerPoint</Application>
  <PresentationFormat>Diavoorstelling (4:3)</PresentationFormat>
  <Paragraphs>502</Paragraphs>
  <Slides>52</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52</vt:i4>
      </vt:variant>
    </vt:vector>
  </HeadingPairs>
  <TitlesOfParts>
    <vt:vector size="60" baseType="lpstr">
      <vt:lpstr>Arial</vt:lpstr>
      <vt:lpstr>Calibri</vt:lpstr>
      <vt:lpstr>Franklin Gothic Book</vt:lpstr>
      <vt:lpstr>Perpetua</vt:lpstr>
      <vt:lpstr>Times New Roman</vt:lpstr>
      <vt:lpstr>Wingdings 2</vt:lpstr>
      <vt:lpstr>Wingdings 3</vt:lpstr>
      <vt:lpstr>Equity</vt:lpstr>
      <vt:lpstr>PowerPoint-presentatie</vt:lpstr>
      <vt:lpstr>PowerPoint-presentatie</vt:lpstr>
      <vt:lpstr>PowerPoint-presentatie</vt:lpstr>
      <vt:lpstr>Introduction</vt:lpstr>
      <vt:lpstr>Introduction</vt:lpstr>
      <vt:lpstr>Introduction</vt:lpstr>
      <vt:lpstr>PowerPoint-presentatie</vt:lpstr>
      <vt:lpstr>Caractéristiques typiques pour les vieux films</vt:lpstr>
      <vt:lpstr>Caractéristiques typiques pour les vieux films</vt:lpstr>
      <vt:lpstr>PowerPoint-presentatie</vt:lpstr>
      <vt:lpstr>Qui étaient les frères Lumière?</vt:lpstr>
      <vt:lpstr>Qui étaient les frères Lumière?</vt:lpstr>
      <vt:lpstr>Qui étaient les frères Lumière?</vt:lpstr>
      <vt:lpstr>Qui étaient les frères Lumière?</vt:lpstr>
      <vt:lpstr>Qui étaient les frères Lumière?</vt:lpstr>
      <vt:lpstr>PowerPoint-presentatie</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Qui était Georges Méliès?</vt:lpstr>
      <vt:lpstr>PowerPoint-presentatie</vt:lpstr>
      <vt:lpstr>Différences entre les frères Lumière et Méliès</vt:lpstr>
      <vt:lpstr>PowerPoint-presentatie</vt:lpstr>
      <vt:lpstr>Conclusion</vt:lpstr>
      <vt:lpstr>Conclusion</vt:lpstr>
      <vt:lpstr>PowerPoint-presentatie</vt:lpstr>
      <vt:lpstr>Tâche</vt:lpstr>
      <vt:lpstr>PowerPoint-presentatie</vt:lpstr>
      <vt:lpstr>  Processus</vt:lpstr>
      <vt:lpstr>PowerPoint-presentatie</vt:lpstr>
      <vt:lpstr>Evaluation</vt:lpstr>
      <vt:lpstr>Evaluation</vt:lpstr>
      <vt:lpstr>Evaluation</vt:lpstr>
      <vt:lpstr>PowerPoint-presentatie</vt:lpstr>
      <vt:lpstr>Ressources et objectifs</vt:lpstr>
      <vt:lpstr>Ressources et objectifs</vt:lpstr>
      <vt:lpstr>Ressources et objectifs</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liesbeth</dc:creator>
  <cp:lastModifiedBy>Bogaert Veronik</cp:lastModifiedBy>
  <cp:revision>235</cp:revision>
  <dcterms:created xsi:type="dcterms:W3CDTF">2015-03-30T11:01:46Z</dcterms:created>
  <dcterms:modified xsi:type="dcterms:W3CDTF">2017-03-21T11:09:28Z</dcterms:modified>
</cp:coreProperties>
</file>