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8" r:id="rId6"/>
    <p:sldId id="265" r:id="rId7"/>
    <p:sldId id="263" r:id="rId8"/>
    <p:sldId id="274" r:id="rId9"/>
    <p:sldId id="273" r:id="rId10"/>
    <p:sldId id="264" r:id="rId11"/>
    <p:sldId id="266" r:id="rId12"/>
    <p:sldId id="267" r:id="rId13"/>
    <p:sldId id="270" r:id="rId14"/>
    <p:sldId id="271" r:id="rId15"/>
    <p:sldId id="272" r:id="rId16"/>
    <p:sldId id="275" r:id="rId17"/>
    <p:sldId id="276" r:id="rId18"/>
    <p:sldId id="277" r:id="rId19"/>
    <p:sldId id="279" r:id="rId20"/>
    <p:sldId id="280" r:id="rId21"/>
    <p:sldId id="281" r:id="rId22"/>
    <p:sldId id="260" r:id="rId23"/>
    <p:sldId id="259" r:id="rId24"/>
    <p:sldId id="282" r:id="rId25"/>
    <p:sldId id="283" r:id="rId26"/>
    <p:sldId id="284" r:id="rId27"/>
    <p:sldId id="285" r:id="rId28"/>
    <p:sldId id="286" r:id="rId2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AC6498D-1A35-4523-8B8B-706EDADAEDB4}" type="datetimeFigureOut">
              <a:rPr lang="nl-BE" smtClean="0"/>
              <a:pPr/>
              <a:t>21/03/2017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EE7351B-9D46-4723-BE84-5ACD55E56746}"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6498D-1A35-4523-8B8B-706EDADAEDB4}" type="datetimeFigureOut">
              <a:rPr lang="nl-BE" smtClean="0"/>
              <a:pPr/>
              <a:t>21/03/2017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7351B-9D46-4723-BE84-5ACD55E56746}"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gglo-pau.fr/" TargetMode="External"/><Relationship Id="rId7" Type="http://schemas.openxmlformats.org/officeDocument/2006/relationships/hyperlink" Target="https://commons.wikimedia.org/wiki/File:Blason_ville_fr_Pau_(64).svg" TargetMode="External"/><Relationship Id="rId2" Type="http://schemas.openxmlformats.org/officeDocument/2006/relationships/hyperlink" Target="http://www.pau.fr/" TargetMode="External"/><Relationship Id="rId1" Type="http://schemas.openxmlformats.org/officeDocument/2006/relationships/slideLayout" Target="../slideLayouts/slideLayout2.xml"/><Relationship Id="rId6" Type="http://schemas.openxmlformats.org/officeDocument/2006/relationships/hyperlink" Target="http://www.euraldic.com/lasu/tx/txt_vbh_somm.html" TargetMode="External"/><Relationship Id="rId5" Type="http://schemas.openxmlformats.org/officeDocument/2006/relationships/hyperlink" Target="https://fr.wikipedia.org/wiki/Pau" TargetMode="External"/><Relationship Id="rId4" Type="http://schemas.openxmlformats.org/officeDocument/2006/relationships/hyperlink" Target="http://www.pau-pyrenee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ssica\Pictures\pau 4.jpg"/>
          <p:cNvPicPr>
            <a:picLocks noChangeAspect="1" noChangeArrowheads="1"/>
          </p:cNvPicPr>
          <p:nvPr/>
        </p:nvPicPr>
        <p:blipFill>
          <a:blip r:embed="rId2" cstate="print">
            <a:lum bright="20000"/>
          </a:blip>
          <a:srcRect/>
          <a:stretch>
            <a:fillRect/>
          </a:stretch>
        </p:blipFill>
        <p:spPr bwMode="auto">
          <a:xfrm>
            <a:off x="0" y="0"/>
            <a:ext cx="9144000" cy="6885384"/>
          </a:xfrm>
          <a:prstGeom prst="rect">
            <a:avLst/>
          </a:prstGeom>
          <a:effectLst>
            <a:outerShdw blurRad="50800" dist="50800" dir="5400000" algn="ctr" rotWithShape="0">
              <a:srgbClr val="000000"/>
            </a:outerShdw>
          </a:effectLst>
        </p:spPr>
      </p:pic>
      <p:sp>
        <p:nvSpPr>
          <p:cNvPr id="2" name="Titel 1"/>
          <p:cNvSpPr>
            <a:spLocks noGrp="1"/>
          </p:cNvSpPr>
          <p:nvPr>
            <p:ph type="ctrTitle"/>
          </p:nvPr>
        </p:nvSpPr>
        <p:spPr>
          <a:xfrm>
            <a:off x="0" y="0"/>
            <a:ext cx="6583760" cy="1916832"/>
          </a:xfrm>
        </p:spPr>
        <p:txBody>
          <a:bodyPr>
            <a:normAutofit fontScale="90000"/>
          </a:bodyPr>
          <a:lstStyle/>
          <a:p>
            <a:r>
              <a:rPr lang="nl-BE" sz="5400" b="1" dirty="0" err="1" smtClean="0"/>
              <a:t>Pau</a:t>
            </a:r>
            <a:r>
              <a:rPr lang="nl-BE" sz="5400" b="1" dirty="0" smtClean="0"/>
              <a:t> </a:t>
            </a:r>
            <a:r>
              <a:rPr lang="nl-BE" sz="5400" b="1" dirty="0" err="1" smtClean="0"/>
              <a:t>Porte</a:t>
            </a:r>
            <a:r>
              <a:rPr lang="nl-BE" sz="5400" b="1" dirty="0" smtClean="0"/>
              <a:t> des </a:t>
            </a:r>
            <a:r>
              <a:rPr lang="nl-BE" sz="5400" b="1" dirty="0" err="1" smtClean="0"/>
              <a:t>Pyrénées</a:t>
            </a:r>
            <a:r>
              <a:rPr lang="nl-BE" sz="5400" b="1" dirty="0" smtClean="0"/>
              <a:t/>
            </a:r>
            <a:br>
              <a:rPr lang="nl-BE" sz="5400" b="1" dirty="0" smtClean="0"/>
            </a:br>
            <a:r>
              <a:rPr lang="nl-BE" sz="5400" b="1" dirty="0" smtClean="0"/>
              <a:t> PPP</a:t>
            </a:r>
            <a:endParaRPr lang="nl-BE" sz="5400" b="1" dirty="0"/>
          </a:p>
        </p:txBody>
      </p:sp>
      <p:sp>
        <p:nvSpPr>
          <p:cNvPr id="3" name="Ondertitel 2"/>
          <p:cNvSpPr>
            <a:spLocks noGrp="1"/>
          </p:cNvSpPr>
          <p:nvPr>
            <p:ph type="subTitle" idx="1"/>
          </p:nvPr>
        </p:nvSpPr>
        <p:spPr>
          <a:xfrm>
            <a:off x="2811760" y="5805264"/>
            <a:ext cx="3776464" cy="936104"/>
          </a:xfrm>
        </p:spPr>
        <p:txBody>
          <a:bodyPr>
            <a:normAutofit fontScale="92500" lnSpcReduction="10000"/>
          </a:bodyPr>
          <a:lstStyle/>
          <a:p>
            <a:r>
              <a:rPr lang="nl-BE" sz="1800" b="1" dirty="0" smtClean="0">
                <a:solidFill>
                  <a:schemeClr val="tx1"/>
                </a:solidFill>
              </a:rPr>
              <a:t>CECR B1-B2</a:t>
            </a:r>
          </a:p>
          <a:p>
            <a:r>
              <a:rPr lang="nl-BE" sz="1800" b="1" dirty="0" smtClean="0">
                <a:solidFill>
                  <a:schemeClr val="tx1"/>
                </a:solidFill>
              </a:rPr>
              <a:t>Jessica Van de Weerd</a:t>
            </a:r>
          </a:p>
          <a:p>
            <a:r>
              <a:rPr lang="nl-BE" sz="1800" b="1" dirty="0" smtClean="0">
                <a:solidFill>
                  <a:schemeClr val="tx1"/>
                </a:solidFill>
              </a:rPr>
              <a:t>jessie1992@</a:t>
            </a:r>
            <a:r>
              <a:rPr lang="nl-BE" sz="1800" b="1" dirty="0" err="1" smtClean="0">
                <a:solidFill>
                  <a:schemeClr val="tx1"/>
                </a:solidFill>
              </a:rPr>
              <a:t>live.be</a:t>
            </a:r>
            <a:endParaRPr lang="nl-BE" sz="1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Tâche</a:t>
            </a:r>
            <a:r>
              <a:rPr lang="nl-BE" b="1" dirty="0" smtClean="0"/>
              <a:t> : </a:t>
            </a:r>
            <a:r>
              <a:rPr lang="nl-BE" b="1" dirty="0" err="1" smtClean="0"/>
              <a:t>partie</a:t>
            </a:r>
            <a:r>
              <a:rPr lang="nl-BE" b="1" dirty="0" smtClean="0"/>
              <a:t> 2</a:t>
            </a:r>
            <a:endParaRPr lang="nl-BE" b="1" dirty="0"/>
          </a:p>
        </p:txBody>
      </p:sp>
      <p:sp>
        <p:nvSpPr>
          <p:cNvPr id="3" name="Tijdelijke aanduiding voor inhoud 2"/>
          <p:cNvSpPr>
            <a:spLocks noGrp="1"/>
          </p:cNvSpPr>
          <p:nvPr>
            <p:ph idx="1"/>
          </p:nvPr>
        </p:nvSpPr>
        <p:spPr/>
        <p:txBody>
          <a:bodyPr/>
          <a:lstStyle/>
          <a:p>
            <a:pPr algn="ctr">
              <a:buNone/>
            </a:pPr>
            <a:r>
              <a:rPr lang="nl-BE" dirty="0" smtClean="0"/>
              <a:t>	</a:t>
            </a:r>
            <a:r>
              <a:rPr lang="nl-BE" dirty="0" err="1" smtClean="0"/>
              <a:t>Développez</a:t>
            </a:r>
            <a:r>
              <a:rPr lang="nl-BE" dirty="0" smtClean="0"/>
              <a:t> </a:t>
            </a:r>
            <a:r>
              <a:rPr lang="nl-BE" dirty="0" err="1" smtClean="0"/>
              <a:t>un</a:t>
            </a:r>
            <a:r>
              <a:rPr lang="nl-BE" dirty="0" smtClean="0"/>
              <a:t> parcours </a:t>
            </a:r>
            <a:r>
              <a:rPr lang="nl-BE" dirty="0" err="1" smtClean="0"/>
              <a:t>intéressant</a:t>
            </a:r>
            <a:r>
              <a:rPr lang="nl-BE" dirty="0" smtClean="0"/>
              <a:t> et amusant </a:t>
            </a:r>
            <a:r>
              <a:rPr lang="nl-BE" dirty="0" err="1" smtClean="0"/>
              <a:t>pour</a:t>
            </a:r>
            <a:r>
              <a:rPr lang="nl-BE" dirty="0" smtClean="0"/>
              <a:t> </a:t>
            </a:r>
            <a:r>
              <a:rPr lang="nl-BE" dirty="0" err="1" smtClean="0"/>
              <a:t>notre</a:t>
            </a:r>
            <a:r>
              <a:rPr lang="nl-BE" dirty="0" smtClean="0"/>
              <a:t> </a:t>
            </a:r>
            <a:r>
              <a:rPr lang="nl-BE" dirty="0" err="1" smtClean="0"/>
              <a:t>excursion</a:t>
            </a:r>
            <a:r>
              <a:rPr lang="nl-BE" dirty="0" smtClean="0"/>
              <a:t> à </a:t>
            </a:r>
            <a:r>
              <a:rPr lang="nl-BE" dirty="0" err="1" smtClean="0"/>
              <a:t>Pau</a:t>
            </a:r>
            <a:r>
              <a:rPr lang="nl-BE" dirty="0" smtClean="0"/>
              <a:t>.</a:t>
            </a:r>
          </a:p>
          <a:p>
            <a:pPr algn="ctr">
              <a:buNone/>
            </a:pPr>
            <a:endParaRPr lang="nl-BE" dirty="0"/>
          </a:p>
          <a:p>
            <a:pPr algn="ctr">
              <a:buNone/>
            </a:pPr>
            <a:r>
              <a:rPr lang="nl-BE" b="1" i="1" dirty="0" smtClean="0">
                <a:solidFill>
                  <a:srgbClr val="FF0000"/>
                </a:solidFill>
              </a:rPr>
              <a:t>	</a:t>
            </a:r>
            <a:r>
              <a:rPr lang="nl-BE" b="1" i="1" dirty="0" err="1" smtClean="0">
                <a:solidFill>
                  <a:srgbClr val="FF0000"/>
                </a:solidFill>
              </a:rPr>
              <a:t>Attention</a:t>
            </a:r>
            <a:r>
              <a:rPr lang="nl-BE" dirty="0" smtClean="0"/>
              <a:t>! </a:t>
            </a:r>
            <a:r>
              <a:rPr lang="nl-BE" dirty="0" err="1" smtClean="0"/>
              <a:t>C’est</a:t>
            </a:r>
            <a:r>
              <a:rPr lang="nl-BE" dirty="0" smtClean="0"/>
              <a:t> </a:t>
            </a:r>
            <a:r>
              <a:rPr lang="nl-BE" dirty="0" err="1" smtClean="0"/>
              <a:t>un</a:t>
            </a:r>
            <a:r>
              <a:rPr lang="nl-BE" dirty="0" smtClean="0"/>
              <a:t> concours! </a:t>
            </a:r>
            <a:r>
              <a:rPr lang="nl-BE" dirty="0" err="1" smtClean="0"/>
              <a:t>Après</a:t>
            </a:r>
            <a:r>
              <a:rPr lang="nl-BE" dirty="0" smtClean="0"/>
              <a:t> les </a:t>
            </a:r>
            <a:r>
              <a:rPr lang="nl-BE" dirty="0" err="1" smtClean="0"/>
              <a:t>présentations</a:t>
            </a:r>
            <a:r>
              <a:rPr lang="nl-BE" dirty="0" smtClean="0"/>
              <a:t>, </a:t>
            </a:r>
            <a:r>
              <a:rPr lang="nl-BE" dirty="0" err="1" smtClean="0"/>
              <a:t>nous</a:t>
            </a:r>
            <a:r>
              <a:rPr lang="nl-BE" dirty="0" smtClean="0"/>
              <a:t> </a:t>
            </a:r>
            <a:r>
              <a:rPr lang="nl-BE" dirty="0" err="1" smtClean="0"/>
              <a:t>allons</a:t>
            </a:r>
            <a:r>
              <a:rPr lang="nl-BE" dirty="0" smtClean="0"/>
              <a:t> </a:t>
            </a:r>
            <a:r>
              <a:rPr lang="nl-BE" dirty="0" err="1" smtClean="0"/>
              <a:t>voter</a:t>
            </a:r>
            <a:r>
              <a:rPr lang="nl-BE" dirty="0" smtClean="0"/>
              <a:t>. La </a:t>
            </a:r>
            <a:r>
              <a:rPr lang="nl-BE" dirty="0" err="1" smtClean="0"/>
              <a:t>meilleure</a:t>
            </a:r>
            <a:r>
              <a:rPr lang="nl-BE" dirty="0" smtClean="0"/>
              <a:t> </a:t>
            </a:r>
            <a:r>
              <a:rPr lang="nl-BE" dirty="0" err="1" smtClean="0"/>
              <a:t>excursion</a:t>
            </a:r>
            <a:r>
              <a:rPr lang="nl-BE" dirty="0" smtClean="0"/>
              <a:t> </a:t>
            </a:r>
            <a:r>
              <a:rPr lang="nl-BE" dirty="0" err="1" smtClean="0"/>
              <a:t>gagne</a:t>
            </a:r>
            <a:r>
              <a:rPr lang="nl-BE" dirty="0" smtClean="0"/>
              <a:t> et sera </a:t>
            </a:r>
            <a:r>
              <a:rPr lang="nl-BE" dirty="0" err="1" smtClean="0"/>
              <a:t>celle</a:t>
            </a:r>
            <a:r>
              <a:rPr lang="nl-BE" dirty="0" smtClean="0"/>
              <a:t> </a:t>
            </a:r>
            <a:r>
              <a:rPr lang="nl-BE" dirty="0" err="1" smtClean="0"/>
              <a:t>que</a:t>
            </a:r>
            <a:r>
              <a:rPr lang="nl-BE" dirty="0" smtClean="0"/>
              <a:t> </a:t>
            </a:r>
            <a:r>
              <a:rPr lang="nl-BE" dirty="0" err="1" smtClean="0"/>
              <a:t>nous</a:t>
            </a:r>
            <a:r>
              <a:rPr lang="nl-BE" dirty="0" smtClean="0"/>
              <a:t> </a:t>
            </a:r>
            <a:r>
              <a:rPr lang="nl-BE" dirty="0" err="1" smtClean="0"/>
              <a:t>allons</a:t>
            </a:r>
            <a:r>
              <a:rPr lang="nl-BE" dirty="0" smtClean="0"/>
              <a:t> faire.</a:t>
            </a:r>
            <a:endParaRPr lang="nl-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Tâche</a:t>
            </a:r>
            <a:r>
              <a:rPr lang="nl-BE" b="1" dirty="0" smtClean="0"/>
              <a:t> : </a:t>
            </a:r>
            <a:r>
              <a:rPr lang="nl-BE" b="1" dirty="0" err="1" smtClean="0"/>
              <a:t>partie</a:t>
            </a:r>
            <a:r>
              <a:rPr lang="nl-BE" b="1" dirty="0" smtClean="0"/>
              <a:t> 2 </a:t>
            </a:r>
            <a:endParaRPr lang="nl-BE" b="1" dirty="0"/>
          </a:p>
        </p:txBody>
      </p:sp>
      <p:sp>
        <p:nvSpPr>
          <p:cNvPr id="3" name="Tijdelijke aanduiding voor inhoud 2"/>
          <p:cNvSpPr>
            <a:spLocks noGrp="1"/>
          </p:cNvSpPr>
          <p:nvPr>
            <p:ph idx="1"/>
          </p:nvPr>
        </p:nvSpPr>
        <p:spPr/>
        <p:txBody>
          <a:bodyPr>
            <a:normAutofit fontScale="92500" lnSpcReduction="10000"/>
          </a:bodyPr>
          <a:lstStyle/>
          <a:p>
            <a:pPr algn="just">
              <a:buNone/>
            </a:pPr>
            <a:r>
              <a:rPr lang="fr-FR" dirty="0" smtClean="0"/>
              <a:t>	Planifiez </a:t>
            </a:r>
            <a:r>
              <a:rPr lang="fr-FR" dirty="0"/>
              <a:t>une journée </a:t>
            </a:r>
            <a:r>
              <a:rPr lang="fr-FR" dirty="0" smtClean="0"/>
              <a:t>d’excursion </a:t>
            </a:r>
            <a:r>
              <a:rPr lang="fr-FR" dirty="0"/>
              <a:t>à Pau. Votre excursion doit passer devant les éléments </a:t>
            </a:r>
            <a:r>
              <a:rPr lang="fr-FR" dirty="0" smtClean="0"/>
              <a:t>les </a:t>
            </a:r>
            <a:r>
              <a:rPr lang="fr-FR" dirty="0"/>
              <a:t>plus importants. Élaborez un horaire spécifique, mais soyez réaliste dans votre planification ! </a:t>
            </a:r>
            <a:r>
              <a:rPr lang="fr-FR" dirty="0" smtClean="0"/>
              <a:t>Trouvez </a:t>
            </a:r>
            <a:r>
              <a:rPr lang="fr-FR" dirty="0"/>
              <a:t>un équilibre entre culture et récréation</a:t>
            </a:r>
            <a:r>
              <a:rPr lang="fr-FR" dirty="0" smtClean="0"/>
              <a:t>.</a:t>
            </a:r>
          </a:p>
          <a:p>
            <a:pPr>
              <a:buNone/>
            </a:pPr>
            <a:endParaRPr lang="fr-FR" dirty="0"/>
          </a:p>
          <a:p>
            <a:pPr>
              <a:buFont typeface="Wingdings" pitchFamily="2" charset="2"/>
              <a:buChar char="à"/>
            </a:pPr>
            <a:r>
              <a:rPr lang="fr-FR" dirty="0" smtClean="0">
                <a:sym typeface="Wingdings" pitchFamily="2" charset="2"/>
              </a:rPr>
              <a:t>2 parties:</a:t>
            </a:r>
          </a:p>
          <a:p>
            <a:pPr>
              <a:buFontTx/>
              <a:buChar char="-"/>
            </a:pPr>
            <a:r>
              <a:rPr lang="fr-FR" dirty="0" smtClean="0">
                <a:sym typeface="Wingdings" pitchFamily="2" charset="2"/>
              </a:rPr>
              <a:t>Version écrite</a:t>
            </a:r>
          </a:p>
          <a:p>
            <a:pPr>
              <a:buFontTx/>
              <a:buChar char="-"/>
            </a:pPr>
            <a:r>
              <a:rPr lang="fr-FR" dirty="0" smtClean="0">
                <a:sym typeface="Wingdings" pitchFamily="2" charset="2"/>
              </a:rPr>
              <a:t>Présentation </a:t>
            </a:r>
            <a:endParaRPr lang="nl-B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Tâche</a:t>
            </a:r>
            <a:r>
              <a:rPr lang="nl-BE" b="1" dirty="0" smtClean="0"/>
              <a:t> </a:t>
            </a:r>
            <a:endParaRPr lang="nl-BE" b="1" dirty="0"/>
          </a:p>
        </p:txBody>
      </p:sp>
      <p:sp>
        <p:nvSpPr>
          <p:cNvPr id="3" name="Tijdelijke aanduiding voor inhoud 2"/>
          <p:cNvSpPr>
            <a:spLocks noGrp="1"/>
          </p:cNvSpPr>
          <p:nvPr>
            <p:ph idx="1"/>
          </p:nvPr>
        </p:nvSpPr>
        <p:spPr/>
        <p:txBody>
          <a:bodyPr/>
          <a:lstStyle/>
          <a:p>
            <a:r>
              <a:rPr lang="nl-BE" dirty="0" err="1" smtClean="0"/>
              <a:t>moyens</a:t>
            </a:r>
            <a:r>
              <a:rPr lang="nl-BE" dirty="0" smtClean="0"/>
              <a:t> de transport</a:t>
            </a:r>
          </a:p>
          <a:p>
            <a:r>
              <a:rPr lang="nl-BE" dirty="0" err="1" smtClean="0"/>
              <a:t>heures</a:t>
            </a:r>
            <a:endParaRPr lang="nl-BE" dirty="0" smtClean="0"/>
          </a:p>
          <a:p>
            <a:r>
              <a:rPr lang="nl-BE" dirty="0" err="1" smtClean="0"/>
              <a:t>prix</a:t>
            </a:r>
            <a:r>
              <a:rPr lang="nl-BE" dirty="0" smtClean="0"/>
              <a:t> </a:t>
            </a:r>
            <a:r>
              <a:rPr lang="nl-BE" dirty="0" err="1" smtClean="0"/>
              <a:t>d’entrée</a:t>
            </a:r>
            <a:endParaRPr lang="nl-BE" dirty="0" smtClean="0"/>
          </a:p>
          <a:p>
            <a:r>
              <a:rPr lang="nl-BE" dirty="0" smtClean="0"/>
              <a:t>restaurant(s) </a:t>
            </a:r>
            <a:endParaRPr lang="nl-B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lstStyle/>
          <a:p>
            <a:pPr algn="ctr"/>
            <a:r>
              <a:rPr lang="nl-BE" sz="4800" dirty="0" err="1" smtClean="0"/>
              <a:t>Introduction</a:t>
            </a:r>
            <a:endParaRPr lang="nl-BE" sz="4800" dirty="0" smtClean="0"/>
          </a:p>
          <a:p>
            <a:pPr algn="ctr"/>
            <a:r>
              <a:rPr lang="nl-BE" sz="4800" dirty="0" err="1" smtClean="0"/>
              <a:t>Tâche</a:t>
            </a:r>
            <a:endParaRPr lang="nl-BE" sz="4800" dirty="0" smtClean="0"/>
          </a:p>
          <a:p>
            <a:pPr algn="ctr"/>
            <a:r>
              <a:rPr lang="nl-BE" sz="4800" b="1" dirty="0" err="1" smtClean="0"/>
              <a:t>Processus</a:t>
            </a:r>
            <a:endParaRPr lang="nl-BE" sz="4800" b="1" dirty="0" smtClean="0"/>
          </a:p>
          <a:p>
            <a:pPr algn="ctr"/>
            <a:r>
              <a:rPr lang="nl-BE" sz="4800" dirty="0" smtClean="0"/>
              <a:t>Ressources</a:t>
            </a:r>
          </a:p>
          <a:p>
            <a:pPr algn="ctr"/>
            <a:r>
              <a:rPr lang="nl-BE" sz="4800" dirty="0" err="1" smtClean="0"/>
              <a:t>Conclusion</a:t>
            </a:r>
            <a:endParaRPr lang="nl-BE" sz="4800" dirty="0" smtClean="0"/>
          </a:p>
          <a:p>
            <a:pPr algn="ctr"/>
            <a:r>
              <a:rPr lang="nl-BE" sz="4800" dirty="0" err="1" smtClean="0"/>
              <a:t>Évaluation</a:t>
            </a:r>
            <a:endParaRPr lang="nl-BE" sz="4800" dirty="0" smtClean="0"/>
          </a:p>
          <a:p>
            <a:pPr>
              <a:buNone/>
            </a:pPr>
            <a:endParaRPr lang="nl-B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 </a:t>
            </a:r>
            <a:r>
              <a:rPr lang="fr-FR" dirty="0" smtClean="0"/>
              <a:t>1</a:t>
            </a:r>
            <a:r>
              <a:rPr lang="fr-FR"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normAutofit lnSpcReduction="10000"/>
          </a:bodyPr>
          <a:lstStyle/>
          <a:p>
            <a:r>
              <a:rPr lang="fr-FR" dirty="0" smtClean="0"/>
              <a:t>Mettez-vous en </a:t>
            </a:r>
            <a:r>
              <a:rPr lang="fr-FR" dirty="0" smtClean="0">
                <a:solidFill>
                  <a:srgbClr val="FF0000"/>
                </a:solidFill>
              </a:rPr>
              <a:t>groupes de 4 personnes </a:t>
            </a:r>
            <a:r>
              <a:rPr lang="fr-FR" dirty="0" smtClean="0"/>
              <a:t>et partagez les rôles suivants:</a:t>
            </a:r>
          </a:p>
          <a:p>
            <a:pPr lvl="1"/>
            <a:r>
              <a:rPr lang="fr-FR" b="1" dirty="0" smtClean="0"/>
              <a:t>PDG</a:t>
            </a:r>
            <a:r>
              <a:rPr lang="fr-FR" dirty="0" smtClean="0"/>
              <a:t>: responsable de la collaboration et du timing des tâches</a:t>
            </a:r>
          </a:p>
          <a:p>
            <a:pPr lvl="1"/>
            <a:r>
              <a:rPr lang="fr-FR" b="1" dirty="0" smtClean="0"/>
              <a:t>Secrétaire</a:t>
            </a:r>
            <a:r>
              <a:rPr lang="fr-FR" dirty="0" smtClean="0"/>
              <a:t>: responsable de la partie « informations générales »</a:t>
            </a:r>
          </a:p>
          <a:p>
            <a:pPr lvl="1"/>
            <a:r>
              <a:rPr lang="fr-FR" b="1" dirty="0" smtClean="0"/>
              <a:t>Spécialiste médias</a:t>
            </a:r>
            <a:r>
              <a:rPr lang="fr-FR" dirty="0" smtClean="0"/>
              <a:t>: responsable du PPT pour la présentation finale</a:t>
            </a:r>
          </a:p>
          <a:p>
            <a:pPr lvl="1"/>
            <a:r>
              <a:rPr lang="fr-FR" b="1" dirty="0" smtClean="0"/>
              <a:t>Linguiste</a:t>
            </a:r>
            <a:r>
              <a:rPr lang="fr-FR" dirty="0" smtClean="0"/>
              <a:t>: responsable de la version écrite de l’excursion</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a:t>
            </a:r>
            <a:r>
              <a:rPr lang="nl-BE" dirty="0" smtClean="0"/>
              <a:t> 1</a:t>
            </a:r>
            <a:r>
              <a:rPr lang="nl-BE"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lstStyle/>
          <a:p>
            <a:r>
              <a:rPr lang="fr-FR" dirty="0" smtClean="0"/>
              <a:t>Partie 1 </a:t>
            </a:r>
            <a:r>
              <a:rPr lang="fr-FR" dirty="0" smtClean="0">
                <a:solidFill>
                  <a:srgbClr val="FF0000"/>
                </a:solidFill>
              </a:rPr>
              <a:t>« informations générales »</a:t>
            </a:r>
          </a:p>
          <a:p>
            <a:pPr lvl="1" algn="just">
              <a:buNone/>
            </a:pPr>
            <a:r>
              <a:rPr lang="fr-FR" dirty="0" smtClean="0"/>
              <a:t>	Cette partie doit être remise après la 1</a:t>
            </a:r>
            <a:r>
              <a:rPr lang="fr-FR" baseline="30000" dirty="0" smtClean="0"/>
              <a:t>e</a:t>
            </a:r>
            <a:r>
              <a:rPr lang="fr-FR" dirty="0" smtClean="0"/>
              <a:t> heure de cours. Vous ne devez remettre qu’un exemplaire par groupe. Vous avez la liberté totale pour remplir cette partie générale. Vous pouvez faire tout ensemble, mais vous pouvez également partager le travail, si cela vous convient mieux. Le seul souci c’est d’être prêts à la fin de cette heure.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 </a:t>
            </a:r>
            <a:r>
              <a:rPr lang="nl-BE" dirty="0" smtClean="0"/>
              <a:t>1</a:t>
            </a:r>
            <a:r>
              <a:rPr lang="nl-BE"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normAutofit lnSpcReduction="10000"/>
          </a:bodyPr>
          <a:lstStyle/>
          <a:p>
            <a:r>
              <a:rPr lang="fr-FR" dirty="0" smtClean="0"/>
              <a:t>Partie 2 </a:t>
            </a:r>
            <a:r>
              <a:rPr lang="fr-FR" dirty="0" smtClean="0">
                <a:solidFill>
                  <a:srgbClr val="FF0000"/>
                </a:solidFill>
              </a:rPr>
              <a:t>« excursion »</a:t>
            </a:r>
          </a:p>
          <a:p>
            <a:pPr lvl="1" algn="just">
              <a:buNone/>
            </a:pPr>
            <a:r>
              <a:rPr lang="fr-FR" dirty="0" smtClean="0"/>
              <a:t>	Vous savez que dans quelques semaines, nous allons faire une excursion à Pau. Vous savez également que nous n’avons pas encore déterminé exactement ce que nous allons faire. À vous la tâche de développer un parcours intéressant et amusant ! Nous organisons un petit concours dans lequel chaque groupe présente son excursion, après quoi nous allons voter. La meilleure excursion gagne et sera celle que nous allons faire cette journée-là.</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 </a:t>
            </a:r>
            <a:r>
              <a:rPr lang="nl-BE" dirty="0" smtClean="0"/>
              <a:t>1</a:t>
            </a:r>
            <a:r>
              <a:rPr lang="nl-BE"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lstStyle/>
          <a:p>
            <a:r>
              <a:rPr lang="fr-FR" dirty="0" smtClean="0"/>
              <a:t>Partie 2 </a:t>
            </a:r>
            <a:r>
              <a:rPr lang="fr-FR" dirty="0" smtClean="0">
                <a:solidFill>
                  <a:srgbClr val="FF0000"/>
                </a:solidFill>
              </a:rPr>
              <a:t>« excursion »</a:t>
            </a:r>
          </a:p>
          <a:p>
            <a:pPr lvl="1" algn="just">
              <a:buNone/>
            </a:pPr>
            <a:r>
              <a:rPr lang="fr-FR" dirty="0" smtClean="0"/>
              <a:t>	Pour le temps qui reste aujourd’hui, vous pouvez déjà réfléchir à ce que vous aimeriez faire pendant votre excursion. Mettez déjà quelques idées sur papier afin que vous puissiez continuer facilement la fois prochaine.</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 </a:t>
            </a:r>
            <a:r>
              <a:rPr lang="nl-BE" dirty="0" smtClean="0"/>
              <a:t>2</a:t>
            </a:r>
            <a:r>
              <a:rPr lang="nl-BE"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normAutofit/>
          </a:bodyPr>
          <a:lstStyle/>
          <a:p>
            <a:pPr algn="just"/>
            <a:r>
              <a:rPr lang="fr-FR" dirty="0" smtClean="0"/>
              <a:t>Partie 2 </a:t>
            </a:r>
            <a:r>
              <a:rPr lang="fr-FR" dirty="0" smtClean="0">
                <a:solidFill>
                  <a:srgbClr val="FF0000"/>
                </a:solidFill>
              </a:rPr>
              <a:t>« excursion »</a:t>
            </a:r>
          </a:p>
          <a:p>
            <a:pPr lvl="1" algn="just"/>
            <a:r>
              <a:rPr lang="fr-FR" dirty="0" smtClean="0"/>
              <a:t>Le transport:</a:t>
            </a:r>
          </a:p>
          <a:p>
            <a:pPr lvl="2" algn="just"/>
            <a:r>
              <a:rPr lang="fr-FR" dirty="0" smtClean="0"/>
              <a:t>Trouvez le moyen de transport le plus rapide pour voyager de Bordeaux à Pau. Le départ à Bordeaux est prévu à 8h du matin.</a:t>
            </a:r>
          </a:p>
          <a:p>
            <a:pPr lvl="2" algn="just"/>
            <a:r>
              <a:rPr lang="fr-FR" dirty="0" smtClean="0"/>
              <a:t>Tenez aussi compte des tarifs de groupe</a:t>
            </a:r>
            <a:r>
              <a:rPr lang="fr-FR" dirty="0"/>
              <a:t> </a:t>
            </a:r>
            <a:r>
              <a:rPr lang="fr-FR" dirty="0" smtClean="0"/>
              <a:t>(groupe de +/- 60 personnes)</a:t>
            </a:r>
          </a:p>
          <a:p>
            <a:pPr lvl="2" algn="just"/>
            <a:r>
              <a:rPr lang="fr-FR" dirty="0" smtClean="0"/>
              <a:t>Trouvez également le moyen de transport le plus rapide pour voyager de Pau à Anvers. Le départ à Pau est prévu à 20h du soir.</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 </a:t>
            </a:r>
            <a:r>
              <a:rPr lang="nl-BE" dirty="0" smtClean="0"/>
              <a:t>2</a:t>
            </a:r>
            <a:r>
              <a:rPr lang="nl-BE"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lstStyle/>
          <a:p>
            <a:pPr algn="just"/>
            <a:r>
              <a:rPr lang="fr-FR" dirty="0" smtClean="0"/>
              <a:t>Partie 2 </a:t>
            </a:r>
            <a:r>
              <a:rPr lang="fr-FR" dirty="0" smtClean="0">
                <a:solidFill>
                  <a:srgbClr val="FF0000"/>
                </a:solidFill>
              </a:rPr>
              <a:t>« excursion »</a:t>
            </a:r>
          </a:p>
          <a:p>
            <a:pPr lvl="1" algn="just"/>
            <a:r>
              <a:rPr lang="fr-FR" dirty="0" smtClean="0"/>
              <a:t>Éléments à visiter:</a:t>
            </a:r>
          </a:p>
          <a:p>
            <a:pPr lvl="2" algn="just"/>
            <a:r>
              <a:rPr lang="fr-FR" dirty="0" smtClean="0"/>
              <a:t>Planifiez votre tour de la ville.</a:t>
            </a:r>
          </a:p>
          <a:p>
            <a:pPr lvl="3" algn="just"/>
            <a:r>
              <a:rPr lang="fr-FR" dirty="0" smtClean="0"/>
              <a:t>Une seule demande de notre part: prévoyez au moins 2 musées! Pour le reste, vous pouvez décider vous-mêmes ce qui vous intéresse et ce qui vous paraît amusant! Tenez compte des prix d’entrée et des tarifs de groupe!</a:t>
            </a:r>
          </a:p>
          <a:p>
            <a:pPr lvl="2" algn="just"/>
            <a:r>
              <a:rPr lang="fr-FR" dirty="0" smtClean="0"/>
              <a:t>Tenez compte du temps et du transport!</a:t>
            </a:r>
          </a:p>
          <a:p>
            <a:pPr lvl="3" algn="just"/>
            <a:r>
              <a:rPr lang="fr-FR" dirty="0" smtClean="0"/>
              <a:t>Mentionnez toujours les heures, les prix et la manière dont vous comptez y arriver. Il y a des bus, mais on peut aussi aller à pied bien sûr.</a:t>
            </a:r>
          </a:p>
          <a:p>
            <a:pPr lvl="3" algn="just">
              <a:buNone/>
            </a:pPr>
            <a:endParaRPr lang="fr-F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lstStyle/>
          <a:p>
            <a:pPr algn="ctr">
              <a:buNone/>
            </a:pPr>
            <a:r>
              <a:rPr lang="nl-BE" sz="4800" b="1" dirty="0" err="1" smtClean="0"/>
              <a:t>Introduction</a:t>
            </a:r>
            <a:endParaRPr lang="nl-BE" sz="4800" b="1" dirty="0" smtClean="0"/>
          </a:p>
          <a:p>
            <a:pPr algn="ctr">
              <a:buNone/>
            </a:pPr>
            <a:r>
              <a:rPr lang="nl-BE" sz="4800" dirty="0" err="1" smtClean="0"/>
              <a:t>Tâche</a:t>
            </a:r>
            <a:endParaRPr lang="nl-BE" sz="4800" dirty="0" smtClean="0"/>
          </a:p>
          <a:p>
            <a:pPr algn="ctr">
              <a:buNone/>
            </a:pPr>
            <a:r>
              <a:rPr lang="nl-BE" sz="4800" dirty="0" err="1" smtClean="0"/>
              <a:t>Processus</a:t>
            </a:r>
            <a:endParaRPr lang="nl-BE" sz="4800" dirty="0" smtClean="0"/>
          </a:p>
          <a:p>
            <a:pPr algn="ctr">
              <a:buNone/>
            </a:pPr>
            <a:r>
              <a:rPr lang="nl-BE" sz="4800" dirty="0" smtClean="0"/>
              <a:t>Ressources</a:t>
            </a:r>
          </a:p>
          <a:p>
            <a:pPr algn="ctr">
              <a:buNone/>
            </a:pPr>
            <a:r>
              <a:rPr lang="nl-BE" sz="4800" dirty="0" err="1" smtClean="0"/>
              <a:t>Conclusion</a:t>
            </a:r>
            <a:endParaRPr lang="nl-BE" sz="4800" dirty="0" smtClean="0"/>
          </a:p>
          <a:p>
            <a:pPr algn="ctr">
              <a:buNone/>
            </a:pPr>
            <a:r>
              <a:rPr lang="nl-BE" sz="4800" dirty="0" err="1" smtClean="0"/>
              <a:t>Évaluation</a:t>
            </a:r>
            <a:endParaRPr lang="nl-BE" sz="4800" dirty="0" smtClean="0"/>
          </a:p>
          <a:p>
            <a:pPr>
              <a:buNone/>
            </a:pPr>
            <a:endParaRPr lang="nl-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 </a:t>
            </a:r>
            <a:r>
              <a:rPr lang="nl-BE" dirty="0" smtClean="0"/>
              <a:t>2</a:t>
            </a:r>
            <a:r>
              <a:rPr lang="nl-BE"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lstStyle/>
          <a:p>
            <a:pPr algn="just"/>
            <a:r>
              <a:rPr lang="fr-FR" dirty="0" smtClean="0"/>
              <a:t>Partie 2 </a:t>
            </a:r>
            <a:r>
              <a:rPr lang="fr-FR" dirty="0" smtClean="0">
                <a:solidFill>
                  <a:srgbClr val="FF0000"/>
                </a:solidFill>
              </a:rPr>
              <a:t>« excursion »</a:t>
            </a:r>
          </a:p>
          <a:p>
            <a:pPr lvl="1" algn="just"/>
            <a:r>
              <a:rPr lang="fr-FR" dirty="0" smtClean="0"/>
              <a:t>Manger:</a:t>
            </a:r>
          </a:p>
          <a:p>
            <a:pPr lvl="2" algn="just"/>
            <a:r>
              <a:rPr lang="fr-FR" dirty="0" smtClean="0"/>
              <a:t>La pause du déjeuner est prévue de 13h-14h.</a:t>
            </a:r>
          </a:p>
          <a:p>
            <a:pPr lvl="3" algn="just"/>
            <a:r>
              <a:rPr lang="fr-FR" dirty="0" smtClean="0"/>
              <a:t>Pour le déjeuner, vous pouvez choisir si vous voulez manger dans un restaurant ou si vous préférez acheter un sandwich.</a:t>
            </a:r>
          </a:p>
          <a:p>
            <a:pPr lvl="2" algn="just"/>
            <a:r>
              <a:rPr lang="fr-FR" dirty="0" smtClean="0"/>
              <a:t>La pause du dîner est prévue de 19h-20h.</a:t>
            </a:r>
          </a:p>
          <a:p>
            <a:pPr lvl="3" algn="just"/>
            <a:r>
              <a:rPr lang="fr-FR" dirty="0" smtClean="0"/>
              <a:t>Pour le soir, cherchez un restaurant agréable pour prendre le dîner. Tenez compte du nombre de personnes!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Processus</a:t>
            </a:r>
            <a:r>
              <a:rPr lang="nl-BE" b="1" dirty="0" smtClean="0"/>
              <a:t> : </a:t>
            </a:r>
            <a:r>
              <a:rPr lang="nl-BE" dirty="0" smtClean="0"/>
              <a:t>3</a:t>
            </a:r>
            <a:r>
              <a:rPr lang="nl-BE" baseline="30000" dirty="0" smtClean="0"/>
              <a:t>e</a:t>
            </a:r>
            <a:r>
              <a:rPr lang="nl-BE" dirty="0" smtClean="0"/>
              <a:t> </a:t>
            </a:r>
            <a:r>
              <a:rPr lang="nl-BE" dirty="0" err="1" smtClean="0"/>
              <a:t>heure</a:t>
            </a:r>
            <a:endParaRPr lang="nl-BE" dirty="0"/>
          </a:p>
        </p:txBody>
      </p:sp>
      <p:sp>
        <p:nvSpPr>
          <p:cNvPr id="3" name="Tijdelijke aanduiding voor inhoud 2"/>
          <p:cNvSpPr>
            <a:spLocks noGrp="1"/>
          </p:cNvSpPr>
          <p:nvPr>
            <p:ph idx="1"/>
          </p:nvPr>
        </p:nvSpPr>
        <p:spPr/>
        <p:txBody>
          <a:bodyPr/>
          <a:lstStyle/>
          <a:p>
            <a:r>
              <a:rPr lang="fr-FR" dirty="0" smtClean="0"/>
              <a:t>Partie 2 </a:t>
            </a:r>
            <a:r>
              <a:rPr lang="fr-FR" dirty="0" smtClean="0">
                <a:solidFill>
                  <a:srgbClr val="FF0000"/>
                </a:solidFill>
              </a:rPr>
              <a:t>« présentations »</a:t>
            </a:r>
          </a:p>
          <a:p>
            <a:pPr lvl="1" algn="just"/>
            <a:r>
              <a:rPr lang="fr-FR" dirty="0" smtClean="0"/>
              <a:t>Dans la dernière heure consacrée à cette </a:t>
            </a:r>
            <a:r>
              <a:rPr lang="fr-FR" dirty="0" err="1" smtClean="0"/>
              <a:t>webquest</a:t>
            </a:r>
            <a:r>
              <a:rPr lang="fr-FR" dirty="0" smtClean="0"/>
              <a:t>, vous allez présenter vos excursions aux autres. Et, à la fin, nous allons voter pour le premier prix!</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lstStyle/>
          <a:p>
            <a:pPr algn="ctr"/>
            <a:r>
              <a:rPr lang="nl-BE" sz="4800" dirty="0" err="1" smtClean="0"/>
              <a:t>Introduction</a:t>
            </a:r>
            <a:endParaRPr lang="nl-BE" sz="4800" dirty="0" smtClean="0"/>
          </a:p>
          <a:p>
            <a:pPr algn="ctr"/>
            <a:r>
              <a:rPr lang="nl-BE" sz="4800" dirty="0" err="1" smtClean="0"/>
              <a:t>Tâche</a:t>
            </a:r>
            <a:endParaRPr lang="nl-BE" sz="4800" dirty="0" smtClean="0"/>
          </a:p>
          <a:p>
            <a:pPr algn="ctr"/>
            <a:r>
              <a:rPr lang="nl-BE" sz="4800" dirty="0" err="1" smtClean="0"/>
              <a:t>Processus</a:t>
            </a:r>
            <a:endParaRPr lang="nl-BE" sz="4800" dirty="0" smtClean="0"/>
          </a:p>
          <a:p>
            <a:pPr algn="ctr"/>
            <a:r>
              <a:rPr lang="nl-BE" sz="4800" b="1" dirty="0" smtClean="0"/>
              <a:t>Ressources</a:t>
            </a:r>
          </a:p>
          <a:p>
            <a:pPr algn="ctr"/>
            <a:r>
              <a:rPr lang="nl-BE" sz="4800" dirty="0" err="1" smtClean="0"/>
              <a:t>Conclusion</a:t>
            </a:r>
            <a:endParaRPr lang="nl-BE" sz="4800" dirty="0" smtClean="0"/>
          </a:p>
          <a:p>
            <a:pPr algn="ctr"/>
            <a:r>
              <a:rPr lang="nl-BE" sz="4800" dirty="0" err="1" smtClean="0"/>
              <a:t>Évaluation</a:t>
            </a:r>
            <a:endParaRPr lang="nl-BE" sz="4800" dirty="0" smtClean="0"/>
          </a:p>
          <a:p>
            <a:pPr>
              <a:buNone/>
            </a:pPr>
            <a:endParaRPr lang="nl-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Ressources </a:t>
            </a:r>
            <a:endParaRPr lang="nl-BE" b="1" dirty="0"/>
          </a:p>
        </p:txBody>
      </p:sp>
      <p:sp>
        <p:nvSpPr>
          <p:cNvPr id="3" name="Tijdelijke aanduiding voor inhoud 2"/>
          <p:cNvSpPr>
            <a:spLocks noGrp="1"/>
          </p:cNvSpPr>
          <p:nvPr>
            <p:ph idx="1"/>
          </p:nvPr>
        </p:nvSpPr>
        <p:spPr/>
        <p:txBody>
          <a:bodyPr>
            <a:normAutofit/>
          </a:bodyPr>
          <a:lstStyle/>
          <a:p>
            <a:pPr>
              <a:buNone/>
            </a:pPr>
            <a:r>
              <a:rPr lang="fr-FR" dirty="0" smtClean="0"/>
              <a:t>Quelques sites intéressants :</a:t>
            </a:r>
            <a:endParaRPr lang="nl-BE" i="1" dirty="0" smtClean="0"/>
          </a:p>
          <a:p>
            <a:pPr lvl="1"/>
            <a:r>
              <a:rPr lang="nl-BE" sz="2400" u="sng" dirty="0" smtClean="0">
                <a:hlinkClick r:id="rId2"/>
              </a:rPr>
              <a:t>http://www.pau.fr/</a:t>
            </a:r>
            <a:r>
              <a:rPr lang="fr-FR" sz="2400" dirty="0" smtClean="0"/>
              <a:t> </a:t>
            </a:r>
            <a:endParaRPr lang="nl-BE" sz="2400" i="1" dirty="0" smtClean="0"/>
          </a:p>
          <a:p>
            <a:pPr lvl="1"/>
            <a:r>
              <a:rPr lang="nl-BE" sz="2400" u="sng" dirty="0" smtClean="0">
                <a:hlinkClick r:id="rId3"/>
              </a:rPr>
              <a:t>http://www.agglo-pau.fr/</a:t>
            </a:r>
            <a:r>
              <a:rPr lang="nl-BE" sz="2400" dirty="0" smtClean="0"/>
              <a:t> </a:t>
            </a:r>
            <a:endParaRPr lang="nl-BE" sz="2400" i="1" dirty="0" smtClean="0"/>
          </a:p>
          <a:p>
            <a:pPr lvl="1"/>
            <a:r>
              <a:rPr lang="nl-BE" sz="2400" u="sng" dirty="0" smtClean="0">
                <a:hlinkClick r:id="rId4"/>
              </a:rPr>
              <a:t>http://www.pau-pyrenees.com/</a:t>
            </a:r>
            <a:r>
              <a:rPr lang="fr-FR" sz="2400" dirty="0" smtClean="0"/>
              <a:t> </a:t>
            </a:r>
            <a:endParaRPr lang="nl-BE" sz="2400" i="1" dirty="0" smtClean="0"/>
          </a:p>
          <a:p>
            <a:pPr lvl="1"/>
            <a:r>
              <a:rPr lang="nl-BE" sz="2400" u="sng" dirty="0" smtClean="0">
                <a:hlinkClick r:id="rId5"/>
              </a:rPr>
              <a:t>https://fr.wikipedia.org/wiki/Pau</a:t>
            </a:r>
            <a:r>
              <a:rPr lang="fr-FR" sz="2400" dirty="0" smtClean="0"/>
              <a:t> </a:t>
            </a:r>
            <a:endParaRPr lang="nl-BE" sz="2400" i="1" dirty="0" smtClean="0"/>
          </a:p>
          <a:p>
            <a:pPr lvl="1"/>
            <a:r>
              <a:rPr lang="nl-BE" sz="2400" u="sng" dirty="0" smtClean="0">
                <a:hlinkClick r:id="rId6"/>
              </a:rPr>
              <a:t>http://www.euraldic.com/lasu/tx/txt_vbh_somm.html</a:t>
            </a:r>
            <a:r>
              <a:rPr lang="fr-FR" sz="2400" dirty="0" smtClean="0"/>
              <a:t> </a:t>
            </a:r>
            <a:endParaRPr lang="nl-BE" sz="2400" i="1" dirty="0" smtClean="0"/>
          </a:p>
          <a:p>
            <a:pPr lvl="1"/>
            <a:r>
              <a:rPr lang="fr-FR" sz="2400" u="sng" dirty="0" smtClean="0">
                <a:hlinkClick r:id="rId7"/>
              </a:rPr>
              <a:t>https://commons.wikimedia.org/wiki/File:Blason_ville_fr_Pau_%2864%29.svg</a:t>
            </a:r>
            <a:endParaRPr lang="nl-BE" sz="2400" i="1" dirty="0" smtClean="0"/>
          </a:p>
          <a:p>
            <a:pPr>
              <a:buNone/>
            </a:pPr>
            <a:r>
              <a:rPr lang="fr-FR" dirty="0" smtClean="0"/>
              <a:t>Bien sûr, il y en a encore d’autres !</a:t>
            </a:r>
            <a:endParaRPr lang="nl-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lstStyle/>
          <a:p>
            <a:pPr algn="ctr"/>
            <a:r>
              <a:rPr lang="nl-BE" sz="4800" dirty="0" err="1" smtClean="0"/>
              <a:t>Introduction</a:t>
            </a:r>
            <a:endParaRPr lang="nl-BE" sz="4800" dirty="0" smtClean="0"/>
          </a:p>
          <a:p>
            <a:pPr algn="ctr"/>
            <a:r>
              <a:rPr lang="nl-BE" sz="4800" dirty="0" err="1" smtClean="0"/>
              <a:t>Tâche</a:t>
            </a:r>
            <a:endParaRPr lang="nl-BE" sz="4800" dirty="0" smtClean="0"/>
          </a:p>
          <a:p>
            <a:pPr algn="ctr"/>
            <a:r>
              <a:rPr lang="nl-BE" sz="4800" dirty="0" err="1" smtClean="0"/>
              <a:t>Processus</a:t>
            </a:r>
            <a:endParaRPr lang="nl-BE" sz="4800" dirty="0" smtClean="0"/>
          </a:p>
          <a:p>
            <a:pPr algn="ctr"/>
            <a:r>
              <a:rPr lang="nl-BE" sz="4800" dirty="0" smtClean="0"/>
              <a:t>Ressources</a:t>
            </a:r>
          </a:p>
          <a:p>
            <a:pPr algn="ctr"/>
            <a:r>
              <a:rPr lang="nl-BE" sz="4800" b="1" dirty="0" err="1" smtClean="0"/>
              <a:t>Conclusion</a:t>
            </a:r>
            <a:endParaRPr lang="nl-BE" sz="4800" b="1" dirty="0" smtClean="0"/>
          </a:p>
          <a:p>
            <a:pPr algn="ctr"/>
            <a:r>
              <a:rPr lang="nl-BE" sz="4800" dirty="0" err="1" smtClean="0"/>
              <a:t>Évaluation</a:t>
            </a:r>
            <a:endParaRPr lang="nl-BE" sz="4800" dirty="0" smtClean="0"/>
          </a:p>
          <a:p>
            <a:pPr>
              <a:buNone/>
            </a:pPr>
            <a:endParaRPr lang="nl-B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Conclusion</a:t>
            </a:r>
            <a:r>
              <a:rPr lang="nl-BE" b="1" dirty="0" smtClean="0"/>
              <a:t> </a:t>
            </a:r>
            <a:endParaRPr lang="nl-BE" b="1" dirty="0"/>
          </a:p>
        </p:txBody>
      </p:sp>
      <p:sp>
        <p:nvSpPr>
          <p:cNvPr id="3" name="Tijdelijke aanduiding voor inhoud 2"/>
          <p:cNvSpPr>
            <a:spLocks noGrp="1"/>
          </p:cNvSpPr>
          <p:nvPr>
            <p:ph idx="1"/>
          </p:nvPr>
        </p:nvSpPr>
        <p:spPr/>
        <p:txBody>
          <a:bodyPr>
            <a:normAutofit fontScale="85000" lnSpcReduction="20000"/>
          </a:bodyPr>
          <a:lstStyle/>
          <a:p>
            <a:pPr>
              <a:buNone/>
            </a:pPr>
            <a:r>
              <a:rPr lang="nl-BE" dirty="0" err="1" smtClean="0"/>
              <a:t>Après</a:t>
            </a:r>
            <a:r>
              <a:rPr lang="nl-BE" dirty="0" smtClean="0"/>
              <a:t> </a:t>
            </a:r>
            <a:r>
              <a:rPr lang="nl-BE" dirty="0" err="1" smtClean="0"/>
              <a:t>cette</a:t>
            </a:r>
            <a:r>
              <a:rPr lang="nl-BE" dirty="0" smtClean="0"/>
              <a:t> </a:t>
            </a:r>
            <a:r>
              <a:rPr lang="nl-BE" dirty="0" err="1" smtClean="0"/>
              <a:t>webquest</a:t>
            </a:r>
            <a:r>
              <a:rPr lang="nl-BE" dirty="0" smtClean="0"/>
              <a:t>, </a:t>
            </a:r>
            <a:r>
              <a:rPr lang="nl-BE" dirty="0" err="1" smtClean="0"/>
              <a:t>vous</a:t>
            </a:r>
            <a:r>
              <a:rPr lang="nl-BE" dirty="0" smtClean="0"/>
              <a:t> </a:t>
            </a:r>
            <a:r>
              <a:rPr lang="nl-BE" dirty="0" err="1" smtClean="0"/>
              <a:t>êtes</a:t>
            </a:r>
            <a:r>
              <a:rPr lang="nl-BE" dirty="0" smtClean="0"/>
              <a:t> </a:t>
            </a:r>
            <a:r>
              <a:rPr lang="nl-BE" dirty="0" err="1" smtClean="0"/>
              <a:t>capables</a:t>
            </a:r>
            <a:r>
              <a:rPr lang="nl-BE" dirty="0" smtClean="0"/>
              <a:t> de:</a:t>
            </a:r>
          </a:p>
          <a:p>
            <a:pPr lvl="1">
              <a:buFont typeface="Arial" pitchFamily="34" charset="0"/>
              <a:buChar char="•"/>
            </a:pPr>
            <a:r>
              <a:rPr lang="nl-BE" dirty="0" err="1" smtClean="0"/>
              <a:t>trouver</a:t>
            </a:r>
            <a:r>
              <a:rPr lang="nl-BE" dirty="0" smtClean="0"/>
              <a:t> sur Internet des </a:t>
            </a:r>
            <a:r>
              <a:rPr lang="nl-BE" dirty="0" err="1" smtClean="0"/>
              <a:t>informations</a:t>
            </a:r>
            <a:r>
              <a:rPr lang="nl-BE" dirty="0" smtClean="0"/>
              <a:t> de base à propos </a:t>
            </a:r>
            <a:r>
              <a:rPr lang="nl-BE" dirty="0" err="1" smtClean="0"/>
              <a:t>d’une</a:t>
            </a:r>
            <a:r>
              <a:rPr lang="nl-BE" dirty="0" smtClean="0"/>
              <a:t> </a:t>
            </a:r>
            <a:r>
              <a:rPr lang="nl-BE" dirty="0" err="1" smtClean="0"/>
              <a:t>ville</a:t>
            </a:r>
            <a:r>
              <a:rPr lang="nl-BE" dirty="0" smtClean="0"/>
              <a:t> (</a:t>
            </a:r>
            <a:r>
              <a:rPr lang="nl-BE" dirty="0" err="1" smtClean="0"/>
              <a:t>population</a:t>
            </a:r>
            <a:r>
              <a:rPr lang="nl-BE" dirty="0" smtClean="0"/>
              <a:t>, </a:t>
            </a:r>
            <a:r>
              <a:rPr lang="nl-BE" dirty="0" err="1" smtClean="0"/>
              <a:t>superficie</a:t>
            </a:r>
            <a:r>
              <a:rPr lang="nl-BE" dirty="0" smtClean="0"/>
              <a:t>…)</a:t>
            </a:r>
          </a:p>
          <a:p>
            <a:pPr lvl="1">
              <a:buFont typeface="Arial" pitchFamily="34" charset="0"/>
              <a:buChar char="•"/>
            </a:pPr>
            <a:r>
              <a:rPr lang="nl-BE" dirty="0" err="1" smtClean="0"/>
              <a:t>rechercher</a:t>
            </a:r>
            <a:r>
              <a:rPr lang="nl-BE" dirty="0" smtClean="0"/>
              <a:t> sur Internet des </a:t>
            </a:r>
            <a:r>
              <a:rPr lang="nl-BE" dirty="0" err="1" smtClean="0"/>
              <a:t>informations</a:t>
            </a:r>
            <a:r>
              <a:rPr lang="nl-BE" dirty="0" smtClean="0"/>
              <a:t> à propos des </a:t>
            </a:r>
            <a:r>
              <a:rPr lang="nl-BE" dirty="0" err="1" smtClean="0"/>
              <a:t>personnes</a:t>
            </a:r>
            <a:r>
              <a:rPr lang="nl-BE" dirty="0" smtClean="0"/>
              <a:t> </a:t>
            </a:r>
            <a:r>
              <a:rPr lang="nl-BE" dirty="0" err="1" smtClean="0"/>
              <a:t>historiques</a:t>
            </a:r>
            <a:endParaRPr lang="nl-BE" dirty="0" smtClean="0"/>
          </a:p>
          <a:p>
            <a:pPr lvl="1">
              <a:buFont typeface="Arial" pitchFamily="34" charset="0"/>
              <a:buChar char="•"/>
            </a:pPr>
            <a:r>
              <a:rPr lang="nl-BE" dirty="0" err="1" smtClean="0"/>
              <a:t>expliquer</a:t>
            </a:r>
            <a:r>
              <a:rPr lang="nl-BE" dirty="0" smtClean="0"/>
              <a:t> </a:t>
            </a:r>
            <a:r>
              <a:rPr lang="nl-BE" dirty="0" err="1" smtClean="0"/>
              <a:t>qui</a:t>
            </a:r>
            <a:r>
              <a:rPr lang="nl-BE" dirty="0" smtClean="0"/>
              <a:t> est Henri IV et </a:t>
            </a:r>
            <a:r>
              <a:rPr lang="nl-BE" dirty="0" err="1" smtClean="0"/>
              <a:t>par</a:t>
            </a:r>
            <a:r>
              <a:rPr lang="nl-BE" dirty="0" smtClean="0"/>
              <a:t> </a:t>
            </a:r>
            <a:r>
              <a:rPr lang="nl-BE" dirty="0" err="1" smtClean="0"/>
              <a:t>qui</a:t>
            </a:r>
            <a:r>
              <a:rPr lang="nl-BE" dirty="0" smtClean="0"/>
              <a:t>, </a:t>
            </a:r>
            <a:r>
              <a:rPr lang="nl-BE" dirty="0" err="1" smtClean="0"/>
              <a:t>quand</a:t>
            </a:r>
            <a:r>
              <a:rPr lang="nl-BE" dirty="0" smtClean="0"/>
              <a:t>, </a:t>
            </a:r>
            <a:r>
              <a:rPr lang="nl-BE" dirty="0" err="1" smtClean="0"/>
              <a:t>comment</a:t>
            </a:r>
            <a:r>
              <a:rPr lang="nl-BE" dirty="0" smtClean="0"/>
              <a:t> et </a:t>
            </a:r>
            <a:r>
              <a:rPr lang="nl-BE" dirty="0" err="1" smtClean="0"/>
              <a:t>pourquoi</a:t>
            </a:r>
            <a:r>
              <a:rPr lang="nl-BE" dirty="0" smtClean="0"/>
              <a:t> </a:t>
            </a:r>
            <a:r>
              <a:rPr lang="nl-BE" dirty="0" err="1" smtClean="0"/>
              <a:t>il</a:t>
            </a:r>
            <a:r>
              <a:rPr lang="nl-BE" dirty="0" smtClean="0"/>
              <a:t> a </a:t>
            </a:r>
            <a:r>
              <a:rPr lang="nl-BE" dirty="0" err="1" smtClean="0"/>
              <a:t>été</a:t>
            </a:r>
            <a:r>
              <a:rPr lang="nl-BE" dirty="0" smtClean="0"/>
              <a:t> </a:t>
            </a:r>
            <a:r>
              <a:rPr lang="nl-BE" dirty="0" err="1" smtClean="0"/>
              <a:t>assassiné</a:t>
            </a:r>
            <a:endParaRPr lang="nl-BE" dirty="0" smtClean="0"/>
          </a:p>
          <a:p>
            <a:pPr lvl="1">
              <a:buFont typeface="Arial" pitchFamily="34" charset="0"/>
              <a:buChar char="•"/>
            </a:pPr>
            <a:r>
              <a:rPr lang="nl-BE" dirty="0" err="1" smtClean="0"/>
              <a:t>donner</a:t>
            </a:r>
            <a:r>
              <a:rPr lang="nl-BE" dirty="0" smtClean="0"/>
              <a:t> des </a:t>
            </a:r>
            <a:r>
              <a:rPr lang="nl-BE" dirty="0" err="1" smtClean="0"/>
              <a:t>explications</a:t>
            </a:r>
            <a:r>
              <a:rPr lang="nl-BE" dirty="0" smtClean="0"/>
              <a:t> sur </a:t>
            </a:r>
            <a:r>
              <a:rPr lang="nl-BE" dirty="0" err="1" smtClean="0"/>
              <a:t>le</a:t>
            </a:r>
            <a:r>
              <a:rPr lang="nl-BE" dirty="0" smtClean="0"/>
              <a:t> </a:t>
            </a:r>
            <a:r>
              <a:rPr lang="nl-BE" dirty="0" err="1" smtClean="0"/>
              <a:t>blason</a:t>
            </a:r>
            <a:r>
              <a:rPr lang="nl-BE" dirty="0" smtClean="0"/>
              <a:t> de </a:t>
            </a:r>
            <a:r>
              <a:rPr lang="nl-BE" dirty="0" err="1" smtClean="0"/>
              <a:t>Pau</a:t>
            </a:r>
            <a:endParaRPr lang="nl-BE" dirty="0" smtClean="0"/>
          </a:p>
          <a:p>
            <a:pPr lvl="1">
              <a:buFont typeface="Arial" pitchFamily="34" charset="0"/>
              <a:buChar char="•"/>
            </a:pPr>
            <a:r>
              <a:rPr lang="nl-BE" dirty="0" err="1" smtClean="0"/>
              <a:t>expliquer</a:t>
            </a:r>
            <a:r>
              <a:rPr lang="nl-BE" dirty="0" smtClean="0"/>
              <a:t> </a:t>
            </a:r>
            <a:r>
              <a:rPr lang="nl-BE" dirty="0" err="1" smtClean="0"/>
              <a:t>qui</a:t>
            </a:r>
            <a:r>
              <a:rPr lang="nl-BE" dirty="0" smtClean="0"/>
              <a:t> est </a:t>
            </a:r>
            <a:r>
              <a:rPr lang="nl-BE" dirty="0" err="1" smtClean="0"/>
              <a:t>Jean-Baptiste</a:t>
            </a:r>
            <a:r>
              <a:rPr lang="nl-BE" dirty="0" smtClean="0"/>
              <a:t> </a:t>
            </a:r>
            <a:r>
              <a:rPr lang="nl-BE" dirty="0" err="1" smtClean="0"/>
              <a:t>Bernadotte</a:t>
            </a:r>
            <a:r>
              <a:rPr lang="nl-BE" dirty="0" smtClean="0"/>
              <a:t> et </a:t>
            </a:r>
            <a:r>
              <a:rPr lang="nl-BE" dirty="0" err="1" smtClean="0"/>
              <a:t>ce</a:t>
            </a:r>
            <a:r>
              <a:rPr lang="nl-BE" dirty="0" smtClean="0"/>
              <a:t> </a:t>
            </a:r>
            <a:r>
              <a:rPr lang="nl-BE" dirty="0" err="1" smtClean="0"/>
              <a:t>qu’il</a:t>
            </a:r>
            <a:r>
              <a:rPr lang="nl-BE" dirty="0" smtClean="0"/>
              <a:t> a </a:t>
            </a:r>
            <a:r>
              <a:rPr lang="nl-BE" dirty="0" err="1" smtClean="0"/>
              <a:t>signifié</a:t>
            </a:r>
            <a:r>
              <a:rPr lang="nl-BE" dirty="0" smtClean="0"/>
              <a:t> </a:t>
            </a:r>
            <a:r>
              <a:rPr lang="nl-BE" dirty="0" err="1" smtClean="0"/>
              <a:t>pour</a:t>
            </a:r>
            <a:r>
              <a:rPr lang="nl-BE" dirty="0" smtClean="0"/>
              <a:t> la France</a:t>
            </a:r>
          </a:p>
          <a:p>
            <a:pPr lvl="1">
              <a:buFont typeface="Arial" pitchFamily="34" charset="0"/>
              <a:buChar char="•"/>
            </a:pPr>
            <a:r>
              <a:rPr lang="nl-BE" dirty="0" err="1" smtClean="0"/>
              <a:t>développer</a:t>
            </a:r>
            <a:r>
              <a:rPr lang="nl-BE" dirty="0" smtClean="0"/>
              <a:t> </a:t>
            </a:r>
            <a:r>
              <a:rPr lang="nl-BE" dirty="0" err="1" smtClean="0"/>
              <a:t>une</a:t>
            </a:r>
            <a:r>
              <a:rPr lang="nl-BE" dirty="0" smtClean="0"/>
              <a:t> </a:t>
            </a:r>
            <a:r>
              <a:rPr lang="nl-BE" dirty="0" err="1" smtClean="0"/>
              <a:t>excursion</a:t>
            </a:r>
            <a:r>
              <a:rPr lang="nl-BE" dirty="0" smtClean="0"/>
              <a:t> (transport, </a:t>
            </a:r>
            <a:r>
              <a:rPr lang="nl-BE" dirty="0" err="1" smtClean="0"/>
              <a:t>éléments</a:t>
            </a:r>
            <a:r>
              <a:rPr lang="nl-BE" dirty="0" smtClean="0"/>
              <a:t> à </a:t>
            </a:r>
            <a:r>
              <a:rPr lang="nl-BE" dirty="0" err="1" smtClean="0"/>
              <a:t>visiter</a:t>
            </a:r>
            <a:r>
              <a:rPr lang="nl-BE" dirty="0" smtClean="0"/>
              <a:t>, </a:t>
            </a:r>
            <a:r>
              <a:rPr lang="nl-BE" dirty="0" err="1" smtClean="0"/>
              <a:t>repas</a:t>
            </a:r>
            <a:r>
              <a:rPr lang="nl-BE" dirty="0" smtClean="0"/>
              <a:t>…)</a:t>
            </a:r>
          </a:p>
          <a:p>
            <a:pPr lvl="1">
              <a:buFont typeface="Arial" pitchFamily="34" charset="0"/>
              <a:buChar char="•"/>
            </a:pPr>
            <a:r>
              <a:rPr lang="nl-BE" dirty="0" err="1" smtClean="0"/>
              <a:t>présenter</a:t>
            </a:r>
            <a:r>
              <a:rPr lang="nl-BE" dirty="0" smtClean="0"/>
              <a:t> </a:t>
            </a:r>
            <a:r>
              <a:rPr lang="nl-BE" dirty="0" err="1" smtClean="0"/>
              <a:t>oralement</a:t>
            </a:r>
            <a:r>
              <a:rPr lang="nl-BE" dirty="0" smtClean="0"/>
              <a:t> </a:t>
            </a:r>
            <a:r>
              <a:rPr lang="nl-BE" dirty="0" err="1" smtClean="0"/>
              <a:t>une</a:t>
            </a:r>
            <a:r>
              <a:rPr lang="nl-BE" dirty="0" smtClean="0"/>
              <a:t> </a:t>
            </a:r>
            <a:r>
              <a:rPr lang="nl-BE" dirty="0" err="1" smtClean="0"/>
              <a:t>excursion</a:t>
            </a:r>
            <a:r>
              <a:rPr lang="nl-BE" dirty="0" smtClean="0"/>
              <a:t> </a:t>
            </a:r>
            <a:r>
              <a:rPr lang="nl-BE" dirty="0" err="1" smtClean="0"/>
              <a:t>préparée</a:t>
            </a:r>
            <a:endParaRPr lang="nl-B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lstStyle/>
          <a:p>
            <a:pPr algn="ctr"/>
            <a:r>
              <a:rPr lang="nl-BE" sz="4800" dirty="0" err="1" smtClean="0"/>
              <a:t>Introduction</a:t>
            </a:r>
            <a:endParaRPr lang="nl-BE" sz="4800" dirty="0" smtClean="0"/>
          </a:p>
          <a:p>
            <a:pPr algn="ctr"/>
            <a:r>
              <a:rPr lang="nl-BE" sz="4800" dirty="0" err="1" smtClean="0"/>
              <a:t>Tâche</a:t>
            </a:r>
            <a:endParaRPr lang="nl-BE" sz="4800" dirty="0" smtClean="0"/>
          </a:p>
          <a:p>
            <a:pPr algn="ctr"/>
            <a:r>
              <a:rPr lang="nl-BE" sz="4800" dirty="0" err="1" smtClean="0"/>
              <a:t>Processus</a:t>
            </a:r>
            <a:endParaRPr lang="nl-BE" sz="4800" dirty="0" smtClean="0"/>
          </a:p>
          <a:p>
            <a:pPr algn="ctr"/>
            <a:r>
              <a:rPr lang="nl-BE" sz="4800" dirty="0" smtClean="0"/>
              <a:t>Ressources</a:t>
            </a:r>
          </a:p>
          <a:p>
            <a:pPr algn="ctr"/>
            <a:r>
              <a:rPr lang="nl-BE" sz="4800" dirty="0" err="1" smtClean="0"/>
              <a:t>Conclusion</a:t>
            </a:r>
            <a:endParaRPr lang="nl-BE" sz="4800" dirty="0" smtClean="0"/>
          </a:p>
          <a:p>
            <a:pPr algn="ctr"/>
            <a:r>
              <a:rPr lang="nl-BE" sz="4800" b="1" dirty="0" err="1" smtClean="0"/>
              <a:t>Évaluation</a:t>
            </a:r>
            <a:endParaRPr lang="nl-BE" sz="4800" b="1" dirty="0" smtClean="0"/>
          </a:p>
          <a:p>
            <a:pPr>
              <a:buNone/>
            </a:pPr>
            <a:endParaRPr lang="nl-B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Évaluation</a:t>
            </a:r>
            <a:r>
              <a:rPr lang="nl-BE" b="1" dirty="0" smtClean="0"/>
              <a:t> </a:t>
            </a:r>
            <a:endParaRPr lang="nl-BE" b="1" dirty="0"/>
          </a:p>
        </p:txBody>
      </p:sp>
      <p:graphicFrame>
        <p:nvGraphicFramePr>
          <p:cNvPr id="4" name="Tijdelijke aanduiding voor inhoud 3"/>
          <p:cNvGraphicFramePr>
            <a:graphicFrameLocks noGrp="1"/>
          </p:cNvGraphicFramePr>
          <p:nvPr>
            <p:ph idx="1"/>
          </p:nvPr>
        </p:nvGraphicFramePr>
        <p:xfrm>
          <a:off x="457200" y="1600200"/>
          <a:ext cx="8229600" cy="3708400"/>
        </p:xfrm>
        <a:graphic>
          <a:graphicData uri="http://schemas.openxmlformats.org/drawingml/2006/table">
            <a:tbl>
              <a:tblPr firstRow="1" bandRow="1">
                <a:tableStyleId>{69CF1AB2-1976-4502-BF36-3FF5EA218861}</a:tableStyleId>
              </a:tblPr>
              <a:tblGrid>
                <a:gridCol w="6059016"/>
                <a:gridCol w="2170584"/>
              </a:tblGrid>
              <a:tr h="370840">
                <a:tc>
                  <a:txBody>
                    <a:bodyPr/>
                    <a:lstStyle/>
                    <a:p>
                      <a:r>
                        <a:rPr lang="nl-BE" dirty="0" err="1" smtClean="0"/>
                        <a:t>Formulaire</a:t>
                      </a:r>
                      <a:r>
                        <a:rPr lang="nl-BE" baseline="0" dirty="0" smtClean="0"/>
                        <a:t> “</a:t>
                      </a:r>
                      <a:r>
                        <a:rPr lang="nl-BE" baseline="0" dirty="0" err="1" smtClean="0"/>
                        <a:t>informations</a:t>
                      </a:r>
                      <a:r>
                        <a:rPr lang="nl-BE" baseline="0" dirty="0" smtClean="0"/>
                        <a:t> </a:t>
                      </a:r>
                      <a:r>
                        <a:rPr lang="nl-BE" baseline="0" dirty="0" err="1" smtClean="0"/>
                        <a:t>générales</a:t>
                      </a:r>
                      <a:r>
                        <a:rPr lang="nl-BE" baseline="0" dirty="0" smtClean="0"/>
                        <a:t>”</a:t>
                      </a:r>
                      <a:endParaRPr lang="nl-BE" dirty="0"/>
                    </a:p>
                  </a:txBody>
                  <a:tcPr>
                    <a:solidFill>
                      <a:schemeClr val="tx2">
                        <a:lumMod val="40000"/>
                        <a:lumOff val="60000"/>
                      </a:schemeClr>
                    </a:solidFill>
                  </a:tcPr>
                </a:tc>
                <a:tc>
                  <a:txBody>
                    <a:bodyPr/>
                    <a:lstStyle/>
                    <a:p>
                      <a:r>
                        <a:rPr lang="nl-BE" dirty="0" smtClean="0"/>
                        <a:t>15%</a:t>
                      </a:r>
                      <a:endParaRPr lang="nl-BE" dirty="0"/>
                    </a:p>
                  </a:txBody>
                  <a:tcPr>
                    <a:solidFill>
                      <a:schemeClr val="tx2">
                        <a:lumMod val="40000"/>
                        <a:lumOff val="60000"/>
                      </a:schemeClr>
                    </a:solidFill>
                  </a:tcPr>
                </a:tc>
              </a:tr>
              <a:tr h="370840">
                <a:tc>
                  <a:txBody>
                    <a:bodyPr/>
                    <a:lstStyle/>
                    <a:p>
                      <a:r>
                        <a:rPr lang="nl-BE" b="1" dirty="0" err="1" smtClean="0"/>
                        <a:t>Excursion</a:t>
                      </a:r>
                      <a:r>
                        <a:rPr lang="nl-BE" b="1" baseline="0" dirty="0" smtClean="0"/>
                        <a:t> </a:t>
                      </a:r>
                      <a:endParaRPr lang="nl-BE" b="1" dirty="0"/>
                    </a:p>
                  </a:txBody>
                  <a:tcPr>
                    <a:solidFill>
                      <a:schemeClr val="tx2">
                        <a:lumMod val="40000"/>
                        <a:lumOff val="60000"/>
                      </a:schemeClr>
                    </a:solidFill>
                  </a:tcPr>
                </a:tc>
                <a:tc>
                  <a:txBody>
                    <a:bodyPr/>
                    <a:lstStyle/>
                    <a:p>
                      <a:r>
                        <a:rPr lang="nl-BE" b="1" dirty="0" smtClean="0"/>
                        <a:t>40%</a:t>
                      </a:r>
                      <a:endParaRPr lang="nl-BE" b="1" dirty="0"/>
                    </a:p>
                  </a:txBody>
                  <a:tcPr>
                    <a:solidFill>
                      <a:schemeClr val="tx2">
                        <a:lumMod val="40000"/>
                        <a:lumOff val="60000"/>
                      </a:schemeClr>
                    </a:solidFill>
                  </a:tcPr>
                </a:tc>
              </a:tr>
              <a:tr h="370840">
                <a:tc>
                  <a:txBody>
                    <a:bodyPr/>
                    <a:lstStyle/>
                    <a:p>
                      <a:r>
                        <a:rPr lang="nl-BE" dirty="0" smtClean="0"/>
                        <a:t>Respect</a:t>
                      </a:r>
                      <a:r>
                        <a:rPr lang="nl-BE" baseline="0" dirty="0" smtClean="0"/>
                        <a:t> de la consigne</a:t>
                      </a:r>
                      <a:endParaRPr lang="nl-BE" dirty="0"/>
                    </a:p>
                  </a:txBody>
                  <a:tcPr>
                    <a:solidFill>
                      <a:schemeClr val="accent1">
                        <a:lumMod val="20000"/>
                        <a:lumOff val="80000"/>
                      </a:schemeClr>
                    </a:solidFill>
                  </a:tcPr>
                </a:tc>
                <a:tc>
                  <a:txBody>
                    <a:bodyPr/>
                    <a:lstStyle/>
                    <a:p>
                      <a:r>
                        <a:rPr lang="nl-BE" dirty="0" smtClean="0"/>
                        <a:t>10%</a:t>
                      </a:r>
                      <a:endParaRPr lang="nl-BE" dirty="0"/>
                    </a:p>
                  </a:txBody>
                  <a:tcPr>
                    <a:solidFill>
                      <a:schemeClr val="accent1">
                        <a:lumMod val="20000"/>
                        <a:lumOff val="80000"/>
                      </a:schemeClr>
                    </a:solidFill>
                  </a:tcPr>
                </a:tc>
              </a:tr>
              <a:tr h="370840">
                <a:tc>
                  <a:txBody>
                    <a:bodyPr/>
                    <a:lstStyle/>
                    <a:p>
                      <a:r>
                        <a:rPr lang="nl-BE" dirty="0" err="1" smtClean="0"/>
                        <a:t>Schéma</a:t>
                      </a:r>
                      <a:r>
                        <a:rPr lang="nl-BE" dirty="0" smtClean="0"/>
                        <a:t> </a:t>
                      </a:r>
                      <a:r>
                        <a:rPr lang="nl-BE" dirty="0" err="1" smtClean="0"/>
                        <a:t>clair</a:t>
                      </a:r>
                      <a:endParaRPr lang="nl-BE" dirty="0"/>
                    </a:p>
                  </a:txBody>
                  <a:tcPr>
                    <a:solidFill>
                      <a:schemeClr val="accent1">
                        <a:lumMod val="20000"/>
                        <a:lumOff val="80000"/>
                      </a:schemeClr>
                    </a:solidFill>
                  </a:tcPr>
                </a:tc>
                <a:tc>
                  <a:txBody>
                    <a:bodyPr/>
                    <a:lstStyle/>
                    <a:p>
                      <a:r>
                        <a:rPr lang="nl-BE" dirty="0" smtClean="0"/>
                        <a:t>15%</a:t>
                      </a:r>
                      <a:endParaRPr lang="nl-BE" dirty="0"/>
                    </a:p>
                  </a:txBody>
                  <a:tcPr>
                    <a:solidFill>
                      <a:schemeClr val="accent1">
                        <a:lumMod val="20000"/>
                        <a:lumOff val="80000"/>
                      </a:schemeClr>
                    </a:solidFill>
                  </a:tcPr>
                </a:tc>
              </a:tr>
              <a:tr h="370840">
                <a:tc>
                  <a:txBody>
                    <a:bodyPr/>
                    <a:lstStyle/>
                    <a:p>
                      <a:r>
                        <a:rPr lang="nl-BE" dirty="0" err="1" smtClean="0"/>
                        <a:t>Langage</a:t>
                      </a:r>
                      <a:r>
                        <a:rPr lang="nl-BE" dirty="0" smtClean="0"/>
                        <a:t> correct</a:t>
                      </a:r>
                      <a:endParaRPr lang="nl-BE" dirty="0"/>
                    </a:p>
                  </a:txBody>
                  <a:tcPr>
                    <a:solidFill>
                      <a:schemeClr val="accent1">
                        <a:lumMod val="20000"/>
                        <a:lumOff val="80000"/>
                      </a:schemeClr>
                    </a:solidFill>
                  </a:tcPr>
                </a:tc>
                <a:tc>
                  <a:txBody>
                    <a:bodyPr/>
                    <a:lstStyle/>
                    <a:p>
                      <a:r>
                        <a:rPr lang="nl-BE" dirty="0" smtClean="0"/>
                        <a:t>15%</a:t>
                      </a:r>
                      <a:endParaRPr lang="nl-BE" dirty="0"/>
                    </a:p>
                  </a:txBody>
                  <a:tcPr>
                    <a:solidFill>
                      <a:schemeClr val="accent1">
                        <a:lumMod val="20000"/>
                        <a:lumOff val="80000"/>
                      </a:schemeClr>
                    </a:solidFill>
                  </a:tcPr>
                </a:tc>
              </a:tr>
              <a:tr h="370840">
                <a:tc>
                  <a:txBody>
                    <a:bodyPr/>
                    <a:lstStyle/>
                    <a:p>
                      <a:r>
                        <a:rPr lang="nl-BE" b="1" dirty="0" err="1" smtClean="0"/>
                        <a:t>Présentation</a:t>
                      </a:r>
                      <a:r>
                        <a:rPr lang="nl-BE" b="1" baseline="0" dirty="0" smtClean="0"/>
                        <a:t> </a:t>
                      </a:r>
                      <a:endParaRPr lang="nl-BE" b="1" dirty="0"/>
                    </a:p>
                  </a:txBody>
                  <a:tcPr>
                    <a:solidFill>
                      <a:schemeClr val="tx2">
                        <a:lumMod val="40000"/>
                        <a:lumOff val="60000"/>
                      </a:schemeClr>
                    </a:solidFill>
                  </a:tcPr>
                </a:tc>
                <a:tc>
                  <a:txBody>
                    <a:bodyPr/>
                    <a:lstStyle/>
                    <a:p>
                      <a:r>
                        <a:rPr lang="nl-BE" b="1" dirty="0" smtClean="0"/>
                        <a:t>40%</a:t>
                      </a:r>
                      <a:endParaRPr lang="nl-BE" b="1" dirty="0"/>
                    </a:p>
                  </a:txBody>
                  <a:tcPr>
                    <a:solidFill>
                      <a:schemeClr val="tx2">
                        <a:lumMod val="40000"/>
                        <a:lumOff val="60000"/>
                      </a:schemeClr>
                    </a:solidFill>
                  </a:tcPr>
                </a:tc>
              </a:tr>
              <a:tr h="370840">
                <a:tc>
                  <a:txBody>
                    <a:bodyPr/>
                    <a:lstStyle/>
                    <a:p>
                      <a:r>
                        <a:rPr lang="nl-BE" dirty="0" err="1" smtClean="0"/>
                        <a:t>Structure</a:t>
                      </a:r>
                      <a:r>
                        <a:rPr lang="nl-BE" dirty="0" smtClean="0"/>
                        <a:t> </a:t>
                      </a:r>
                      <a:endParaRPr lang="nl-BE" dirty="0"/>
                    </a:p>
                  </a:txBody>
                  <a:tcPr>
                    <a:solidFill>
                      <a:schemeClr val="accent1">
                        <a:lumMod val="20000"/>
                        <a:lumOff val="80000"/>
                      </a:schemeClr>
                    </a:solidFill>
                  </a:tcPr>
                </a:tc>
                <a:tc>
                  <a:txBody>
                    <a:bodyPr/>
                    <a:lstStyle/>
                    <a:p>
                      <a:r>
                        <a:rPr lang="nl-BE" dirty="0" smtClean="0"/>
                        <a:t>10%</a:t>
                      </a:r>
                      <a:endParaRPr lang="nl-BE" dirty="0"/>
                    </a:p>
                  </a:txBody>
                  <a:tcPr>
                    <a:solidFill>
                      <a:schemeClr val="accent1">
                        <a:lumMod val="20000"/>
                        <a:lumOff val="80000"/>
                      </a:schemeClr>
                    </a:solidFill>
                  </a:tcPr>
                </a:tc>
              </a:tr>
              <a:tr h="370840">
                <a:tc>
                  <a:txBody>
                    <a:bodyPr/>
                    <a:lstStyle/>
                    <a:p>
                      <a:r>
                        <a:rPr lang="nl-BE" dirty="0" err="1" smtClean="0"/>
                        <a:t>Langage</a:t>
                      </a:r>
                      <a:endParaRPr lang="nl-BE" dirty="0"/>
                    </a:p>
                  </a:txBody>
                  <a:tcPr>
                    <a:solidFill>
                      <a:schemeClr val="accent1">
                        <a:lumMod val="20000"/>
                        <a:lumOff val="80000"/>
                      </a:schemeClr>
                    </a:solidFill>
                  </a:tcPr>
                </a:tc>
                <a:tc>
                  <a:txBody>
                    <a:bodyPr/>
                    <a:lstStyle/>
                    <a:p>
                      <a:r>
                        <a:rPr lang="nl-BE" dirty="0" smtClean="0"/>
                        <a:t>15%</a:t>
                      </a:r>
                      <a:endParaRPr lang="nl-BE" dirty="0"/>
                    </a:p>
                  </a:txBody>
                  <a:tcPr>
                    <a:solidFill>
                      <a:schemeClr val="accent1">
                        <a:lumMod val="20000"/>
                        <a:lumOff val="80000"/>
                      </a:schemeClr>
                    </a:solidFill>
                  </a:tcPr>
                </a:tc>
              </a:tr>
              <a:tr h="370840">
                <a:tc>
                  <a:txBody>
                    <a:bodyPr/>
                    <a:lstStyle/>
                    <a:p>
                      <a:r>
                        <a:rPr lang="nl-BE" dirty="0" err="1" smtClean="0"/>
                        <a:t>Fluidité</a:t>
                      </a:r>
                      <a:endParaRPr lang="nl-BE" dirty="0"/>
                    </a:p>
                  </a:txBody>
                  <a:tcPr>
                    <a:solidFill>
                      <a:schemeClr val="accent1">
                        <a:lumMod val="20000"/>
                        <a:lumOff val="80000"/>
                      </a:schemeClr>
                    </a:solidFill>
                  </a:tcPr>
                </a:tc>
                <a:tc>
                  <a:txBody>
                    <a:bodyPr/>
                    <a:lstStyle/>
                    <a:p>
                      <a:r>
                        <a:rPr lang="nl-BE" dirty="0" smtClean="0"/>
                        <a:t>15%</a:t>
                      </a:r>
                      <a:endParaRPr lang="nl-BE" dirty="0"/>
                    </a:p>
                  </a:txBody>
                  <a:tcPr>
                    <a:solidFill>
                      <a:schemeClr val="accent1">
                        <a:lumMod val="20000"/>
                        <a:lumOff val="80000"/>
                      </a:schemeClr>
                    </a:solidFill>
                  </a:tcPr>
                </a:tc>
              </a:tr>
              <a:tr h="370840">
                <a:tc>
                  <a:txBody>
                    <a:bodyPr/>
                    <a:lstStyle/>
                    <a:p>
                      <a:r>
                        <a:rPr lang="nl-BE" b="1" dirty="0" err="1" smtClean="0"/>
                        <a:t>Processus</a:t>
                      </a:r>
                      <a:r>
                        <a:rPr lang="nl-BE" b="1" baseline="0" dirty="0" smtClean="0"/>
                        <a:t> </a:t>
                      </a:r>
                      <a:endParaRPr lang="nl-BE" b="1" dirty="0"/>
                    </a:p>
                  </a:txBody>
                  <a:tcPr>
                    <a:solidFill>
                      <a:schemeClr val="tx2">
                        <a:lumMod val="40000"/>
                        <a:lumOff val="60000"/>
                      </a:schemeClr>
                    </a:solidFill>
                  </a:tcPr>
                </a:tc>
                <a:tc>
                  <a:txBody>
                    <a:bodyPr/>
                    <a:lstStyle/>
                    <a:p>
                      <a:r>
                        <a:rPr lang="nl-BE" b="1" dirty="0" smtClean="0"/>
                        <a:t>5%</a:t>
                      </a:r>
                      <a:endParaRPr lang="nl-BE" b="1" dirty="0"/>
                    </a:p>
                  </a:txBody>
                  <a:tcPr>
                    <a:solidFill>
                      <a:schemeClr val="tx2">
                        <a:lumMod val="40000"/>
                        <a:lumOff val="60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Autofit/>
            <a:scene3d>
              <a:camera prst="orthographicFront"/>
              <a:lightRig rig="threePt" dir="t"/>
            </a:scene3d>
            <a:sp3d extrusionH="57150">
              <a:bevelT w="38100" h="38100" prst="relaxedInset"/>
            </a:sp3d>
          </a:bodyPr>
          <a:lstStyle/>
          <a:p>
            <a:r>
              <a:rPr lang="nl-BE" sz="7200" dirty="0" smtClean="0">
                <a:effectLst>
                  <a:outerShdw blurRad="38100" dist="38100" dir="2700000" algn="tl">
                    <a:srgbClr val="000000">
                      <a:alpha val="43137"/>
                    </a:srgbClr>
                  </a:outerShdw>
                </a:effectLst>
              </a:rPr>
              <a:t>BONNE CHANCE </a:t>
            </a:r>
            <a:br>
              <a:rPr lang="nl-BE" sz="7200" dirty="0" smtClean="0">
                <a:effectLst>
                  <a:outerShdw blurRad="38100" dist="38100" dir="2700000" algn="tl">
                    <a:srgbClr val="000000">
                      <a:alpha val="43137"/>
                    </a:srgbClr>
                  </a:outerShdw>
                </a:effectLst>
              </a:rPr>
            </a:br>
            <a:r>
              <a:rPr lang="nl-BE" sz="7200" dirty="0" smtClean="0">
                <a:effectLst>
                  <a:outerShdw blurRad="38100" dist="38100" dir="2700000" algn="tl">
                    <a:srgbClr val="000000">
                      <a:alpha val="43137"/>
                    </a:srgbClr>
                  </a:outerShdw>
                </a:effectLst>
              </a:rPr>
              <a:t>ET … BON VOYAGE!</a:t>
            </a:r>
            <a:endParaRPr lang="nl-BE" sz="72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Introduction</a:t>
            </a:r>
            <a:r>
              <a:rPr lang="nl-BE" b="1" dirty="0" smtClean="0"/>
              <a:t> </a:t>
            </a:r>
            <a:endParaRPr lang="nl-BE" b="1" dirty="0"/>
          </a:p>
        </p:txBody>
      </p:sp>
      <p:sp>
        <p:nvSpPr>
          <p:cNvPr id="3" name="Tijdelijke aanduiding voor inhoud 2"/>
          <p:cNvSpPr>
            <a:spLocks noGrp="1"/>
          </p:cNvSpPr>
          <p:nvPr>
            <p:ph idx="1"/>
          </p:nvPr>
        </p:nvSpPr>
        <p:spPr>
          <a:xfrm>
            <a:off x="-36512" y="1600200"/>
            <a:ext cx="3754760" cy="4525963"/>
          </a:xfrm>
        </p:spPr>
        <p:txBody>
          <a:bodyPr/>
          <a:lstStyle/>
          <a:p>
            <a:pPr>
              <a:buNone/>
            </a:pPr>
            <a:r>
              <a:rPr lang="fr-FR" dirty="0" smtClean="0"/>
              <a:t>	Pau est une ville située dans le sud de la France, dans la région Aquitaine, plus précisément dans le département Pyrénées-Atlantiques.</a:t>
            </a:r>
            <a:endParaRPr lang="fr-FR" dirty="0"/>
          </a:p>
        </p:txBody>
      </p:sp>
      <p:pic>
        <p:nvPicPr>
          <p:cNvPr id="2052" name="Picture 4" descr="http://www.vin-vigne.com/images/cartes/communes/64/64445/carte-localisation-Pau.jpg"/>
          <p:cNvPicPr>
            <a:picLocks noChangeAspect="1" noChangeArrowheads="1"/>
          </p:cNvPicPr>
          <p:nvPr/>
        </p:nvPicPr>
        <p:blipFill>
          <a:blip r:embed="rId2" cstate="print"/>
          <a:srcRect/>
          <a:stretch>
            <a:fillRect/>
          </a:stretch>
        </p:blipFill>
        <p:spPr bwMode="auto">
          <a:xfrm>
            <a:off x="4355976" y="1700808"/>
            <a:ext cx="4592885" cy="4349407"/>
          </a:xfrm>
          <a:prstGeom prst="rect">
            <a:avLst/>
          </a:prstGeom>
          <a:noFill/>
        </p:spPr>
      </p:pic>
      <p:sp>
        <p:nvSpPr>
          <p:cNvPr id="5" name="PIJL-RECHTS 4"/>
          <p:cNvSpPr/>
          <p:nvPr/>
        </p:nvSpPr>
        <p:spPr>
          <a:xfrm>
            <a:off x="3923928" y="4653136"/>
            <a:ext cx="1584176" cy="9361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Introduction</a:t>
            </a:r>
            <a:r>
              <a:rPr lang="nl-BE" b="1" dirty="0" smtClean="0"/>
              <a:t> </a:t>
            </a:r>
            <a:endParaRPr lang="nl-BE" b="1" dirty="0"/>
          </a:p>
        </p:txBody>
      </p:sp>
      <p:sp>
        <p:nvSpPr>
          <p:cNvPr id="3" name="Tijdelijke aanduiding voor inhoud 2"/>
          <p:cNvSpPr>
            <a:spLocks noGrp="1"/>
          </p:cNvSpPr>
          <p:nvPr>
            <p:ph idx="1"/>
          </p:nvPr>
        </p:nvSpPr>
        <p:spPr>
          <a:xfrm>
            <a:off x="457200" y="1600201"/>
            <a:ext cx="8229600" cy="1180727"/>
          </a:xfrm>
        </p:spPr>
        <p:txBody>
          <a:bodyPr/>
          <a:lstStyle/>
          <a:p>
            <a:pPr algn="ctr">
              <a:buNone/>
            </a:pPr>
            <a:r>
              <a:rPr lang="fr-FR" dirty="0" smtClean="0"/>
              <a:t>La ville se situe à 100 km de l’océan Atlantique et à seulement 50 km de l’Espagne.</a:t>
            </a:r>
            <a:endParaRPr lang="fr-FR" dirty="0"/>
          </a:p>
        </p:txBody>
      </p:sp>
      <p:pic>
        <p:nvPicPr>
          <p:cNvPr id="16386" name="Picture 2" descr="http://www.infoclimat.fr/photolive/photos/2011-11/837781101120111657.jpg"/>
          <p:cNvPicPr>
            <a:picLocks noChangeAspect="1" noChangeArrowheads="1"/>
          </p:cNvPicPr>
          <p:nvPr/>
        </p:nvPicPr>
        <p:blipFill>
          <a:blip r:embed="rId2" cstate="print"/>
          <a:srcRect/>
          <a:stretch>
            <a:fillRect/>
          </a:stretch>
        </p:blipFill>
        <p:spPr bwMode="auto">
          <a:xfrm>
            <a:off x="1187624" y="2852936"/>
            <a:ext cx="6743700" cy="31337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Introduction</a:t>
            </a:r>
            <a:r>
              <a:rPr lang="nl-BE" b="1" dirty="0" smtClean="0"/>
              <a:t> </a:t>
            </a:r>
            <a:endParaRPr lang="nl-BE" b="1" dirty="0"/>
          </a:p>
        </p:txBody>
      </p:sp>
      <p:sp>
        <p:nvSpPr>
          <p:cNvPr id="3" name="Tijdelijke aanduiding voor inhoud 2"/>
          <p:cNvSpPr>
            <a:spLocks noGrp="1"/>
          </p:cNvSpPr>
          <p:nvPr>
            <p:ph idx="1"/>
          </p:nvPr>
        </p:nvSpPr>
        <p:spPr/>
        <p:txBody>
          <a:bodyPr/>
          <a:lstStyle/>
          <a:p>
            <a:r>
              <a:rPr lang="nl-BE" dirty="0" err="1" smtClean="0"/>
              <a:t>Saviez-vous</a:t>
            </a:r>
            <a:r>
              <a:rPr lang="nl-BE" dirty="0" smtClean="0"/>
              <a:t> </a:t>
            </a:r>
            <a:r>
              <a:rPr lang="nl-BE" dirty="0" err="1" smtClean="0"/>
              <a:t>que</a:t>
            </a:r>
            <a:r>
              <a:rPr lang="nl-BE" dirty="0" smtClean="0"/>
              <a:t> </a:t>
            </a:r>
          </a:p>
          <a:p>
            <a:pPr lvl="1"/>
            <a:r>
              <a:rPr lang="nl-BE" dirty="0" err="1" smtClean="0"/>
              <a:t>Pau</a:t>
            </a:r>
            <a:r>
              <a:rPr lang="nl-BE" dirty="0" smtClean="0"/>
              <a:t> est dans </a:t>
            </a:r>
            <a:r>
              <a:rPr lang="nl-BE" dirty="0" err="1" smtClean="0"/>
              <a:t>le</a:t>
            </a:r>
            <a:r>
              <a:rPr lang="nl-BE" dirty="0" smtClean="0"/>
              <a:t> Tour de France </a:t>
            </a:r>
            <a:r>
              <a:rPr lang="nl-BE" dirty="0" err="1" smtClean="0"/>
              <a:t>depuis</a:t>
            </a:r>
            <a:r>
              <a:rPr lang="nl-BE" dirty="0" smtClean="0"/>
              <a:t> 1947?</a:t>
            </a:r>
          </a:p>
          <a:p>
            <a:pPr lvl="1"/>
            <a:r>
              <a:rPr lang="nl-BE" dirty="0" err="1" smtClean="0"/>
              <a:t>Pau</a:t>
            </a:r>
            <a:r>
              <a:rPr lang="nl-BE" dirty="0" smtClean="0"/>
              <a:t> a </a:t>
            </a:r>
            <a:r>
              <a:rPr lang="nl-BE" dirty="0" err="1" smtClean="0"/>
              <a:t>été</a:t>
            </a:r>
            <a:r>
              <a:rPr lang="nl-BE" dirty="0" smtClean="0"/>
              <a:t> </a:t>
            </a:r>
            <a:r>
              <a:rPr lang="nl-BE" dirty="0" err="1" smtClean="0"/>
              <a:t>l’arrivée</a:t>
            </a:r>
            <a:r>
              <a:rPr lang="nl-BE" dirty="0" smtClean="0"/>
              <a:t> de 49 </a:t>
            </a:r>
            <a:r>
              <a:rPr lang="nl-BE" dirty="0" err="1" smtClean="0"/>
              <a:t>étapes</a:t>
            </a:r>
            <a:r>
              <a:rPr lang="nl-BE" dirty="0" smtClean="0"/>
              <a:t> du Tour?</a:t>
            </a:r>
          </a:p>
          <a:p>
            <a:pPr lvl="1"/>
            <a:r>
              <a:rPr lang="nl-BE" dirty="0" err="1" smtClean="0"/>
              <a:t>Pau</a:t>
            </a:r>
            <a:r>
              <a:rPr lang="nl-BE" dirty="0" smtClean="0"/>
              <a:t> a </a:t>
            </a:r>
            <a:r>
              <a:rPr lang="nl-BE" dirty="0" err="1" smtClean="0"/>
              <a:t>été</a:t>
            </a:r>
            <a:r>
              <a:rPr lang="nl-BE" dirty="0" smtClean="0"/>
              <a:t> </a:t>
            </a:r>
            <a:r>
              <a:rPr lang="nl-BE" dirty="0" err="1" smtClean="0"/>
              <a:t>le</a:t>
            </a:r>
            <a:r>
              <a:rPr lang="nl-BE" dirty="0" smtClean="0"/>
              <a:t> </a:t>
            </a:r>
            <a:r>
              <a:rPr lang="nl-BE" dirty="0" err="1" smtClean="0"/>
              <a:t>départ</a:t>
            </a:r>
            <a:r>
              <a:rPr lang="nl-BE" dirty="0" smtClean="0"/>
              <a:t> de 51 </a:t>
            </a:r>
            <a:r>
              <a:rPr lang="nl-BE" dirty="0" err="1" smtClean="0"/>
              <a:t>étapes</a:t>
            </a:r>
            <a:r>
              <a:rPr lang="nl-BE" dirty="0" smtClean="0"/>
              <a:t> du Tour?</a:t>
            </a:r>
          </a:p>
          <a:p>
            <a:pPr>
              <a:buFontTx/>
              <a:buChar char="-"/>
            </a:pPr>
            <a:endParaRPr lang="nl-BE" dirty="0"/>
          </a:p>
        </p:txBody>
      </p:sp>
      <p:pic>
        <p:nvPicPr>
          <p:cNvPr id="1026" name="Picture 2" descr="http://images.larepubliquedespyrenees.fr/images/2014/02/08/l-hotellerie-paloise-va-faire-le-plein-les-23-et-24-juillet_1006766_490x306p.jpg"/>
          <p:cNvPicPr>
            <a:picLocks noChangeAspect="1" noChangeArrowheads="1"/>
          </p:cNvPicPr>
          <p:nvPr/>
        </p:nvPicPr>
        <p:blipFill>
          <a:blip r:embed="rId2" cstate="print"/>
          <a:srcRect/>
          <a:stretch>
            <a:fillRect/>
          </a:stretch>
        </p:blipFill>
        <p:spPr bwMode="auto">
          <a:xfrm>
            <a:off x="251520" y="4087947"/>
            <a:ext cx="3672408" cy="2293381"/>
          </a:xfrm>
          <a:prstGeom prst="rect">
            <a:avLst/>
          </a:prstGeom>
          <a:noFill/>
        </p:spPr>
      </p:pic>
      <p:pic>
        <p:nvPicPr>
          <p:cNvPr id="1028" name="Picture 4" descr="http://images.sudouest.fr/images/2014/02/07/le-tour-de-france-a-pau-en-2008-deja-au-depart-de-beaumont_1617455_800x400.jpg"/>
          <p:cNvPicPr>
            <a:picLocks noChangeAspect="1" noChangeArrowheads="1"/>
          </p:cNvPicPr>
          <p:nvPr/>
        </p:nvPicPr>
        <p:blipFill>
          <a:blip r:embed="rId3" cstate="print"/>
          <a:srcRect/>
          <a:stretch>
            <a:fillRect/>
          </a:stretch>
        </p:blipFill>
        <p:spPr bwMode="auto">
          <a:xfrm>
            <a:off x="4320480" y="4095327"/>
            <a:ext cx="4572000" cy="22860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Introduction</a:t>
            </a:r>
            <a:r>
              <a:rPr lang="nl-BE" b="1" dirty="0" smtClean="0"/>
              <a:t> </a:t>
            </a:r>
            <a:endParaRPr lang="nl-BE" b="1" dirty="0"/>
          </a:p>
        </p:txBody>
      </p:sp>
      <p:sp>
        <p:nvSpPr>
          <p:cNvPr id="3" name="Tijdelijke aanduiding voor inhoud 2"/>
          <p:cNvSpPr>
            <a:spLocks noGrp="1"/>
          </p:cNvSpPr>
          <p:nvPr>
            <p:ph idx="1"/>
          </p:nvPr>
        </p:nvSpPr>
        <p:spPr/>
        <p:txBody>
          <a:bodyPr/>
          <a:lstStyle/>
          <a:p>
            <a:pPr algn="just">
              <a:buNone/>
            </a:pPr>
            <a:r>
              <a:rPr lang="nl-BE" dirty="0" smtClean="0"/>
              <a:t>	Dans </a:t>
            </a:r>
            <a:r>
              <a:rPr lang="nl-BE" dirty="0" err="1" smtClean="0"/>
              <a:t>cette</a:t>
            </a:r>
            <a:r>
              <a:rPr lang="nl-BE" dirty="0" smtClean="0"/>
              <a:t> </a:t>
            </a:r>
            <a:r>
              <a:rPr lang="nl-BE" dirty="0" err="1" smtClean="0"/>
              <a:t>webquest</a:t>
            </a:r>
            <a:r>
              <a:rPr lang="nl-BE" dirty="0" smtClean="0"/>
              <a:t>, </a:t>
            </a:r>
            <a:r>
              <a:rPr lang="nl-BE" dirty="0" err="1" smtClean="0"/>
              <a:t>vous</a:t>
            </a:r>
            <a:r>
              <a:rPr lang="nl-BE" dirty="0" smtClean="0"/>
              <a:t> </a:t>
            </a:r>
            <a:r>
              <a:rPr lang="nl-BE" dirty="0" err="1" smtClean="0"/>
              <a:t>allez</a:t>
            </a:r>
            <a:r>
              <a:rPr lang="nl-BE" dirty="0" smtClean="0"/>
              <a:t> </a:t>
            </a:r>
            <a:r>
              <a:rPr lang="nl-BE" dirty="0" err="1" smtClean="0"/>
              <a:t>compléter</a:t>
            </a:r>
            <a:r>
              <a:rPr lang="nl-BE" dirty="0" smtClean="0"/>
              <a:t> </a:t>
            </a:r>
            <a:r>
              <a:rPr lang="nl-BE" dirty="0" err="1" smtClean="0"/>
              <a:t>d’abord</a:t>
            </a:r>
            <a:r>
              <a:rPr lang="nl-BE" dirty="0" smtClean="0"/>
              <a:t> </a:t>
            </a:r>
            <a:r>
              <a:rPr lang="nl-BE" dirty="0" err="1" smtClean="0"/>
              <a:t>quelques</a:t>
            </a:r>
            <a:r>
              <a:rPr lang="nl-BE" dirty="0" smtClean="0"/>
              <a:t> </a:t>
            </a:r>
            <a:r>
              <a:rPr lang="nl-BE" dirty="0" err="1" smtClean="0"/>
              <a:t>informations</a:t>
            </a:r>
            <a:r>
              <a:rPr lang="nl-BE" dirty="0" smtClean="0"/>
              <a:t> </a:t>
            </a:r>
            <a:r>
              <a:rPr lang="nl-BE" dirty="0" err="1" smtClean="0"/>
              <a:t>générales</a:t>
            </a:r>
            <a:r>
              <a:rPr lang="nl-BE" dirty="0" smtClean="0"/>
              <a:t> sur </a:t>
            </a:r>
            <a:r>
              <a:rPr lang="nl-BE" dirty="0" err="1" smtClean="0"/>
              <a:t>Pau</a:t>
            </a:r>
            <a:r>
              <a:rPr lang="nl-BE" dirty="0" smtClean="0"/>
              <a:t>. </a:t>
            </a:r>
            <a:r>
              <a:rPr lang="nl-BE" dirty="0" err="1" smtClean="0"/>
              <a:t>Ensuite</a:t>
            </a:r>
            <a:r>
              <a:rPr lang="nl-BE" dirty="0" smtClean="0"/>
              <a:t>, </a:t>
            </a:r>
            <a:r>
              <a:rPr lang="nl-BE" dirty="0" err="1" smtClean="0"/>
              <a:t>vous</a:t>
            </a:r>
            <a:r>
              <a:rPr lang="nl-BE" dirty="0" smtClean="0"/>
              <a:t> </a:t>
            </a:r>
            <a:r>
              <a:rPr lang="nl-BE" dirty="0" err="1" smtClean="0"/>
              <a:t>allez</a:t>
            </a:r>
            <a:r>
              <a:rPr lang="nl-BE" dirty="0" smtClean="0"/>
              <a:t> </a:t>
            </a:r>
            <a:r>
              <a:rPr lang="nl-BE" dirty="0" err="1" smtClean="0"/>
              <a:t>développer</a:t>
            </a:r>
            <a:r>
              <a:rPr lang="nl-BE" dirty="0" smtClean="0"/>
              <a:t> </a:t>
            </a:r>
            <a:r>
              <a:rPr lang="nl-BE" dirty="0" err="1" smtClean="0"/>
              <a:t>une</a:t>
            </a:r>
            <a:r>
              <a:rPr lang="nl-BE" dirty="0" smtClean="0"/>
              <a:t> </a:t>
            </a:r>
            <a:r>
              <a:rPr lang="nl-BE" dirty="0" err="1" smtClean="0"/>
              <a:t>excursion</a:t>
            </a:r>
            <a:r>
              <a:rPr lang="nl-BE" dirty="0" smtClean="0"/>
              <a:t> </a:t>
            </a:r>
            <a:r>
              <a:rPr lang="nl-BE" dirty="0" err="1" smtClean="0"/>
              <a:t>d’une</a:t>
            </a:r>
            <a:r>
              <a:rPr lang="nl-BE" dirty="0" smtClean="0"/>
              <a:t> </a:t>
            </a:r>
            <a:r>
              <a:rPr lang="nl-BE" dirty="0" err="1" smtClean="0"/>
              <a:t>journée</a:t>
            </a:r>
            <a:r>
              <a:rPr lang="nl-BE" dirty="0" smtClean="0"/>
              <a:t> </a:t>
            </a:r>
            <a:r>
              <a:rPr lang="nl-BE" dirty="0" err="1" smtClean="0"/>
              <a:t>entière</a:t>
            </a:r>
            <a:r>
              <a:rPr lang="nl-BE" dirty="0" smtClean="0"/>
              <a:t> à </a:t>
            </a:r>
            <a:r>
              <a:rPr lang="nl-BE" dirty="0" err="1" smtClean="0"/>
              <a:t>Pau</a:t>
            </a:r>
            <a:r>
              <a:rPr lang="nl-BE" dirty="0" smtClean="0"/>
              <a:t>. Enfin, </a:t>
            </a:r>
            <a:r>
              <a:rPr lang="nl-BE" dirty="0" err="1" smtClean="0"/>
              <a:t>vous</a:t>
            </a:r>
            <a:r>
              <a:rPr lang="nl-BE" dirty="0" smtClean="0"/>
              <a:t> </a:t>
            </a:r>
            <a:r>
              <a:rPr lang="nl-BE" dirty="0" err="1" smtClean="0"/>
              <a:t>allez</a:t>
            </a:r>
            <a:r>
              <a:rPr lang="nl-BE" dirty="0" smtClean="0"/>
              <a:t> </a:t>
            </a:r>
            <a:r>
              <a:rPr lang="nl-BE" dirty="0" err="1" smtClean="0"/>
              <a:t>présenter</a:t>
            </a:r>
            <a:r>
              <a:rPr lang="nl-BE" dirty="0" smtClean="0"/>
              <a:t> </a:t>
            </a:r>
            <a:r>
              <a:rPr lang="nl-BE" dirty="0" err="1" smtClean="0"/>
              <a:t>votre</a:t>
            </a:r>
            <a:r>
              <a:rPr lang="nl-BE" dirty="0" smtClean="0"/>
              <a:t> </a:t>
            </a:r>
            <a:r>
              <a:rPr lang="nl-BE" dirty="0" err="1" smtClean="0"/>
              <a:t>proposition</a:t>
            </a:r>
            <a:r>
              <a:rPr lang="nl-BE" dirty="0" smtClean="0"/>
              <a:t> </a:t>
            </a:r>
            <a:r>
              <a:rPr lang="nl-BE" dirty="0" err="1" smtClean="0"/>
              <a:t>d’excursion</a:t>
            </a:r>
            <a:r>
              <a:rPr lang="nl-BE" dirty="0" smtClean="0"/>
              <a:t> au </a:t>
            </a:r>
            <a:r>
              <a:rPr lang="nl-BE" dirty="0" err="1" smtClean="0"/>
              <a:t>reste</a:t>
            </a:r>
            <a:r>
              <a:rPr lang="nl-BE" dirty="0" smtClean="0"/>
              <a:t> de la </a:t>
            </a:r>
            <a:r>
              <a:rPr lang="nl-BE" dirty="0" err="1" smtClean="0"/>
              <a:t>classe</a:t>
            </a:r>
            <a:r>
              <a:rPr lang="nl-BE" dirty="0" smtClean="0"/>
              <a:t>.</a:t>
            </a:r>
            <a:endParaRPr lang="nl-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92696"/>
            <a:ext cx="8229600" cy="5433467"/>
          </a:xfrm>
        </p:spPr>
        <p:txBody>
          <a:bodyPr/>
          <a:lstStyle/>
          <a:p>
            <a:pPr algn="ctr"/>
            <a:r>
              <a:rPr lang="nl-BE" sz="4800" dirty="0" err="1" smtClean="0"/>
              <a:t>Introduction</a:t>
            </a:r>
            <a:endParaRPr lang="nl-BE" sz="4800" dirty="0" smtClean="0"/>
          </a:p>
          <a:p>
            <a:pPr algn="ctr"/>
            <a:r>
              <a:rPr lang="nl-BE" sz="4800" b="1" dirty="0" err="1" smtClean="0"/>
              <a:t>Tâche</a:t>
            </a:r>
            <a:endParaRPr lang="nl-BE" sz="4800" b="1" dirty="0" smtClean="0"/>
          </a:p>
          <a:p>
            <a:pPr algn="ctr"/>
            <a:r>
              <a:rPr lang="nl-BE" sz="4800" dirty="0" err="1" smtClean="0"/>
              <a:t>Processus</a:t>
            </a:r>
            <a:endParaRPr lang="nl-BE" sz="4800" dirty="0" smtClean="0"/>
          </a:p>
          <a:p>
            <a:pPr algn="ctr"/>
            <a:r>
              <a:rPr lang="nl-BE" sz="4800" dirty="0" smtClean="0"/>
              <a:t>Ressources</a:t>
            </a:r>
          </a:p>
          <a:p>
            <a:pPr algn="ctr"/>
            <a:r>
              <a:rPr lang="nl-BE" sz="4800" dirty="0" err="1" smtClean="0"/>
              <a:t>Conclusion</a:t>
            </a:r>
            <a:endParaRPr lang="nl-BE" sz="4800" dirty="0" smtClean="0"/>
          </a:p>
          <a:p>
            <a:pPr algn="ctr"/>
            <a:r>
              <a:rPr lang="nl-BE" sz="4800" dirty="0" err="1" smtClean="0"/>
              <a:t>Évaluation</a:t>
            </a:r>
            <a:endParaRPr lang="nl-BE" sz="4800" dirty="0" smtClean="0"/>
          </a:p>
          <a:p>
            <a:pPr>
              <a:buNone/>
            </a:pPr>
            <a:endParaRPr lang="nl-B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Tâche</a:t>
            </a:r>
            <a:r>
              <a:rPr lang="nl-BE" b="1" dirty="0" smtClean="0"/>
              <a:t> </a:t>
            </a:r>
            <a:endParaRPr lang="nl-BE" b="1" dirty="0"/>
          </a:p>
        </p:txBody>
      </p:sp>
      <p:sp>
        <p:nvSpPr>
          <p:cNvPr id="3" name="Tijdelijke aanduiding voor inhoud 2"/>
          <p:cNvSpPr>
            <a:spLocks noGrp="1"/>
          </p:cNvSpPr>
          <p:nvPr>
            <p:ph idx="1"/>
          </p:nvPr>
        </p:nvSpPr>
        <p:spPr/>
        <p:txBody>
          <a:bodyPr/>
          <a:lstStyle/>
          <a:p>
            <a:pPr>
              <a:buNone/>
            </a:pPr>
            <a:r>
              <a:rPr lang="nl-BE" dirty="0" smtClean="0"/>
              <a:t>La </a:t>
            </a:r>
            <a:r>
              <a:rPr lang="nl-BE" dirty="0" err="1" smtClean="0"/>
              <a:t>tâche</a:t>
            </a:r>
            <a:r>
              <a:rPr lang="nl-BE" dirty="0" smtClean="0"/>
              <a:t> </a:t>
            </a:r>
            <a:r>
              <a:rPr lang="nl-BE" dirty="0" err="1" smtClean="0"/>
              <a:t>pour</a:t>
            </a:r>
            <a:r>
              <a:rPr lang="nl-BE" dirty="0" smtClean="0"/>
              <a:t> </a:t>
            </a:r>
            <a:r>
              <a:rPr lang="nl-BE" dirty="0" err="1" smtClean="0"/>
              <a:t>cette</a:t>
            </a:r>
            <a:r>
              <a:rPr lang="nl-BE" dirty="0" smtClean="0"/>
              <a:t> </a:t>
            </a:r>
            <a:r>
              <a:rPr lang="nl-BE" dirty="0" err="1" smtClean="0"/>
              <a:t>webquest</a:t>
            </a:r>
            <a:r>
              <a:rPr lang="nl-BE" dirty="0" smtClean="0"/>
              <a:t> est double:</a:t>
            </a:r>
          </a:p>
          <a:p>
            <a:r>
              <a:rPr lang="nl-BE" i="1" dirty="0" smtClean="0"/>
              <a:t>PARTIE 1:</a:t>
            </a:r>
            <a:r>
              <a:rPr lang="nl-BE" dirty="0" smtClean="0"/>
              <a:t> </a:t>
            </a:r>
            <a:r>
              <a:rPr lang="nl-BE" dirty="0" err="1" smtClean="0"/>
              <a:t>Informations</a:t>
            </a:r>
            <a:r>
              <a:rPr lang="nl-BE" dirty="0" smtClean="0"/>
              <a:t> </a:t>
            </a:r>
            <a:r>
              <a:rPr lang="nl-BE" dirty="0" err="1" smtClean="0"/>
              <a:t>générales</a:t>
            </a:r>
            <a:endParaRPr lang="nl-BE" dirty="0" smtClean="0"/>
          </a:p>
          <a:p>
            <a:pPr lvl="1">
              <a:buNone/>
            </a:pPr>
            <a:endParaRPr lang="nl-BE" dirty="0" smtClean="0"/>
          </a:p>
          <a:p>
            <a:r>
              <a:rPr lang="nl-BE" i="1" dirty="0" smtClean="0"/>
              <a:t>PARTIE 2:</a:t>
            </a:r>
            <a:r>
              <a:rPr lang="nl-BE" dirty="0" smtClean="0"/>
              <a:t> </a:t>
            </a:r>
            <a:r>
              <a:rPr lang="nl-BE" dirty="0" err="1" smtClean="0"/>
              <a:t>Proposition</a:t>
            </a:r>
            <a:r>
              <a:rPr lang="nl-BE" dirty="0" smtClean="0"/>
              <a:t> </a:t>
            </a:r>
            <a:r>
              <a:rPr lang="nl-BE" dirty="0" err="1" smtClean="0"/>
              <a:t>d’excursion</a:t>
            </a:r>
            <a:endParaRPr lang="nl-BE" dirty="0" smtClean="0"/>
          </a:p>
          <a:p>
            <a:pPr lvl="1"/>
            <a:r>
              <a:rPr lang="nl-BE" dirty="0" err="1" smtClean="0"/>
              <a:t>Version</a:t>
            </a:r>
            <a:r>
              <a:rPr lang="nl-BE" dirty="0" smtClean="0"/>
              <a:t> </a:t>
            </a:r>
            <a:r>
              <a:rPr lang="nl-BE" dirty="0" err="1" smtClean="0"/>
              <a:t>écrite</a:t>
            </a:r>
            <a:endParaRPr lang="nl-BE" dirty="0" smtClean="0"/>
          </a:p>
          <a:p>
            <a:pPr lvl="1"/>
            <a:r>
              <a:rPr lang="nl-BE" dirty="0" err="1" smtClean="0"/>
              <a:t>Présentation</a:t>
            </a:r>
            <a:r>
              <a:rPr lang="nl-BE" dirty="0" smtClean="0"/>
              <a:t> </a:t>
            </a:r>
            <a:endParaRPr lang="nl-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t>Tâche</a:t>
            </a:r>
            <a:r>
              <a:rPr lang="nl-BE" b="1" dirty="0" smtClean="0"/>
              <a:t> : </a:t>
            </a:r>
            <a:r>
              <a:rPr lang="nl-BE" b="1" dirty="0" err="1" smtClean="0"/>
              <a:t>partie</a:t>
            </a:r>
            <a:r>
              <a:rPr lang="nl-BE" b="1" dirty="0" smtClean="0"/>
              <a:t> 1</a:t>
            </a:r>
            <a:endParaRPr lang="nl-BE" b="1" dirty="0"/>
          </a:p>
        </p:txBody>
      </p:sp>
      <p:sp>
        <p:nvSpPr>
          <p:cNvPr id="3" name="Tijdelijke aanduiding voor inhoud 2"/>
          <p:cNvSpPr>
            <a:spLocks noGrp="1"/>
          </p:cNvSpPr>
          <p:nvPr>
            <p:ph idx="1"/>
          </p:nvPr>
        </p:nvSpPr>
        <p:spPr/>
        <p:txBody>
          <a:bodyPr/>
          <a:lstStyle/>
          <a:p>
            <a:pPr algn="ctr">
              <a:buNone/>
            </a:pPr>
            <a:r>
              <a:rPr lang="nl-BE" dirty="0" smtClean="0"/>
              <a:t>	</a:t>
            </a:r>
            <a:r>
              <a:rPr lang="fr-FR" dirty="0" smtClean="0"/>
              <a:t>Complétez la partie « informations générales » pour faire connaissance avec cette merveilleuse ville de Pau.</a:t>
            </a:r>
            <a:endParaRPr lang="fr-FR" dirty="0"/>
          </a:p>
        </p:txBody>
      </p:sp>
      <p:pic>
        <p:nvPicPr>
          <p:cNvPr id="27650" name="Picture 2" descr="http://www.leseclairagistesassocies.com/wp-content/uploads/2014/02/PauXavier-Boymond-7-e1393334393204.jpg"/>
          <p:cNvPicPr>
            <a:picLocks noChangeAspect="1" noChangeArrowheads="1"/>
          </p:cNvPicPr>
          <p:nvPr/>
        </p:nvPicPr>
        <p:blipFill>
          <a:blip r:embed="rId2" cstate="print"/>
          <a:srcRect/>
          <a:stretch>
            <a:fillRect/>
          </a:stretch>
        </p:blipFill>
        <p:spPr bwMode="auto">
          <a:xfrm>
            <a:off x="1835696" y="3114675"/>
            <a:ext cx="5610225" cy="3743325"/>
          </a:xfrm>
          <a:prstGeom prst="rect">
            <a:avLst/>
          </a:prstGeom>
          <a:noFill/>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366</Words>
  <Application>Microsoft Office PowerPoint</Application>
  <PresentationFormat>Diavoorstelling (4:3)</PresentationFormat>
  <Paragraphs>153</Paragraphs>
  <Slides>28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Arial</vt:lpstr>
      <vt:lpstr>Calibri</vt:lpstr>
      <vt:lpstr>Wingdings</vt:lpstr>
      <vt:lpstr>Office-thema</vt:lpstr>
      <vt:lpstr>Pau Porte des Pyrénées  PPP</vt:lpstr>
      <vt:lpstr>PowerPoint-presentatie</vt:lpstr>
      <vt:lpstr>Introduction </vt:lpstr>
      <vt:lpstr>Introduction </vt:lpstr>
      <vt:lpstr>Introduction </vt:lpstr>
      <vt:lpstr>Introduction </vt:lpstr>
      <vt:lpstr>PowerPoint-presentatie</vt:lpstr>
      <vt:lpstr>Tâche </vt:lpstr>
      <vt:lpstr>Tâche : partie 1</vt:lpstr>
      <vt:lpstr>Tâche : partie 2</vt:lpstr>
      <vt:lpstr>Tâche : partie 2 </vt:lpstr>
      <vt:lpstr>Tâche </vt:lpstr>
      <vt:lpstr>PowerPoint-presentatie</vt:lpstr>
      <vt:lpstr>Processus : 1e heure</vt:lpstr>
      <vt:lpstr>Processus : 1e heure</vt:lpstr>
      <vt:lpstr>Processus : 1e heure</vt:lpstr>
      <vt:lpstr>Processus : 1e heure</vt:lpstr>
      <vt:lpstr>Processus : 2e heure</vt:lpstr>
      <vt:lpstr>Processus : 2e heure</vt:lpstr>
      <vt:lpstr>Processus : 2e heure</vt:lpstr>
      <vt:lpstr>Processus : 3e heure</vt:lpstr>
      <vt:lpstr>PowerPoint-presentatie</vt:lpstr>
      <vt:lpstr>Ressources </vt:lpstr>
      <vt:lpstr>PowerPoint-presentatie</vt:lpstr>
      <vt:lpstr>Conclusion </vt:lpstr>
      <vt:lpstr>PowerPoint-presentatie</vt:lpstr>
      <vt:lpstr>Évaluation </vt:lpstr>
      <vt:lpstr>BONNE CHANCE  ET … BON VOYAGE!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Pau Porte des Pyrénées</dc:title>
  <dc:creator>Jessica</dc:creator>
  <cp:lastModifiedBy>Bogaert Veronik</cp:lastModifiedBy>
  <cp:revision>101</cp:revision>
  <dcterms:created xsi:type="dcterms:W3CDTF">2015-12-20T10:41:35Z</dcterms:created>
  <dcterms:modified xsi:type="dcterms:W3CDTF">2017-03-21T10:49:54Z</dcterms:modified>
</cp:coreProperties>
</file>