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3"/>
  </p:handoutMasterIdLst>
  <p:sldIdLst>
    <p:sldId id="263" r:id="rId2"/>
    <p:sldId id="299" r:id="rId3"/>
    <p:sldId id="286" r:id="rId4"/>
    <p:sldId id="344" r:id="rId5"/>
    <p:sldId id="351" r:id="rId6"/>
    <p:sldId id="309" r:id="rId7"/>
    <p:sldId id="287" r:id="rId8"/>
    <p:sldId id="289" r:id="rId9"/>
    <p:sldId id="290" r:id="rId10"/>
    <p:sldId id="345" r:id="rId11"/>
    <p:sldId id="348" r:id="rId12"/>
    <p:sldId id="291" r:id="rId13"/>
    <p:sldId id="293" r:id="rId14"/>
    <p:sldId id="304" r:id="rId15"/>
    <p:sldId id="300" r:id="rId16"/>
    <p:sldId id="326" r:id="rId17"/>
    <p:sldId id="312" r:id="rId18"/>
    <p:sldId id="325" r:id="rId19"/>
    <p:sldId id="270" r:id="rId20"/>
    <p:sldId id="306" r:id="rId21"/>
    <p:sldId id="313" r:id="rId22"/>
    <p:sldId id="330" r:id="rId23"/>
    <p:sldId id="314" r:id="rId24"/>
    <p:sldId id="315" r:id="rId25"/>
    <p:sldId id="316" r:id="rId26"/>
    <p:sldId id="331" r:id="rId27"/>
    <p:sldId id="317" r:id="rId28"/>
    <p:sldId id="318" r:id="rId29"/>
    <p:sldId id="319" r:id="rId30"/>
    <p:sldId id="332" r:id="rId31"/>
    <p:sldId id="320" r:id="rId32"/>
    <p:sldId id="333" r:id="rId33"/>
    <p:sldId id="334" r:id="rId34"/>
    <p:sldId id="269" r:id="rId35"/>
    <p:sldId id="307" r:id="rId36"/>
    <p:sldId id="337" r:id="rId37"/>
    <p:sldId id="301" r:id="rId38"/>
    <p:sldId id="308" r:id="rId39"/>
    <p:sldId id="342" r:id="rId40"/>
    <p:sldId id="322" r:id="rId41"/>
    <p:sldId id="338" r:id="rId42"/>
    <p:sldId id="323" r:id="rId43"/>
    <p:sldId id="324" r:id="rId44"/>
    <p:sldId id="327" r:id="rId45"/>
    <p:sldId id="272" r:id="rId46"/>
    <p:sldId id="339" r:id="rId47"/>
    <p:sldId id="328" r:id="rId48"/>
    <p:sldId id="274" r:id="rId49"/>
    <p:sldId id="329" r:id="rId50"/>
    <p:sldId id="341" r:id="rId51"/>
    <p:sldId id="350" r:id="rId52"/>
  </p:sldIdLst>
  <p:sldSz cx="9144000" cy="6858000" type="screen4x3"/>
  <p:notesSz cx="6858000" cy="10012363"/>
  <p:defaultTextStyle>
    <a:defPPr>
      <a:defRPr lang="nl-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0066"/>
    <a:srgbClr val="0000FF"/>
    <a:srgbClr val="00CC00"/>
    <a:srgbClr val="66FF33"/>
    <a:srgbClr val="FF0000"/>
    <a:srgbClr val="96969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65" d="100"/>
          <a:sy n="65" d="100"/>
        </p:scale>
        <p:origin x="-1536" y="-108"/>
      </p:cViewPr>
      <p:guideLst>
        <p:guide orient="horz" pos="2160"/>
        <p:guide pos="2880"/>
      </p:guideLst>
    </p:cSldViewPr>
  </p:slideViewPr>
  <p:outlineViewPr>
    <p:cViewPr>
      <p:scale>
        <a:sx n="33" d="100"/>
        <a:sy n="33" d="100"/>
      </p:scale>
      <p:origin x="0" y="120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nl-NL"/>
          </a:p>
        </p:txBody>
      </p:sp>
      <p:sp>
        <p:nvSpPr>
          <p:cNvPr id="92163" name="Rectangle 3"/>
          <p:cNvSpPr>
            <a:spLocks noGrp="1" noChangeArrowheads="1"/>
          </p:cNvSpPr>
          <p:nvPr>
            <p:ph type="dt" sz="quarter" idx="1"/>
          </p:nvPr>
        </p:nvSpPr>
        <p:spPr bwMode="auto">
          <a:xfrm>
            <a:off x="3884613" y="0"/>
            <a:ext cx="29718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8A131A49-EDF4-4584-BFC3-C9DEE14EF93B}" type="datetimeFigureOut">
              <a:rPr lang="nl-NL"/>
              <a:pPr>
                <a:defRPr/>
              </a:pPr>
              <a:t>19-12-2014</a:t>
            </a:fld>
            <a:endParaRPr lang="nl-NL"/>
          </a:p>
        </p:txBody>
      </p:sp>
      <p:sp>
        <p:nvSpPr>
          <p:cNvPr id="92164" name="Rectangle 4"/>
          <p:cNvSpPr>
            <a:spLocks noGrp="1" noChangeArrowheads="1"/>
          </p:cNvSpPr>
          <p:nvPr>
            <p:ph type="ftr" sz="quarter" idx="2"/>
          </p:nvPr>
        </p:nvSpPr>
        <p:spPr bwMode="auto">
          <a:xfrm>
            <a:off x="0" y="9510713"/>
            <a:ext cx="297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nl-NL"/>
          </a:p>
        </p:txBody>
      </p:sp>
      <p:sp>
        <p:nvSpPr>
          <p:cNvPr id="92165" name="Rectangle 5"/>
          <p:cNvSpPr>
            <a:spLocks noGrp="1" noChangeArrowheads="1"/>
          </p:cNvSpPr>
          <p:nvPr>
            <p:ph type="sldNum" sz="quarter" idx="3"/>
          </p:nvPr>
        </p:nvSpPr>
        <p:spPr bwMode="auto">
          <a:xfrm>
            <a:off x="3884613" y="9510713"/>
            <a:ext cx="297180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CBF59236-F652-4951-B11D-36581CF0D037}" type="slidenum">
              <a:rPr lang="nl-NL"/>
              <a:pPr>
                <a:defRPr/>
              </a:pPr>
              <a:t>‹#›</a:t>
            </a:fld>
            <a:endParaRPr lang="nl-NL"/>
          </a:p>
        </p:txBody>
      </p:sp>
    </p:spTree>
    <p:extLst>
      <p:ext uri="{BB962C8B-B14F-4D97-AF65-F5344CB8AC3E}">
        <p14:creationId xmlns:p14="http://schemas.microsoft.com/office/powerpoint/2010/main" val="13491514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lvl1pPr>
              <a:defRPr/>
            </a:lvl1pPr>
          </a:lstStyle>
          <a:p>
            <a:pPr>
              <a:defRPr/>
            </a:pPr>
            <a:fld id="{4E57B97A-A7B8-4608-BC38-2100523657F2}" type="datetimeFigureOut">
              <a:rPr lang="nl-BE"/>
              <a:pPr>
                <a:defRPr/>
              </a:pPr>
              <a:t>19/12/2014</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204C74A5-23F6-4A18-9385-244964734C38}" type="slidenum">
              <a:rPr lang="nl-BE"/>
              <a:pPr>
                <a:defRPr/>
              </a:pPr>
              <a:t>‹#›</a:t>
            </a:fld>
            <a:endParaRPr lang="nl-BE"/>
          </a:p>
        </p:txBody>
      </p:sp>
    </p:spTree>
    <p:extLst>
      <p:ext uri="{BB962C8B-B14F-4D97-AF65-F5344CB8AC3E}">
        <p14:creationId xmlns:p14="http://schemas.microsoft.com/office/powerpoint/2010/main" val="180696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DBCC5DC1-598D-4B4E-8766-3E7F51305326}" type="datetimeFigureOut">
              <a:rPr lang="nl-BE"/>
              <a:pPr>
                <a:defRPr/>
              </a:pPr>
              <a:t>19/12/2014</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94B7F387-6E28-4668-9876-CF0800320285}" type="slidenum">
              <a:rPr lang="nl-BE"/>
              <a:pPr>
                <a:defRPr/>
              </a:pPr>
              <a:t>‹#›</a:t>
            </a:fld>
            <a:endParaRPr lang="nl-BE"/>
          </a:p>
        </p:txBody>
      </p:sp>
    </p:spTree>
    <p:extLst>
      <p:ext uri="{BB962C8B-B14F-4D97-AF65-F5344CB8AC3E}">
        <p14:creationId xmlns:p14="http://schemas.microsoft.com/office/powerpoint/2010/main" val="12126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8ED57EF0-BC1C-45BA-9C52-81438C2E2993}" type="datetimeFigureOut">
              <a:rPr lang="nl-BE"/>
              <a:pPr>
                <a:defRPr/>
              </a:pPr>
              <a:t>19/12/2014</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090EE555-E3A9-4D84-BD9B-3475DDE84E6C}" type="slidenum">
              <a:rPr lang="nl-BE"/>
              <a:pPr>
                <a:defRPr/>
              </a:pPr>
              <a:t>‹#›</a:t>
            </a:fld>
            <a:endParaRPr lang="nl-BE"/>
          </a:p>
        </p:txBody>
      </p:sp>
    </p:spTree>
    <p:extLst>
      <p:ext uri="{BB962C8B-B14F-4D97-AF65-F5344CB8AC3E}">
        <p14:creationId xmlns:p14="http://schemas.microsoft.com/office/powerpoint/2010/main" val="369440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nl-B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pPr>
              <a:defRPr/>
            </a:pPr>
            <a:fld id="{80184063-80CF-4078-8DC4-6CA51CF3D01A}" type="datetimeFigureOut">
              <a:rPr lang="nl-BE"/>
              <a:pPr>
                <a:defRPr/>
              </a:pPr>
              <a:t>19/12/2014</a:t>
            </a:fld>
            <a:endParaRPr lang="nl-BE"/>
          </a:p>
        </p:txBody>
      </p:sp>
      <p:sp>
        <p:nvSpPr>
          <p:cNvPr id="8" name="Footer Placeholder 4"/>
          <p:cNvSpPr>
            <a:spLocks noGrp="1"/>
          </p:cNvSpPr>
          <p:nvPr>
            <p:ph type="ftr" sz="quarter" idx="11"/>
          </p:nvPr>
        </p:nvSpPr>
        <p:spPr/>
        <p:txBody>
          <a:bodyPr/>
          <a:lstStyle>
            <a:lvl1pPr>
              <a:defRPr/>
            </a:lvl1pPr>
          </a:lstStyle>
          <a:p>
            <a:pPr>
              <a:defRPr/>
            </a:pPr>
            <a:endParaRPr lang="nl-BE"/>
          </a:p>
        </p:txBody>
      </p:sp>
      <p:sp>
        <p:nvSpPr>
          <p:cNvPr id="9" name="Slide Number Placeholder 5"/>
          <p:cNvSpPr>
            <a:spLocks noGrp="1"/>
          </p:cNvSpPr>
          <p:nvPr>
            <p:ph type="sldNum" sz="quarter" idx="12"/>
          </p:nvPr>
        </p:nvSpPr>
        <p:spPr/>
        <p:txBody>
          <a:bodyPr/>
          <a:lstStyle>
            <a:lvl1pPr>
              <a:defRPr/>
            </a:lvl1pPr>
          </a:lstStyle>
          <a:p>
            <a:pPr>
              <a:defRPr/>
            </a:pPr>
            <a:fld id="{BC573120-754A-41F1-AA25-7A93E620020F}" type="slidenum">
              <a:rPr lang="nl-BE"/>
              <a:pPr>
                <a:defRPr/>
              </a:pPr>
              <a:t>‹#›</a:t>
            </a:fld>
            <a:endParaRPr lang="nl-BE"/>
          </a:p>
        </p:txBody>
      </p:sp>
    </p:spTree>
    <p:extLst>
      <p:ext uri="{BB962C8B-B14F-4D97-AF65-F5344CB8AC3E}">
        <p14:creationId xmlns:p14="http://schemas.microsoft.com/office/powerpoint/2010/main" val="286536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nl-B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pPr>
              <a:defRPr/>
            </a:pPr>
            <a:fld id="{1518BEC0-B08D-427B-9751-858C858AF334}" type="datetimeFigureOut">
              <a:rPr lang="nl-BE"/>
              <a:pPr>
                <a:defRPr/>
              </a:pPr>
              <a:t>19/12/2014</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F6EC6A42-396C-4751-8F8C-0C241D21884D}" type="slidenum">
              <a:rPr lang="nl-BE"/>
              <a:pPr>
                <a:defRPr/>
              </a:pPr>
              <a:t>‹#›</a:t>
            </a:fld>
            <a:endParaRPr lang="nl-BE"/>
          </a:p>
        </p:txBody>
      </p:sp>
    </p:spTree>
    <p:extLst>
      <p:ext uri="{BB962C8B-B14F-4D97-AF65-F5344CB8AC3E}">
        <p14:creationId xmlns:p14="http://schemas.microsoft.com/office/powerpoint/2010/main" val="3971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pPr>
              <a:defRPr/>
            </a:pPr>
            <a:fld id="{DD97D974-65C9-44F5-B5B2-75F6F32CF513}" type="datetimeFigureOut">
              <a:rPr lang="nl-BE"/>
              <a:pPr>
                <a:defRPr/>
              </a:pPr>
              <a:t>19/12/2014</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68536D1E-4326-4C5C-8B4F-81C13CCE7399}" type="slidenum">
              <a:rPr lang="nl-BE"/>
              <a:pPr>
                <a:defRPr/>
              </a:pPr>
              <a:t>‹#›</a:t>
            </a:fld>
            <a:endParaRPr lang="nl-BE"/>
          </a:p>
        </p:txBody>
      </p:sp>
    </p:spTree>
    <p:extLst>
      <p:ext uri="{BB962C8B-B14F-4D97-AF65-F5344CB8AC3E}">
        <p14:creationId xmlns:p14="http://schemas.microsoft.com/office/powerpoint/2010/main" val="381150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87AF0A-B9F2-4A9A-A836-BFDBDBB27C73}" type="datetimeFigureOut">
              <a:rPr lang="nl-BE"/>
              <a:pPr>
                <a:defRPr/>
              </a:pPr>
              <a:t>19/12/2014</a:t>
            </a:fld>
            <a:endParaRPr lang="nl-BE"/>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51D0CC09-B296-4C29-B1C6-3F2DE30E5A0D}" type="slidenum">
              <a:rPr lang="nl-BE"/>
              <a:pPr>
                <a:defRPr/>
              </a:pPr>
              <a:t>‹#›</a:t>
            </a:fld>
            <a:endParaRPr lang="nl-BE"/>
          </a:p>
        </p:txBody>
      </p:sp>
    </p:spTree>
    <p:extLst>
      <p:ext uri="{BB962C8B-B14F-4D97-AF65-F5344CB8AC3E}">
        <p14:creationId xmlns:p14="http://schemas.microsoft.com/office/powerpoint/2010/main" val="417266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pPr>
              <a:defRPr/>
            </a:pPr>
            <a:fld id="{7288A09A-3EC4-426F-ACCF-6019A0705D13}" type="datetimeFigureOut">
              <a:rPr lang="nl-BE"/>
              <a:pPr>
                <a:defRPr/>
              </a:pPr>
              <a:t>19/12/2014</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B9863232-D1D6-46BD-A979-4C5AB3E76470}" type="slidenum">
              <a:rPr lang="nl-BE"/>
              <a:pPr>
                <a:defRPr/>
              </a:pPr>
              <a:t>‹#›</a:t>
            </a:fld>
            <a:endParaRPr lang="nl-BE"/>
          </a:p>
        </p:txBody>
      </p:sp>
    </p:spTree>
    <p:extLst>
      <p:ext uri="{BB962C8B-B14F-4D97-AF65-F5344CB8AC3E}">
        <p14:creationId xmlns:p14="http://schemas.microsoft.com/office/powerpoint/2010/main" val="423442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p:txBody>
          <a:bodyPr/>
          <a:lstStyle>
            <a:lvl1pPr>
              <a:defRPr/>
            </a:lvl1pPr>
          </a:lstStyle>
          <a:p>
            <a:pPr>
              <a:defRPr/>
            </a:pPr>
            <a:fld id="{3BF0580D-B489-45E7-A902-BEE6AADD9275}" type="datetimeFigureOut">
              <a:rPr lang="nl-BE"/>
              <a:pPr>
                <a:defRPr/>
              </a:pPr>
              <a:t>19/12/2014</a:t>
            </a:fld>
            <a:endParaRPr lang="nl-BE"/>
          </a:p>
        </p:txBody>
      </p:sp>
      <p:sp>
        <p:nvSpPr>
          <p:cNvPr id="8" name="Footer Placeholder 4"/>
          <p:cNvSpPr>
            <a:spLocks noGrp="1"/>
          </p:cNvSpPr>
          <p:nvPr>
            <p:ph type="ftr" sz="quarter" idx="11"/>
          </p:nvPr>
        </p:nvSpPr>
        <p:spPr/>
        <p:txBody>
          <a:bodyPr/>
          <a:lstStyle>
            <a:lvl1pPr>
              <a:defRPr/>
            </a:lvl1pPr>
          </a:lstStyle>
          <a:p>
            <a:pPr>
              <a:defRPr/>
            </a:pPr>
            <a:endParaRPr lang="nl-BE"/>
          </a:p>
        </p:txBody>
      </p:sp>
      <p:sp>
        <p:nvSpPr>
          <p:cNvPr id="9" name="Slide Number Placeholder 5"/>
          <p:cNvSpPr>
            <a:spLocks noGrp="1"/>
          </p:cNvSpPr>
          <p:nvPr>
            <p:ph type="sldNum" sz="quarter" idx="12"/>
          </p:nvPr>
        </p:nvSpPr>
        <p:spPr/>
        <p:txBody>
          <a:bodyPr/>
          <a:lstStyle>
            <a:lvl1pPr>
              <a:defRPr/>
            </a:lvl1pPr>
          </a:lstStyle>
          <a:p>
            <a:pPr>
              <a:defRPr/>
            </a:pPr>
            <a:fld id="{16C3FABB-8E99-4CCF-912C-B72A0224436B}" type="slidenum">
              <a:rPr lang="nl-BE"/>
              <a:pPr>
                <a:defRPr/>
              </a:pPr>
              <a:t>‹#›</a:t>
            </a:fld>
            <a:endParaRPr lang="nl-BE"/>
          </a:p>
        </p:txBody>
      </p:sp>
    </p:spTree>
    <p:extLst>
      <p:ext uri="{BB962C8B-B14F-4D97-AF65-F5344CB8AC3E}">
        <p14:creationId xmlns:p14="http://schemas.microsoft.com/office/powerpoint/2010/main" val="333675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p:txBody>
          <a:bodyPr/>
          <a:lstStyle>
            <a:lvl1pPr>
              <a:defRPr/>
            </a:lvl1pPr>
          </a:lstStyle>
          <a:p>
            <a:pPr>
              <a:defRPr/>
            </a:pPr>
            <a:fld id="{0AF63BDB-300A-4530-9D7D-CE83941109FD}" type="datetimeFigureOut">
              <a:rPr lang="nl-BE"/>
              <a:pPr>
                <a:defRPr/>
              </a:pPr>
              <a:t>19/12/2014</a:t>
            </a:fld>
            <a:endParaRPr lang="nl-BE"/>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BE7303E3-C7C3-4A74-A112-EE21D556D45F}" type="slidenum">
              <a:rPr lang="nl-BE"/>
              <a:pPr>
                <a:defRPr/>
              </a:pPr>
              <a:t>‹#›</a:t>
            </a:fld>
            <a:endParaRPr lang="nl-BE"/>
          </a:p>
        </p:txBody>
      </p:sp>
    </p:spTree>
    <p:extLst>
      <p:ext uri="{BB962C8B-B14F-4D97-AF65-F5344CB8AC3E}">
        <p14:creationId xmlns:p14="http://schemas.microsoft.com/office/powerpoint/2010/main" val="327631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4EEE69-6BCA-48A8-983C-C75C0303284E}" type="datetimeFigureOut">
              <a:rPr lang="nl-BE"/>
              <a:pPr>
                <a:defRPr/>
              </a:pPr>
              <a:t>19/12/2014</a:t>
            </a:fld>
            <a:endParaRPr lang="nl-BE"/>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CDDA3BC1-772E-477E-A273-BA89454E345C}" type="slidenum">
              <a:rPr lang="nl-BE"/>
              <a:pPr>
                <a:defRPr/>
              </a:pPr>
              <a:t>‹#›</a:t>
            </a:fld>
            <a:endParaRPr lang="nl-BE"/>
          </a:p>
        </p:txBody>
      </p:sp>
    </p:spTree>
    <p:extLst>
      <p:ext uri="{BB962C8B-B14F-4D97-AF65-F5344CB8AC3E}">
        <p14:creationId xmlns:p14="http://schemas.microsoft.com/office/powerpoint/2010/main" val="121476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9AD841-FA3F-4570-88B5-F0AF1C9ABF66}" type="datetimeFigureOut">
              <a:rPr lang="nl-BE"/>
              <a:pPr>
                <a:defRPr/>
              </a:pPr>
              <a:t>19/12/2014</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01A3FFE1-E80B-4372-A4DC-B8BDD38176EB}" type="slidenum">
              <a:rPr lang="nl-BE"/>
              <a:pPr>
                <a:defRPr/>
              </a:pPr>
              <a:t>‹#›</a:t>
            </a:fld>
            <a:endParaRPr lang="nl-BE"/>
          </a:p>
        </p:txBody>
      </p:sp>
    </p:spTree>
    <p:extLst>
      <p:ext uri="{BB962C8B-B14F-4D97-AF65-F5344CB8AC3E}">
        <p14:creationId xmlns:p14="http://schemas.microsoft.com/office/powerpoint/2010/main" val="197257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667E5C-B958-4821-8C5F-2443C5AD5B90}" type="datetimeFigureOut">
              <a:rPr lang="nl-BE"/>
              <a:pPr>
                <a:defRPr/>
              </a:pPr>
              <a:t>19/12/2014</a:t>
            </a:fld>
            <a:endParaRPr lang="nl-BE"/>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57402467-4D99-4EC2-A5CC-B939DB16BE84}" type="slidenum">
              <a:rPr lang="nl-BE"/>
              <a:pPr>
                <a:defRPr/>
              </a:pPr>
              <a:t>‹#›</a:t>
            </a:fld>
            <a:endParaRPr lang="nl-BE"/>
          </a:p>
        </p:txBody>
      </p:sp>
    </p:spTree>
    <p:extLst>
      <p:ext uri="{BB962C8B-B14F-4D97-AF65-F5344CB8AC3E}">
        <p14:creationId xmlns:p14="http://schemas.microsoft.com/office/powerpoint/2010/main" val="15474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96C3BA3-B6E5-45FF-B630-C5939018D21D}" type="datetimeFigureOut">
              <a:rPr lang="nl-BE"/>
              <a:pPr>
                <a:defRPr/>
              </a:pPr>
              <a:t>19/12/2014</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2584BF7-59E8-40E6-996E-B0F5C8D9DA0F}" type="slidenum">
              <a:rPr lang="nl-BE"/>
              <a:pPr>
                <a:defRPr/>
              </a:pPr>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achen.kanti-chur.ch/Webquest/Albert%20Camus/image_a_01.htm"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prachen.kanti-chur.ch/Webquest/Albert%20Camus/image_c_01.htm"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prachen.kanti-chur.ch/Webquest/Albert%20Camus/image_b_01.htm"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prachen.kanti-chur.ch/Webquest/Albert%20Camus/image_e_01.htm" TargetMode="Externa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prachen.kanti-chur.ch/Webquest/Albert%20Camus/image_h_01.htm"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H7Q34jTNAb4"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E:\Webquest\2_tekstfragment.wma" TargetMode="External"/><Relationship Id="rId6" Type="http://schemas.openxmlformats.org/officeDocument/2006/relationships/image" Target="../media/image14.wmf"/><Relationship Id="rId5" Type="http://schemas.openxmlformats.org/officeDocument/2006/relationships/image" Target="../media/image15.png"/><Relationship Id="rId4" Type="http://schemas.openxmlformats.org/officeDocument/2006/relationships/hyperlink" Target="http://www.esnips.com/doc/d499f457-158c-45fb-8d5d-b1e01045eee4/2_tekstfragmen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mael.monnier.free.fr/bac_francais/etranger/meurtre.ht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michel.balmont.free.fr/pedago/camus_etranger/meursaul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E:\Webquest\3_tekstfragment.wma" TargetMode="External"/><Relationship Id="rId6" Type="http://schemas.openxmlformats.org/officeDocument/2006/relationships/image" Target="../media/image14.wmf"/><Relationship Id="rId5" Type="http://schemas.openxmlformats.org/officeDocument/2006/relationships/image" Target="../media/image15.png"/><Relationship Id="rId4" Type="http://schemas.openxmlformats.org/officeDocument/2006/relationships/hyperlink" Target="http://www.esnips.com/doc/6cfa68f7-6ec2-4850-8550-78f465c5d31f/3_tekstfragment"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rancaisfacile.com/exercices/exercice-francais-2/exercice-francais-47725.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mtwcc3Bnqpo&amp;feature=related#t=3m56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www.fichesdelecture.com/commande/commentaire/462-l-etranger/?id=1632" TargetMode="External"/><Relationship Id="rId3" Type="http://schemas.openxmlformats.org/officeDocument/2006/relationships/hyperlink" Target="http://cereales.lapin.org/index.php?number=1249" TargetMode="External"/><Relationship Id="rId7" Type="http://schemas.openxmlformats.org/officeDocument/2006/relationships/hyperlink" Target="http://www.youtube.com/watch?v=H7Q34jTNAb4"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rachen.kanti-chur.ch/Webquest/Albert%20Camus/vie_ac_01.htm" TargetMode="External"/><Relationship Id="rId5" Type="http://schemas.openxmlformats.org/officeDocument/2006/relationships/hyperlink" Target="http://sprachen.kanti-chur.ch/Webquest/Albert%20Camus/test_existentialisme_01.htm" TargetMode="External"/><Relationship Id="rId4" Type="http://schemas.openxmlformats.org/officeDocument/2006/relationships/hyperlink" Target="http://atheisme.free.fr/Biographies/Sartre.htm" TargetMode="External"/><Relationship Id="rId9" Type="http://schemas.openxmlformats.org/officeDocument/2006/relationships/hyperlink" Target="http://www.esnips.com/doc/d499f457-158c-45fb-8d5d-b1e01045eee4/2_tekstfragment"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mael.monnier.free.fr/bac_francais/etranger/abscamus.htm" TargetMode="External"/><Relationship Id="rId3" Type="http://schemas.openxmlformats.org/officeDocument/2006/relationships/hyperlink" Target="http://mael.monnier.free.fr/bac_francais/etranger/meurtre.htm" TargetMode="External"/><Relationship Id="rId7" Type="http://schemas.openxmlformats.org/officeDocument/2006/relationships/hyperlink" Target="http://www.youtube.com/watch?v=mtwcc3Bnqpo&amp;feature=related#t=3m56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francaisfacile.com/exercices/exercice-francais-2/exercice-francais-47725.php" TargetMode="External"/><Relationship Id="rId5" Type="http://schemas.openxmlformats.org/officeDocument/2006/relationships/hyperlink" Target="http://www.esnips.com/doc/6cfa68f7-6ec2-4850-8550-78f465c5d31f/3_tekstfragment" TargetMode="External"/><Relationship Id="rId4" Type="http://schemas.openxmlformats.org/officeDocument/2006/relationships/hyperlink" Target="http://michel.balmont.free.fr/pedago/camus_etranger/meursault.pdf" TargetMode="External"/><Relationship Id="rId9" Type="http://schemas.openxmlformats.org/officeDocument/2006/relationships/hyperlink" Target="http://fr.wikipedia.org/wiki/L'%C3%A9tranger"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3" y="1916113"/>
            <a:ext cx="8135937" cy="1470025"/>
          </a:xfrm>
        </p:spPr>
        <p:txBody>
          <a:bodyPr/>
          <a:lstStyle/>
          <a:p>
            <a:pPr algn="r" eaLnBrk="1" hangingPunct="1"/>
            <a:r>
              <a:rPr lang="nl-BE" smtClean="0">
                <a:solidFill>
                  <a:srgbClr val="002060"/>
                </a:solidFill>
              </a:rPr>
              <a:t>Camus et l’existentialisme</a:t>
            </a:r>
          </a:p>
        </p:txBody>
      </p:sp>
      <p:sp>
        <p:nvSpPr>
          <p:cNvPr id="2051" name="Subtitle 2"/>
          <p:cNvSpPr>
            <a:spLocks noGrp="1"/>
          </p:cNvSpPr>
          <p:nvPr>
            <p:ph type="subTitle" idx="1"/>
          </p:nvPr>
        </p:nvSpPr>
        <p:spPr>
          <a:xfrm>
            <a:off x="2484438" y="3789363"/>
            <a:ext cx="6400800" cy="2808287"/>
          </a:xfrm>
        </p:spPr>
        <p:txBody>
          <a:bodyPr/>
          <a:lstStyle/>
          <a:p>
            <a:pPr eaLnBrk="1" hangingPunct="1">
              <a:lnSpc>
                <a:spcPct val="80000"/>
              </a:lnSpc>
            </a:pPr>
            <a:r>
              <a:rPr lang="nl-BE" sz="2400" b="1" dirty="0" smtClean="0">
                <a:solidFill>
                  <a:schemeClr val="bg1"/>
                </a:solidFill>
              </a:rPr>
              <a:t>CECR: B2</a:t>
            </a:r>
          </a:p>
          <a:p>
            <a:pPr eaLnBrk="1" hangingPunct="1">
              <a:lnSpc>
                <a:spcPct val="80000"/>
              </a:lnSpc>
            </a:pPr>
            <a:endParaRPr lang="nl-BE" sz="2400" b="1" dirty="0" smtClean="0">
              <a:solidFill>
                <a:schemeClr val="bg1"/>
              </a:solidFill>
            </a:endParaRPr>
          </a:p>
          <a:p>
            <a:pPr eaLnBrk="1" hangingPunct="1">
              <a:lnSpc>
                <a:spcPct val="80000"/>
              </a:lnSpc>
            </a:pPr>
            <a:endParaRPr lang="nl-BE" sz="2400" b="1" dirty="0">
              <a:solidFill>
                <a:schemeClr val="bg1"/>
              </a:solidFill>
            </a:endParaRPr>
          </a:p>
          <a:p>
            <a:pPr eaLnBrk="1" hangingPunct="1">
              <a:lnSpc>
                <a:spcPct val="80000"/>
              </a:lnSpc>
            </a:pPr>
            <a:endParaRPr lang="nl-BE" sz="2400" b="1" smtClean="0">
              <a:solidFill>
                <a:schemeClr val="bg1"/>
              </a:solidFill>
            </a:endParaRPr>
          </a:p>
          <a:p>
            <a:pPr eaLnBrk="1" hangingPunct="1">
              <a:lnSpc>
                <a:spcPct val="80000"/>
              </a:lnSpc>
            </a:pPr>
            <a:endParaRPr lang="nl-BE" sz="2400" b="1" dirty="0" smtClean="0">
              <a:solidFill>
                <a:schemeClr val="bg1"/>
              </a:solidFill>
            </a:endParaRPr>
          </a:p>
          <a:p>
            <a:pPr eaLnBrk="1" hangingPunct="1">
              <a:lnSpc>
                <a:spcPct val="80000"/>
              </a:lnSpc>
            </a:pPr>
            <a:r>
              <a:rPr lang="nl-BE" sz="2000" dirty="0" smtClean="0">
                <a:solidFill>
                  <a:schemeClr val="bg1"/>
                </a:solidFill>
              </a:rPr>
              <a:t>Isabelle Goris</a:t>
            </a:r>
            <a:r>
              <a:rPr lang="nl-BE" sz="2000" dirty="0" smtClean="0">
                <a:solidFill>
                  <a:srgbClr val="FF0000"/>
                </a:solidFill>
              </a:rPr>
              <a:t> </a:t>
            </a:r>
          </a:p>
          <a:p>
            <a:pPr eaLnBrk="1" hangingPunct="1">
              <a:lnSpc>
                <a:spcPct val="80000"/>
              </a:lnSpc>
            </a:pPr>
            <a:r>
              <a:rPr lang="nl-BE" sz="2000" dirty="0" err="1" smtClean="0">
                <a:solidFill>
                  <a:schemeClr val="bg1"/>
                </a:solidFill>
              </a:rPr>
              <a:t>Kristine</a:t>
            </a:r>
            <a:r>
              <a:rPr lang="nl-BE" sz="2000" dirty="0" smtClean="0">
                <a:solidFill>
                  <a:schemeClr val="bg1"/>
                </a:solidFill>
              </a:rPr>
              <a:t> Goossens</a:t>
            </a:r>
          </a:p>
          <a:p>
            <a:pPr eaLnBrk="1" hangingPunct="1">
              <a:lnSpc>
                <a:spcPct val="80000"/>
              </a:lnSpc>
            </a:pPr>
            <a:r>
              <a:rPr lang="nl-BE" sz="2000" dirty="0" smtClean="0">
                <a:solidFill>
                  <a:schemeClr val="bg1"/>
                </a:solidFill>
              </a:rPr>
              <a:t>Lieve Nouws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p:cNvSpPr>
          <p:nvPr>
            <p:ph type="title" sz="quarter" idx="4294967295"/>
          </p:nvPr>
        </p:nvSpPr>
        <p:spPr>
          <a:xfrm>
            <a:off x="428625" y="274638"/>
            <a:ext cx="8358188" cy="1143000"/>
          </a:xfrm>
        </p:spPr>
        <p:txBody>
          <a:bodyPr/>
          <a:lstStyle/>
          <a:p>
            <a:pPr algn="l" eaLnBrk="1" hangingPunct="1">
              <a:defRPr/>
            </a:pPr>
            <a:r>
              <a:rPr lang="nl-NL" sz="2400" b="1" dirty="0" err="1" smtClean="0">
                <a:latin typeface="+mn-lt"/>
              </a:rPr>
              <a:t>Vous</a:t>
            </a:r>
            <a:r>
              <a:rPr lang="nl-NL" sz="2400" b="1" dirty="0" smtClean="0">
                <a:latin typeface="+mn-lt"/>
              </a:rPr>
              <a:t> </a:t>
            </a:r>
            <a:r>
              <a:rPr lang="nl-NL" sz="2400" b="1" dirty="0" err="1" smtClean="0">
                <a:latin typeface="+mn-lt"/>
              </a:rPr>
              <a:t>venez</a:t>
            </a:r>
            <a:r>
              <a:rPr lang="nl-NL" sz="2400" b="1" dirty="0" smtClean="0">
                <a:latin typeface="+mn-lt"/>
              </a:rPr>
              <a:t> de </a:t>
            </a:r>
            <a:r>
              <a:rPr lang="nl-NL" sz="2400" b="1" dirty="0" err="1" smtClean="0">
                <a:latin typeface="+mn-lt"/>
              </a:rPr>
              <a:t>découvrir</a:t>
            </a:r>
            <a:r>
              <a:rPr lang="nl-NL" sz="2400" b="1" dirty="0" smtClean="0">
                <a:latin typeface="+mn-lt"/>
              </a:rPr>
              <a:t> </a:t>
            </a:r>
            <a:r>
              <a:rPr lang="nl-NL" sz="2400" b="1" dirty="0" err="1" smtClean="0">
                <a:latin typeface="+mn-lt"/>
              </a:rPr>
              <a:t>quelques</a:t>
            </a:r>
            <a:r>
              <a:rPr lang="nl-NL" sz="2400" b="1" dirty="0" smtClean="0">
                <a:latin typeface="+mn-lt"/>
              </a:rPr>
              <a:t> principes de </a:t>
            </a:r>
            <a:r>
              <a:rPr lang="nl-NL" sz="2400" b="1" dirty="0" err="1" smtClean="0">
                <a:latin typeface="+mn-lt"/>
              </a:rPr>
              <a:t>l’existentialisme</a:t>
            </a:r>
            <a:r>
              <a:rPr lang="nl-NL" sz="2400" b="1" dirty="0" smtClean="0">
                <a:latin typeface="+mn-lt"/>
              </a:rPr>
              <a:t>. </a:t>
            </a:r>
            <a:r>
              <a:rPr lang="nl-NL" sz="2400" b="1" dirty="0" err="1" smtClean="0">
                <a:latin typeface="+mn-lt"/>
              </a:rPr>
              <a:t>Parlons</a:t>
            </a:r>
            <a:r>
              <a:rPr lang="nl-NL" sz="2400" b="1" dirty="0" smtClean="0">
                <a:latin typeface="+mn-lt"/>
              </a:rPr>
              <a:t> </a:t>
            </a:r>
            <a:r>
              <a:rPr lang="nl-NL" sz="2400" b="1" dirty="0" err="1" smtClean="0">
                <a:latin typeface="+mn-lt"/>
              </a:rPr>
              <a:t>maintenant</a:t>
            </a:r>
            <a:r>
              <a:rPr lang="nl-NL" sz="2400" b="1" dirty="0" smtClean="0">
                <a:latin typeface="+mn-lt"/>
              </a:rPr>
              <a:t> plus en </a:t>
            </a:r>
            <a:r>
              <a:rPr lang="nl-NL" sz="2400" b="1" dirty="0" err="1" smtClean="0">
                <a:latin typeface="+mn-lt"/>
              </a:rPr>
              <a:t>détail</a:t>
            </a:r>
            <a:r>
              <a:rPr lang="nl-NL" sz="2400" b="1" dirty="0" smtClean="0">
                <a:latin typeface="+mn-lt"/>
              </a:rPr>
              <a:t> </a:t>
            </a:r>
            <a:r>
              <a:rPr lang="nl-NL" sz="2400" b="1" dirty="0" err="1" smtClean="0">
                <a:latin typeface="+mn-lt"/>
              </a:rPr>
              <a:t>d’un</a:t>
            </a:r>
            <a:r>
              <a:rPr lang="nl-NL" sz="2400" b="1" dirty="0" smtClean="0">
                <a:latin typeface="+mn-lt"/>
              </a:rPr>
              <a:t> des </a:t>
            </a:r>
            <a:r>
              <a:rPr lang="nl-NL" sz="2400" b="1" dirty="0" err="1" smtClean="0">
                <a:latin typeface="+mn-lt"/>
              </a:rPr>
              <a:t>représentants</a:t>
            </a:r>
            <a:r>
              <a:rPr lang="nl-NL" sz="2400" b="1" dirty="0" smtClean="0">
                <a:latin typeface="+mn-lt"/>
              </a:rPr>
              <a:t> de </a:t>
            </a:r>
            <a:r>
              <a:rPr lang="nl-NL" sz="2400" b="1" dirty="0" err="1" smtClean="0">
                <a:latin typeface="+mn-lt"/>
              </a:rPr>
              <a:t>ce</a:t>
            </a:r>
            <a:r>
              <a:rPr lang="nl-NL" sz="2400" b="1" dirty="0" smtClean="0">
                <a:latin typeface="+mn-lt"/>
              </a:rPr>
              <a:t> courant.</a:t>
            </a:r>
          </a:p>
        </p:txBody>
      </p:sp>
      <p:sp>
        <p:nvSpPr>
          <p:cNvPr id="11267" name="Rectangle 4"/>
          <p:cNvSpPr>
            <a:spLocks noGrp="1"/>
          </p:cNvSpPr>
          <p:nvPr>
            <p:ph sz="quarter" idx="4294967295"/>
          </p:nvPr>
        </p:nvSpPr>
        <p:spPr>
          <a:xfrm>
            <a:off x="468313" y="1916113"/>
            <a:ext cx="4679950" cy="4392612"/>
          </a:xfrm>
        </p:spPr>
        <p:txBody>
          <a:bodyPr/>
          <a:lstStyle/>
          <a:p>
            <a:pPr eaLnBrk="1" hangingPunct="1">
              <a:buFont typeface="Arial" charset="0"/>
              <a:buNone/>
            </a:pPr>
            <a:r>
              <a:rPr lang="nl-BE" sz="2000" b="1" dirty="0" smtClean="0"/>
              <a:t>	</a:t>
            </a:r>
            <a:r>
              <a:rPr lang="nl-BE" sz="2000" b="1" dirty="0" err="1" smtClean="0"/>
              <a:t>Vous</a:t>
            </a:r>
            <a:r>
              <a:rPr lang="nl-BE" sz="2000" b="1" dirty="0" smtClean="0"/>
              <a:t> </a:t>
            </a:r>
            <a:r>
              <a:rPr lang="nl-BE" sz="2000" b="1" dirty="0" err="1" smtClean="0"/>
              <a:t>avez</a:t>
            </a:r>
            <a:r>
              <a:rPr lang="nl-BE" sz="2000" b="1" dirty="0" smtClean="0"/>
              <a:t> deux </a:t>
            </a:r>
            <a:r>
              <a:rPr lang="nl-BE" sz="2000" b="1" dirty="0" err="1" smtClean="0"/>
              <a:t>tâches</a:t>
            </a:r>
            <a:r>
              <a:rPr lang="nl-BE" sz="2000" b="1" dirty="0" smtClean="0"/>
              <a:t> à </a:t>
            </a:r>
            <a:r>
              <a:rPr lang="nl-BE" sz="2000" b="1" dirty="0" err="1" smtClean="0"/>
              <a:t>accomplir</a:t>
            </a:r>
            <a:r>
              <a:rPr lang="nl-BE" sz="2000" b="1" dirty="0" smtClean="0"/>
              <a:t> : </a:t>
            </a:r>
          </a:p>
          <a:p>
            <a:pPr eaLnBrk="1" hangingPunct="1">
              <a:buFont typeface="Arial" charset="0"/>
              <a:buNone/>
            </a:pPr>
            <a:endParaRPr lang="nl-BE" sz="1200" b="1" dirty="0" smtClean="0"/>
          </a:p>
          <a:p>
            <a:pPr eaLnBrk="1" hangingPunct="1">
              <a:buFont typeface="Arial" charset="0"/>
              <a:buNone/>
            </a:pPr>
            <a:r>
              <a:rPr lang="nl-BE" sz="2000" b="1" dirty="0" smtClean="0"/>
              <a:t>1.	La BD </a:t>
            </a:r>
            <a:r>
              <a:rPr lang="nl-NL" sz="2000" b="1" dirty="0" smtClean="0"/>
              <a:t>que </a:t>
            </a:r>
            <a:r>
              <a:rPr lang="nl-NL" sz="2000" b="1" dirty="0" err="1" smtClean="0"/>
              <a:t>vous</a:t>
            </a:r>
            <a:r>
              <a:rPr lang="nl-NL" sz="2000" b="1" dirty="0" smtClean="0"/>
              <a:t> </a:t>
            </a:r>
            <a:r>
              <a:rPr lang="nl-NL" sz="2000" b="1" dirty="0" err="1" smtClean="0"/>
              <a:t>trouverez</a:t>
            </a:r>
            <a:r>
              <a:rPr lang="nl-NL" sz="2000" b="1" dirty="0" smtClean="0"/>
              <a:t> </a:t>
            </a:r>
            <a:r>
              <a:rPr lang="nl-NL" sz="2000" b="1" dirty="0" err="1" smtClean="0"/>
              <a:t>sur</a:t>
            </a:r>
            <a:r>
              <a:rPr lang="nl-NL" sz="2000" b="1" dirty="0" smtClean="0"/>
              <a:t> les </a:t>
            </a:r>
            <a:r>
              <a:rPr lang="nl-NL" sz="2000" b="1" dirty="0" err="1" smtClean="0"/>
              <a:t>diapositives</a:t>
            </a:r>
            <a:r>
              <a:rPr lang="nl-NL" sz="2000" b="1" dirty="0" smtClean="0"/>
              <a:t> </a:t>
            </a:r>
            <a:r>
              <a:rPr lang="nl-NL" sz="2000" b="1" dirty="0" err="1" smtClean="0"/>
              <a:t>suivantes</a:t>
            </a:r>
            <a:r>
              <a:rPr lang="nl-NL" sz="2000" dirty="0" smtClean="0"/>
              <a:t>,</a:t>
            </a:r>
            <a:r>
              <a:rPr lang="nl-BE" sz="2000" b="1" dirty="0" smtClean="0"/>
              <a:t> </a:t>
            </a:r>
            <a:r>
              <a:rPr lang="nl-BE" sz="2000" b="1" dirty="0" err="1" smtClean="0"/>
              <a:t>illustre</a:t>
            </a:r>
            <a:r>
              <a:rPr lang="nl-BE" sz="2000" b="1" dirty="0" smtClean="0"/>
              <a:t> la </a:t>
            </a:r>
            <a:r>
              <a:rPr lang="nl-BE" sz="2000" b="1" dirty="0" err="1" smtClean="0"/>
              <a:t>vie</a:t>
            </a:r>
            <a:r>
              <a:rPr lang="nl-BE" sz="2000" b="1" dirty="0" smtClean="0"/>
              <a:t> de Camus. </a:t>
            </a:r>
            <a:r>
              <a:rPr lang="nl-BE" sz="2000" b="1" dirty="0" err="1" smtClean="0"/>
              <a:t>Lisez</a:t>
            </a:r>
            <a:r>
              <a:rPr lang="nl-BE" sz="2000" b="1" dirty="0" smtClean="0"/>
              <a:t>-la. </a:t>
            </a:r>
            <a:r>
              <a:rPr lang="nl-BE" sz="2000" b="1" dirty="0" err="1" smtClean="0"/>
              <a:t>Cliquez</a:t>
            </a:r>
            <a:r>
              <a:rPr lang="nl-BE" sz="2000" b="1" dirty="0" smtClean="0"/>
              <a:t> </a:t>
            </a:r>
            <a:r>
              <a:rPr lang="nl-BE" sz="2000" b="1" dirty="0" err="1" smtClean="0"/>
              <a:t>aussi</a:t>
            </a:r>
            <a:r>
              <a:rPr lang="nl-BE" sz="2000" b="1" dirty="0" smtClean="0"/>
              <a:t> </a:t>
            </a:r>
            <a:r>
              <a:rPr lang="nl-BE" sz="2000" b="1" dirty="0" err="1" smtClean="0"/>
              <a:t>sur</a:t>
            </a:r>
            <a:r>
              <a:rPr lang="nl-BE" sz="2000" b="1" dirty="0" smtClean="0"/>
              <a:t> les </a:t>
            </a:r>
            <a:r>
              <a:rPr lang="nl-BE" sz="2000" b="1" dirty="0" err="1" smtClean="0"/>
              <a:t>liens</a:t>
            </a:r>
            <a:r>
              <a:rPr lang="nl-BE" sz="2000" b="1" dirty="0" smtClean="0"/>
              <a:t> et </a:t>
            </a:r>
            <a:r>
              <a:rPr lang="nl-BE" sz="2000" b="1" dirty="0" err="1" smtClean="0"/>
              <a:t>lisez</a:t>
            </a:r>
            <a:r>
              <a:rPr lang="nl-BE" sz="2000" b="1" dirty="0" smtClean="0"/>
              <a:t> les informations </a:t>
            </a:r>
            <a:r>
              <a:rPr lang="nl-BE" sz="2000" b="1" dirty="0" err="1" smtClean="0"/>
              <a:t>supplémentaires</a:t>
            </a:r>
            <a:r>
              <a:rPr lang="nl-BE" sz="2000" b="1" dirty="0" smtClean="0"/>
              <a:t>. </a:t>
            </a:r>
            <a:r>
              <a:rPr lang="nl-BE" sz="2000" b="1" dirty="0" err="1" smtClean="0"/>
              <a:t>Lisez</a:t>
            </a:r>
            <a:r>
              <a:rPr lang="nl-BE" sz="2000" b="1" dirty="0" smtClean="0"/>
              <a:t> </a:t>
            </a:r>
            <a:r>
              <a:rPr lang="nl-BE" sz="2000" b="1" dirty="0" err="1" smtClean="0"/>
              <a:t>attentivement</a:t>
            </a:r>
            <a:r>
              <a:rPr lang="nl-BE" sz="2000" b="1" dirty="0" smtClean="0"/>
              <a:t> </a:t>
            </a:r>
            <a:r>
              <a:rPr lang="nl-BE" sz="2000" b="1" dirty="0" err="1" smtClean="0"/>
              <a:t>le</a:t>
            </a:r>
            <a:r>
              <a:rPr lang="nl-BE" sz="2000" b="1" dirty="0" smtClean="0"/>
              <a:t> </a:t>
            </a:r>
            <a:r>
              <a:rPr lang="nl-BE" sz="2000" b="1" dirty="0" err="1" smtClean="0"/>
              <a:t>texte</a:t>
            </a:r>
            <a:r>
              <a:rPr lang="nl-BE" sz="2000" b="1" dirty="0" smtClean="0"/>
              <a:t> </a:t>
            </a:r>
            <a:r>
              <a:rPr lang="nl-BE" sz="2000" b="1" dirty="0" err="1" smtClean="0"/>
              <a:t>entier</a:t>
            </a:r>
            <a:r>
              <a:rPr lang="nl-BE" sz="2000" b="1" dirty="0" smtClean="0"/>
              <a:t> que </a:t>
            </a:r>
            <a:r>
              <a:rPr lang="nl-BE" sz="2000" b="1" dirty="0" err="1" smtClean="0"/>
              <a:t>vous</a:t>
            </a:r>
            <a:r>
              <a:rPr lang="nl-BE" sz="2000" b="1" dirty="0" smtClean="0"/>
              <a:t> </a:t>
            </a:r>
            <a:r>
              <a:rPr lang="nl-BE" sz="2000" b="1" dirty="0" err="1" smtClean="0"/>
              <a:t>trouvez</a:t>
            </a:r>
            <a:r>
              <a:rPr lang="nl-BE" sz="2000" b="1" dirty="0" smtClean="0"/>
              <a:t> en </a:t>
            </a:r>
            <a:r>
              <a:rPr lang="nl-BE" sz="2000" b="1" dirty="0" err="1" smtClean="0"/>
              <a:t>cliquant</a:t>
            </a:r>
            <a:r>
              <a:rPr lang="nl-BE" sz="2000" b="1" dirty="0" smtClean="0"/>
              <a:t> </a:t>
            </a:r>
            <a:r>
              <a:rPr lang="nl-BE" sz="2000" b="1" dirty="0" err="1" smtClean="0"/>
              <a:t>sur</a:t>
            </a:r>
            <a:r>
              <a:rPr lang="nl-BE" sz="2000" b="1" dirty="0" smtClean="0"/>
              <a:t> les </a:t>
            </a:r>
            <a:r>
              <a:rPr lang="nl-BE" sz="2000" b="1" dirty="0" err="1" smtClean="0"/>
              <a:t>liens</a:t>
            </a:r>
            <a:r>
              <a:rPr lang="nl-BE" sz="2000" b="1" dirty="0" smtClean="0"/>
              <a:t>. </a:t>
            </a:r>
          </a:p>
          <a:p>
            <a:pPr eaLnBrk="1" hangingPunct="1">
              <a:buFont typeface="Arial" charset="0"/>
              <a:buNone/>
            </a:pPr>
            <a:r>
              <a:rPr lang="nl-BE" sz="2000" b="1" dirty="0" smtClean="0"/>
              <a:t>	</a:t>
            </a:r>
            <a:r>
              <a:rPr lang="nl-BE" sz="2000" b="1" dirty="0" err="1" smtClean="0"/>
              <a:t>Après</a:t>
            </a:r>
            <a:r>
              <a:rPr lang="nl-BE" sz="2000" b="1" dirty="0" smtClean="0"/>
              <a:t> la </a:t>
            </a:r>
            <a:r>
              <a:rPr lang="nl-BE" sz="2000" b="1" dirty="0" err="1" smtClean="0"/>
              <a:t>lecture</a:t>
            </a:r>
            <a:r>
              <a:rPr lang="nl-BE" sz="2000" b="1" dirty="0" smtClean="0"/>
              <a:t> </a:t>
            </a:r>
            <a:r>
              <a:rPr lang="nl-NL" sz="2000" b="1" dirty="0" smtClean="0"/>
              <a:t>de </a:t>
            </a:r>
            <a:r>
              <a:rPr lang="nl-NL" sz="2000" b="1" dirty="0" err="1" smtClean="0"/>
              <a:t>tous</a:t>
            </a:r>
            <a:r>
              <a:rPr lang="nl-NL" sz="2000" b="1" dirty="0" smtClean="0"/>
              <a:t> les </a:t>
            </a:r>
            <a:r>
              <a:rPr lang="nl-NL" sz="2000" b="1" dirty="0" err="1" smtClean="0"/>
              <a:t>textes</a:t>
            </a:r>
            <a:r>
              <a:rPr lang="nl-NL" sz="2400" dirty="0" smtClean="0"/>
              <a:t> </a:t>
            </a:r>
            <a:r>
              <a:rPr lang="nl-BE" sz="2000" b="1" dirty="0" smtClean="0"/>
              <a:t>, </a:t>
            </a:r>
            <a:r>
              <a:rPr lang="nl-BE" sz="2000" b="1" dirty="0" err="1" smtClean="0"/>
              <a:t>vous</a:t>
            </a:r>
            <a:r>
              <a:rPr lang="nl-BE" sz="2000" b="1" dirty="0" smtClean="0"/>
              <a:t> </a:t>
            </a:r>
            <a:r>
              <a:rPr lang="nl-BE" sz="2000" b="1" dirty="0" err="1" smtClean="0"/>
              <a:t>devrez</a:t>
            </a:r>
            <a:r>
              <a:rPr lang="nl-BE" sz="2000" b="1" dirty="0" smtClean="0"/>
              <a:t> </a:t>
            </a:r>
            <a:r>
              <a:rPr lang="nl-BE" sz="2000" b="1" dirty="0" err="1" smtClean="0"/>
              <a:t>répondre</a:t>
            </a:r>
            <a:r>
              <a:rPr lang="nl-BE" sz="2000" b="1" dirty="0" smtClean="0"/>
              <a:t> à </a:t>
            </a:r>
            <a:r>
              <a:rPr lang="nl-BE" sz="2000" b="1" dirty="0" err="1" smtClean="0"/>
              <a:t>trois</a:t>
            </a:r>
            <a:r>
              <a:rPr lang="nl-BE" sz="2000" b="1" dirty="0" smtClean="0"/>
              <a:t> </a:t>
            </a:r>
            <a:r>
              <a:rPr lang="nl-BE" sz="2000" b="1" dirty="0" err="1" smtClean="0"/>
              <a:t>questions</a:t>
            </a:r>
            <a:r>
              <a:rPr lang="nl-BE" sz="2000" b="1" dirty="0" smtClean="0"/>
              <a:t>. </a:t>
            </a:r>
          </a:p>
          <a:p>
            <a:pPr eaLnBrk="1" hangingPunct="1">
              <a:buFont typeface="Arial" charset="0"/>
              <a:buNone/>
            </a:pPr>
            <a:endParaRPr lang="nl-BE" sz="1200" b="1" dirty="0" smtClean="0"/>
          </a:p>
          <a:p>
            <a:pPr eaLnBrk="1" hangingPunct="1">
              <a:buFont typeface="Arial" charset="0"/>
              <a:buNone/>
            </a:pPr>
            <a:r>
              <a:rPr lang="nl-BE" sz="2000" b="1" dirty="0" smtClean="0"/>
              <a:t>2. 	</a:t>
            </a:r>
            <a:r>
              <a:rPr lang="nl-BE" sz="2000" b="1" dirty="0" err="1" smtClean="0"/>
              <a:t>Inventez</a:t>
            </a:r>
            <a:r>
              <a:rPr lang="nl-BE" sz="2000" b="1" dirty="0" smtClean="0"/>
              <a:t> pour </a:t>
            </a:r>
            <a:r>
              <a:rPr lang="nl-BE" sz="2000" b="1" dirty="0" err="1" smtClean="0"/>
              <a:t>chaque</a:t>
            </a:r>
            <a:r>
              <a:rPr lang="nl-BE" sz="2000" b="1" dirty="0" smtClean="0"/>
              <a:t> </a:t>
            </a:r>
            <a:r>
              <a:rPr lang="nl-BE" sz="2000" b="1" dirty="0" err="1" smtClean="0"/>
              <a:t>extrait</a:t>
            </a:r>
            <a:r>
              <a:rPr lang="nl-BE" sz="2000" b="1" dirty="0" smtClean="0"/>
              <a:t> de la BD </a:t>
            </a:r>
            <a:r>
              <a:rPr lang="nl-BE" sz="2000" b="1" dirty="0" err="1" smtClean="0"/>
              <a:t>un</a:t>
            </a:r>
            <a:r>
              <a:rPr lang="nl-BE" sz="2000" b="1" dirty="0" smtClean="0"/>
              <a:t> </a:t>
            </a:r>
            <a:r>
              <a:rPr lang="nl-BE" sz="2000" b="1" dirty="0" err="1" smtClean="0"/>
              <a:t>titre</a:t>
            </a:r>
            <a:r>
              <a:rPr lang="nl-BE" sz="2000" b="1" dirty="0" smtClean="0"/>
              <a:t>. </a:t>
            </a:r>
          </a:p>
          <a:p>
            <a:pPr eaLnBrk="1" hangingPunct="1">
              <a:buFont typeface="Arial" charset="0"/>
              <a:buNone/>
            </a:pPr>
            <a:endParaRPr lang="nl-NL" sz="2400" b="1" u="sng" dirty="0" smtClean="0"/>
          </a:p>
        </p:txBody>
      </p:sp>
      <p:pic>
        <p:nvPicPr>
          <p:cNvPr id="11268" name="Picture 9" descr="Camus%20-%20Biographie-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708275"/>
            <a:ext cx="26320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50" name="Group 18"/>
          <p:cNvGraphicFramePr>
            <a:graphicFrameLocks noGrp="1"/>
          </p:cNvGraphicFramePr>
          <p:nvPr>
            <p:ph sz="quarter" idx="4294967295"/>
          </p:nvPr>
        </p:nvGraphicFramePr>
        <p:xfrm>
          <a:off x="4648200" y="1600200"/>
          <a:ext cx="4038600" cy="2185988"/>
        </p:xfrm>
        <a:graphic>
          <a:graphicData uri="http://schemas.openxmlformats.org/drawingml/2006/table">
            <a:tbl>
              <a:tblPr/>
              <a:tblGrid>
                <a:gridCol w="4038600"/>
              </a:tblGrid>
              <a:tr h="218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Calibri"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1271" name="Rectangle 19"/>
          <p:cNvSpPr>
            <a:spLocks noChangeArrowheads="1"/>
          </p:cNvSpPr>
          <p:nvPr/>
        </p:nvSpPr>
        <p:spPr bwMode="auto">
          <a:xfrm>
            <a:off x="6372225" y="623728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BE">
                <a:latin typeface="Calibri" pitchFamily="34" charset="0"/>
                <a:hlinkClick r:id="rId3"/>
              </a:rPr>
              <a:t>Cliquez ici</a:t>
            </a:r>
            <a:endParaRPr lang="nl-BE">
              <a:latin typeface="Calibri" pitchFamily="34" charset="0"/>
            </a:endParaRPr>
          </a:p>
        </p:txBody>
      </p:sp>
      <p:sp>
        <p:nvSpPr>
          <p:cNvPr id="83980" name="Rectangle 19"/>
          <p:cNvSpPr>
            <a:spLocks noChangeArrowheads="1"/>
          </p:cNvSpPr>
          <p:nvPr/>
        </p:nvSpPr>
        <p:spPr bwMode="auto">
          <a:xfrm>
            <a:off x="6156325" y="2133600"/>
            <a:ext cx="1435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BE">
                <a:latin typeface="Calibri" pitchFamily="34" charset="0"/>
              </a:rPr>
              <a:t>Albert Camus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3980">
                                            <p:txEl>
                                              <p:pRg st="0" end="0"/>
                                            </p:txEl>
                                          </p:spTgt>
                                        </p:tgtEl>
                                        <p:attrNameLst>
                                          <p:attrName>style.visibility</p:attrName>
                                        </p:attrNameLst>
                                      </p:cBhvr>
                                      <p:to>
                                        <p:strVal val="visible"/>
                                      </p:to>
                                    </p:set>
                                    <p:anim calcmode="lin" valueType="num">
                                      <p:cBhvr additive="base">
                                        <p:cTn id="7" dur="500" fill="hold"/>
                                        <p:tgtEl>
                                          <p:spTgt spid="839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8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7046" name="Picture 10" descr="Camus%20-%20Biographie%20-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557338"/>
            <a:ext cx="3556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7" name="Rectangle 13"/>
          <p:cNvSpPr>
            <a:spLocks noChangeArrowheads="1"/>
          </p:cNvSpPr>
          <p:nvPr/>
        </p:nvSpPr>
        <p:spPr bwMode="auto">
          <a:xfrm>
            <a:off x="6516688" y="5876925"/>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nl-BE">
                <a:latin typeface="Calibri" pitchFamily="34" charset="0"/>
                <a:hlinkClick r:id="rId3"/>
              </a:rPr>
              <a:t>Cliquez ici </a:t>
            </a:r>
            <a:endParaRPr lang="nl-BE">
              <a:latin typeface="Calibri" pitchFamily="34" charset="0"/>
            </a:endParaRPr>
          </a:p>
        </p:txBody>
      </p:sp>
      <p:pic>
        <p:nvPicPr>
          <p:cNvPr id="12292" name="Picture 21" descr="Camus%20-%20Biographie%20-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1628775"/>
            <a:ext cx="34115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2"/>
          <p:cNvSpPr>
            <a:spLocks noChangeArrowheads="1"/>
          </p:cNvSpPr>
          <p:nvPr/>
        </p:nvSpPr>
        <p:spPr bwMode="auto">
          <a:xfrm>
            <a:off x="2195513" y="5805488"/>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nl-BE">
                <a:latin typeface="Calibri" pitchFamily="34" charset="0"/>
                <a:hlinkClick r:id="rId5"/>
              </a:rPr>
              <a:t>Cliquez ici</a:t>
            </a:r>
            <a:r>
              <a:rPr lang="nl-BE">
                <a:hlinkClick r:id="rId5"/>
              </a:rPr>
              <a:t> </a:t>
            </a:r>
            <a:endParaRPr lang="nl-BE"/>
          </a:p>
        </p:txBody>
      </p:sp>
      <p:sp>
        <p:nvSpPr>
          <p:cNvPr id="2" name="Rectangle 22"/>
          <p:cNvSpPr>
            <a:spLocks noChangeArrowheads="1"/>
          </p:cNvSpPr>
          <p:nvPr/>
        </p:nvSpPr>
        <p:spPr bwMode="auto">
          <a:xfrm>
            <a:off x="1908175" y="1125538"/>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nl-BE">
                <a:latin typeface="Calibri" pitchFamily="34" charset="0"/>
              </a:rPr>
              <a:t>Vie en Algérie</a:t>
            </a:r>
            <a:r>
              <a:rPr lang="nl-BE">
                <a:hlinkClick r:id="rId5"/>
              </a:rPr>
              <a:t> </a:t>
            </a:r>
            <a:endParaRPr lang="nl-BE"/>
          </a:p>
        </p:txBody>
      </p:sp>
      <p:sp>
        <p:nvSpPr>
          <p:cNvPr id="87053" name="Rectangle 13"/>
          <p:cNvSpPr>
            <a:spLocks noChangeArrowheads="1"/>
          </p:cNvSpPr>
          <p:nvPr/>
        </p:nvSpPr>
        <p:spPr bwMode="auto">
          <a:xfrm>
            <a:off x="6372225" y="1125538"/>
            <a:ext cx="118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nl-BE">
                <a:latin typeface="Calibri" pitchFamily="34" charset="0"/>
              </a:rPr>
              <a:t>Enfance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46"/>
                                        </p:tgtEl>
                                        <p:attrNameLst>
                                          <p:attrName>style.visibility</p:attrName>
                                        </p:attrNameLst>
                                      </p:cBhvr>
                                      <p:to>
                                        <p:strVal val="visible"/>
                                      </p:to>
                                    </p:set>
                                    <p:anim calcmode="lin" valueType="num">
                                      <p:cBhvr additive="base">
                                        <p:cTn id="13" dur="500" fill="hold"/>
                                        <p:tgtEl>
                                          <p:spTgt spid="87046"/>
                                        </p:tgtEl>
                                        <p:attrNameLst>
                                          <p:attrName>ppt_x</p:attrName>
                                        </p:attrNameLst>
                                      </p:cBhvr>
                                      <p:tavLst>
                                        <p:tav tm="0">
                                          <p:val>
                                            <p:strVal val="#ppt_x"/>
                                          </p:val>
                                        </p:tav>
                                        <p:tav tm="100000">
                                          <p:val>
                                            <p:strVal val="#ppt_x"/>
                                          </p:val>
                                        </p:tav>
                                      </p:tavLst>
                                    </p:anim>
                                    <p:anim calcmode="lin" valueType="num">
                                      <p:cBhvr additive="base">
                                        <p:cTn id="14" dur="500" fill="hold"/>
                                        <p:tgtEl>
                                          <p:spTgt spid="8704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7047">
                                            <p:txEl>
                                              <p:pRg st="0" end="0"/>
                                            </p:txEl>
                                          </p:spTgt>
                                        </p:tgtEl>
                                        <p:attrNameLst>
                                          <p:attrName>style.visibility</p:attrName>
                                        </p:attrNameLst>
                                      </p:cBhvr>
                                      <p:to>
                                        <p:strVal val="visible"/>
                                      </p:to>
                                    </p:set>
                                    <p:anim calcmode="lin" valueType="num">
                                      <p:cBhvr additive="base">
                                        <p:cTn id="17" dur="500" fill="hold"/>
                                        <p:tgtEl>
                                          <p:spTgt spid="8704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70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87053">
                                            <p:txEl>
                                              <p:pRg st="0" end="0"/>
                                            </p:txEl>
                                          </p:spTgt>
                                        </p:tgtEl>
                                        <p:attrNameLst>
                                          <p:attrName>style.visibility</p:attrName>
                                        </p:attrNameLst>
                                      </p:cBhvr>
                                      <p:to>
                                        <p:strVal val="visible"/>
                                      </p:to>
                                    </p:set>
                                    <p:anim calcmode="lin" valueType="num">
                                      <p:cBhvr additive="base">
                                        <p:cTn id="23" dur="500" fill="hold"/>
                                        <p:tgtEl>
                                          <p:spTgt spid="8705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705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Picture 11" descr="Camus%20-%20Biographie%20-e">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4213" y="1341438"/>
            <a:ext cx="3844925" cy="4143375"/>
          </a:xfrm>
        </p:spPr>
      </p:pic>
      <p:sp>
        <p:nvSpPr>
          <p:cNvPr id="13315" name="Rectangle 11"/>
          <p:cNvSpPr>
            <a:spLocks noChangeArrowheads="1"/>
          </p:cNvSpPr>
          <p:nvPr/>
        </p:nvSpPr>
        <p:spPr bwMode="auto">
          <a:xfrm>
            <a:off x="2051050" y="5661025"/>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BE">
                <a:latin typeface="Calibri" pitchFamily="34" charset="0"/>
                <a:hlinkClick r:id="rId3"/>
              </a:rPr>
              <a:t>Cliquez ici</a:t>
            </a:r>
            <a:r>
              <a:rPr lang="nl-BE">
                <a:hlinkClick r:id="rId3"/>
              </a:rPr>
              <a:t> </a:t>
            </a:r>
            <a:endParaRPr lang="nl-BE"/>
          </a:p>
        </p:txBody>
      </p:sp>
      <p:sp>
        <p:nvSpPr>
          <p:cNvPr id="2" name="Rectangle 11"/>
          <p:cNvSpPr>
            <a:spLocks noChangeArrowheads="1"/>
          </p:cNvSpPr>
          <p:nvPr/>
        </p:nvSpPr>
        <p:spPr bwMode="auto">
          <a:xfrm>
            <a:off x="1547813" y="765175"/>
            <a:ext cx="1798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BE">
                <a:latin typeface="Calibri" pitchFamily="34" charset="0"/>
              </a:rPr>
              <a:t>Études / Écrivain</a:t>
            </a:r>
            <a:r>
              <a:rPr lang="nl-BE">
                <a:hlinkClick r:id="rId3"/>
              </a:rPr>
              <a:t> </a:t>
            </a:r>
            <a:endParaRPr lang="nl-BE"/>
          </a:p>
        </p:txBody>
      </p:sp>
      <p:pic>
        <p:nvPicPr>
          <p:cNvPr id="11275" name="Picture 10" descr="Camus%20-%20Biographie%20-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341438"/>
            <a:ext cx="32575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13"/>
          <p:cNvSpPr>
            <a:spLocks noChangeArrowheads="1"/>
          </p:cNvSpPr>
          <p:nvPr/>
        </p:nvSpPr>
        <p:spPr bwMode="auto">
          <a:xfrm>
            <a:off x="6300788" y="60213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nl-BE">
                <a:latin typeface="Calibri" pitchFamily="34" charset="0"/>
                <a:hlinkClick r:id="rId5"/>
              </a:rPr>
              <a:t>Cliquez ici</a:t>
            </a:r>
            <a:r>
              <a:rPr lang="nl-BE">
                <a:hlinkClick r:id="rId5"/>
              </a:rPr>
              <a:t> </a:t>
            </a:r>
            <a:endParaRPr lang="nl-BE"/>
          </a:p>
        </p:txBody>
      </p:sp>
      <p:sp>
        <p:nvSpPr>
          <p:cNvPr id="11277" name="Rectangle 13"/>
          <p:cNvSpPr>
            <a:spLocks noChangeArrowheads="1"/>
          </p:cNvSpPr>
          <p:nvPr/>
        </p:nvSpPr>
        <p:spPr bwMode="auto">
          <a:xfrm>
            <a:off x="5508625" y="692150"/>
            <a:ext cx="2735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nl-BE">
                <a:latin typeface="Calibri" pitchFamily="34" charset="0"/>
              </a:rPr>
              <a:t>Camus et Jean Paul Sartre</a:t>
            </a:r>
            <a:r>
              <a:rPr lang="nl-BE">
                <a:hlinkClick r:id="rId5"/>
              </a:rPr>
              <a:t>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75"/>
                                        </p:tgtEl>
                                        <p:attrNameLst>
                                          <p:attrName>style.visibility</p:attrName>
                                        </p:attrNameLst>
                                      </p:cBhvr>
                                      <p:to>
                                        <p:strVal val="visible"/>
                                      </p:to>
                                    </p:set>
                                    <p:anim calcmode="lin" valueType="num">
                                      <p:cBhvr additive="base">
                                        <p:cTn id="13" dur="500" fill="hold"/>
                                        <p:tgtEl>
                                          <p:spTgt spid="11275"/>
                                        </p:tgtEl>
                                        <p:attrNameLst>
                                          <p:attrName>ppt_x</p:attrName>
                                        </p:attrNameLst>
                                      </p:cBhvr>
                                      <p:tavLst>
                                        <p:tav tm="0">
                                          <p:val>
                                            <p:strVal val="#ppt_x"/>
                                          </p:val>
                                        </p:tav>
                                        <p:tav tm="100000">
                                          <p:val>
                                            <p:strVal val="#ppt_x"/>
                                          </p:val>
                                        </p:tav>
                                      </p:tavLst>
                                    </p:anim>
                                    <p:anim calcmode="lin" valueType="num">
                                      <p:cBhvr additive="base">
                                        <p:cTn id="14" dur="500" fill="hold"/>
                                        <p:tgtEl>
                                          <p:spTgt spid="1127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276"/>
                                        </p:tgtEl>
                                        <p:attrNameLst>
                                          <p:attrName>style.visibility</p:attrName>
                                        </p:attrNameLst>
                                      </p:cBhvr>
                                      <p:to>
                                        <p:strVal val="visible"/>
                                      </p:to>
                                    </p:set>
                                    <p:anim calcmode="lin" valueType="num">
                                      <p:cBhvr additive="base">
                                        <p:cTn id="17" dur="500" fill="hold"/>
                                        <p:tgtEl>
                                          <p:spTgt spid="11276"/>
                                        </p:tgtEl>
                                        <p:attrNameLst>
                                          <p:attrName>ppt_x</p:attrName>
                                        </p:attrNameLst>
                                      </p:cBhvr>
                                      <p:tavLst>
                                        <p:tav tm="0">
                                          <p:val>
                                            <p:strVal val="#ppt_x"/>
                                          </p:val>
                                        </p:tav>
                                        <p:tav tm="100000">
                                          <p:val>
                                            <p:strVal val="#ppt_x"/>
                                          </p:val>
                                        </p:tav>
                                      </p:tavLst>
                                    </p:anim>
                                    <p:anim calcmode="lin" valueType="num">
                                      <p:cBhvr additive="base">
                                        <p:cTn id="18"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1277"/>
                                        </p:tgtEl>
                                        <p:attrNameLst>
                                          <p:attrName>style.visibility</p:attrName>
                                        </p:attrNameLst>
                                      </p:cBhvr>
                                      <p:to>
                                        <p:strVal val="visible"/>
                                      </p:to>
                                    </p:set>
                                    <p:anim calcmode="lin" valueType="num">
                                      <p:cBhvr additive="base">
                                        <p:cTn id="23" dur="500" fill="hold"/>
                                        <p:tgtEl>
                                          <p:spTgt spid="11277"/>
                                        </p:tgtEl>
                                        <p:attrNameLst>
                                          <p:attrName>ppt_x</p:attrName>
                                        </p:attrNameLst>
                                      </p:cBhvr>
                                      <p:tavLst>
                                        <p:tav tm="0">
                                          <p:val>
                                            <p:strVal val="#ppt_x"/>
                                          </p:val>
                                        </p:tav>
                                        <p:tav tm="100000">
                                          <p:val>
                                            <p:strVal val="#ppt_x"/>
                                          </p:val>
                                        </p:tav>
                                      </p:tavLst>
                                    </p:anim>
                                    <p:anim calcmode="lin" valueType="num">
                                      <p:cBhvr additive="base">
                                        <p:cTn id="24" dur="500" fill="hold"/>
                                        <p:tgtEl>
                                          <p:spTgt spid="112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12" descr="Camus%20-%20Biographie%20-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84313"/>
            <a:ext cx="206851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Camus%20-%20Biographie%20-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484313"/>
            <a:ext cx="33178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1"/>
          <p:cNvSpPr>
            <a:spLocks noChangeArrowheads="1"/>
          </p:cNvSpPr>
          <p:nvPr/>
        </p:nvSpPr>
        <p:spPr bwMode="auto">
          <a:xfrm>
            <a:off x="1547813" y="981075"/>
            <a:ext cx="1406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a:latin typeface="Calibri" pitchFamily="34" charset="0"/>
              </a:rPr>
              <a:t>Le prix Nobel</a:t>
            </a:r>
          </a:p>
        </p:txBody>
      </p:sp>
      <p:sp>
        <p:nvSpPr>
          <p:cNvPr id="12300" name="Rectangle 12"/>
          <p:cNvSpPr>
            <a:spLocks noChangeArrowheads="1"/>
          </p:cNvSpPr>
          <p:nvPr/>
        </p:nvSpPr>
        <p:spPr bwMode="auto">
          <a:xfrm>
            <a:off x="5508625" y="908050"/>
            <a:ext cx="1882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nl-NL">
                <a:latin typeface="Calibri" pitchFamily="34" charset="0"/>
              </a:rPr>
              <a:t>Une mort absurde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299">
                                            <p:txEl>
                                              <p:pRg st="0" end="0"/>
                                            </p:txEl>
                                          </p:spTgt>
                                        </p:tgtEl>
                                        <p:attrNameLst>
                                          <p:attrName>style.visibility</p:attrName>
                                        </p:attrNameLst>
                                      </p:cBhvr>
                                      <p:to>
                                        <p:strVal val="visible"/>
                                      </p:to>
                                    </p:set>
                                    <p:anim calcmode="lin" valueType="num">
                                      <p:cBhvr additive="base">
                                        <p:cTn id="7" dur="500" fill="hold"/>
                                        <p:tgtEl>
                                          <p:spTgt spid="12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8"/>
                                        </p:tgtEl>
                                        <p:attrNameLst>
                                          <p:attrName>style.visibility</p:attrName>
                                        </p:attrNameLst>
                                      </p:cBhvr>
                                      <p:to>
                                        <p:strVal val="visible"/>
                                      </p:to>
                                    </p:set>
                                    <p:anim calcmode="lin" valueType="num">
                                      <p:cBhvr additive="base">
                                        <p:cTn id="13" dur="500" fill="hold"/>
                                        <p:tgtEl>
                                          <p:spTgt spid="12298"/>
                                        </p:tgtEl>
                                        <p:attrNameLst>
                                          <p:attrName>ppt_x</p:attrName>
                                        </p:attrNameLst>
                                      </p:cBhvr>
                                      <p:tavLst>
                                        <p:tav tm="0">
                                          <p:val>
                                            <p:strVal val="#ppt_x"/>
                                          </p:val>
                                        </p:tav>
                                        <p:tav tm="100000">
                                          <p:val>
                                            <p:strVal val="#ppt_x"/>
                                          </p:val>
                                        </p:tav>
                                      </p:tavLst>
                                    </p:anim>
                                    <p:anim calcmode="lin" valueType="num">
                                      <p:cBhvr additive="base">
                                        <p:cTn id="14"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2300">
                                            <p:txEl>
                                              <p:pRg st="0" end="0"/>
                                            </p:txEl>
                                          </p:spTgt>
                                        </p:tgtEl>
                                        <p:attrNameLst>
                                          <p:attrName>style.visibility</p:attrName>
                                        </p:attrNameLst>
                                      </p:cBhvr>
                                      <p:to>
                                        <p:strVal val="visible"/>
                                      </p:to>
                                    </p:set>
                                    <p:anim calcmode="lin" valueType="num">
                                      <p:cBhvr additive="base">
                                        <p:cTn id="19" dur="500" fill="hold"/>
                                        <p:tgtEl>
                                          <p:spTgt spid="1230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0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260350"/>
            <a:ext cx="8229600" cy="1143000"/>
          </a:xfrm>
        </p:spPr>
        <p:txBody>
          <a:bodyPr/>
          <a:lstStyle/>
          <a:p>
            <a:pPr eaLnBrk="1" hangingPunct="1"/>
            <a:r>
              <a:rPr lang="nl-BE" sz="2800" u="sng" smtClean="0"/>
              <a:t>Questions sur la vie de Camus</a:t>
            </a:r>
            <a:endParaRPr lang="nl-BE" sz="2800" smtClean="0"/>
          </a:p>
        </p:txBody>
      </p:sp>
      <p:sp>
        <p:nvSpPr>
          <p:cNvPr id="15363" name="Content Placeholder 2"/>
          <p:cNvSpPr>
            <a:spLocks noGrp="1"/>
          </p:cNvSpPr>
          <p:nvPr>
            <p:ph idx="1"/>
          </p:nvPr>
        </p:nvSpPr>
        <p:spPr/>
        <p:txBody>
          <a:bodyPr/>
          <a:lstStyle/>
          <a:p>
            <a:pPr marL="609600" indent="-609600" eaLnBrk="1" hangingPunct="1">
              <a:buFont typeface="Arial" charset="0"/>
              <a:buNone/>
            </a:pPr>
            <a:r>
              <a:rPr lang="nl-BE" sz="2400" smtClean="0">
                <a:sym typeface="Wingdings" pitchFamily="2" charset="2"/>
              </a:rPr>
              <a:t>	Après avoir parcouru la vie de Camus, répondez oralement aux questions suivantes. Discutez-en avec votre voisin.</a:t>
            </a:r>
          </a:p>
          <a:p>
            <a:pPr marL="609600" indent="-609600" eaLnBrk="1" hangingPunct="1">
              <a:buFont typeface="Arial" charset="0"/>
              <a:buNone/>
            </a:pPr>
            <a:endParaRPr lang="nl-BE" sz="1400" smtClean="0">
              <a:sym typeface="Wingdings" pitchFamily="2" charset="2"/>
            </a:endParaRPr>
          </a:p>
          <a:p>
            <a:pPr marL="609600" indent="-609600" eaLnBrk="1" hangingPunct="1">
              <a:buFont typeface="Arial" charset="0"/>
              <a:buNone/>
            </a:pPr>
            <a:r>
              <a:rPr lang="nl-BE" sz="2400" smtClean="0">
                <a:sym typeface="Wingdings" pitchFamily="2" charset="2"/>
              </a:rPr>
              <a:t>	</a:t>
            </a:r>
            <a:r>
              <a:rPr lang="nl-BE" sz="2000" smtClean="0">
                <a:sym typeface="Wingdings" pitchFamily="2" charset="2"/>
              </a:rPr>
              <a:t>1. Albert Camus a passé la plus grande partie de sa vie dans quel pays ?</a:t>
            </a:r>
          </a:p>
          <a:p>
            <a:pPr marL="609600" indent="-609600" eaLnBrk="1" hangingPunct="1">
              <a:buFont typeface="Arial" charset="0"/>
              <a:buNone/>
            </a:pPr>
            <a:endParaRPr lang="nl-BE" sz="2000" smtClean="0">
              <a:sym typeface="Wingdings" pitchFamily="2" charset="2"/>
            </a:endParaRPr>
          </a:p>
          <a:p>
            <a:pPr marL="609600" indent="-609600" eaLnBrk="1" hangingPunct="1">
              <a:buFont typeface="Arial" charset="0"/>
              <a:buNone/>
            </a:pPr>
            <a:r>
              <a:rPr lang="nl-BE" sz="2000" smtClean="0">
                <a:sym typeface="Wingdings" pitchFamily="2" charset="2"/>
              </a:rPr>
              <a:t>	2. L’absurde et la condition humaine sont deux des préoccupations essentielles de Camus. Par quels événements sont-elles nourries ?</a:t>
            </a:r>
          </a:p>
          <a:p>
            <a:pPr marL="609600" indent="-609600" eaLnBrk="1" hangingPunct="1">
              <a:buFont typeface="Arial" charset="0"/>
              <a:buNone/>
            </a:pPr>
            <a:endParaRPr lang="nl-BE" sz="2000" smtClean="0">
              <a:sym typeface="Wingdings" pitchFamily="2" charset="2"/>
            </a:endParaRPr>
          </a:p>
          <a:p>
            <a:pPr marL="609600" indent="-609600">
              <a:buFont typeface="Arial" charset="0"/>
              <a:buNone/>
            </a:pPr>
            <a:r>
              <a:rPr lang="nl-BE" sz="2000" smtClean="0">
                <a:sym typeface="Wingdings" pitchFamily="2" charset="2"/>
              </a:rPr>
              <a:t>	3. Quelle est l’attitude de Camus envers la religion ?</a:t>
            </a:r>
          </a:p>
          <a:p>
            <a:pPr marL="609600" indent="-609600" eaLnBrk="1" hangingPunct="1">
              <a:buFont typeface="Arial" charset="0"/>
              <a:buNone/>
            </a:pPr>
            <a:endParaRPr lang="nl-BE" sz="2000" smtClean="0">
              <a:sym typeface="Wingdings" pitchFamily="2" charset="2"/>
            </a:endParaRPr>
          </a:p>
          <a:p>
            <a:pPr marL="609600" indent="-609600" eaLnBrk="1" hangingPunct="1">
              <a:buFont typeface="Arial" charset="0"/>
              <a:buNone/>
            </a:pPr>
            <a:endParaRPr lang="nl-BE" sz="200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nl-NL" smtClean="0"/>
          </a:p>
        </p:txBody>
      </p:sp>
      <p:sp>
        <p:nvSpPr>
          <p:cNvPr id="16387" name="Content Placeholder 2"/>
          <p:cNvSpPr>
            <a:spLocks noGrp="1"/>
          </p:cNvSpPr>
          <p:nvPr>
            <p:ph idx="1"/>
          </p:nvPr>
        </p:nvSpPr>
        <p:spPr/>
        <p:txBody>
          <a:bodyPr/>
          <a:lstStyle/>
          <a:p>
            <a:pPr algn="ctr" eaLnBrk="1" hangingPunct="1">
              <a:buFont typeface="Arial" charset="0"/>
              <a:buNone/>
            </a:pPr>
            <a:endParaRPr lang="nl-BE" smtClean="0"/>
          </a:p>
          <a:p>
            <a:pPr algn="ctr" eaLnBrk="1" hangingPunct="1">
              <a:buFont typeface="Arial" charset="0"/>
              <a:buNone/>
            </a:pPr>
            <a:endParaRPr lang="nl-BE" smtClean="0"/>
          </a:p>
          <a:p>
            <a:pPr algn="ctr" eaLnBrk="1" hangingPunct="1">
              <a:buFont typeface="Arial" charset="0"/>
              <a:buNone/>
            </a:pPr>
            <a:r>
              <a:rPr lang="nl-BE" sz="6000" smtClean="0">
                <a:solidFill>
                  <a:schemeClr val="folHlink"/>
                </a:solidFill>
              </a:rPr>
              <a:t>COURS 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pPr eaLnBrk="1" hangingPunct="1"/>
            <a:endParaRPr lang="nl-NL" smtClean="0"/>
          </a:p>
        </p:txBody>
      </p:sp>
      <p:sp>
        <p:nvSpPr>
          <p:cNvPr id="17411" name="Rectangle 3"/>
          <p:cNvSpPr>
            <a:spLocks noGrp="1"/>
          </p:cNvSpPr>
          <p:nvPr>
            <p:ph type="body" idx="4294967295"/>
          </p:nvPr>
        </p:nvSpPr>
        <p:spPr>
          <a:xfrm>
            <a:off x="500063" y="1600200"/>
            <a:ext cx="8186737" cy="4525963"/>
          </a:xfrm>
        </p:spPr>
        <p:txBody>
          <a:bodyPr/>
          <a:lstStyle/>
          <a:p>
            <a:pPr marL="609600" indent="-609600" eaLnBrk="1" hangingPunct="1">
              <a:buFontTx/>
              <a:buAutoNum type="arabicPeriod"/>
            </a:pPr>
            <a:r>
              <a:rPr lang="es-ES" smtClean="0">
                <a:solidFill>
                  <a:schemeClr val="tx2"/>
                </a:solidFill>
              </a:rPr>
              <a:t>Introduction</a:t>
            </a:r>
          </a:p>
          <a:p>
            <a:pPr marL="609600" indent="-609600" eaLnBrk="1" hangingPunct="1">
              <a:buFontTx/>
              <a:buAutoNum type="arabicPeriod"/>
            </a:pPr>
            <a:r>
              <a:rPr lang="es-ES" smtClean="0">
                <a:solidFill>
                  <a:srgbClr val="FF0000"/>
                </a:solidFill>
              </a:rPr>
              <a:t>Tâche</a:t>
            </a:r>
          </a:p>
          <a:p>
            <a:pPr marL="609600" indent="-609600" eaLnBrk="1" hangingPunct="1">
              <a:buFontTx/>
              <a:buAutoNum type="arabicPeriod"/>
            </a:pPr>
            <a:r>
              <a:rPr lang="es-ES" smtClean="0">
                <a:solidFill>
                  <a:schemeClr val="tx2"/>
                </a:solidFill>
              </a:rPr>
              <a:t>Processus</a:t>
            </a:r>
          </a:p>
          <a:p>
            <a:pPr marL="609600" indent="-609600" eaLnBrk="1" hangingPunct="1">
              <a:buFontTx/>
              <a:buAutoNum type="arabicPeriod"/>
            </a:pPr>
            <a:r>
              <a:rPr lang="es-ES" smtClean="0">
                <a:solidFill>
                  <a:schemeClr val="tx2"/>
                </a:solidFill>
              </a:rPr>
              <a:t>Ressources</a:t>
            </a:r>
          </a:p>
          <a:p>
            <a:pPr marL="609600" indent="-609600" eaLnBrk="1" hangingPunct="1">
              <a:buFontTx/>
              <a:buAutoNum type="arabicPeriod"/>
            </a:pPr>
            <a:r>
              <a:rPr lang="es-ES" smtClean="0">
                <a:solidFill>
                  <a:schemeClr val="tx2"/>
                </a:solidFill>
              </a:rPr>
              <a:t>Conclusion</a:t>
            </a:r>
          </a:p>
          <a:p>
            <a:pPr marL="609600" indent="-609600" eaLnBrk="1" hangingPunct="1">
              <a:buFontTx/>
              <a:buAutoNum type="arabicPeriod"/>
            </a:pPr>
            <a:r>
              <a:rPr lang="es-ES" smtClean="0">
                <a:solidFill>
                  <a:schemeClr val="tx2"/>
                </a:solidFill>
              </a:rPr>
              <a:t>Evaluation</a:t>
            </a:r>
            <a:endParaRPr lang="nl-NL" smtClean="0">
              <a:solidFill>
                <a:schemeClr val="tx2"/>
              </a:solidFill>
            </a:endParaRPr>
          </a:p>
        </p:txBody>
      </p:sp>
      <p:pic>
        <p:nvPicPr>
          <p:cNvPr id="17412" name="Picture 4" descr="woestijn algeri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000250"/>
            <a:ext cx="4421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s-ES" smtClean="0">
                <a:solidFill>
                  <a:schemeClr val="tx2"/>
                </a:solidFill>
              </a:rPr>
              <a:t>2. Tâche</a:t>
            </a:r>
            <a:endParaRPr lang="nl-BE" smtClean="0"/>
          </a:p>
        </p:txBody>
      </p:sp>
      <p:sp>
        <p:nvSpPr>
          <p:cNvPr id="18435" name="Content Placeholder 2"/>
          <p:cNvSpPr>
            <a:spLocks noGrp="1"/>
          </p:cNvSpPr>
          <p:nvPr>
            <p:ph idx="1"/>
          </p:nvPr>
        </p:nvSpPr>
        <p:spPr>
          <a:xfrm>
            <a:off x="457200" y="1341438"/>
            <a:ext cx="8229600" cy="4784725"/>
          </a:xfrm>
        </p:spPr>
        <p:txBody>
          <a:bodyPr/>
          <a:lstStyle/>
          <a:p>
            <a:pPr>
              <a:buFont typeface="Arial" charset="0"/>
              <a:buNone/>
            </a:pPr>
            <a:r>
              <a:rPr lang="nl-BE" sz="1600" dirty="0" smtClean="0"/>
              <a:t>	</a:t>
            </a:r>
            <a:r>
              <a:rPr lang="fr-FR" sz="2000" b="1" dirty="0" smtClean="0"/>
              <a:t>En France, l’existentialisme a occupé une place importante dans le monde philosophique et littéraire du 20e siècle. Voilà pourquoi il est intéressant d’en découvrir plus. Vous allez le faire à l’aide d’un des chef- d’œuvres d’Albert Camus, à savoir </a:t>
            </a:r>
            <a:r>
              <a:rPr lang="fr-FR" sz="2000" b="1" i="1" dirty="0" smtClean="0"/>
              <a:t>L’étranger</a:t>
            </a:r>
            <a:r>
              <a:rPr lang="fr-FR" sz="2000" b="1" dirty="0" smtClean="0"/>
              <a:t>.</a:t>
            </a:r>
            <a:endParaRPr lang="nl-BE" sz="2000" dirty="0" smtClean="0"/>
          </a:p>
          <a:p>
            <a:pPr>
              <a:buFont typeface="Arial" charset="0"/>
              <a:buNone/>
            </a:pPr>
            <a:r>
              <a:rPr lang="nl-BE" sz="2000" dirty="0" smtClean="0"/>
              <a:t>	La </a:t>
            </a:r>
            <a:r>
              <a:rPr lang="nl-BE" sz="2000" dirty="0" err="1" smtClean="0"/>
              <a:t>webquest</a:t>
            </a:r>
            <a:r>
              <a:rPr lang="nl-BE" sz="2000" dirty="0" smtClean="0"/>
              <a:t> </a:t>
            </a:r>
            <a:r>
              <a:rPr lang="nl-BE" sz="2000" dirty="0" err="1" smtClean="0"/>
              <a:t>est</a:t>
            </a:r>
            <a:r>
              <a:rPr lang="nl-BE" sz="2000" dirty="0" smtClean="0"/>
              <a:t> </a:t>
            </a:r>
            <a:r>
              <a:rPr lang="nl-BE" sz="2000" dirty="0" err="1" smtClean="0"/>
              <a:t>composée</a:t>
            </a:r>
            <a:r>
              <a:rPr lang="nl-BE" sz="2000" dirty="0" smtClean="0"/>
              <a:t> de </a:t>
            </a:r>
            <a:r>
              <a:rPr lang="nl-BE" sz="2000" dirty="0" err="1" smtClean="0"/>
              <a:t>six</a:t>
            </a:r>
            <a:r>
              <a:rPr lang="nl-BE" sz="2000" dirty="0" smtClean="0"/>
              <a:t> </a:t>
            </a:r>
            <a:r>
              <a:rPr lang="nl-BE" sz="2000" dirty="0" err="1" smtClean="0"/>
              <a:t>étapes</a:t>
            </a:r>
            <a:r>
              <a:rPr lang="nl-BE" sz="2000" dirty="0" smtClean="0"/>
              <a:t> </a:t>
            </a:r>
            <a:r>
              <a:rPr lang="nl-BE" sz="2000" dirty="0" err="1" smtClean="0"/>
              <a:t>répandues</a:t>
            </a:r>
            <a:r>
              <a:rPr lang="nl-BE" sz="2000" dirty="0" smtClean="0"/>
              <a:t> </a:t>
            </a:r>
            <a:r>
              <a:rPr lang="nl-BE" sz="2000" dirty="0" err="1" smtClean="0"/>
              <a:t>sur</a:t>
            </a:r>
            <a:r>
              <a:rPr lang="nl-BE" sz="2000" dirty="0" smtClean="0">
                <a:solidFill>
                  <a:srgbClr val="FF0000"/>
                </a:solidFill>
              </a:rPr>
              <a:t> </a:t>
            </a:r>
            <a:r>
              <a:rPr lang="nl-BE" sz="2000" dirty="0" smtClean="0"/>
              <a:t>3 cours.</a:t>
            </a:r>
          </a:p>
          <a:p>
            <a:pPr>
              <a:buFont typeface="Arial" charset="0"/>
              <a:buNone/>
            </a:pPr>
            <a:r>
              <a:rPr lang="nl-BE" sz="2000" dirty="0" smtClean="0"/>
              <a:t>	* La première </a:t>
            </a:r>
            <a:r>
              <a:rPr lang="nl-BE" sz="2000" dirty="0" err="1" smtClean="0"/>
              <a:t>partie</a:t>
            </a:r>
            <a:r>
              <a:rPr lang="nl-BE" sz="2000" dirty="0" smtClean="0"/>
              <a:t> </a:t>
            </a:r>
            <a:r>
              <a:rPr lang="nl-BE" sz="2000" dirty="0" err="1" smtClean="0"/>
              <a:t>est</a:t>
            </a:r>
            <a:r>
              <a:rPr lang="nl-BE" sz="2000" dirty="0" smtClean="0"/>
              <a:t> à faire par </a:t>
            </a:r>
            <a:r>
              <a:rPr lang="nl-BE" sz="2000" dirty="0" err="1" smtClean="0"/>
              <a:t>écrit</a:t>
            </a:r>
            <a:r>
              <a:rPr lang="nl-BE" sz="2000" dirty="0" smtClean="0"/>
              <a:t> : </a:t>
            </a:r>
            <a:r>
              <a:rPr lang="nl-BE" sz="2000" dirty="0" err="1" smtClean="0"/>
              <a:t>vous</a:t>
            </a:r>
            <a:r>
              <a:rPr lang="nl-BE" sz="2000" dirty="0" smtClean="0"/>
              <a:t> </a:t>
            </a:r>
            <a:r>
              <a:rPr lang="nl-BE" sz="2000" dirty="0" err="1" smtClean="0"/>
              <a:t>devez</a:t>
            </a:r>
            <a:r>
              <a:rPr lang="nl-BE" sz="2000" dirty="0" smtClean="0"/>
              <a:t> </a:t>
            </a:r>
            <a:r>
              <a:rPr lang="nl-BE" sz="2000" dirty="0" err="1" smtClean="0"/>
              <a:t>noter</a:t>
            </a:r>
            <a:r>
              <a:rPr lang="nl-BE" sz="2000" dirty="0" smtClean="0"/>
              <a:t> </a:t>
            </a:r>
            <a:r>
              <a:rPr lang="nl-BE" sz="2000" dirty="0" err="1" smtClean="0"/>
              <a:t>quelques</a:t>
            </a:r>
            <a:r>
              <a:rPr lang="nl-BE" sz="2000" dirty="0" smtClean="0"/>
              <a:t>  </a:t>
            </a:r>
          </a:p>
          <a:p>
            <a:pPr>
              <a:buFont typeface="Arial" charset="0"/>
              <a:buNone/>
            </a:pPr>
            <a:r>
              <a:rPr lang="nl-BE" sz="2000" dirty="0" smtClean="0"/>
              <a:t>	   </a:t>
            </a:r>
            <a:r>
              <a:rPr lang="nl-BE" sz="2000" dirty="0" err="1" smtClean="0"/>
              <a:t>réponses</a:t>
            </a:r>
            <a:r>
              <a:rPr lang="nl-BE" sz="2000" dirty="0" smtClean="0"/>
              <a:t> dans </a:t>
            </a:r>
            <a:r>
              <a:rPr lang="nl-BE" sz="2000" dirty="0" err="1" smtClean="0"/>
              <a:t>un</a:t>
            </a:r>
            <a:r>
              <a:rPr lang="nl-BE" sz="2000" dirty="0" smtClean="0"/>
              <a:t> </a:t>
            </a:r>
            <a:r>
              <a:rPr lang="nl-BE" sz="2000" dirty="0" err="1" smtClean="0"/>
              <a:t>livre</a:t>
            </a:r>
            <a:r>
              <a:rPr lang="nl-BE" sz="2000" dirty="0" smtClean="0"/>
              <a:t> de bord que </a:t>
            </a:r>
            <a:r>
              <a:rPr lang="nl-BE" sz="2000" dirty="0" err="1" smtClean="0"/>
              <a:t>vous</a:t>
            </a:r>
            <a:r>
              <a:rPr lang="nl-BE" sz="2000" dirty="0" smtClean="0"/>
              <a:t> </a:t>
            </a:r>
            <a:r>
              <a:rPr lang="nl-BE" sz="2000" dirty="0" err="1" smtClean="0"/>
              <a:t>remettez</a:t>
            </a:r>
            <a:r>
              <a:rPr lang="nl-BE" sz="2000" dirty="0" smtClean="0"/>
              <a:t> à la fin de </a:t>
            </a:r>
            <a:r>
              <a:rPr lang="nl-BE" sz="2000" dirty="0" err="1" smtClean="0"/>
              <a:t>chaque</a:t>
            </a:r>
            <a:endParaRPr lang="nl-BE" sz="2000" dirty="0" smtClean="0"/>
          </a:p>
          <a:p>
            <a:pPr>
              <a:buFont typeface="Arial" charset="0"/>
              <a:buNone/>
            </a:pPr>
            <a:r>
              <a:rPr lang="nl-BE" sz="2000" dirty="0" smtClean="0"/>
              <a:t>	   cours. </a:t>
            </a:r>
            <a:r>
              <a:rPr lang="nl-BE" sz="2000" dirty="0" err="1" smtClean="0"/>
              <a:t>Cette</a:t>
            </a:r>
            <a:r>
              <a:rPr lang="nl-BE" sz="2000" dirty="0" smtClean="0"/>
              <a:t> </a:t>
            </a:r>
            <a:r>
              <a:rPr lang="nl-BE" sz="2000" dirty="0" err="1" smtClean="0"/>
              <a:t>tâche</a:t>
            </a:r>
            <a:r>
              <a:rPr lang="nl-BE" sz="2000" dirty="0" smtClean="0"/>
              <a:t> </a:t>
            </a:r>
            <a:r>
              <a:rPr lang="nl-BE" sz="2000" dirty="0" err="1" smtClean="0"/>
              <a:t>est</a:t>
            </a:r>
            <a:r>
              <a:rPr lang="nl-BE" sz="2000" dirty="0" smtClean="0"/>
              <a:t> à faire </a:t>
            </a:r>
            <a:r>
              <a:rPr lang="nl-BE" sz="2000" dirty="0" err="1" smtClean="0"/>
              <a:t>individuellement</a:t>
            </a:r>
            <a:r>
              <a:rPr lang="nl-BE" sz="2000" dirty="0" smtClean="0"/>
              <a:t>.</a:t>
            </a:r>
          </a:p>
          <a:p>
            <a:pPr>
              <a:buFont typeface="Arial" charset="0"/>
              <a:buNone/>
            </a:pPr>
            <a:r>
              <a:rPr lang="nl-BE" sz="2000" dirty="0" smtClean="0"/>
              <a:t>	* La </a:t>
            </a:r>
            <a:r>
              <a:rPr lang="nl-BE" sz="2000" dirty="0" err="1" smtClean="0"/>
              <a:t>deuxième</a:t>
            </a:r>
            <a:r>
              <a:rPr lang="nl-BE" sz="2000" dirty="0" smtClean="0"/>
              <a:t> </a:t>
            </a:r>
            <a:r>
              <a:rPr lang="nl-BE" sz="2000" dirty="0" err="1" smtClean="0"/>
              <a:t>partie</a:t>
            </a:r>
            <a:r>
              <a:rPr lang="nl-BE" sz="2000" dirty="0" smtClean="0"/>
              <a:t> </a:t>
            </a:r>
            <a:r>
              <a:rPr lang="nl-BE" sz="2000" dirty="0" err="1" smtClean="0"/>
              <a:t>est</a:t>
            </a:r>
            <a:r>
              <a:rPr lang="nl-BE" sz="2000" dirty="0" smtClean="0"/>
              <a:t> à faire </a:t>
            </a:r>
            <a:r>
              <a:rPr lang="nl-BE" sz="2000" dirty="0" err="1" smtClean="0"/>
              <a:t>oralement</a:t>
            </a:r>
            <a:r>
              <a:rPr lang="nl-BE" sz="2000" dirty="0" smtClean="0"/>
              <a:t> : </a:t>
            </a:r>
            <a:r>
              <a:rPr lang="nl-BE" sz="2000" dirty="0" err="1" smtClean="0"/>
              <a:t>vous</a:t>
            </a:r>
            <a:r>
              <a:rPr lang="nl-BE" sz="2000" dirty="0" smtClean="0"/>
              <a:t> </a:t>
            </a:r>
            <a:r>
              <a:rPr lang="nl-BE" sz="2000" dirty="0" err="1" smtClean="0"/>
              <a:t>devez</a:t>
            </a:r>
            <a:r>
              <a:rPr lang="nl-BE" sz="2000" dirty="0" smtClean="0"/>
              <a:t> </a:t>
            </a:r>
            <a:r>
              <a:rPr lang="nl-BE" sz="2000" dirty="0" err="1" smtClean="0"/>
              <a:t>jouer</a:t>
            </a:r>
            <a:r>
              <a:rPr lang="nl-BE" sz="2000" dirty="0" smtClean="0"/>
              <a:t> </a:t>
            </a:r>
            <a:r>
              <a:rPr lang="nl-BE" sz="2000" dirty="0" err="1" smtClean="0"/>
              <a:t>une</a:t>
            </a:r>
            <a:r>
              <a:rPr lang="nl-BE" sz="2000" dirty="0" smtClean="0"/>
              <a:t> </a:t>
            </a:r>
            <a:r>
              <a:rPr lang="nl-BE" sz="2000" dirty="0" err="1" smtClean="0"/>
              <a:t>séance</a:t>
            </a:r>
            <a:r>
              <a:rPr lang="nl-BE" sz="2000" dirty="0" smtClean="0"/>
              <a:t> </a:t>
            </a:r>
          </a:p>
          <a:p>
            <a:pPr>
              <a:buFont typeface="Arial" charset="0"/>
              <a:buNone/>
            </a:pPr>
            <a:r>
              <a:rPr lang="nl-BE" sz="2000" dirty="0" smtClean="0"/>
              <a:t>	   </a:t>
            </a:r>
            <a:r>
              <a:rPr lang="nl-BE" sz="2000" dirty="0" err="1" smtClean="0"/>
              <a:t>d’un</a:t>
            </a:r>
            <a:r>
              <a:rPr lang="nl-BE" sz="2000" dirty="0" smtClean="0"/>
              <a:t> </a:t>
            </a:r>
            <a:r>
              <a:rPr lang="nl-BE" sz="2000" dirty="0" err="1" smtClean="0"/>
              <a:t>tribunal</a:t>
            </a:r>
            <a:r>
              <a:rPr lang="nl-BE" sz="2000" dirty="0" smtClean="0"/>
              <a:t>. </a:t>
            </a:r>
            <a:r>
              <a:rPr lang="nl-BE" sz="2000" dirty="0" err="1" smtClean="0"/>
              <a:t>Cette</a:t>
            </a:r>
            <a:r>
              <a:rPr lang="nl-BE" sz="2000" dirty="0" smtClean="0"/>
              <a:t> </a:t>
            </a:r>
            <a:r>
              <a:rPr lang="nl-BE" sz="2000" dirty="0" err="1" smtClean="0"/>
              <a:t>tâche</a:t>
            </a:r>
            <a:r>
              <a:rPr lang="nl-BE" sz="2000" dirty="0" smtClean="0"/>
              <a:t> </a:t>
            </a:r>
            <a:r>
              <a:rPr lang="nl-BE" sz="2000" dirty="0" err="1" smtClean="0"/>
              <a:t>est</a:t>
            </a:r>
            <a:r>
              <a:rPr lang="nl-BE" sz="2000" dirty="0" smtClean="0"/>
              <a:t> à faire par </a:t>
            </a:r>
            <a:r>
              <a:rPr lang="nl-BE" sz="2000" dirty="0" err="1" smtClean="0"/>
              <a:t>groupes</a:t>
            </a:r>
            <a:r>
              <a:rPr lang="nl-BE" sz="2000" dirty="0" smtClean="0"/>
              <a:t> de </a:t>
            </a:r>
            <a:r>
              <a:rPr lang="nl-BE" sz="2000" dirty="0" err="1" smtClean="0"/>
              <a:t>six</a:t>
            </a:r>
            <a:r>
              <a:rPr lang="nl-BE" sz="2000" dirty="0" smtClean="0"/>
              <a:t>.</a:t>
            </a:r>
          </a:p>
          <a:p>
            <a:pPr>
              <a:buFont typeface="Arial" charset="0"/>
              <a:buNone/>
            </a:pPr>
            <a:r>
              <a:rPr lang="nl-BE" sz="2000" dirty="0" smtClean="0"/>
              <a:t>	</a:t>
            </a:r>
            <a:r>
              <a:rPr lang="nl-BE" sz="2000" dirty="0" err="1" smtClean="0"/>
              <a:t>Chaque</a:t>
            </a:r>
            <a:r>
              <a:rPr lang="nl-BE" sz="2000" dirty="0" smtClean="0"/>
              <a:t> </a:t>
            </a:r>
            <a:r>
              <a:rPr lang="nl-BE" sz="2000" dirty="0" err="1" smtClean="0"/>
              <a:t>étape</a:t>
            </a:r>
            <a:r>
              <a:rPr lang="nl-BE" sz="2000" dirty="0" smtClean="0"/>
              <a:t> sera </a:t>
            </a:r>
            <a:r>
              <a:rPr lang="nl-BE" sz="2000" dirty="0" err="1" smtClean="0"/>
              <a:t>expliquée</a:t>
            </a:r>
            <a:r>
              <a:rPr lang="nl-BE" sz="2000" dirty="0" smtClean="0"/>
              <a:t> sous </a:t>
            </a:r>
            <a:r>
              <a:rPr lang="nl-BE" sz="2000" dirty="0" err="1" smtClean="0"/>
              <a:t>le</a:t>
            </a:r>
            <a:r>
              <a:rPr lang="nl-BE" sz="2000" dirty="0" smtClean="0"/>
              <a:t> point 3 (</a:t>
            </a:r>
            <a:r>
              <a:rPr lang="nl-BE" sz="2000" dirty="0" err="1" smtClean="0"/>
              <a:t>Processus</a:t>
            </a:r>
            <a:r>
              <a:rPr lang="nl-BE" sz="2000" dirty="0" smtClean="0"/>
              <a:t>).</a:t>
            </a:r>
          </a:p>
          <a:p>
            <a:pPr>
              <a:buFont typeface="Arial" charset="0"/>
              <a:buNone/>
            </a:pPr>
            <a:endParaRPr lang="nl-BE" sz="2000" dirty="0" smtClean="0"/>
          </a:p>
          <a:p>
            <a:pPr algn="r">
              <a:buFont typeface="Arial" charset="0"/>
              <a:buNone/>
            </a:pPr>
            <a:endParaRPr lang="nl-BE" dirty="0" smtClean="0"/>
          </a:p>
          <a:p>
            <a:pPr algn="r">
              <a:buFont typeface="Arial" charset="0"/>
              <a:buNone/>
            </a:pPr>
            <a:r>
              <a:rPr lang="nl-BE" dirty="0" err="1" smtClean="0"/>
              <a:t>Bonne</a:t>
            </a:r>
            <a:r>
              <a:rPr lang="nl-BE" dirty="0" smtClean="0"/>
              <a:t> chance !</a:t>
            </a:r>
          </a:p>
        </p:txBody>
      </p:sp>
      <p:pic>
        <p:nvPicPr>
          <p:cNvPr id="18436" name="Picture 5" descr="MCj04244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5310188"/>
            <a:ext cx="15843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pPr eaLnBrk="1" hangingPunct="1"/>
            <a:endParaRPr lang="nl-NL" smtClean="0"/>
          </a:p>
        </p:txBody>
      </p:sp>
      <p:sp>
        <p:nvSpPr>
          <p:cNvPr id="19459" name="Rectangle 3"/>
          <p:cNvSpPr>
            <a:spLocks noGrp="1"/>
          </p:cNvSpPr>
          <p:nvPr>
            <p:ph type="body" idx="4294967295"/>
          </p:nvPr>
        </p:nvSpPr>
        <p:spPr>
          <a:xfrm>
            <a:off x="500063" y="1600200"/>
            <a:ext cx="8186737" cy="4525963"/>
          </a:xfrm>
        </p:spPr>
        <p:txBody>
          <a:bodyPr/>
          <a:lstStyle/>
          <a:p>
            <a:pPr marL="609600" indent="-609600" eaLnBrk="1" hangingPunct="1">
              <a:buFontTx/>
              <a:buAutoNum type="arabicPeriod"/>
            </a:pPr>
            <a:r>
              <a:rPr lang="es-ES" smtClean="0">
                <a:solidFill>
                  <a:schemeClr val="tx2"/>
                </a:solidFill>
              </a:rPr>
              <a:t>Introduction</a:t>
            </a:r>
          </a:p>
          <a:p>
            <a:pPr marL="609600" indent="-609600" eaLnBrk="1" hangingPunct="1">
              <a:buFontTx/>
              <a:buAutoNum type="arabicPeriod"/>
            </a:pPr>
            <a:r>
              <a:rPr lang="es-ES" smtClean="0">
                <a:solidFill>
                  <a:schemeClr val="tx2"/>
                </a:solidFill>
              </a:rPr>
              <a:t>Tâche</a:t>
            </a:r>
          </a:p>
          <a:p>
            <a:pPr marL="609600" indent="-609600" eaLnBrk="1" hangingPunct="1">
              <a:buFontTx/>
              <a:buAutoNum type="arabicPeriod"/>
            </a:pPr>
            <a:r>
              <a:rPr lang="es-ES" smtClean="0">
                <a:solidFill>
                  <a:srgbClr val="FF0000"/>
                </a:solidFill>
              </a:rPr>
              <a:t>Processus </a:t>
            </a:r>
          </a:p>
          <a:p>
            <a:pPr marL="609600" indent="-609600" eaLnBrk="1" hangingPunct="1">
              <a:buFontTx/>
              <a:buAutoNum type="arabicPeriod"/>
            </a:pPr>
            <a:r>
              <a:rPr lang="es-ES" smtClean="0">
                <a:solidFill>
                  <a:schemeClr val="tx2"/>
                </a:solidFill>
              </a:rPr>
              <a:t>Ressources</a:t>
            </a:r>
          </a:p>
          <a:p>
            <a:pPr marL="609600" indent="-609600" eaLnBrk="1" hangingPunct="1">
              <a:buFontTx/>
              <a:buAutoNum type="arabicPeriod"/>
            </a:pPr>
            <a:r>
              <a:rPr lang="es-ES" smtClean="0">
                <a:solidFill>
                  <a:schemeClr val="tx2"/>
                </a:solidFill>
              </a:rPr>
              <a:t>Conclusion </a:t>
            </a:r>
          </a:p>
          <a:p>
            <a:pPr marL="609600" indent="-609600" eaLnBrk="1" hangingPunct="1">
              <a:buFontTx/>
              <a:buAutoNum type="arabicPeriod"/>
            </a:pPr>
            <a:r>
              <a:rPr lang="es-ES" smtClean="0">
                <a:solidFill>
                  <a:schemeClr val="tx2"/>
                </a:solidFill>
              </a:rPr>
              <a:t>Evaluation</a:t>
            </a:r>
            <a:endParaRPr lang="nl-NL" smtClean="0">
              <a:solidFill>
                <a:schemeClr val="tx2"/>
              </a:solidFill>
            </a:endParaRPr>
          </a:p>
        </p:txBody>
      </p:sp>
      <p:pic>
        <p:nvPicPr>
          <p:cNvPr id="19460" name="Picture 4" descr="woestijn algeri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000250"/>
            <a:ext cx="4421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a:xfrm>
            <a:off x="468313" y="260350"/>
            <a:ext cx="8229600" cy="1143000"/>
          </a:xfrm>
        </p:spPr>
        <p:txBody>
          <a:bodyPr/>
          <a:lstStyle/>
          <a:p>
            <a:pPr marL="838200" indent="-838200" eaLnBrk="1" hangingPunct="1"/>
            <a:r>
              <a:rPr lang="es-ES" smtClean="0">
                <a:solidFill>
                  <a:schemeClr val="tx2"/>
                </a:solidFill>
              </a:rPr>
              <a:t>3. Processus</a:t>
            </a:r>
            <a:endParaRPr lang="nl-NL" smtClean="0">
              <a:solidFill>
                <a:schemeClr val="tx2"/>
              </a:solidFill>
            </a:endParaRPr>
          </a:p>
        </p:txBody>
      </p:sp>
      <p:sp>
        <p:nvSpPr>
          <p:cNvPr id="20483" name="Rectangle 3"/>
          <p:cNvSpPr>
            <a:spLocks noGrp="1"/>
          </p:cNvSpPr>
          <p:nvPr>
            <p:ph type="body" idx="1"/>
          </p:nvPr>
        </p:nvSpPr>
        <p:spPr>
          <a:xfrm>
            <a:off x="457200" y="1341438"/>
            <a:ext cx="8401050" cy="5327650"/>
          </a:xfrm>
        </p:spPr>
        <p:txBody>
          <a:bodyPr/>
          <a:lstStyle/>
          <a:p>
            <a:pPr eaLnBrk="1" hangingPunct="1">
              <a:buFont typeface="Arial" charset="0"/>
              <a:buNone/>
            </a:pPr>
            <a:r>
              <a:rPr lang="fr-BE" sz="2800" smtClean="0"/>
              <a:t>La tâche comporte 6 étapes :</a:t>
            </a:r>
          </a:p>
          <a:p>
            <a:pPr eaLnBrk="1" hangingPunct="1">
              <a:buFont typeface="Arial" charset="0"/>
              <a:buNone/>
            </a:pPr>
            <a:endParaRPr lang="fr-BE" sz="1400" smtClean="0"/>
          </a:p>
          <a:p>
            <a:pPr eaLnBrk="1" hangingPunct="1">
              <a:buFont typeface="Arial" charset="0"/>
              <a:buNone/>
            </a:pPr>
            <a:r>
              <a:rPr lang="fr-BE" sz="1600" smtClean="0"/>
              <a:t>Cours 2 :</a:t>
            </a:r>
          </a:p>
          <a:p>
            <a:pPr eaLnBrk="1" hangingPunct="1">
              <a:buFont typeface="Arial" charset="0"/>
              <a:buNone/>
            </a:pPr>
            <a:r>
              <a:rPr lang="fr-BE" sz="2800" smtClean="0">
                <a:solidFill>
                  <a:srgbClr val="969696"/>
                </a:solidFill>
              </a:rPr>
              <a:t>	</a:t>
            </a:r>
            <a:r>
              <a:rPr lang="fr-BE" sz="2000" b="1" smtClean="0"/>
              <a:t>Étape 1 :</a:t>
            </a:r>
            <a:r>
              <a:rPr lang="fr-BE" sz="2000" smtClean="0"/>
              <a:t> Vision du fragment du film </a:t>
            </a:r>
            <a:r>
              <a:rPr lang="fr-BE" sz="2000" i="1" smtClean="0"/>
              <a:t>Lo straniero </a:t>
            </a:r>
            <a:r>
              <a:rPr lang="fr-BE" sz="2000" smtClean="0"/>
              <a:t>de Visconti et rédaction du scénario.</a:t>
            </a:r>
          </a:p>
          <a:p>
            <a:pPr eaLnBrk="1" hangingPunct="1">
              <a:buFont typeface="Arial" charset="0"/>
              <a:buNone/>
            </a:pPr>
            <a:r>
              <a:rPr lang="fr-BE" sz="2000" smtClean="0"/>
              <a:t>	</a:t>
            </a:r>
            <a:r>
              <a:rPr lang="fr-BE" sz="2000" b="1" smtClean="0"/>
              <a:t>Étape 2 :</a:t>
            </a:r>
            <a:r>
              <a:rPr lang="fr-BE" sz="2000" smtClean="0"/>
              <a:t> Lecture du fragment 1 de </a:t>
            </a:r>
            <a:r>
              <a:rPr lang="fr-BE" sz="2000" i="1" smtClean="0"/>
              <a:t>L’étranger </a:t>
            </a:r>
            <a:r>
              <a:rPr lang="fr-BE" sz="2000" smtClean="0"/>
              <a:t>de Camus et répondre à des questions.</a:t>
            </a:r>
          </a:p>
          <a:p>
            <a:pPr eaLnBrk="1" hangingPunct="1">
              <a:buFont typeface="Arial" charset="0"/>
              <a:buNone/>
            </a:pPr>
            <a:r>
              <a:rPr lang="fr-BE" sz="2000" smtClean="0"/>
              <a:t>	</a:t>
            </a:r>
            <a:r>
              <a:rPr lang="fr-BE" sz="2000" b="1" smtClean="0"/>
              <a:t>Étape 3 :</a:t>
            </a:r>
            <a:r>
              <a:rPr lang="fr-BE" sz="2000" smtClean="0"/>
              <a:t> Lecture du fragment 2 de </a:t>
            </a:r>
            <a:r>
              <a:rPr lang="fr-BE" sz="2000" i="1" smtClean="0"/>
              <a:t>L’étranger </a:t>
            </a:r>
            <a:r>
              <a:rPr lang="fr-BE" sz="2000" smtClean="0"/>
              <a:t>de Camus et faire un quiz.</a:t>
            </a:r>
          </a:p>
          <a:p>
            <a:pPr eaLnBrk="1" hangingPunct="1">
              <a:buFont typeface="Arial" charset="0"/>
              <a:buNone/>
            </a:pPr>
            <a:endParaRPr lang="fr-BE" sz="1600" smtClean="0"/>
          </a:p>
          <a:p>
            <a:pPr eaLnBrk="1" hangingPunct="1">
              <a:buFont typeface="Arial" charset="0"/>
              <a:buNone/>
            </a:pPr>
            <a:r>
              <a:rPr lang="fr-BE" sz="1600" smtClean="0"/>
              <a:t>Cours 3 :</a:t>
            </a:r>
          </a:p>
          <a:p>
            <a:pPr eaLnBrk="1" hangingPunct="1">
              <a:buFont typeface="Arial" charset="0"/>
              <a:buNone/>
            </a:pPr>
            <a:r>
              <a:rPr lang="fr-BE" sz="2000" b="1" smtClean="0"/>
              <a:t>	Étape 4 :</a:t>
            </a:r>
            <a:r>
              <a:rPr lang="fr-BE" sz="2000" smtClean="0"/>
              <a:t> Écriture</a:t>
            </a:r>
          </a:p>
          <a:p>
            <a:pPr eaLnBrk="1" hangingPunct="1">
              <a:buFont typeface="Arial" charset="0"/>
              <a:buNone/>
            </a:pPr>
            <a:r>
              <a:rPr lang="fr-BE" sz="2000" smtClean="0"/>
              <a:t>	</a:t>
            </a:r>
            <a:r>
              <a:rPr lang="fr-BE" sz="2000" b="1" smtClean="0"/>
              <a:t>Étape 5 :</a:t>
            </a:r>
            <a:r>
              <a:rPr lang="fr-BE" sz="2000" smtClean="0"/>
              <a:t> Préparation de la présentation « Au tribunal »</a:t>
            </a:r>
          </a:p>
          <a:p>
            <a:pPr eaLnBrk="1" hangingPunct="1">
              <a:buFont typeface="Arial" charset="0"/>
              <a:buNone/>
            </a:pPr>
            <a:endParaRPr lang="fr-BE" sz="1600" smtClean="0"/>
          </a:p>
          <a:p>
            <a:pPr eaLnBrk="1" hangingPunct="1">
              <a:buFont typeface="Arial" charset="0"/>
              <a:buNone/>
            </a:pPr>
            <a:r>
              <a:rPr lang="fr-BE" sz="1600" smtClean="0"/>
              <a:t>Cours 4 :</a:t>
            </a:r>
          </a:p>
          <a:p>
            <a:pPr eaLnBrk="1" hangingPunct="1">
              <a:buFont typeface="Arial" charset="0"/>
              <a:buNone/>
            </a:pPr>
            <a:r>
              <a:rPr lang="fr-BE" sz="2000" smtClean="0"/>
              <a:t>	</a:t>
            </a:r>
            <a:r>
              <a:rPr lang="fr-BE" sz="2000" b="1" smtClean="0"/>
              <a:t>Étape 6 :</a:t>
            </a:r>
            <a:r>
              <a:rPr lang="fr-BE" sz="2000" smtClean="0"/>
              <a:t> Présentation « Au tribunal »</a:t>
            </a:r>
            <a:endParaRPr lang="fr-BE" sz="2000" smtClean="0">
              <a:solidFill>
                <a:srgbClr val="96969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nl-NL" smtClean="0"/>
          </a:p>
        </p:txBody>
      </p:sp>
      <p:sp>
        <p:nvSpPr>
          <p:cNvPr id="3075" name="Content Placeholder 2"/>
          <p:cNvSpPr>
            <a:spLocks noGrp="1"/>
          </p:cNvSpPr>
          <p:nvPr>
            <p:ph idx="1"/>
          </p:nvPr>
        </p:nvSpPr>
        <p:spPr/>
        <p:txBody>
          <a:bodyPr/>
          <a:lstStyle/>
          <a:p>
            <a:pPr algn="ctr" eaLnBrk="1" hangingPunct="1">
              <a:buFont typeface="Arial" charset="0"/>
              <a:buNone/>
            </a:pPr>
            <a:endParaRPr lang="nl-BE" smtClean="0"/>
          </a:p>
          <a:p>
            <a:pPr algn="ctr" eaLnBrk="1" hangingPunct="1">
              <a:buFont typeface="Arial" charset="0"/>
              <a:buNone/>
            </a:pPr>
            <a:endParaRPr lang="nl-BE" smtClean="0"/>
          </a:p>
          <a:p>
            <a:pPr algn="ctr" eaLnBrk="1" hangingPunct="1">
              <a:buFont typeface="Arial" charset="0"/>
              <a:buNone/>
            </a:pPr>
            <a:r>
              <a:rPr lang="nl-BE" sz="6000" smtClean="0">
                <a:solidFill>
                  <a:schemeClr val="folHlink"/>
                </a:solidFill>
              </a:rPr>
              <a:t>COURS 1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a:defRPr/>
            </a:pPr>
            <a:r>
              <a:rPr lang="nl-NL" dirty="0" err="1" smtClean="0">
                <a:solidFill>
                  <a:schemeClr val="accent4">
                    <a:lumMod val="75000"/>
                  </a:schemeClr>
                </a:solidFill>
              </a:rPr>
              <a:t>Étape</a:t>
            </a:r>
            <a:r>
              <a:rPr lang="nl-NL" dirty="0" smtClean="0">
                <a:solidFill>
                  <a:schemeClr val="accent4">
                    <a:lumMod val="75000"/>
                  </a:schemeClr>
                </a:solidFill>
              </a:rPr>
              <a:t> 1</a:t>
            </a:r>
          </a:p>
        </p:txBody>
      </p:sp>
      <p:sp>
        <p:nvSpPr>
          <p:cNvPr id="21507" name="Rectangle 3"/>
          <p:cNvSpPr>
            <a:spLocks noGrp="1"/>
          </p:cNvSpPr>
          <p:nvPr>
            <p:ph type="body" idx="1"/>
          </p:nvPr>
        </p:nvSpPr>
        <p:spPr>
          <a:xfrm>
            <a:off x="142875" y="1600200"/>
            <a:ext cx="8715375" cy="4525963"/>
          </a:xfrm>
        </p:spPr>
        <p:txBody>
          <a:bodyPr/>
          <a:lstStyle/>
          <a:p>
            <a:pPr>
              <a:lnSpc>
                <a:spcPct val="90000"/>
              </a:lnSpc>
              <a:buFont typeface="Arial" charset="0"/>
              <a:buNone/>
            </a:pPr>
            <a:r>
              <a:rPr lang="nl-NL" i="1" dirty="0" smtClean="0"/>
              <a:t>	</a:t>
            </a:r>
            <a:r>
              <a:rPr lang="nl-NL" sz="2000" i="1" dirty="0" err="1" smtClean="0"/>
              <a:t>L’étranger</a:t>
            </a:r>
            <a:r>
              <a:rPr lang="nl-NL" sz="2000" i="1" dirty="0" smtClean="0"/>
              <a:t> </a:t>
            </a:r>
            <a:r>
              <a:rPr lang="nl-NL" sz="2000" dirty="0" smtClean="0"/>
              <a:t>de Camus a </a:t>
            </a:r>
            <a:r>
              <a:rPr lang="nl-NL" sz="2000" dirty="0" err="1" smtClean="0"/>
              <a:t>inspiré</a:t>
            </a:r>
            <a:r>
              <a:rPr lang="nl-NL" sz="2000" dirty="0" smtClean="0"/>
              <a:t> </a:t>
            </a:r>
            <a:r>
              <a:rPr lang="nl-NL" sz="2000" dirty="0" err="1" smtClean="0"/>
              <a:t>le</a:t>
            </a:r>
            <a:r>
              <a:rPr lang="nl-NL" sz="2000" dirty="0" smtClean="0"/>
              <a:t> </a:t>
            </a:r>
            <a:r>
              <a:rPr lang="nl-NL" sz="2000" dirty="0" err="1" smtClean="0"/>
              <a:t>cinéaste</a:t>
            </a:r>
            <a:r>
              <a:rPr lang="nl-NL" sz="2000" dirty="0" smtClean="0"/>
              <a:t> </a:t>
            </a:r>
            <a:r>
              <a:rPr lang="nl-NL" sz="2000" dirty="0" err="1" smtClean="0"/>
              <a:t>italien</a:t>
            </a:r>
            <a:r>
              <a:rPr lang="nl-NL" sz="2000" dirty="0" smtClean="0"/>
              <a:t> </a:t>
            </a:r>
            <a:r>
              <a:rPr lang="nl-NL" sz="2000" dirty="0" err="1" smtClean="0"/>
              <a:t>Visconti</a:t>
            </a:r>
            <a:r>
              <a:rPr lang="nl-NL" sz="2000" dirty="0" smtClean="0"/>
              <a:t> à faire </a:t>
            </a:r>
            <a:r>
              <a:rPr lang="nl-NL" sz="2000" dirty="0" err="1" smtClean="0"/>
              <a:t>une</a:t>
            </a:r>
            <a:r>
              <a:rPr lang="nl-NL" sz="2000" dirty="0" smtClean="0"/>
              <a:t> </a:t>
            </a:r>
            <a:r>
              <a:rPr lang="nl-NL" sz="2000" dirty="0" err="1" smtClean="0"/>
              <a:t>version</a:t>
            </a:r>
            <a:r>
              <a:rPr lang="nl-NL" sz="2000" dirty="0" smtClean="0"/>
              <a:t> </a:t>
            </a:r>
            <a:r>
              <a:rPr lang="nl-NL" sz="2000" dirty="0" err="1" smtClean="0"/>
              <a:t>filmée</a:t>
            </a:r>
            <a:r>
              <a:rPr lang="nl-NL" sz="2000" dirty="0" smtClean="0"/>
              <a:t> du roman. Le film </a:t>
            </a:r>
            <a:r>
              <a:rPr lang="nl-NL" sz="2000" dirty="0" err="1" smtClean="0"/>
              <a:t>est</a:t>
            </a:r>
            <a:r>
              <a:rPr lang="nl-NL" sz="2000" dirty="0" smtClean="0"/>
              <a:t> </a:t>
            </a:r>
            <a:r>
              <a:rPr lang="nl-NL" sz="2000" dirty="0" err="1" smtClean="0"/>
              <a:t>intitulé</a:t>
            </a:r>
            <a:r>
              <a:rPr lang="nl-NL" sz="2000" dirty="0" smtClean="0"/>
              <a:t> “Lo </a:t>
            </a:r>
            <a:r>
              <a:rPr lang="nl-NL" sz="2000" dirty="0" err="1" smtClean="0"/>
              <a:t>straniero</a:t>
            </a:r>
            <a:r>
              <a:rPr lang="nl-NL" sz="2000" dirty="0" smtClean="0"/>
              <a:t>” </a:t>
            </a:r>
            <a:r>
              <a:rPr lang="nl-NL" sz="2000" dirty="0" err="1" smtClean="0"/>
              <a:t>ce</a:t>
            </a:r>
            <a:r>
              <a:rPr lang="nl-NL" sz="2000" dirty="0" smtClean="0"/>
              <a:t> </a:t>
            </a:r>
            <a:r>
              <a:rPr lang="nl-NL" sz="2000" dirty="0" err="1" smtClean="0"/>
              <a:t>qui</a:t>
            </a:r>
            <a:r>
              <a:rPr lang="nl-NL" sz="2000" dirty="0" smtClean="0"/>
              <a:t> </a:t>
            </a:r>
            <a:r>
              <a:rPr lang="nl-NL" sz="2000" dirty="0" err="1" smtClean="0"/>
              <a:t>est</a:t>
            </a:r>
            <a:r>
              <a:rPr lang="nl-NL" sz="2000" dirty="0" smtClean="0"/>
              <a:t> la </a:t>
            </a:r>
            <a:r>
              <a:rPr lang="nl-NL" sz="2000" dirty="0" err="1" smtClean="0"/>
              <a:t>traduction</a:t>
            </a:r>
            <a:r>
              <a:rPr lang="nl-NL" sz="2000" dirty="0" smtClean="0"/>
              <a:t> </a:t>
            </a:r>
            <a:r>
              <a:rPr lang="nl-NL" sz="2000" dirty="0" err="1" smtClean="0"/>
              <a:t>italienne</a:t>
            </a:r>
            <a:r>
              <a:rPr lang="nl-NL" sz="2000" dirty="0" smtClean="0"/>
              <a:t> pour “</a:t>
            </a:r>
            <a:r>
              <a:rPr lang="nl-NL" sz="2000" dirty="0" err="1" smtClean="0"/>
              <a:t>L’étranger</a:t>
            </a:r>
            <a:r>
              <a:rPr lang="nl-NL" sz="2000" dirty="0" smtClean="0"/>
              <a:t>”.</a:t>
            </a:r>
          </a:p>
          <a:p>
            <a:pPr>
              <a:lnSpc>
                <a:spcPct val="90000"/>
              </a:lnSpc>
              <a:buFont typeface="Arial" charset="0"/>
              <a:buNone/>
            </a:pPr>
            <a:r>
              <a:rPr lang="nl-NL" sz="2000" i="1" dirty="0" smtClean="0"/>
              <a:t>	</a:t>
            </a:r>
            <a:r>
              <a:rPr lang="nl-NL" sz="2000" dirty="0" err="1" smtClean="0"/>
              <a:t>Regardez</a:t>
            </a:r>
            <a:r>
              <a:rPr lang="nl-NL" sz="2000" dirty="0" smtClean="0"/>
              <a:t> </a:t>
            </a:r>
            <a:r>
              <a:rPr lang="nl-NL" sz="2000" dirty="0" err="1" smtClean="0"/>
              <a:t>le</a:t>
            </a:r>
            <a:r>
              <a:rPr lang="nl-NL" sz="2000" dirty="0" smtClean="0"/>
              <a:t> fragment du film. Le </a:t>
            </a:r>
            <a:r>
              <a:rPr lang="nl-NL" sz="2000" dirty="0" err="1" smtClean="0"/>
              <a:t>son</a:t>
            </a:r>
            <a:r>
              <a:rPr lang="nl-NL" sz="2000" dirty="0" smtClean="0"/>
              <a:t> du fragment a </a:t>
            </a:r>
            <a:r>
              <a:rPr lang="nl-NL" sz="2000" dirty="0" err="1" smtClean="0"/>
              <a:t>été</a:t>
            </a:r>
            <a:r>
              <a:rPr lang="nl-NL" sz="2000" dirty="0" smtClean="0"/>
              <a:t> </a:t>
            </a:r>
            <a:r>
              <a:rPr lang="nl-NL" sz="2000" dirty="0" err="1" smtClean="0"/>
              <a:t>éteint</a:t>
            </a:r>
            <a:r>
              <a:rPr lang="nl-NL" sz="2000" dirty="0" smtClean="0"/>
              <a:t>.</a:t>
            </a:r>
          </a:p>
          <a:p>
            <a:pPr>
              <a:lnSpc>
                <a:spcPct val="90000"/>
              </a:lnSpc>
              <a:buFont typeface="Arial" charset="0"/>
              <a:buNone/>
            </a:pPr>
            <a:r>
              <a:rPr lang="nl-NL" sz="2000" dirty="0" smtClean="0"/>
              <a:t>	</a:t>
            </a:r>
            <a:r>
              <a:rPr lang="nl-NL" sz="2000" dirty="0" err="1" smtClean="0"/>
              <a:t>Jouez</a:t>
            </a:r>
            <a:r>
              <a:rPr lang="nl-NL" sz="2000" dirty="0" smtClean="0"/>
              <a:t> </a:t>
            </a:r>
            <a:r>
              <a:rPr lang="nl-NL" sz="2000" dirty="0" err="1" smtClean="0"/>
              <a:t>le</a:t>
            </a:r>
            <a:r>
              <a:rPr lang="nl-NL" sz="2000" dirty="0" smtClean="0"/>
              <a:t> </a:t>
            </a:r>
            <a:r>
              <a:rPr lang="nl-NL" sz="2000" dirty="0" err="1" smtClean="0"/>
              <a:t>rôle</a:t>
            </a:r>
            <a:r>
              <a:rPr lang="nl-NL" sz="2000" dirty="0" smtClean="0"/>
              <a:t> du </a:t>
            </a:r>
            <a:r>
              <a:rPr lang="nl-NL" sz="2000" dirty="0" err="1" smtClean="0"/>
              <a:t>narrateur</a:t>
            </a:r>
            <a:r>
              <a:rPr lang="nl-NL" sz="2000" dirty="0" smtClean="0"/>
              <a:t> et </a:t>
            </a:r>
            <a:r>
              <a:rPr lang="nl-NL" sz="2000" dirty="0" err="1" smtClean="0"/>
              <a:t>inventez</a:t>
            </a:r>
            <a:r>
              <a:rPr lang="nl-NL" sz="2000" dirty="0" smtClean="0"/>
              <a:t> </a:t>
            </a:r>
            <a:r>
              <a:rPr lang="nl-NL" sz="2000" dirty="0" err="1" smtClean="0"/>
              <a:t>l’histoire</a:t>
            </a:r>
            <a:r>
              <a:rPr lang="nl-NL" sz="2000" dirty="0" smtClean="0"/>
              <a:t> (</a:t>
            </a:r>
            <a:r>
              <a:rPr lang="nl-NL" sz="2000" dirty="0" err="1" smtClean="0"/>
              <a:t>vous</a:t>
            </a:r>
            <a:r>
              <a:rPr lang="nl-NL" sz="2000" dirty="0" smtClean="0"/>
              <a:t> </a:t>
            </a:r>
            <a:r>
              <a:rPr lang="nl-NL" sz="2000" smtClean="0"/>
              <a:t>parlez </a:t>
            </a:r>
            <a:r>
              <a:rPr lang="nl-NL" sz="2000" dirty="0" smtClean="0"/>
              <a:t>de </a:t>
            </a:r>
            <a:r>
              <a:rPr lang="nl-NL" sz="2000" dirty="0" err="1" smtClean="0"/>
              <a:t>l’ambiance</a:t>
            </a:r>
            <a:r>
              <a:rPr lang="nl-NL" sz="2000" dirty="0" smtClean="0"/>
              <a:t>, </a:t>
            </a:r>
            <a:r>
              <a:rPr lang="nl-NL" sz="2000" dirty="0" err="1" smtClean="0"/>
              <a:t>le</a:t>
            </a:r>
            <a:r>
              <a:rPr lang="nl-NL" sz="2000" dirty="0" smtClean="0"/>
              <a:t> </a:t>
            </a:r>
            <a:r>
              <a:rPr lang="nl-NL" sz="2000" dirty="0" err="1" smtClean="0"/>
              <a:t>contexte</a:t>
            </a:r>
            <a:r>
              <a:rPr lang="nl-NL" sz="2000" dirty="0" smtClean="0"/>
              <a:t>, </a:t>
            </a:r>
            <a:r>
              <a:rPr lang="nl-NL" sz="2000" dirty="0" err="1" smtClean="0"/>
              <a:t>l’environnement</a:t>
            </a:r>
            <a:r>
              <a:rPr lang="nl-NL" sz="2000" dirty="0" smtClean="0"/>
              <a:t>, les </a:t>
            </a:r>
            <a:r>
              <a:rPr lang="nl-NL" sz="2000" dirty="0" err="1" smtClean="0"/>
              <a:t>pensées</a:t>
            </a:r>
            <a:r>
              <a:rPr lang="nl-NL" sz="2000" dirty="0" smtClean="0"/>
              <a:t>, les sentiments, </a:t>
            </a:r>
            <a:r>
              <a:rPr lang="nl-NL" sz="2000" dirty="0" err="1" smtClean="0"/>
              <a:t>le</a:t>
            </a:r>
            <a:r>
              <a:rPr lang="nl-NL" sz="2000" dirty="0" smtClean="0"/>
              <a:t> </a:t>
            </a:r>
            <a:r>
              <a:rPr lang="nl-NL" sz="2000" dirty="0" err="1" smtClean="0"/>
              <a:t>dialogue</a:t>
            </a:r>
            <a:r>
              <a:rPr lang="nl-NL" sz="2000" dirty="0" smtClean="0"/>
              <a:t> </a:t>
            </a:r>
            <a:r>
              <a:rPr lang="nl-NL" sz="2000" dirty="0" err="1" smtClean="0"/>
              <a:t>entre</a:t>
            </a:r>
            <a:r>
              <a:rPr lang="nl-NL" sz="2000" dirty="0" smtClean="0"/>
              <a:t> les deux </a:t>
            </a:r>
            <a:r>
              <a:rPr lang="nl-NL" sz="2000" dirty="0" err="1" smtClean="0"/>
              <a:t>personnages</a:t>
            </a:r>
            <a:r>
              <a:rPr lang="nl-NL" sz="2000" dirty="0" smtClean="0"/>
              <a:t>). </a:t>
            </a:r>
          </a:p>
          <a:p>
            <a:pPr>
              <a:lnSpc>
                <a:spcPct val="90000"/>
              </a:lnSpc>
              <a:buFont typeface="Arial" charset="0"/>
              <a:buNone/>
            </a:pPr>
            <a:r>
              <a:rPr lang="nl-NL" sz="2000" dirty="0" smtClean="0"/>
              <a:t>	</a:t>
            </a:r>
            <a:r>
              <a:rPr lang="nl-NL" sz="2000" dirty="0" smtClean="0">
                <a:solidFill>
                  <a:srgbClr val="FF0066"/>
                </a:solidFill>
                <a:sym typeface="Wingdings" pitchFamily="2" charset="2"/>
              </a:rPr>
              <a:t> 	</a:t>
            </a:r>
            <a:r>
              <a:rPr lang="nl-NL" sz="2000" dirty="0" err="1" smtClean="0">
                <a:solidFill>
                  <a:srgbClr val="FF0066"/>
                </a:solidFill>
              </a:rPr>
              <a:t>Rédigez</a:t>
            </a:r>
            <a:r>
              <a:rPr lang="nl-NL" sz="2000" dirty="0" smtClean="0">
                <a:solidFill>
                  <a:srgbClr val="FF0066"/>
                </a:solidFill>
              </a:rPr>
              <a:t> </a:t>
            </a:r>
            <a:r>
              <a:rPr lang="nl-NL" sz="2000" dirty="0" err="1" smtClean="0">
                <a:solidFill>
                  <a:srgbClr val="FF0066"/>
                </a:solidFill>
              </a:rPr>
              <a:t>un</a:t>
            </a:r>
            <a:r>
              <a:rPr lang="nl-NL" sz="2000" dirty="0" smtClean="0">
                <a:solidFill>
                  <a:srgbClr val="FF0066"/>
                </a:solidFill>
              </a:rPr>
              <a:t> </a:t>
            </a:r>
            <a:r>
              <a:rPr lang="nl-NL" sz="2000" dirty="0" err="1" smtClean="0">
                <a:solidFill>
                  <a:srgbClr val="FF0066"/>
                </a:solidFill>
              </a:rPr>
              <a:t>texte</a:t>
            </a:r>
            <a:r>
              <a:rPr lang="nl-NL" sz="2000" dirty="0" smtClean="0">
                <a:solidFill>
                  <a:srgbClr val="FF0066"/>
                </a:solidFill>
              </a:rPr>
              <a:t> </a:t>
            </a:r>
            <a:r>
              <a:rPr lang="nl-NL" sz="2000" dirty="0" err="1" smtClean="0">
                <a:solidFill>
                  <a:srgbClr val="FF0066"/>
                </a:solidFill>
              </a:rPr>
              <a:t>d’au</a:t>
            </a:r>
            <a:r>
              <a:rPr lang="nl-NL" sz="2000" dirty="0" smtClean="0">
                <a:solidFill>
                  <a:srgbClr val="FF0066"/>
                </a:solidFill>
              </a:rPr>
              <a:t> </a:t>
            </a:r>
            <a:r>
              <a:rPr lang="nl-NL" sz="2000" dirty="0" err="1" smtClean="0">
                <a:solidFill>
                  <a:srgbClr val="FF0066"/>
                </a:solidFill>
              </a:rPr>
              <a:t>moins</a:t>
            </a:r>
            <a:r>
              <a:rPr lang="nl-NL" sz="2000" dirty="0" smtClean="0">
                <a:solidFill>
                  <a:srgbClr val="FF0066"/>
                </a:solidFill>
              </a:rPr>
              <a:t> 10 </a:t>
            </a:r>
            <a:r>
              <a:rPr lang="nl-NL" sz="2000" dirty="0" err="1" smtClean="0">
                <a:solidFill>
                  <a:srgbClr val="FF0066"/>
                </a:solidFill>
              </a:rPr>
              <a:t>lignes</a:t>
            </a:r>
            <a:r>
              <a:rPr lang="nl-NL" sz="2000" dirty="0" smtClean="0">
                <a:solidFill>
                  <a:srgbClr val="FF0066"/>
                </a:solidFill>
              </a:rPr>
              <a:t>. </a:t>
            </a:r>
          </a:p>
          <a:p>
            <a:pPr>
              <a:lnSpc>
                <a:spcPct val="90000"/>
              </a:lnSpc>
              <a:buFont typeface="Arial" charset="0"/>
              <a:buNone/>
            </a:pPr>
            <a:r>
              <a:rPr lang="nl-NL" sz="2000" dirty="0" smtClean="0">
                <a:solidFill>
                  <a:srgbClr val="FF0066"/>
                </a:solidFill>
              </a:rPr>
              <a:t>		</a:t>
            </a:r>
            <a:r>
              <a:rPr lang="nl-NL" sz="2000" dirty="0" err="1" smtClean="0">
                <a:solidFill>
                  <a:srgbClr val="FF0066"/>
                </a:solidFill>
              </a:rPr>
              <a:t>Travaillez</a:t>
            </a:r>
            <a:r>
              <a:rPr lang="nl-NL" sz="2000" dirty="0" smtClean="0">
                <a:solidFill>
                  <a:srgbClr val="FF0066"/>
                </a:solidFill>
              </a:rPr>
              <a:t> </a:t>
            </a:r>
            <a:r>
              <a:rPr lang="nl-NL" sz="2000" dirty="0" err="1" smtClean="0">
                <a:solidFill>
                  <a:srgbClr val="FF0066"/>
                </a:solidFill>
              </a:rPr>
              <a:t>individuellement</a:t>
            </a:r>
            <a:r>
              <a:rPr lang="nl-NL" sz="2000" dirty="0" smtClean="0">
                <a:solidFill>
                  <a:srgbClr val="FF0066"/>
                </a:solidFill>
              </a:rPr>
              <a:t>.</a:t>
            </a:r>
          </a:p>
          <a:p>
            <a:pPr>
              <a:lnSpc>
                <a:spcPct val="90000"/>
              </a:lnSpc>
              <a:buFont typeface="Arial" charset="0"/>
              <a:buNone/>
            </a:pPr>
            <a:r>
              <a:rPr lang="nl-NL" sz="2000" dirty="0" smtClean="0">
                <a:solidFill>
                  <a:srgbClr val="FF0066"/>
                </a:solidFill>
              </a:rPr>
              <a:t>		</a:t>
            </a:r>
            <a:r>
              <a:rPr lang="nl-NL" sz="2000" dirty="0" err="1" smtClean="0">
                <a:solidFill>
                  <a:srgbClr val="FF0066"/>
                </a:solidFill>
              </a:rPr>
              <a:t>Notez</a:t>
            </a:r>
            <a:r>
              <a:rPr lang="nl-NL" sz="2000" dirty="0" smtClean="0">
                <a:solidFill>
                  <a:srgbClr val="FF0066"/>
                </a:solidFill>
              </a:rPr>
              <a:t> </a:t>
            </a:r>
            <a:r>
              <a:rPr lang="nl-NL" sz="2000" dirty="0" err="1" smtClean="0">
                <a:solidFill>
                  <a:srgbClr val="FF0066"/>
                </a:solidFill>
              </a:rPr>
              <a:t>votre</a:t>
            </a:r>
            <a:r>
              <a:rPr lang="nl-NL" sz="2000" dirty="0" smtClean="0">
                <a:solidFill>
                  <a:srgbClr val="FF0066"/>
                </a:solidFill>
              </a:rPr>
              <a:t> </a:t>
            </a:r>
            <a:r>
              <a:rPr lang="nl-NL" sz="2000" dirty="0" err="1" smtClean="0">
                <a:solidFill>
                  <a:srgbClr val="FF0066"/>
                </a:solidFill>
              </a:rPr>
              <a:t>texte</a:t>
            </a:r>
            <a:r>
              <a:rPr lang="nl-NL" sz="2000" dirty="0" smtClean="0">
                <a:solidFill>
                  <a:srgbClr val="FF0066"/>
                </a:solidFill>
              </a:rPr>
              <a:t> dans </a:t>
            </a:r>
            <a:r>
              <a:rPr lang="nl-NL" sz="2000" dirty="0" err="1" smtClean="0">
                <a:solidFill>
                  <a:srgbClr val="FF0066"/>
                </a:solidFill>
              </a:rPr>
              <a:t>le</a:t>
            </a:r>
            <a:r>
              <a:rPr lang="nl-NL" sz="2000" dirty="0" smtClean="0">
                <a:solidFill>
                  <a:srgbClr val="FF0066"/>
                </a:solidFill>
              </a:rPr>
              <a:t> </a:t>
            </a:r>
            <a:r>
              <a:rPr lang="nl-NL" sz="2000" dirty="0" err="1" smtClean="0">
                <a:solidFill>
                  <a:srgbClr val="FF0066"/>
                </a:solidFill>
              </a:rPr>
              <a:t>livre</a:t>
            </a:r>
            <a:r>
              <a:rPr lang="nl-NL" sz="2000" dirty="0" smtClean="0">
                <a:solidFill>
                  <a:srgbClr val="FF0066"/>
                </a:solidFill>
              </a:rPr>
              <a:t> de bord que </a:t>
            </a:r>
            <a:r>
              <a:rPr lang="nl-NL" sz="2000" dirty="0" err="1" smtClean="0">
                <a:solidFill>
                  <a:srgbClr val="FF0066"/>
                </a:solidFill>
              </a:rPr>
              <a:t>vous</a:t>
            </a:r>
            <a:r>
              <a:rPr lang="nl-NL" sz="2000" dirty="0" smtClean="0">
                <a:solidFill>
                  <a:srgbClr val="FF0066"/>
                </a:solidFill>
              </a:rPr>
              <a:t> </a:t>
            </a:r>
            <a:r>
              <a:rPr lang="nl-NL" sz="2000" dirty="0" err="1" smtClean="0">
                <a:solidFill>
                  <a:srgbClr val="FF0066"/>
                </a:solidFill>
              </a:rPr>
              <a:t>remettez</a:t>
            </a:r>
            <a:r>
              <a:rPr lang="nl-NL" sz="2000" dirty="0" smtClean="0">
                <a:solidFill>
                  <a:srgbClr val="FF0066"/>
                </a:solidFill>
              </a:rPr>
              <a:t> à la fin du 	cours.</a:t>
            </a:r>
          </a:p>
          <a:p>
            <a:pPr>
              <a:lnSpc>
                <a:spcPct val="90000"/>
              </a:lnSpc>
              <a:buFont typeface="Arial" charset="0"/>
              <a:buNone/>
            </a:pPr>
            <a:endParaRPr lang="nl-NL" sz="2000" dirty="0" smtClean="0">
              <a:solidFill>
                <a:srgbClr val="FF0066"/>
              </a:solidFill>
            </a:endParaRPr>
          </a:p>
          <a:p>
            <a:pPr>
              <a:lnSpc>
                <a:spcPct val="90000"/>
              </a:lnSpc>
              <a:buFont typeface="Arial" charset="0"/>
              <a:buNone/>
            </a:pPr>
            <a:r>
              <a:rPr lang="nl-NL" sz="2000" dirty="0" smtClean="0"/>
              <a:t>	</a:t>
            </a:r>
            <a:r>
              <a:rPr lang="nl-NL" sz="2000" dirty="0" err="1" smtClean="0"/>
              <a:t>Voici</a:t>
            </a:r>
            <a:r>
              <a:rPr lang="nl-NL" sz="2000" dirty="0" smtClean="0"/>
              <a:t> </a:t>
            </a:r>
            <a:r>
              <a:rPr lang="nl-NL" sz="2000" dirty="0" err="1" smtClean="0"/>
              <a:t>le</a:t>
            </a:r>
            <a:r>
              <a:rPr lang="nl-NL" sz="2000" dirty="0" smtClean="0"/>
              <a:t> </a:t>
            </a:r>
            <a:r>
              <a:rPr lang="nl-NL" sz="2000" dirty="0" err="1" smtClean="0"/>
              <a:t>lien</a:t>
            </a:r>
            <a:r>
              <a:rPr lang="nl-NL" sz="2000" dirty="0" smtClean="0"/>
              <a:t> vers </a:t>
            </a:r>
            <a:r>
              <a:rPr lang="nl-NL" sz="2000" dirty="0" err="1" smtClean="0"/>
              <a:t>le</a:t>
            </a:r>
            <a:r>
              <a:rPr lang="nl-NL" sz="2000" dirty="0" smtClean="0"/>
              <a:t> fragment que </a:t>
            </a:r>
            <a:r>
              <a:rPr lang="nl-NL" sz="2000" dirty="0" err="1" smtClean="0"/>
              <a:t>vous</a:t>
            </a:r>
            <a:r>
              <a:rPr lang="nl-NL" sz="2000" dirty="0" smtClean="0"/>
              <a:t> </a:t>
            </a:r>
            <a:r>
              <a:rPr lang="nl-NL" sz="2000" dirty="0" err="1" smtClean="0"/>
              <a:t>devez</a:t>
            </a:r>
            <a:r>
              <a:rPr lang="nl-NL" sz="2000" dirty="0" smtClean="0"/>
              <a:t> </a:t>
            </a:r>
            <a:r>
              <a:rPr lang="nl-NL" sz="2000" dirty="0" err="1" smtClean="0"/>
              <a:t>regarder</a:t>
            </a:r>
            <a:r>
              <a:rPr lang="nl-NL" sz="2000" dirty="0" smtClean="0"/>
              <a:t> : </a:t>
            </a:r>
            <a:r>
              <a:rPr lang="nl-NL" sz="2000" i="1" dirty="0" smtClean="0">
                <a:solidFill>
                  <a:srgbClr val="0000FF"/>
                </a:solidFill>
                <a:hlinkClick r:id="rId3"/>
              </a:rPr>
              <a:t>Lo </a:t>
            </a:r>
            <a:r>
              <a:rPr lang="nl-NL" sz="2000" i="1" dirty="0" err="1" smtClean="0">
                <a:solidFill>
                  <a:srgbClr val="0000FF"/>
                </a:solidFill>
                <a:hlinkClick r:id="rId3"/>
              </a:rPr>
              <a:t>straniero</a:t>
            </a:r>
            <a:r>
              <a:rPr lang="nl-NL" sz="2000" i="1" dirty="0" smtClean="0">
                <a:solidFill>
                  <a:srgbClr val="0000FF"/>
                </a:solidFill>
                <a:hlinkClick r:id="rId3"/>
              </a:rPr>
              <a:t> </a:t>
            </a:r>
            <a:r>
              <a:rPr lang="nl-NL" sz="2000" dirty="0" smtClean="0">
                <a:solidFill>
                  <a:srgbClr val="0000FF"/>
                </a:solidFill>
                <a:hlinkClick r:id="rId3"/>
              </a:rPr>
              <a:t>de </a:t>
            </a:r>
            <a:r>
              <a:rPr lang="nl-NL" sz="2000" dirty="0" err="1" smtClean="0">
                <a:solidFill>
                  <a:srgbClr val="0000FF"/>
                </a:solidFill>
                <a:hlinkClick r:id="rId3"/>
              </a:rPr>
              <a:t>Visconti</a:t>
            </a:r>
            <a:endParaRPr lang="nl-NL" sz="2000" dirty="0" smtClean="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dirty="0" err="1" smtClean="0">
                <a:solidFill>
                  <a:schemeClr val="accent4">
                    <a:lumMod val="75000"/>
                  </a:schemeClr>
                </a:solidFill>
              </a:rPr>
              <a:t>Étape</a:t>
            </a:r>
            <a:r>
              <a:rPr lang="nl-NL" dirty="0" smtClean="0">
                <a:solidFill>
                  <a:schemeClr val="accent4">
                    <a:lumMod val="75000"/>
                  </a:schemeClr>
                </a:solidFill>
              </a:rPr>
              <a:t> 2</a:t>
            </a:r>
            <a:endParaRPr lang="nl-BE" dirty="0"/>
          </a:p>
        </p:txBody>
      </p:sp>
      <p:sp>
        <p:nvSpPr>
          <p:cNvPr id="22531" name="Content Placeholder 2"/>
          <p:cNvSpPr>
            <a:spLocks noGrp="1"/>
          </p:cNvSpPr>
          <p:nvPr>
            <p:ph idx="1"/>
          </p:nvPr>
        </p:nvSpPr>
        <p:spPr>
          <a:xfrm>
            <a:off x="468313" y="1628775"/>
            <a:ext cx="8229600" cy="4525963"/>
          </a:xfrm>
        </p:spPr>
        <p:txBody>
          <a:bodyPr/>
          <a:lstStyle/>
          <a:p>
            <a:pPr>
              <a:buFont typeface="Arial" charset="0"/>
              <a:buNone/>
            </a:pPr>
            <a:r>
              <a:rPr lang="nl-BE" dirty="0" smtClean="0"/>
              <a:t>	</a:t>
            </a:r>
            <a:r>
              <a:rPr lang="nl-BE" sz="2000" dirty="0" err="1" smtClean="0"/>
              <a:t>Lisez</a:t>
            </a:r>
            <a:r>
              <a:rPr lang="nl-BE" sz="2000" dirty="0" smtClean="0"/>
              <a:t> </a:t>
            </a:r>
            <a:r>
              <a:rPr lang="nl-BE" sz="2000" dirty="0" err="1" smtClean="0"/>
              <a:t>le</a:t>
            </a:r>
            <a:r>
              <a:rPr lang="nl-BE" sz="2000" dirty="0" smtClean="0"/>
              <a:t> premier fragment du roman </a:t>
            </a:r>
            <a:r>
              <a:rPr lang="nl-BE" sz="2000" i="1" dirty="0" err="1" smtClean="0"/>
              <a:t>L’étranger</a:t>
            </a:r>
            <a:r>
              <a:rPr lang="nl-BE" sz="2000" i="1" dirty="0" smtClean="0"/>
              <a:t> </a:t>
            </a:r>
            <a:r>
              <a:rPr lang="nl-BE" sz="2000" dirty="0" smtClean="0"/>
              <a:t>de Camus. Le fragment se </a:t>
            </a:r>
            <a:r>
              <a:rPr lang="nl-BE" sz="2000" dirty="0" err="1" smtClean="0"/>
              <a:t>trouve</a:t>
            </a:r>
            <a:r>
              <a:rPr lang="nl-BE" sz="2000" dirty="0" smtClean="0"/>
              <a:t> </a:t>
            </a:r>
            <a:r>
              <a:rPr lang="nl-BE" sz="2000" dirty="0" err="1" smtClean="0"/>
              <a:t>sur</a:t>
            </a:r>
            <a:r>
              <a:rPr lang="nl-BE" sz="2000" dirty="0" smtClean="0"/>
              <a:t> les </a:t>
            </a:r>
            <a:r>
              <a:rPr lang="nl-BE" sz="2000" dirty="0" err="1" smtClean="0"/>
              <a:t>diapositives</a:t>
            </a:r>
            <a:r>
              <a:rPr lang="nl-BE" sz="2000" dirty="0" smtClean="0"/>
              <a:t> </a:t>
            </a:r>
            <a:r>
              <a:rPr lang="nl-BE" sz="2000" dirty="0" err="1" smtClean="0"/>
              <a:t>suivantes</a:t>
            </a:r>
            <a:r>
              <a:rPr lang="nl-BE" sz="2000" dirty="0" smtClean="0"/>
              <a:t>. </a:t>
            </a:r>
            <a:r>
              <a:rPr lang="nl-BE" sz="2000" dirty="0" err="1" smtClean="0"/>
              <a:t>Vous</a:t>
            </a:r>
            <a:r>
              <a:rPr lang="nl-BE" sz="2000" dirty="0" smtClean="0"/>
              <a:t> </a:t>
            </a:r>
            <a:r>
              <a:rPr lang="nl-BE" sz="2000" dirty="0" err="1" smtClean="0"/>
              <a:t>pourrez</a:t>
            </a:r>
            <a:r>
              <a:rPr lang="nl-BE" sz="2000" dirty="0" smtClean="0"/>
              <a:t> </a:t>
            </a:r>
            <a:r>
              <a:rPr lang="nl-BE" sz="2000" dirty="0" err="1" smtClean="0"/>
              <a:t>entendre</a:t>
            </a:r>
            <a:r>
              <a:rPr lang="nl-BE" sz="2000" dirty="0" smtClean="0"/>
              <a:t> en </a:t>
            </a:r>
            <a:r>
              <a:rPr lang="nl-BE" sz="2000" dirty="0" err="1" smtClean="0"/>
              <a:t>même</a:t>
            </a:r>
            <a:r>
              <a:rPr lang="nl-BE" sz="2000" dirty="0" smtClean="0"/>
              <a:t> temps </a:t>
            </a:r>
            <a:r>
              <a:rPr lang="nl-BE" sz="2000" dirty="0" err="1" smtClean="0"/>
              <a:t>le</a:t>
            </a:r>
            <a:r>
              <a:rPr lang="nl-BE" sz="2000" dirty="0" smtClean="0"/>
              <a:t> </a:t>
            </a:r>
            <a:r>
              <a:rPr lang="nl-BE" sz="2000" dirty="0" err="1" smtClean="0"/>
              <a:t>texte</a:t>
            </a:r>
            <a:r>
              <a:rPr lang="nl-BE" sz="2000" dirty="0" smtClean="0"/>
              <a:t> </a:t>
            </a:r>
            <a:r>
              <a:rPr lang="nl-BE" sz="2000" dirty="0" err="1" smtClean="0"/>
              <a:t>lu</a:t>
            </a:r>
            <a:r>
              <a:rPr lang="nl-BE" sz="2000" dirty="0" smtClean="0"/>
              <a:t> par Camus si </a:t>
            </a:r>
            <a:r>
              <a:rPr lang="nl-BE" sz="2000" dirty="0" err="1" smtClean="0"/>
              <a:t>vous</a:t>
            </a:r>
            <a:r>
              <a:rPr lang="nl-BE" sz="2000" dirty="0" smtClean="0"/>
              <a:t> </a:t>
            </a:r>
            <a:r>
              <a:rPr lang="nl-BE" sz="2000" dirty="0" err="1" smtClean="0"/>
              <a:t>cliquez</a:t>
            </a:r>
            <a:r>
              <a:rPr lang="nl-BE" sz="2000" dirty="0" smtClean="0"/>
              <a:t> </a:t>
            </a:r>
            <a:r>
              <a:rPr lang="nl-BE" sz="2000" dirty="0" err="1" smtClean="0"/>
              <a:t>sur</a:t>
            </a:r>
            <a:r>
              <a:rPr lang="nl-BE" sz="2000" dirty="0" smtClean="0"/>
              <a:t> </a:t>
            </a:r>
            <a:r>
              <a:rPr lang="nl-BE" sz="2000" dirty="0" err="1" smtClean="0"/>
              <a:t>ce</a:t>
            </a:r>
            <a:r>
              <a:rPr lang="nl-BE" sz="2000" dirty="0" smtClean="0"/>
              <a:t> </a:t>
            </a:r>
            <a:r>
              <a:rPr lang="nl-BE" sz="2000" dirty="0" err="1" smtClean="0"/>
              <a:t>bouton</a:t>
            </a:r>
            <a:r>
              <a:rPr lang="nl-BE" sz="2000" dirty="0" smtClean="0"/>
              <a:t> </a:t>
            </a:r>
            <a:r>
              <a:rPr lang="nl-BE" sz="2000" dirty="0" smtClean="0">
                <a:solidFill>
                  <a:srgbClr val="FF0000"/>
                </a:solidFill>
              </a:rPr>
              <a:t>       </a:t>
            </a:r>
            <a:r>
              <a:rPr lang="nl-BE" sz="2000" dirty="0" err="1" smtClean="0"/>
              <a:t>ou</a:t>
            </a:r>
            <a:r>
              <a:rPr lang="nl-BE" sz="2000" dirty="0" smtClean="0"/>
              <a:t> </a:t>
            </a:r>
            <a:r>
              <a:rPr lang="nl-BE" sz="2000" dirty="0" err="1" smtClean="0"/>
              <a:t>sur</a:t>
            </a:r>
            <a:r>
              <a:rPr lang="nl-BE" sz="2000" dirty="0" smtClean="0"/>
              <a:t> </a:t>
            </a:r>
            <a:r>
              <a:rPr lang="nl-BE" sz="2000" dirty="0" err="1" smtClean="0"/>
              <a:t>le</a:t>
            </a:r>
            <a:r>
              <a:rPr lang="nl-BE" sz="2000" dirty="0" smtClean="0"/>
              <a:t> </a:t>
            </a:r>
            <a:r>
              <a:rPr lang="nl-BE" sz="2000" dirty="0" err="1" smtClean="0"/>
              <a:t>lien</a:t>
            </a:r>
            <a:r>
              <a:rPr lang="nl-BE" sz="2000" dirty="0" smtClean="0"/>
              <a:t> </a:t>
            </a:r>
            <a:r>
              <a:rPr lang="nl-BE" sz="2000" dirty="0" err="1" smtClean="0"/>
              <a:t>mentionné</a:t>
            </a:r>
            <a:r>
              <a:rPr lang="nl-BE" sz="2000" dirty="0" smtClean="0"/>
              <a:t> en </a:t>
            </a:r>
            <a:r>
              <a:rPr lang="nl-BE" sz="2000" dirty="0" err="1" smtClean="0"/>
              <a:t>haut</a:t>
            </a:r>
            <a:r>
              <a:rPr lang="nl-BE" sz="2000" dirty="0" smtClean="0"/>
              <a:t> de la </a:t>
            </a:r>
            <a:r>
              <a:rPr lang="nl-BE" sz="2000" dirty="0" err="1" smtClean="0"/>
              <a:t>diapositive</a:t>
            </a:r>
            <a:r>
              <a:rPr lang="nl-BE" sz="2000" dirty="0" smtClean="0"/>
              <a:t> </a:t>
            </a:r>
            <a:r>
              <a:rPr lang="nl-BE" sz="2000" dirty="0" err="1" smtClean="0"/>
              <a:t>précédé</a:t>
            </a:r>
            <a:r>
              <a:rPr lang="nl-BE" sz="2000" dirty="0" smtClean="0"/>
              <a:t> par </a:t>
            </a:r>
            <a:r>
              <a:rPr lang="nl-BE" sz="2000" dirty="0" err="1" smtClean="0"/>
              <a:t>ce</a:t>
            </a:r>
            <a:r>
              <a:rPr lang="nl-BE" sz="2000" dirty="0" smtClean="0"/>
              <a:t> </a:t>
            </a:r>
            <a:r>
              <a:rPr lang="nl-BE" sz="2000" dirty="0" err="1" smtClean="0"/>
              <a:t>bouton</a:t>
            </a:r>
            <a:r>
              <a:rPr lang="nl-BE" sz="2000" dirty="0" smtClean="0"/>
              <a:t>            .  </a:t>
            </a:r>
          </a:p>
          <a:p>
            <a:pPr>
              <a:buFont typeface="Arial" charset="0"/>
              <a:buNone/>
            </a:pPr>
            <a:endParaRPr lang="nl-BE" sz="2000" dirty="0" smtClean="0"/>
          </a:p>
          <a:p>
            <a:pPr>
              <a:buFont typeface="Arial" charset="0"/>
              <a:buNone/>
            </a:pPr>
            <a:r>
              <a:rPr lang="nl-BE" sz="2000" dirty="0" smtClean="0"/>
              <a:t>	</a:t>
            </a:r>
            <a:r>
              <a:rPr lang="nl-BE" sz="2000" dirty="0" err="1" smtClean="0"/>
              <a:t>Vous</a:t>
            </a:r>
            <a:r>
              <a:rPr lang="nl-BE" sz="2000" dirty="0" smtClean="0"/>
              <a:t> </a:t>
            </a:r>
            <a:r>
              <a:rPr lang="nl-BE" sz="2000" dirty="0" err="1" smtClean="0"/>
              <a:t>verrez</a:t>
            </a:r>
            <a:r>
              <a:rPr lang="nl-BE" sz="2000" dirty="0" smtClean="0"/>
              <a:t> ces </a:t>
            </a:r>
            <a:r>
              <a:rPr lang="nl-BE" sz="2000" dirty="0" err="1" smtClean="0"/>
              <a:t>boutons</a:t>
            </a:r>
            <a:r>
              <a:rPr lang="nl-BE" sz="2000" dirty="0" smtClean="0"/>
              <a:t> </a:t>
            </a:r>
            <a:r>
              <a:rPr lang="nl-BE" sz="2000" dirty="0" err="1" smtClean="0"/>
              <a:t>sur</a:t>
            </a:r>
            <a:r>
              <a:rPr lang="nl-BE" sz="2000" dirty="0" smtClean="0"/>
              <a:t> la </a:t>
            </a:r>
            <a:r>
              <a:rPr lang="nl-BE" sz="2000" dirty="0" err="1" smtClean="0"/>
              <a:t>diapositive</a:t>
            </a:r>
            <a:r>
              <a:rPr lang="nl-BE" sz="2000" dirty="0" smtClean="0"/>
              <a:t> </a:t>
            </a:r>
            <a:r>
              <a:rPr lang="nl-BE" sz="2000" dirty="0" err="1" smtClean="0"/>
              <a:t>où</a:t>
            </a:r>
            <a:r>
              <a:rPr lang="nl-BE" sz="2000" dirty="0" smtClean="0"/>
              <a:t> </a:t>
            </a:r>
            <a:r>
              <a:rPr lang="nl-BE" sz="2000" dirty="0" err="1" smtClean="0"/>
              <a:t>le</a:t>
            </a:r>
            <a:r>
              <a:rPr lang="nl-BE" sz="2000" dirty="0" smtClean="0"/>
              <a:t> </a:t>
            </a:r>
            <a:r>
              <a:rPr lang="nl-BE" sz="2000" dirty="0" err="1" smtClean="0"/>
              <a:t>texte</a:t>
            </a:r>
            <a:r>
              <a:rPr lang="nl-BE" sz="2000" dirty="0" smtClean="0"/>
              <a:t> du premier fragment </a:t>
            </a:r>
            <a:r>
              <a:rPr lang="nl-BE" sz="2000" dirty="0" err="1" smtClean="0"/>
              <a:t>commence</a:t>
            </a:r>
            <a:r>
              <a:rPr lang="nl-BE" sz="2000" dirty="0" smtClean="0"/>
              <a:t>.</a:t>
            </a:r>
          </a:p>
          <a:p>
            <a:pPr>
              <a:buFont typeface="Arial" charset="0"/>
              <a:buNone/>
            </a:pPr>
            <a:endParaRPr lang="nl-BE" sz="2000" dirty="0" smtClean="0"/>
          </a:p>
          <a:p>
            <a:pPr>
              <a:buFont typeface="Arial" charset="0"/>
              <a:buNone/>
            </a:pPr>
            <a:r>
              <a:rPr lang="nl-BE" sz="2000" dirty="0" smtClean="0"/>
              <a:t>	</a:t>
            </a:r>
          </a:p>
          <a:p>
            <a:pPr>
              <a:buFont typeface="Arial" charset="0"/>
              <a:buNone/>
            </a:pPr>
            <a:r>
              <a:rPr lang="nl-BE" sz="2000" dirty="0" smtClean="0"/>
              <a:t>	</a:t>
            </a:r>
            <a:r>
              <a:rPr lang="nl-BE" sz="2000" dirty="0" err="1" smtClean="0"/>
              <a:t>Après</a:t>
            </a:r>
            <a:r>
              <a:rPr lang="nl-BE" sz="2000" dirty="0" smtClean="0"/>
              <a:t> la </a:t>
            </a:r>
            <a:r>
              <a:rPr lang="nl-BE" sz="2000" dirty="0" err="1" smtClean="0"/>
              <a:t>lecture</a:t>
            </a:r>
            <a:r>
              <a:rPr lang="nl-BE" sz="2000" dirty="0" smtClean="0"/>
              <a:t>, </a:t>
            </a:r>
            <a:r>
              <a:rPr lang="nl-BE" sz="2000" dirty="0" err="1" smtClean="0"/>
              <a:t>répondez</a:t>
            </a:r>
            <a:r>
              <a:rPr lang="nl-BE" sz="2000" dirty="0" smtClean="0"/>
              <a:t> </a:t>
            </a:r>
            <a:r>
              <a:rPr lang="nl-BE" sz="2000" dirty="0" err="1" smtClean="0"/>
              <a:t>aux</a:t>
            </a:r>
            <a:r>
              <a:rPr lang="nl-BE" sz="2000" dirty="0" smtClean="0"/>
              <a:t> </a:t>
            </a:r>
            <a:r>
              <a:rPr lang="nl-BE" sz="2000" dirty="0" err="1" smtClean="0"/>
              <a:t>questions</a:t>
            </a:r>
            <a:r>
              <a:rPr lang="nl-BE" sz="2000" dirty="0" smtClean="0"/>
              <a:t> </a:t>
            </a:r>
            <a:r>
              <a:rPr lang="nl-BE" sz="2000" dirty="0" err="1" smtClean="0"/>
              <a:t>sur</a:t>
            </a:r>
            <a:r>
              <a:rPr lang="nl-BE" sz="2000" dirty="0" smtClean="0"/>
              <a:t> les </a:t>
            </a:r>
            <a:r>
              <a:rPr lang="nl-BE" sz="2000" dirty="0" err="1" smtClean="0"/>
              <a:t>diapositives</a:t>
            </a:r>
            <a:r>
              <a:rPr lang="nl-BE" sz="2000" dirty="0" smtClean="0"/>
              <a:t> </a:t>
            </a:r>
            <a:r>
              <a:rPr lang="nl-BE" sz="2000" dirty="0" err="1" smtClean="0"/>
              <a:t>suivantes</a:t>
            </a:r>
            <a:r>
              <a:rPr lang="nl-BE" sz="2000" dirty="0" smtClean="0"/>
              <a:t>. </a:t>
            </a:r>
            <a:r>
              <a:rPr lang="nl-BE" sz="2000" dirty="0" err="1" smtClean="0"/>
              <a:t>Vous</a:t>
            </a:r>
            <a:r>
              <a:rPr lang="nl-BE" sz="2000" dirty="0" smtClean="0"/>
              <a:t> </a:t>
            </a:r>
            <a:r>
              <a:rPr lang="nl-BE" sz="2000" dirty="0" err="1" smtClean="0"/>
              <a:t>devez</a:t>
            </a:r>
            <a:r>
              <a:rPr lang="nl-BE" sz="2000" dirty="0" smtClean="0"/>
              <a:t> </a:t>
            </a:r>
            <a:r>
              <a:rPr lang="nl-BE" sz="2000" dirty="0" err="1" smtClean="0"/>
              <a:t>répondre</a:t>
            </a:r>
            <a:r>
              <a:rPr lang="nl-BE" sz="2000" dirty="0" smtClean="0"/>
              <a:t> par </a:t>
            </a:r>
            <a:r>
              <a:rPr lang="nl-BE" sz="2000" dirty="0" err="1" smtClean="0"/>
              <a:t>écrit</a:t>
            </a:r>
            <a:r>
              <a:rPr lang="nl-BE" sz="2000" dirty="0" smtClean="0"/>
              <a:t> </a:t>
            </a:r>
            <a:r>
              <a:rPr lang="nl-BE" sz="2000" dirty="0" err="1" smtClean="0"/>
              <a:t>aux</a:t>
            </a:r>
            <a:r>
              <a:rPr lang="nl-BE" sz="2000" dirty="0" smtClean="0"/>
              <a:t> </a:t>
            </a:r>
            <a:r>
              <a:rPr lang="nl-BE" sz="2000" dirty="0" err="1" smtClean="0"/>
              <a:t>questions</a:t>
            </a:r>
            <a:r>
              <a:rPr lang="nl-BE" sz="2000" dirty="0" smtClean="0"/>
              <a:t> </a:t>
            </a:r>
            <a:r>
              <a:rPr lang="nl-BE" sz="2000" dirty="0" smtClean="0">
                <a:solidFill>
                  <a:srgbClr val="FF0066"/>
                </a:solidFill>
              </a:rPr>
              <a:t>en rouge</a:t>
            </a:r>
            <a:r>
              <a:rPr lang="nl-BE" sz="2000" dirty="0" smtClean="0"/>
              <a:t>. </a:t>
            </a:r>
            <a:r>
              <a:rPr lang="nl-BE" sz="2000" dirty="0" err="1" smtClean="0"/>
              <a:t>Notez</a:t>
            </a:r>
            <a:r>
              <a:rPr lang="nl-BE" sz="2000" dirty="0" smtClean="0"/>
              <a:t> les </a:t>
            </a:r>
            <a:r>
              <a:rPr lang="nl-BE" sz="2000" dirty="0" err="1" smtClean="0"/>
              <a:t>réponses</a:t>
            </a:r>
            <a:r>
              <a:rPr lang="nl-BE" sz="2000" dirty="0" smtClean="0"/>
              <a:t> dans </a:t>
            </a:r>
            <a:r>
              <a:rPr lang="nl-BE" sz="2000" dirty="0" err="1" smtClean="0"/>
              <a:t>le</a:t>
            </a:r>
            <a:r>
              <a:rPr lang="nl-BE" sz="2000" dirty="0" smtClean="0"/>
              <a:t> </a:t>
            </a:r>
            <a:r>
              <a:rPr lang="nl-BE" sz="2000" dirty="0" err="1" smtClean="0"/>
              <a:t>livre</a:t>
            </a:r>
            <a:r>
              <a:rPr lang="nl-BE" sz="2000" dirty="0" smtClean="0"/>
              <a:t> de bord que </a:t>
            </a:r>
            <a:r>
              <a:rPr lang="nl-BE" sz="2000" dirty="0" err="1" smtClean="0"/>
              <a:t>vous</a:t>
            </a:r>
            <a:r>
              <a:rPr lang="nl-BE" sz="2000" dirty="0" smtClean="0"/>
              <a:t> </a:t>
            </a:r>
            <a:r>
              <a:rPr lang="nl-BE" sz="2000" dirty="0" err="1" smtClean="0"/>
              <a:t>remettez</a:t>
            </a:r>
            <a:r>
              <a:rPr lang="nl-BE" sz="2000" dirty="0" smtClean="0"/>
              <a:t> à la fin du cours.</a:t>
            </a:r>
          </a:p>
          <a:p>
            <a:pPr>
              <a:buFont typeface="Arial" charset="0"/>
              <a:buNone/>
            </a:pPr>
            <a:endParaRPr lang="nl-BE" sz="2000" dirty="0" smtClean="0"/>
          </a:p>
          <a:p>
            <a:pPr>
              <a:buFont typeface="Arial" charset="0"/>
              <a:buNone/>
            </a:pPr>
            <a:r>
              <a:rPr lang="nl-BE" sz="2000" dirty="0" smtClean="0"/>
              <a:t>	</a:t>
            </a:r>
            <a:endParaRPr lang="nl-BE" sz="1600" dirty="0" smtClean="0"/>
          </a:p>
        </p:txBody>
      </p:sp>
      <p:pic>
        <p:nvPicPr>
          <p:cNvPr id="22532" name="Picture 6" descr="Bou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492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MC90028128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2781300"/>
            <a:ext cx="438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endParaRPr lang="nl-NL" smtClean="0"/>
          </a:p>
        </p:txBody>
      </p:sp>
      <p:sp>
        <p:nvSpPr>
          <p:cNvPr id="23555" name="Rectangle 3"/>
          <p:cNvSpPr>
            <a:spLocks noGrp="1"/>
          </p:cNvSpPr>
          <p:nvPr>
            <p:ph type="body" idx="1"/>
          </p:nvPr>
        </p:nvSpPr>
        <p:spPr/>
        <p:txBody>
          <a:bodyPr/>
          <a:lstStyle/>
          <a:p>
            <a:pPr>
              <a:lnSpc>
                <a:spcPct val="90000"/>
              </a:lnSpc>
              <a:buFont typeface="Arial" charset="0"/>
              <a:buNone/>
            </a:pPr>
            <a:r>
              <a:rPr lang="nl-BE" sz="2000" smtClean="0"/>
              <a:t>	</a:t>
            </a:r>
            <a:r>
              <a:rPr lang="nl-BE" sz="2000" u="sng" smtClean="0"/>
              <a:t>Introduction au fragment 1 : le meurtre </a:t>
            </a:r>
          </a:p>
          <a:p>
            <a:pPr>
              <a:lnSpc>
                <a:spcPct val="90000"/>
              </a:lnSpc>
              <a:buFont typeface="Arial" charset="0"/>
              <a:buNone/>
            </a:pPr>
            <a:r>
              <a:rPr lang="nl-BE" sz="2000" smtClean="0"/>
              <a:t>	Une bonne semaine après avoir enterré sa mère sans montrer de chagrin, Meursault, le héros du roman </a:t>
            </a:r>
            <a:r>
              <a:rPr lang="nl-BE" sz="2000" i="1" smtClean="0"/>
              <a:t>L’étranger</a:t>
            </a:r>
            <a:r>
              <a:rPr lang="nl-BE" sz="2000" smtClean="0"/>
              <a:t>, passe un dimanche après-midi à la plage avec des amis. Pendant une promenade, ils rencontrent un groupe d’Arabes avec qui ils s’étaient déjà bagarrés violemment. Meursault convainc son ami Masson de lui remettre son revolver. Lorsqu’ils sont rentrés au cabanon près des femmes, Meursault éprouve le besoin de retourner se promener sur la plage. Il se dirige vers le coin ombragé d’une source pour y trouver un peu de fraîcheur. </a:t>
            </a:r>
          </a:p>
          <a:p>
            <a:pPr>
              <a:lnSpc>
                <a:spcPct val="90000"/>
              </a:lnSpc>
              <a:buFont typeface="Arial" charset="0"/>
              <a:buNone/>
            </a:pPr>
            <a:endParaRPr lang="nl-BE" sz="2000" smtClean="0"/>
          </a:p>
          <a:p>
            <a:pPr>
              <a:lnSpc>
                <a:spcPct val="90000"/>
              </a:lnSpc>
              <a:buFont typeface="Arial" charset="0"/>
              <a:buNone/>
            </a:pPr>
            <a:r>
              <a:rPr lang="nl-BE" sz="2000" smtClean="0"/>
              <a:t>	</a:t>
            </a:r>
            <a:r>
              <a:rPr lang="nl-BE" sz="2000" u="sng" smtClean="0">
                <a:sym typeface="Wingdings" pitchFamily="2" charset="2"/>
              </a:rPr>
              <a:t>Réfléchissez</a:t>
            </a:r>
          </a:p>
          <a:p>
            <a:pPr>
              <a:lnSpc>
                <a:spcPct val="90000"/>
              </a:lnSpc>
              <a:buFont typeface="Arial" charset="0"/>
              <a:buNone/>
            </a:pPr>
            <a:r>
              <a:rPr lang="nl-BE" sz="2000" smtClean="0">
                <a:sym typeface="Wingdings" pitchFamily="2" charset="2"/>
              </a:rPr>
              <a:t>	</a:t>
            </a:r>
            <a:r>
              <a:rPr lang="nl-BE" sz="2000" smtClean="0">
                <a:solidFill>
                  <a:srgbClr val="FF0066"/>
                </a:solidFill>
                <a:sym typeface="Wingdings" pitchFamily="2" charset="2"/>
              </a:rPr>
              <a:t>Imaginez qu’il fait très chaud. Comment vous sentez-vous?</a:t>
            </a:r>
          </a:p>
          <a:p>
            <a:pPr>
              <a:lnSpc>
                <a:spcPct val="90000"/>
              </a:lnSpc>
              <a:buFont typeface="Arial" charset="0"/>
              <a:buNone/>
            </a:pPr>
            <a:r>
              <a:rPr lang="nl-BE" sz="2000" smtClean="0">
                <a:solidFill>
                  <a:srgbClr val="FF0066"/>
                </a:solidFill>
                <a:sym typeface="Wingdings" pitchFamily="2" charset="2"/>
              </a:rPr>
              <a:t>	La chaleur extrême affecte-t-elle votre activité intellectuelle/votre faculté de penser?</a:t>
            </a:r>
            <a:endParaRPr lang="nl-NL" sz="2000" smtClean="0">
              <a:solidFill>
                <a:srgbClr val="FF0066"/>
              </a:solidFill>
            </a:endParaRPr>
          </a:p>
          <a:p>
            <a:pPr>
              <a:lnSpc>
                <a:spcPct val="90000"/>
              </a:lnSpc>
              <a:buFont typeface="Arial" charset="0"/>
              <a:buNone/>
            </a:pPr>
            <a:endParaRPr lang="nl-BE" sz="2000" smtClean="0">
              <a:solidFill>
                <a:srgbClr val="FF0066"/>
              </a:solidFill>
            </a:endParaRPr>
          </a:p>
          <a:p>
            <a:pPr>
              <a:lnSpc>
                <a:spcPct val="90000"/>
              </a:lnSpc>
            </a:pPr>
            <a:endParaRPr lang="nl-NL"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r"/>
            <a:r>
              <a:rPr lang="nl-BE" sz="2000" b="1" smtClean="0"/>
              <a:t>Fragment 1 : le meurtre</a:t>
            </a:r>
            <a:r>
              <a:rPr lang="nl-BE" sz="2000" smtClean="0"/>
              <a:t>                             </a:t>
            </a:r>
            <a:r>
              <a:rPr lang="nl-BE" sz="2000" smtClean="0">
                <a:solidFill>
                  <a:srgbClr val="0000FF"/>
                </a:solidFill>
                <a:hlinkClick r:id="rId4"/>
              </a:rPr>
              <a:t>Le texte lu par Camus</a:t>
            </a:r>
            <a:endParaRPr lang="nl-NL" sz="2000" smtClean="0">
              <a:solidFill>
                <a:srgbClr val="0000FF"/>
              </a:solidFill>
            </a:endParaRPr>
          </a:p>
        </p:txBody>
      </p:sp>
      <p:sp>
        <p:nvSpPr>
          <p:cNvPr id="24579" name="Content Placeholder 2"/>
          <p:cNvSpPr>
            <a:spLocks noGrp="1"/>
          </p:cNvSpPr>
          <p:nvPr>
            <p:ph idx="1"/>
          </p:nvPr>
        </p:nvSpPr>
        <p:spPr>
          <a:xfrm>
            <a:off x="468313" y="1628775"/>
            <a:ext cx="8229600" cy="4525963"/>
          </a:xfrm>
        </p:spPr>
        <p:txBody>
          <a:bodyPr/>
          <a:lstStyle/>
          <a:p>
            <a:pPr>
              <a:buFont typeface="Arial" charset="0"/>
              <a:buNone/>
            </a:pPr>
            <a:r>
              <a:rPr lang="nl-BE" sz="2000" smtClean="0"/>
              <a:t>		Je voyais de loin la petite masse sombre du rocher entourée d’un halo aveuglant par la lumière et la poussière de mer. Je pensais à la source fraîche derrière le rocher. J’avais envie de retrouver le murmure de son eau, envie de fuir le soleil, l’effort et les pleurs de femme, envie enfin de retrouver l’ombre et son repos. Mais quand j’ai été plus près, j’ai vu que le type de Raymond était revenu.</a:t>
            </a:r>
          </a:p>
          <a:p>
            <a:pPr>
              <a:buFont typeface="Arial" charset="0"/>
              <a:buNone/>
            </a:pPr>
            <a:endParaRPr lang="nl-BE" sz="2000" smtClean="0"/>
          </a:p>
          <a:p>
            <a:pPr>
              <a:buFont typeface="Arial" charset="0"/>
              <a:buNone/>
            </a:pPr>
            <a:r>
              <a:rPr lang="nl-BE" sz="2000" smtClean="0"/>
              <a:t>		Il était seul. Il reposait sur le dos, les mains sous la nuque, le front dans les ombres du rocher, tout le corps au soleil. Son bleu de chauffe fumait dans la chaleur. J’ai été un peu surpris. Pour moi, c’était une histoire finie et j’étais venu là sans y penser.</a:t>
            </a:r>
          </a:p>
          <a:p>
            <a:pPr>
              <a:buFont typeface="Arial" charset="0"/>
              <a:buNone/>
            </a:pPr>
            <a:endParaRPr lang="nl-BE" sz="2000" smtClean="0"/>
          </a:p>
          <a:p>
            <a:pPr>
              <a:buFont typeface="Arial" charset="0"/>
              <a:buNone/>
            </a:pPr>
            <a:endParaRPr lang="nl-BE" sz="2000" smtClean="0"/>
          </a:p>
          <a:p>
            <a:pPr>
              <a:buFont typeface="Arial" charset="0"/>
              <a:buNone/>
            </a:pPr>
            <a:r>
              <a:rPr lang="nl-BE" sz="2000" smtClean="0"/>
              <a:t>	</a:t>
            </a:r>
            <a:r>
              <a:rPr lang="nl-BE" sz="1800" i="1" smtClean="0"/>
              <a:t>(Lisez la suite sur les diapositives suivantes)</a:t>
            </a:r>
            <a:endParaRPr lang="nl-NL" sz="1800" smtClean="0"/>
          </a:p>
        </p:txBody>
      </p:sp>
      <p:pic>
        <p:nvPicPr>
          <p:cNvPr id="22533" name="2_tekstfragment.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116013" y="6921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MC900281285[1]">
            <a:hlinkClick r:id="rId4"/>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5963" y="549275"/>
            <a:ext cx="438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3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2533"/>
                                        </p:tgtEl>
                                      </p:cBhvr>
                                    </p:cmd>
                                  </p:childTnLst>
                                </p:cTn>
                              </p:par>
                            </p:childTnLst>
                          </p:cTn>
                        </p:par>
                      </p:childTnLst>
                    </p:cTn>
                  </p:par>
                </p:childTnLst>
              </p:cTn>
              <p:nextCondLst>
                <p:cond evt="onClick" delay="0">
                  <p:tgtEl>
                    <p:spTgt spid="22533"/>
                  </p:tgtEl>
                </p:cond>
              </p:nextCondLst>
            </p:seq>
            <p:audio>
              <p:cMediaNode vol="74000" numSld="4">
                <p:cTn id="7" fill="hold" display="0">
                  <p:stCondLst>
                    <p:cond delay="indefinite"/>
                  </p:stCondLst>
                  <p:endCondLst>
                    <p:cond evt="onPrev" delay="0">
                      <p:tgtEl>
                        <p:sldTgt/>
                      </p:tgtEl>
                    </p:cond>
                    <p:cond evt="onStopAudio" delay="0">
                      <p:tgtEl>
                        <p:sldTgt/>
                      </p:tgtEl>
                    </p:cond>
                  </p:endCondLst>
                </p:cTn>
                <p:tgtEl>
                  <p:spTgt spid="2253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nl-NL" smtClean="0"/>
          </a:p>
        </p:txBody>
      </p:sp>
      <p:sp>
        <p:nvSpPr>
          <p:cNvPr id="25603" name="Content Placeholder 2"/>
          <p:cNvSpPr>
            <a:spLocks noGrp="1"/>
          </p:cNvSpPr>
          <p:nvPr>
            <p:ph idx="1"/>
          </p:nvPr>
        </p:nvSpPr>
        <p:spPr>
          <a:xfrm>
            <a:off x="0" y="1628775"/>
            <a:ext cx="8697913" cy="4525963"/>
          </a:xfrm>
        </p:spPr>
        <p:txBody>
          <a:bodyPr/>
          <a:lstStyle/>
          <a:p>
            <a:pPr lvl="1">
              <a:buFont typeface="Arial" charset="0"/>
              <a:buNone/>
            </a:pPr>
            <a:r>
              <a:rPr lang="nl-BE" sz="2000" smtClean="0"/>
              <a:t>		          Dès qu’il m’a vu, il s’est soulevé un peu et a mis la main dans sa poche. Moi, naturellement, j’ai serré le revolver de Raymond dans mon veston. </a:t>
            </a:r>
            <a:r>
              <a:rPr lang="nl-NL" sz="2000" smtClean="0"/>
              <a:t>Alors de nouveau, il s’est laissé aller en arrière, mais sans retirer la main de sa poche. J’étais assez loin de lui, à une dizaine de mètres. Je devinais son regard par instants, entre ses paupières mi-closes. Mais le plus souvent, son image dansait devant mes yeux, dans l’air enflammé. Le bruit des vagues était encore plus paresseux, plus étale qu’à midi. C’était le même soleil, la même lumière sur le même sable qui se prolongeait ici. Il y avait déjà deux heures que la journée n’avançait plus, deux heures qu'elle avait jeté l’ancre dans un océan de métal bouillant. A l’horizon, un petit vapeur est passé et j’en ai deviné la tache noire au bord de mon regard, parce que je n’avais pas cessé de regarder l’Arabe.</a:t>
            </a:r>
            <a:br>
              <a:rPr lang="nl-NL" sz="2000" smtClean="0"/>
            </a:br>
            <a:endParaRPr lang="nl-NL" sz="2000" smtClean="0"/>
          </a:p>
          <a:p>
            <a:endParaRPr lang="nl-NL" sz="2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nl-NL" smtClean="0"/>
          </a:p>
        </p:txBody>
      </p:sp>
      <p:sp>
        <p:nvSpPr>
          <p:cNvPr id="26627" name="Content Placeholder 2"/>
          <p:cNvSpPr>
            <a:spLocks noGrp="1"/>
          </p:cNvSpPr>
          <p:nvPr>
            <p:ph idx="1"/>
          </p:nvPr>
        </p:nvSpPr>
        <p:spPr>
          <a:xfrm>
            <a:off x="468313" y="1628775"/>
            <a:ext cx="8229600" cy="4525963"/>
          </a:xfrm>
        </p:spPr>
        <p:txBody>
          <a:bodyPr/>
          <a:lstStyle/>
          <a:p>
            <a:pPr>
              <a:buFont typeface="Arial" charset="0"/>
              <a:buNone/>
            </a:pPr>
            <a:r>
              <a:rPr lang="nl-NL" smtClean="0"/>
              <a:t>		</a:t>
            </a:r>
            <a:r>
              <a:rPr lang="nl-NL" sz="2000" smtClean="0"/>
              <a:t>J’ai pensé que je n’avais qu’un demi-tour à faire et ce serait fini. Mais toute une plage vibrante de soleil se pressait derrière moi. J’ai fait</a:t>
            </a:r>
            <a:br>
              <a:rPr lang="nl-NL" sz="2000" smtClean="0"/>
            </a:br>
            <a:r>
              <a:rPr lang="nl-NL" sz="2000" smtClean="0"/>
              <a:t>quelques pas vers la source. L’Arabe n’a pas bougé. Malgré tout, il était</a:t>
            </a:r>
            <a:br>
              <a:rPr lang="nl-NL" sz="2000" smtClean="0"/>
            </a:br>
            <a:r>
              <a:rPr lang="nl-NL" sz="2000" smtClean="0"/>
              <a:t>encore assez loin. Peut-être à cause des ombres sur son visage, il avait</a:t>
            </a:r>
            <a:br>
              <a:rPr lang="nl-NL" sz="2000" smtClean="0"/>
            </a:br>
            <a:r>
              <a:rPr lang="nl-NL" sz="2000" smtClean="0"/>
              <a:t>l’air de rire. J’ai attendu. La brûlure du soleil gagnait mes joues et j’ai</a:t>
            </a:r>
            <a:br>
              <a:rPr lang="nl-NL" sz="2000" smtClean="0"/>
            </a:br>
            <a:r>
              <a:rPr lang="nl-NL" sz="2000" smtClean="0"/>
              <a:t>senti des gouttes de sueur s’amasser dans mes sourcils. C’était le même</a:t>
            </a:r>
            <a:br>
              <a:rPr lang="nl-NL" sz="2000" smtClean="0"/>
            </a:br>
            <a:r>
              <a:rPr lang="nl-NL" sz="2000" smtClean="0"/>
              <a:t>soleil que le jour où j’avais enterré maman et, comme alors, le front</a:t>
            </a:r>
            <a:br>
              <a:rPr lang="nl-NL" sz="2000" smtClean="0"/>
            </a:br>
            <a:r>
              <a:rPr lang="nl-NL" sz="2000" smtClean="0"/>
              <a:t>surtout me faisait mal et toutes ses veines battaient ensemble sous la</a:t>
            </a:r>
            <a:br>
              <a:rPr lang="nl-NL" sz="2000" smtClean="0"/>
            </a:br>
            <a:r>
              <a:rPr lang="nl-NL" sz="2000" smtClean="0"/>
              <a:t>peau. A cause de cette brûlure que je ne pouvais plus supporter, j’ai fait</a:t>
            </a:r>
            <a:br>
              <a:rPr lang="nl-NL" sz="2000" smtClean="0"/>
            </a:br>
            <a:r>
              <a:rPr lang="nl-NL" sz="2000" smtClean="0"/>
              <a:t>un mouvement en avant. Je savais que c’était stupide, que je ne me</a:t>
            </a:r>
            <a:br>
              <a:rPr lang="nl-NL" sz="2000" smtClean="0"/>
            </a:br>
            <a:r>
              <a:rPr lang="nl-NL" sz="2000" smtClean="0"/>
              <a:t>débarrasserais pas du soleil en me déplaçant d’un pas. Mais j’ai fait un pas, un seul pas en avant. Et cette fois, sans se soulever, l’Arabe a tiré son couteau qu’il m’a présenté dans le soleil. La lumière a giclé sur l’acier et c’était comme une longue lame étincelante qui m’atteignait au front. Au même instant, la sueur amassée dans mes sourcils a coulé d’un coup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endParaRPr lang="nl-NL" smtClean="0"/>
          </a:p>
        </p:txBody>
      </p:sp>
      <p:sp>
        <p:nvSpPr>
          <p:cNvPr id="27651" name="Rectangle 3"/>
          <p:cNvSpPr>
            <a:spLocks noGrp="1"/>
          </p:cNvSpPr>
          <p:nvPr>
            <p:ph type="body" idx="1"/>
          </p:nvPr>
        </p:nvSpPr>
        <p:spPr/>
        <p:txBody>
          <a:bodyPr/>
          <a:lstStyle/>
          <a:p>
            <a:pPr>
              <a:lnSpc>
                <a:spcPct val="90000"/>
              </a:lnSpc>
              <a:buFont typeface="Arial" charset="0"/>
              <a:buNone/>
            </a:pPr>
            <a:r>
              <a:rPr lang="nl-NL" sz="2000" smtClean="0"/>
              <a:t>	sur les paupières et les a recouvertes d’un voile tiède et épais. Mes yeux étaient aveuglés derrière ce rideau de larmes et de sel. Je ne sentais plus que les cymbales du soleil sur mon front et, indistinctement, le glaive éclatant jailli du couteau toujours en face de moi. Cette épée brûlante rongeait mes cils et fouillait mes yeux douloureux. C’est alors que tout a vacillé. La mer a charrié un souffle épais et ardent. Il m’a semblé que le ciel s’ouvrait sur toute son étendue pour laisser pleuvoir du feu. Tout mon être s’est tendu et j’ai crispé ma main sur le revolver. La gâchette a cédé, j’ai touché le ventre poli de la crosse et c’est là, dans le bruit à la fois sec et assourdissant, que tout a commencé. J’ai secoué la sueur et le soleil. J’ai compris que j’avais détruit l’équilibre du jour, le silence exceptionnel d’une plage où j’avais été heureux. Alors, j’ai tiré encore quatre fois sur un corps inerte où les balles s’enfonçaient sans qu’il y parût. Et c’était comme quatre coups brefs que je frappais sur la porte du malheur. </a:t>
            </a:r>
          </a:p>
          <a:p>
            <a:pPr>
              <a:lnSpc>
                <a:spcPct val="90000"/>
              </a:lnSpc>
              <a:buFont typeface="Arial" charset="0"/>
              <a:buNone/>
            </a:pPr>
            <a:endParaRPr lang="nl-NL" sz="2000" smtClean="0"/>
          </a:p>
          <a:p>
            <a:pPr>
              <a:lnSpc>
                <a:spcPct val="90000"/>
              </a:lnSpc>
              <a:buFont typeface="Arial" charset="0"/>
              <a:buNone/>
            </a:pPr>
            <a:r>
              <a:rPr lang="nl-NL" sz="1800" smtClean="0"/>
              <a:t>	</a:t>
            </a:r>
          </a:p>
          <a:p>
            <a:pPr>
              <a:lnSpc>
                <a:spcPct val="90000"/>
              </a:lnSpc>
              <a:buFont typeface="Arial" charset="0"/>
              <a:buNone/>
            </a:pPr>
            <a:r>
              <a:rPr lang="nl-NL" sz="1800" smtClean="0"/>
              <a:t>	</a:t>
            </a:r>
            <a:r>
              <a:rPr lang="nl-NL" sz="1800" i="1" smtClean="0"/>
              <a:t>Répondez aux questions que vous trouvez sur les diapositives suivantes.</a:t>
            </a:r>
          </a:p>
          <a:p>
            <a:pPr>
              <a:lnSpc>
                <a:spcPct val="90000"/>
              </a:lnSpc>
            </a:pPr>
            <a:endParaRPr lang="nl-NL"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1498600"/>
          </a:xfrm>
        </p:spPr>
        <p:txBody>
          <a:bodyPr/>
          <a:lstStyle/>
          <a:p>
            <a:r>
              <a:rPr lang="nl-BE" sz="2400" u="sng" smtClean="0"/>
              <a:t>Questions sur le fragment “le meurtre”</a:t>
            </a:r>
            <a:br>
              <a:rPr lang="nl-BE" sz="2400" u="sng" smtClean="0"/>
            </a:br>
            <a:r>
              <a:rPr lang="nl-BE" sz="2400" u="sng" smtClean="0"/>
              <a:t/>
            </a:r>
            <a:br>
              <a:rPr lang="nl-BE" sz="2400" u="sng" smtClean="0"/>
            </a:br>
            <a:r>
              <a:rPr lang="nl-BE" sz="1800" smtClean="0"/>
              <a:t>Vous devez répondre par écrit aux questions </a:t>
            </a:r>
            <a:r>
              <a:rPr lang="nl-BE" sz="1800" smtClean="0">
                <a:solidFill>
                  <a:srgbClr val="FF0066"/>
                </a:solidFill>
              </a:rPr>
              <a:t>en rouge. </a:t>
            </a:r>
            <a:r>
              <a:rPr lang="nl-BE" sz="1800" smtClean="0"/>
              <a:t>Notez vos réponses dans votre livre de bord et remettez-les à la fin du cours.</a:t>
            </a:r>
            <a:endParaRPr lang="nl-NL" sz="1800" smtClean="0"/>
          </a:p>
        </p:txBody>
      </p:sp>
      <p:sp>
        <p:nvSpPr>
          <p:cNvPr id="25603" name="Content Placeholder 2"/>
          <p:cNvSpPr>
            <a:spLocks noGrp="1"/>
          </p:cNvSpPr>
          <p:nvPr>
            <p:ph idx="1"/>
          </p:nvPr>
        </p:nvSpPr>
        <p:spPr>
          <a:xfrm>
            <a:off x="457200" y="1773238"/>
            <a:ext cx="8229600" cy="4352925"/>
          </a:xfrm>
        </p:spPr>
        <p:txBody>
          <a:bodyPr/>
          <a:lstStyle/>
          <a:p>
            <a:pPr>
              <a:buFont typeface="Arial" charset="0"/>
              <a:buNone/>
            </a:pPr>
            <a:r>
              <a:rPr lang="nl-BE" sz="2000" smtClean="0"/>
              <a:t>	</a:t>
            </a:r>
          </a:p>
          <a:p>
            <a:pPr>
              <a:buFont typeface="Arial" charset="0"/>
              <a:buNone/>
            </a:pPr>
            <a:r>
              <a:rPr lang="nl-BE" sz="2000" smtClean="0"/>
              <a:t>	1. Quels détails physiques déséquilibrent Meursault?</a:t>
            </a:r>
          </a:p>
          <a:p>
            <a:pPr>
              <a:buFont typeface="Arial" charset="0"/>
              <a:buNone/>
            </a:pPr>
            <a:r>
              <a:rPr lang="nl-BE" sz="2000" smtClean="0"/>
              <a:t>		</a:t>
            </a:r>
            <a:r>
              <a:rPr lang="nl-BE" sz="2000" i="1" smtClean="0">
                <a:solidFill>
                  <a:schemeClr val="accent1"/>
                </a:solidFill>
              </a:rPr>
              <a:t>La lumière du soleil se reflète sur la lame du couteau.</a:t>
            </a:r>
          </a:p>
          <a:p>
            <a:pPr>
              <a:buFont typeface="Arial" charset="0"/>
              <a:buNone/>
            </a:pPr>
            <a:r>
              <a:rPr lang="nl-BE" sz="2000" i="1" smtClean="0">
                <a:solidFill>
                  <a:schemeClr val="accent1"/>
                </a:solidFill>
              </a:rPr>
              <a:t>		La sueur coule dans ses yeux et l’aveugle un peu.</a:t>
            </a:r>
            <a:endParaRPr lang="nl-BE" sz="2000" smtClean="0">
              <a:solidFill>
                <a:schemeClr val="accent1"/>
              </a:solidFill>
            </a:endParaRPr>
          </a:p>
          <a:p>
            <a:pPr>
              <a:buFont typeface="Arial" charset="0"/>
              <a:buNone/>
            </a:pPr>
            <a:r>
              <a:rPr lang="nl-BE" sz="2000" smtClean="0"/>
              <a:t>	</a:t>
            </a:r>
          </a:p>
          <a:p>
            <a:pPr>
              <a:buFont typeface="Arial" charset="0"/>
              <a:buNone/>
            </a:pPr>
            <a:r>
              <a:rPr lang="nl-BE" sz="2000" smtClean="0"/>
              <a:t>	2. Que fait Meursault après avoir tué l’Arabe?</a:t>
            </a:r>
          </a:p>
          <a:p>
            <a:pPr>
              <a:buFont typeface="Arial" charset="0"/>
              <a:buNone/>
            </a:pPr>
            <a:r>
              <a:rPr lang="nl-BE" sz="2000" smtClean="0"/>
              <a:t>	</a:t>
            </a:r>
            <a:r>
              <a:rPr lang="nl-BE" sz="2000" smtClean="0">
                <a:solidFill>
                  <a:schemeClr val="accent1"/>
                </a:solidFill>
              </a:rPr>
              <a:t>	</a:t>
            </a:r>
            <a:r>
              <a:rPr lang="nl-BE" sz="2000" i="1" smtClean="0">
                <a:solidFill>
                  <a:schemeClr val="accent1"/>
                </a:solidFill>
              </a:rPr>
              <a:t>Il tire encore quatre fois sur le corps inerte.</a:t>
            </a:r>
          </a:p>
          <a:p>
            <a:pPr>
              <a:buFont typeface="Arial" charset="0"/>
              <a:buNone/>
            </a:pPr>
            <a:endParaRPr lang="nl-BE" sz="2000" smtClean="0">
              <a:solidFill>
                <a:schemeClr val="accent1"/>
              </a:solidFill>
            </a:endParaRPr>
          </a:p>
          <a:p>
            <a:pPr>
              <a:buFont typeface="Arial" charset="0"/>
              <a:buNone/>
            </a:pPr>
            <a:r>
              <a:rPr lang="nl-BE" sz="2000" smtClean="0"/>
              <a:t>	3. Quelle phrase fait pressentir que la vie de Meursault change définitivement?</a:t>
            </a:r>
          </a:p>
          <a:p>
            <a:pPr>
              <a:buFont typeface="Arial" charset="0"/>
              <a:buNone/>
            </a:pPr>
            <a:r>
              <a:rPr lang="nl-BE" sz="2000" smtClean="0"/>
              <a:t>	</a:t>
            </a:r>
            <a:r>
              <a:rPr lang="nl-BE" sz="2000" smtClean="0">
                <a:solidFill>
                  <a:schemeClr val="accent1"/>
                </a:solidFill>
              </a:rPr>
              <a:t>	</a:t>
            </a:r>
            <a:r>
              <a:rPr lang="nl-BE" sz="2000" i="1" smtClean="0">
                <a:solidFill>
                  <a:schemeClr val="accent1"/>
                </a:solidFill>
              </a:rPr>
              <a:t>Et c’était comme quatre coups brefs que je frappais sur la porte du 	malheur.</a:t>
            </a:r>
            <a:endParaRPr lang="nl-BE" sz="2000" smtClean="0">
              <a:solidFill>
                <a:schemeClr val="accent1"/>
              </a:solidFill>
            </a:endParaRPr>
          </a:p>
          <a:p>
            <a:pPr>
              <a:buFont typeface="Arial" charset="0"/>
              <a:buNone/>
            </a:pPr>
            <a:endParaRPr lang="nl-BE" sz="2000" smtClean="0">
              <a:solidFill>
                <a:schemeClr val="accent1"/>
              </a:solidFill>
            </a:endParaRPr>
          </a:p>
          <a:p>
            <a:pPr>
              <a:buFont typeface="Arial" charset="0"/>
              <a:buNone/>
            </a:pPr>
            <a:r>
              <a:rPr lang="nl-BE"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 calcmode="lin" valueType="num">
                                      <p:cBhvr additive="base">
                                        <p:cTn id="7"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anim calcmode="lin" valueType="num">
                                      <p:cBhvr additive="base">
                                        <p:cTn id="1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anim calcmode="lin" valueType="num">
                                      <p:cBhvr additive="base">
                                        <p:cTn id="17"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5603">
                                            <p:txEl>
                                              <p:pRg st="9" end="9"/>
                                            </p:txEl>
                                          </p:spTgt>
                                        </p:tgtEl>
                                        <p:attrNameLst>
                                          <p:attrName>style.visibility</p:attrName>
                                        </p:attrNameLst>
                                      </p:cBhvr>
                                      <p:to>
                                        <p:strVal val="visible"/>
                                      </p:to>
                                    </p:set>
                                    <p:anim calcmode="lin" valueType="num">
                                      <p:cBhvr additive="base">
                                        <p:cTn id="23" dur="5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nl-NL" smtClean="0"/>
          </a:p>
        </p:txBody>
      </p:sp>
      <p:sp>
        <p:nvSpPr>
          <p:cNvPr id="26627" name="Content Placeholder 2"/>
          <p:cNvSpPr>
            <a:spLocks noGrp="1"/>
          </p:cNvSpPr>
          <p:nvPr>
            <p:ph idx="1"/>
          </p:nvPr>
        </p:nvSpPr>
        <p:spPr>
          <a:xfrm>
            <a:off x="468313" y="1628775"/>
            <a:ext cx="8229600" cy="4525963"/>
          </a:xfrm>
        </p:spPr>
        <p:txBody>
          <a:bodyPr/>
          <a:lstStyle/>
          <a:p>
            <a:pPr>
              <a:buFont typeface="Arial" charset="0"/>
              <a:buNone/>
            </a:pPr>
            <a:r>
              <a:rPr lang="nl-BE" sz="2000" smtClean="0"/>
              <a:t>	4. Quels sont les éléments qui conduisent Meursault à commettre ce meurtre (selon sa propre perception)?</a:t>
            </a:r>
          </a:p>
          <a:p>
            <a:pPr>
              <a:buFont typeface="Arial" charset="0"/>
              <a:buNone/>
            </a:pPr>
            <a:r>
              <a:rPr lang="nl-BE" sz="2000" smtClean="0"/>
              <a:t>	</a:t>
            </a:r>
            <a:r>
              <a:rPr lang="nl-BE" sz="2000" i="1" smtClean="0">
                <a:solidFill>
                  <a:schemeClr val="accent1"/>
                </a:solidFill>
              </a:rPr>
              <a:t>	D’abord, la lumière et la chaleur du soleil sont des facteurs essentiels. 	Meursault en souffre physiquement. C’est comme si cette 	omniprésence du soleil se pressait derrière lui, l’empêchant de se 	retourner et de rentrer au cabanon chez ses amis. De plus, au 	moment où l’Arabe sort son couteau, la lumière du soleil s’y reflète, 	ce qui aggrave encore son impression de douleur physique.</a:t>
            </a:r>
          </a:p>
          <a:p>
            <a:pPr>
              <a:buFont typeface="Arial" charset="0"/>
              <a:buNone/>
            </a:pPr>
            <a:endParaRPr lang="nl-BE" sz="2000" i="1" smtClean="0">
              <a:solidFill>
                <a:schemeClr val="accent1"/>
              </a:solidFill>
            </a:endParaRPr>
          </a:p>
          <a:p>
            <a:pPr>
              <a:buFont typeface="Arial" charset="0"/>
              <a:buNone/>
            </a:pPr>
            <a:endParaRPr lang="nl-BE" sz="2000" i="1" smtClean="0">
              <a:solidFill>
                <a:schemeClr val="accent1"/>
              </a:solidFill>
            </a:endParaRPr>
          </a:p>
          <a:p>
            <a:pPr>
              <a:buFont typeface="Arial" charset="0"/>
              <a:buNone/>
            </a:pPr>
            <a:r>
              <a:rPr lang="nl-BE" sz="2000" i="1" smtClean="0">
                <a:solidFill>
                  <a:srgbClr val="0000FF"/>
                </a:solidFill>
              </a:rPr>
              <a:t>	</a:t>
            </a:r>
            <a:r>
              <a:rPr lang="nl-BE" sz="2000" smtClean="0">
                <a:solidFill>
                  <a:srgbClr val="FF0066"/>
                </a:solidFill>
              </a:rPr>
              <a:t>5. Comment jugez-vous ces arguments, en tant que lecteur objectif ?</a:t>
            </a:r>
          </a:p>
          <a:p>
            <a:pPr>
              <a:buFont typeface="Arial" charset="0"/>
              <a:buNone/>
            </a:pPr>
            <a:r>
              <a:rPr lang="nl-BE" sz="2000" smtClean="0"/>
              <a:t>	</a:t>
            </a:r>
            <a:endParaRPr lang="nl-NL" sz="2000" i="1"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nl-NL" smtClean="0"/>
          </a:p>
        </p:txBody>
      </p:sp>
      <p:sp>
        <p:nvSpPr>
          <p:cNvPr id="30723" name="Content Placeholder 2"/>
          <p:cNvSpPr>
            <a:spLocks noGrp="1"/>
          </p:cNvSpPr>
          <p:nvPr>
            <p:ph idx="1"/>
          </p:nvPr>
        </p:nvSpPr>
        <p:spPr>
          <a:xfrm>
            <a:off x="468313" y="1628775"/>
            <a:ext cx="8229600" cy="4525963"/>
          </a:xfrm>
        </p:spPr>
        <p:txBody>
          <a:bodyPr/>
          <a:lstStyle/>
          <a:p>
            <a:pPr>
              <a:buFont typeface="Arial" charset="0"/>
              <a:buNone/>
            </a:pPr>
            <a:r>
              <a:rPr lang="nl-BE" sz="2000" smtClean="0">
                <a:solidFill>
                  <a:srgbClr val="0000FF"/>
                </a:solidFill>
              </a:rPr>
              <a:t>	</a:t>
            </a:r>
            <a:r>
              <a:rPr lang="nl-BE" sz="2000" smtClean="0">
                <a:solidFill>
                  <a:srgbClr val="FF0066"/>
                </a:solidFill>
              </a:rPr>
              <a:t>6. Il va de soi que l’étranger, c’est Meursault. Il est étranger à plusieurs niveaux : a) au niveau évident, banal à cause du lieu où il se trouve ; b) Meursault est étranger à lui-même ; et c) il est étranger à la société. Expliquez les trois niveaux.</a:t>
            </a:r>
          </a:p>
          <a:p>
            <a:pPr>
              <a:buFont typeface="Arial" charset="0"/>
              <a:buNone/>
            </a:pPr>
            <a:endParaRPr lang="nl-BE" sz="2000" smtClean="0">
              <a:solidFill>
                <a:srgbClr val="FF0066"/>
              </a:solidFill>
            </a:endParaRPr>
          </a:p>
          <a:p>
            <a:pPr>
              <a:buFont typeface="Arial" charset="0"/>
              <a:buNone/>
            </a:pPr>
            <a:r>
              <a:rPr lang="nl-BE" sz="2000" smtClean="0">
                <a:solidFill>
                  <a:srgbClr val="FF0000"/>
                </a:solidFill>
              </a:rPr>
              <a:t>	</a:t>
            </a:r>
            <a:r>
              <a:rPr lang="nl-BE" sz="2000" smtClean="0"/>
              <a:t>Les liens suivants peuvent vous aider :</a:t>
            </a:r>
          </a:p>
          <a:p>
            <a:pPr>
              <a:buFont typeface="Arial" charset="0"/>
              <a:buNone/>
            </a:pPr>
            <a:r>
              <a:rPr lang="nl-BE" sz="2000" smtClean="0"/>
              <a:t>		</a:t>
            </a:r>
            <a:r>
              <a:rPr lang="nl-BE" sz="2000" smtClean="0">
                <a:solidFill>
                  <a:srgbClr val="0000FF"/>
                </a:solidFill>
                <a:hlinkClick r:id="rId3"/>
              </a:rPr>
              <a:t>lien 1</a:t>
            </a:r>
            <a:endParaRPr lang="nl-BE" sz="2000" smtClean="0">
              <a:solidFill>
                <a:srgbClr val="0000FF"/>
              </a:solidFill>
            </a:endParaRPr>
          </a:p>
          <a:p>
            <a:pPr>
              <a:buFont typeface="Arial" charset="0"/>
              <a:buNone/>
            </a:pPr>
            <a:r>
              <a:rPr lang="nl-BE" sz="2000" smtClean="0"/>
              <a:t>		</a:t>
            </a:r>
            <a:r>
              <a:rPr lang="nl-BE" sz="2000" smtClean="0">
                <a:solidFill>
                  <a:srgbClr val="0000FF"/>
                </a:solidFill>
                <a:hlinkClick r:id="rId4"/>
              </a:rPr>
              <a:t>lien 2</a:t>
            </a:r>
            <a:endParaRPr lang="nl-BE" sz="2000" smtClean="0">
              <a:solidFill>
                <a:srgbClr val="0000FF"/>
              </a:solidFill>
            </a:endParaRPr>
          </a:p>
          <a:p>
            <a:pPr>
              <a:buFont typeface="Arial" charset="0"/>
              <a:buNone/>
            </a:pPr>
            <a:r>
              <a:rPr lang="nl-BE" sz="2000" smtClean="0"/>
              <a:t>	</a:t>
            </a:r>
          </a:p>
          <a:p>
            <a:pPr>
              <a:buFont typeface="Arial" charset="0"/>
              <a:buNone/>
            </a:pPr>
            <a:endParaRPr lang="nl-BE" sz="2000" smtClean="0"/>
          </a:p>
          <a:p>
            <a:pPr>
              <a:buFont typeface="Arial" charset="0"/>
              <a:buNone/>
            </a:pPr>
            <a:endParaRPr lang="nl-BE" sz="2000" i="1" smtClean="0">
              <a:solidFill>
                <a:srgbClr val="0000FF"/>
              </a:solidFill>
            </a:endParaRPr>
          </a:p>
          <a:p>
            <a:endParaRPr lang="nl-NL"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endParaRPr lang="nl-NL" smtClean="0"/>
          </a:p>
        </p:txBody>
      </p:sp>
      <p:sp>
        <p:nvSpPr>
          <p:cNvPr id="4099" name="Rectangle 3"/>
          <p:cNvSpPr>
            <a:spLocks noGrp="1"/>
          </p:cNvSpPr>
          <p:nvPr>
            <p:ph type="body" idx="1"/>
          </p:nvPr>
        </p:nvSpPr>
        <p:spPr>
          <a:xfrm>
            <a:off x="500063" y="1600200"/>
            <a:ext cx="8186737" cy="4525963"/>
          </a:xfrm>
        </p:spPr>
        <p:txBody>
          <a:bodyPr/>
          <a:lstStyle/>
          <a:p>
            <a:pPr marL="609600" indent="-609600" eaLnBrk="1" hangingPunct="1">
              <a:buFontTx/>
              <a:buAutoNum type="arabicPeriod"/>
            </a:pPr>
            <a:r>
              <a:rPr lang="es-ES" dirty="0" err="1" smtClean="0">
                <a:solidFill>
                  <a:srgbClr val="FF0000"/>
                </a:solidFill>
              </a:rPr>
              <a:t>Introduction</a:t>
            </a:r>
            <a:endParaRPr lang="es-ES" dirty="0" smtClean="0">
              <a:solidFill>
                <a:srgbClr val="FF0000"/>
              </a:solidFill>
            </a:endParaRPr>
          </a:p>
          <a:p>
            <a:pPr marL="609600" indent="-609600" eaLnBrk="1" hangingPunct="1">
              <a:buFontTx/>
              <a:buAutoNum type="arabicPeriod"/>
            </a:pPr>
            <a:r>
              <a:rPr lang="es-ES" dirty="0" err="1" smtClean="0">
                <a:solidFill>
                  <a:schemeClr val="tx2"/>
                </a:solidFill>
              </a:rPr>
              <a:t>Tâche</a:t>
            </a:r>
            <a:endParaRPr lang="es-ES" dirty="0" smtClean="0">
              <a:solidFill>
                <a:schemeClr val="tx2"/>
              </a:solidFill>
            </a:endParaRPr>
          </a:p>
          <a:p>
            <a:pPr marL="609600" indent="-609600" eaLnBrk="1" hangingPunct="1">
              <a:buFontTx/>
              <a:buAutoNum type="arabicPeriod"/>
            </a:pPr>
            <a:r>
              <a:rPr lang="es-ES" dirty="0" err="1" smtClean="0">
                <a:solidFill>
                  <a:schemeClr val="tx2"/>
                </a:solidFill>
              </a:rPr>
              <a:t>Processus</a:t>
            </a:r>
            <a:endParaRPr lang="es-ES" dirty="0" smtClean="0">
              <a:solidFill>
                <a:schemeClr val="tx2"/>
              </a:solidFill>
            </a:endParaRPr>
          </a:p>
          <a:p>
            <a:pPr marL="609600" indent="-609600" eaLnBrk="1" hangingPunct="1">
              <a:buFontTx/>
              <a:buAutoNum type="arabicPeriod"/>
            </a:pPr>
            <a:r>
              <a:rPr lang="es-ES" dirty="0" err="1" smtClean="0">
                <a:solidFill>
                  <a:schemeClr val="tx2"/>
                </a:solidFill>
              </a:rPr>
              <a:t>Ressources</a:t>
            </a:r>
            <a:endParaRPr lang="es-ES" dirty="0" smtClean="0">
              <a:solidFill>
                <a:schemeClr val="tx2"/>
              </a:solidFill>
            </a:endParaRPr>
          </a:p>
          <a:p>
            <a:pPr marL="609600" indent="-609600" eaLnBrk="1" hangingPunct="1">
              <a:buFontTx/>
              <a:buAutoNum type="arabicPeriod"/>
            </a:pPr>
            <a:r>
              <a:rPr lang="es-ES" dirty="0" err="1" smtClean="0">
                <a:solidFill>
                  <a:schemeClr val="tx2"/>
                </a:solidFill>
              </a:rPr>
              <a:t>Conclusion</a:t>
            </a:r>
            <a:endParaRPr lang="es-ES" dirty="0" smtClean="0">
              <a:solidFill>
                <a:schemeClr val="tx2"/>
              </a:solidFill>
            </a:endParaRPr>
          </a:p>
          <a:p>
            <a:pPr marL="609600" indent="-609600" eaLnBrk="1" hangingPunct="1">
              <a:buFontTx/>
              <a:buAutoNum type="arabicPeriod"/>
            </a:pPr>
            <a:r>
              <a:rPr lang="es-ES" dirty="0" err="1">
                <a:solidFill>
                  <a:schemeClr val="tx2"/>
                </a:solidFill>
              </a:rPr>
              <a:t>É</a:t>
            </a:r>
            <a:r>
              <a:rPr lang="es-ES" dirty="0" err="1" smtClean="0">
                <a:solidFill>
                  <a:schemeClr val="tx2"/>
                </a:solidFill>
              </a:rPr>
              <a:t>valuation</a:t>
            </a:r>
            <a:endParaRPr lang="es-ES" dirty="0" smtClean="0">
              <a:solidFill>
                <a:schemeClr val="tx2"/>
              </a:solidFill>
            </a:endParaRPr>
          </a:p>
          <a:p>
            <a:pPr marL="609600" indent="-609600" eaLnBrk="1" hangingPunct="1"/>
            <a:endParaRPr lang="nl-NL" dirty="0" smtClean="0"/>
          </a:p>
        </p:txBody>
      </p:sp>
      <p:pic>
        <p:nvPicPr>
          <p:cNvPr id="4100" name="Picture 4" descr="woestijn algeri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000250"/>
            <a:ext cx="4421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endParaRPr lang="nl-NL" smtClean="0"/>
          </a:p>
        </p:txBody>
      </p:sp>
      <p:sp>
        <p:nvSpPr>
          <p:cNvPr id="31747" name="Rectangle 3"/>
          <p:cNvSpPr>
            <a:spLocks noGrp="1"/>
          </p:cNvSpPr>
          <p:nvPr>
            <p:ph type="body" idx="1"/>
          </p:nvPr>
        </p:nvSpPr>
        <p:spPr/>
        <p:txBody>
          <a:bodyPr/>
          <a:lstStyle/>
          <a:p>
            <a:pPr>
              <a:buFont typeface="Arial" charset="0"/>
              <a:buNone/>
            </a:pPr>
            <a:r>
              <a:rPr lang="nl-BE" sz="2000" smtClean="0">
                <a:solidFill>
                  <a:srgbClr val="FF0066"/>
                </a:solidFill>
              </a:rPr>
              <a:t>	7. Camus emploie un vocabulaire violent comme “air enflammé”, “épée brûlante” et “Le ciel laisse pleuvoir du feu”, mais il se sert aussi d’un vocabulaire sensoriel. Meursault fait preuve d’une énorme sensibilité aux différentes impressions sensorielles. Ajoutez des exemples pour les catégories suivantes (3 exemples pour chaque catégorie) :</a:t>
            </a:r>
          </a:p>
          <a:p>
            <a:pPr>
              <a:buFont typeface="Arial" charset="0"/>
              <a:buNone/>
            </a:pPr>
            <a:endParaRPr lang="nl-BE" sz="2000" smtClean="0">
              <a:solidFill>
                <a:srgbClr val="FF0066"/>
              </a:solidFill>
            </a:endParaRPr>
          </a:p>
          <a:p>
            <a:pPr>
              <a:buFont typeface="Arial" charset="0"/>
              <a:buNone/>
            </a:pPr>
            <a:r>
              <a:rPr lang="nl-BE" sz="2000" smtClean="0">
                <a:solidFill>
                  <a:srgbClr val="FF0066"/>
                </a:solidFill>
              </a:rPr>
              <a:t>	la vue		le toucher		l’ouïe</a:t>
            </a:r>
          </a:p>
          <a:p>
            <a:pPr>
              <a:buFont typeface="Arial" charset="0"/>
              <a:buNone/>
            </a:pPr>
            <a:r>
              <a:rPr lang="nl-BE" sz="2000" smtClean="0"/>
              <a:t>	</a:t>
            </a:r>
            <a:r>
              <a:rPr lang="nl-BE" sz="2000" i="1" smtClean="0">
                <a:solidFill>
                  <a:schemeClr val="accent1"/>
                </a:solidFill>
              </a:rPr>
              <a:t>masse sombre		source fraîche		murmure de l’eau</a:t>
            </a:r>
          </a:p>
          <a:p>
            <a:pPr>
              <a:buFont typeface="Arial" charset="0"/>
              <a:buNone/>
            </a:pPr>
            <a:r>
              <a:rPr lang="nl-BE" sz="2000" i="1" smtClean="0">
                <a:solidFill>
                  <a:schemeClr val="accent1"/>
                </a:solidFill>
              </a:rPr>
              <a:t>	l’ombre		air enflammé		…</a:t>
            </a:r>
          </a:p>
          <a:p>
            <a:pPr>
              <a:buFont typeface="Arial" charset="0"/>
              <a:buNone/>
            </a:pPr>
            <a:r>
              <a:rPr lang="nl-BE" sz="2000" i="1" smtClean="0">
                <a:solidFill>
                  <a:schemeClr val="accent1"/>
                </a:solidFill>
              </a:rPr>
              <a:t>	…			…</a:t>
            </a:r>
          </a:p>
          <a:p>
            <a:endParaRPr lang="nl-NL" i="1" smtClean="0">
              <a:solidFill>
                <a:schemeClr val="accen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dirty="0" err="1" smtClean="0">
                <a:solidFill>
                  <a:schemeClr val="accent4">
                    <a:lumMod val="75000"/>
                  </a:schemeClr>
                </a:solidFill>
              </a:rPr>
              <a:t>Étape</a:t>
            </a:r>
            <a:r>
              <a:rPr lang="nl-NL" dirty="0" smtClean="0">
                <a:solidFill>
                  <a:schemeClr val="accent4">
                    <a:lumMod val="75000"/>
                  </a:schemeClr>
                </a:solidFill>
              </a:rPr>
              <a:t> 3</a:t>
            </a:r>
            <a:endParaRPr lang="nl-BE" dirty="0"/>
          </a:p>
        </p:txBody>
      </p:sp>
      <p:sp>
        <p:nvSpPr>
          <p:cNvPr id="32771" name="Content Placeholder 2"/>
          <p:cNvSpPr>
            <a:spLocks noGrp="1"/>
          </p:cNvSpPr>
          <p:nvPr>
            <p:ph idx="1"/>
          </p:nvPr>
        </p:nvSpPr>
        <p:spPr/>
        <p:txBody>
          <a:bodyPr/>
          <a:lstStyle/>
          <a:p>
            <a:pPr>
              <a:buFont typeface="Arial" charset="0"/>
              <a:buNone/>
            </a:pPr>
            <a:r>
              <a:rPr lang="nl-BE" smtClean="0"/>
              <a:t>	</a:t>
            </a:r>
            <a:r>
              <a:rPr lang="nl-BE" sz="2000" smtClean="0"/>
              <a:t>Lisez le deuxième fragment du roman </a:t>
            </a:r>
            <a:r>
              <a:rPr lang="nl-BE" sz="2000" i="1" smtClean="0"/>
              <a:t>L’étranger </a:t>
            </a:r>
            <a:r>
              <a:rPr lang="nl-BE" sz="2000" smtClean="0"/>
              <a:t>de Camus. Vous pourrez entendre en même temps le texte lu par Camus si vous cliquez sur ce bouton </a:t>
            </a:r>
            <a:r>
              <a:rPr lang="nl-BE" sz="2000" smtClean="0">
                <a:solidFill>
                  <a:srgbClr val="FF0000"/>
                </a:solidFill>
              </a:rPr>
              <a:t>       </a:t>
            </a:r>
            <a:r>
              <a:rPr lang="nl-BE" sz="2000" smtClean="0"/>
              <a:t>ou sur le lien mentionné en haut de la diapositive précédée par ce bouton            .  </a:t>
            </a:r>
          </a:p>
          <a:p>
            <a:pPr>
              <a:buFont typeface="Arial" charset="0"/>
              <a:buNone/>
            </a:pPr>
            <a:endParaRPr lang="nl-BE" sz="2000" smtClean="0"/>
          </a:p>
          <a:p>
            <a:pPr>
              <a:buFont typeface="Arial" charset="0"/>
              <a:buNone/>
            </a:pPr>
            <a:r>
              <a:rPr lang="nl-BE" sz="2000" smtClean="0"/>
              <a:t>	Vous verrez ces boutons sur la diapositive où le texte du premier           fragment commence.</a:t>
            </a:r>
          </a:p>
          <a:p>
            <a:pPr>
              <a:buFont typeface="Arial" charset="0"/>
              <a:buNone/>
            </a:pPr>
            <a:endParaRPr lang="nl-BE" sz="2000" smtClean="0"/>
          </a:p>
          <a:p>
            <a:pPr>
              <a:buFont typeface="Arial" charset="0"/>
              <a:buNone/>
            </a:pPr>
            <a:r>
              <a:rPr lang="nl-BE" sz="2000" smtClean="0"/>
              <a:t>	</a:t>
            </a:r>
          </a:p>
          <a:p>
            <a:pPr>
              <a:buFont typeface="Arial" charset="0"/>
              <a:buNone/>
            </a:pPr>
            <a:r>
              <a:rPr lang="nl-BE" sz="2000" smtClean="0"/>
              <a:t>	Après la lecture, il y a un quiz à faire. Vous notez les réponses dans le livre de bord et vous le remettez à la fin du cours.</a:t>
            </a:r>
          </a:p>
        </p:txBody>
      </p:sp>
      <p:pic>
        <p:nvPicPr>
          <p:cNvPr id="32772" name="Picture 5" descr="Bou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492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MC90028128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413" y="2765425"/>
            <a:ext cx="438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p:cNvSpPr>
          <p:nvPr>
            <p:ph type="title"/>
          </p:nvPr>
        </p:nvSpPr>
        <p:spPr>
          <a:xfrm>
            <a:off x="468313" y="260350"/>
            <a:ext cx="8229600" cy="1143000"/>
          </a:xfrm>
        </p:spPr>
        <p:txBody>
          <a:bodyPr/>
          <a:lstStyle/>
          <a:p>
            <a:pPr algn="r"/>
            <a:r>
              <a:rPr lang="nl-BE" sz="2000" b="1" smtClean="0"/>
              <a:t>Fragment 2 : l’arrestation</a:t>
            </a:r>
            <a:r>
              <a:rPr lang="nl-BE" sz="2000" smtClean="0"/>
              <a:t>                                  </a:t>
            </a:r>
            <a:r>
              <a:rPr lang="nl-BE" sz="2000" smtClean="0">
                <a:solidFill>
                  <a:srgbClr val="0000FF"/>
                </a:solidFill>
                <a:hlinkClick r:id="rId4"/>
              </a:rPr>
              <a:t>Le texte lu par Camus</a:t>
            </a:r>
            <a:endParaRPr lang="nl-NL" sz="2000" smtClean="0">
              <a:solidFill>
                <a:srgbClr val="0000FF"/>
              </a:solidFill>
            </a:endParaRPr>
          </a:p>
        </p:txBody>
      </p:sp>
      <p:sp>
        <p:nvSpPr>
          <p:cNvPr id="33795" name="Rectangle 3"/>
          <p:cNvSpPr>
            <a:spLocks noGrp="1"/>
          </p:cNvSpPr>
          <p:nvPr>
            <p:ph type="body" idx="1"/>
          </p:nvPr>
        </p:nvSpPr>
        <p:spPr/>
        <p:txBody>
          <a:bodyPr/>
          <a:lstStyle/>
          <a:p>
            <a:pPr eaLnBrk="1" hangingPunct="1">
              <a:lnSpc>
                <a:spcPct val="80000"/>
              </a:lnSpc>
              <a:buFont typeface="Arial" charset="0"/>
              <a:buNone/>
            </a:pPr>
            <a:r>
              <a:rPr lang="nl-NL" sz="2000" smtClean="0"/>
              <a:t>		Tout de suite après mon arrestation, j’ai été interrogé plusieurs fois. Mais il s’agissait d’interrogatoires d’identité qui n’ont pas duré longtemps. La première fois au commisariat, mon affaire semblait n’intéresser personne. Huit jours après, le juge d’instruction, au contraire, m’a regardé avec curiosité. Mais pour commencer, il m’a seulement demandé mon nom et mon prénom, ma profession, la date et le lieu de ma naissance. Puis il a voulu savoir si j’avais choisi un avocat. J’ai reconnu que non et je l’ai questionné pour savoir s’il était absolument nécessaire d’en avoir un. </a:t>
            </a:r>
            <a:r>
              <a:rPr lang="fr-FR" sz="2000" smtClean="0"/>
              <a:t>« </a:t>
            </a:r>
            <a:r>
              <a:rPr lang="nl-NL" sz="2000" smtClean="0"/>
              <a:t>Pourquoi ? </a:t>
            </a:r>
            <a:r>
              <a:rPr lang="fr-FR" sz="2000" smtClean="0"/>
              <a:t>»</a:t>
            </a:r>
            <a:r>
              <a:rPr lang="nl-NL" sz="2000" smtClean="0"/>
              <a:t> a-t-il dit. J’ai répondu que je trouvais mon affaire très simple. Il a souri en disant : </a:t>
            </a:r>
            <a:r>
              <a:rPr lang="fr-FR" sz="2000" smtClean="0"/>
              <a:t>« </a:t>
            </a:r>
            <a:r>
              <a:rPr lang="nl-NL" sz="2000" smtClean="0"/>
              <a:t>C’est un avis. Pourtant, la loi est là. Si vous ne choisissez pas d’avocat, nous en désignerons un d’office. </a:t>
            </a:r>
            <a:r>
              <a:rPr lang="fr-FR" sz="2000" smtClean="0"/>
              <a:t>»</a:t>
            </a:r>
            <a:r>
              <a:rPr lang="nl-NL" sz="2000" smtClean="0"/>
              <a:t> J’ai trouvé qu’il était très commode que la justice se chargeât de ces détails. Je le lui ai dit. Il m’a approuvé et a conclu que la loi était bien faite.</a:t>
            </a:r>
          </a:p>
          <a:p>
            <a:pPr eaLnBrk="1" hangingPunct="1">
              <a:lnSpc>
                <a:spcPct val="80000"/>
              </a:lnSpc>
              <a:buFont typeface="Arial" charset="0"/>
              <a:buNone/>
            </a:pPr>
            <a:endParaRPr lang="nl-NL" sz="2000" smtClean="0"/>
          </a:p>
          <a:p>
            <a:pPr eaLnBrk="1" hangingPunct="1">
              <a:lnSpc>
                <a:spcPct val="80000"/>
              </a:lnSpc>
              <a:buFont typeface="Arial" charset="0"/>
              <a:buNone/>
            </a:pPr>
            <a:endParaRPr lang="nl-NL" sz="2000" smtClean="0"/>
          </a:p>
          <a:p>
            <a:pPr eaLnBrk="1" hangingPunct="1">
              <a:lnSpc>
                <a:spcPct val="80000"/>
              </a:lnSpc>
              <a:buFont typeface="Arial" charset="0"/>
              <a:buNone/>
            </a:pPr>
            <a:endParaRPr lang="nl-NL" sz="2000" smtClean="0"/>
          </a:p>
          <a:p>
            <a:pPr eaLnBrk="1" hangingPunct="1">
              <a:lnSpc>
                <a:spcPct val="80000"/>
              </a:lnSpc>
              <a:buFont typeface="Arial" charset="0"/>
              <a:buNone/>
            </a:pPr>
            <a:r>
              <a:rPr lang="nl-BE" sz="2000" i="1" smtClean="0"/>
              <a:t>	(Lisez la suite sur les diapositives suivantes)</a:t>
            </a:r>
            <a:endParaRPr lang="nl-NL" sz="2000" smtClean="0"/>
          </a:p>
          <a:p>
            <a:pPr eaLnBrk="1" hangingPunct="1">
              <a:lnSpc>
                <a:spcPct val="80000"/>
              </a:lnSpc>
              <a:buFont typeface="Arial" charset="0"/>
              <a:buNone/>
            </a:pPr>
            <a:r>
              <a:rPr lang="nl-NL" sz="2000" smtClean="0"/>
              <a:t/>
            </a:r>
            <a:br>
              <a:rPr lang="nl-NL" sz="2000" smtClean="0"/>
            </a:br>
            <a:endParaRPr lang="nl-NL" sz="2000" smtClean="0"/>
          </a:p>
        </p:txBody>
      </p:sp>
      <p:pic>
        <p:nvPicPr>
          <p:cNvPr id="80900" name="3_tekstfragment.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116013" y="6921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MC900281285[1]">
            <a:hlinkClick r:id="rId4"/>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5963" y="549275"/>
            <a:ext cx="4381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090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80900"/>
                                        </p:tgtEl>
                                      </p:cBhvr>
                                    </p:cmd>
                                  </p:childTnLst>
                                </p:cTn>
                              </p:par>
                            </p:childTnLst>
                          </p:cTn>
                        </p:par>
                      </p:childTnLst>
                    </p:cTn>
                  </p:par>
                </p:childTnLst>
              </p:cTn>
              <p:nextCondLst>
                <p:cond evt="onClick" delay="0">
                  <p:tgtEl>
                    <p:spTgt spid="80900"/>
                  </p:tgtEl>
                </p:cond>
              </p:nextCondLst>
            </p:seq>
            <p:audio>
              <p:cMediaNode numSld="3">
                <p:cTn id="7" fill="hold" display="0">
                  <p:stCondLst>
                    <p:cond delay="indefinite"/>
                  </p:stCondLst>
                  <p:endCondLst>
                    <p:cond evt="onPrev" delay="0">
                      <p:tgtEl>
                        <p:sldTgt/>
                      </p:tgtEl>
                    </p:cond>
                    <p:cond evt="onStopAudio" delay="0">
                      <p:tgtEl>
                        <p:sldTgt/>
                      </p:tgtEl>
                    </p:cond>
                  </p:endCondLst>
                </p:cTn>
                <p:tgtEl>
                  <p:spTgt spid="80900"/>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endParaRPr lang="nl-NL" smtClean="0"/>
          </a:p>
        </p:txBody>
      </p:sp>
      <p:sp>
        <p:nvSpPr>
          <p:cNvPr id="34819" name="Rectangle 3"/>
          <p:cNvSpPr>
            <a:spLocks noGrp="1"/>
          </p:cNvSpPr>
          <p:nvPr>
            <p:ph type="body" idx="1"/>
          </p:nvPr>
        </p:nvSpPr>
        <p:spPr/>
        <p:txBody>
          <a:bodyPr/>
          <a:lstStyle/>
          <a:p>
            <a:pPr eaLnBrk="1" hangingPunct="1">
              <a:lnSpc>
                <a:spcPct val="90000"/>
              </a:lnSpc>
              <a:buFont typeface="Arial" charset="0"/>
              <a:buNone/>
            </a:pPr>
            <a:r>
              <a:rPr lang="nl-NL" sz="2000" smtClean="0"/>
              <a:t>    		Au début, je ne l’ai pas pris au sérieux. Il m’a reçu dans une pièce tendue de rideaux, il avait sur son bureau une seule lampe qui éclairait le fauteuil où il m’a fait asseoir pendant que lui-même restait dans l’ombre. J’avais déjà lu une description semblable dans des livres et tout cela m’a paru un jeu. Après notre conversation, au contraire, je l’ai regardé et j’ai vu un homme aux traits fins, aux yeux bleus enfoncés, grand, avec une longue moustache grise et d’abondants cheveux presque blancs. Il m’a paru très raisonnable, et, somme toute, sympathique, malgré quelques tics nerveux qui lui tiraient la bouche. En sortant, j’allais même lui tendre la main, mais je me suis souvenu à temps que j’avais tué un homme.</a:t>
            </a:r>
          </a:p>
          <a:p>
            <a:pPr eaLnBrk="1" hangingPunct="1">
              <a:lnSpc>
                <a:spcPct val="90000"/>
              </a:lnSpc>
              <a:buFont typeface="Arial" charset="0"/>
              <a:buNone/>
            </a:pPr>
            <a:endParaRPr lang="nl-NL" sz="2000" smtClean="0"/>
          </a:p>
          <a:p>
            <a:pPr eaLnBrk="1" hangingPunct="1">
              <a:lnSpc>
                <a:spcPct val="90000"/>
              </a:lnSpc>
              <a:buFont typeface="Arial" charset="0"/>
              <a:buNone/>
            </a:pPr>
            <a:endParaRPr lang="nl-NL" sz="2000" smtClean="0"/>
          </a:p>
          <a:p>
            <a:pPr eaLnBrk="1" hangingPunct="1">
              <a:lnSpc>
                <a:spcPct val="90000"/>
              </a:lnSpc>
              <a:buFont typeface="Arial" charset="0"/>
              <a:buNone/>
            </a:pPr>
            <a:endParaRPr lang="nl-NL" sz="2000" smtClean="0"/>
          </a:p>
          <a:p>
            <a:pPr eaLnBrk="1" hangingPunct="1">
              <a:lnSpc>
                <a:spcPct val="90000"/>
              </a:lnSpc>
              <a:buFont typeface="Arial" charset="0"/>
              <a:buNone/>
            </a:pPr>
            <a:endParaRPr lang="nl-NL" sz="2000" smtClean="0"/>
          </a:p>
          <a:p>
            <a:pPr eaLnBrk="1" hangingPunct="1">
              <a:lnSpc>
                <a:spcPct val="90000"/>
              </a:lnSpc>
              <a:buFont typeface="Arial" charset="0"/>
              <a:buNone/>
            </a:pPr>
            <a:r>
              <a:rPr lang="nl-NL" sz="2000" smtClean="0"/>
              <a:t>	</a:t>
            </a:r>
            <a:r>
              <a:rPr lang="nl-BE" sz="2000" i="1" smtClean="0"/>
              <a:t> (Lisez la suite sur la diapositive suivante) </a:t>
            </a:r>
            <a:r>
              <a:rPr lang="nl-NL" sz="2000" smtClean="0"/>
              <a:t/>
            </a:r>
            <a:br>
              <a:rPr lang="nl-NL" sz="2000" smtClean="0"/>
            </a:br>
            <a:endParaRPr lang="nl-NL" sz="2000" smtClean="0"/>
          </a:p>
        </p:txBody>
      </p:sp>
      <p:sp>
        <p:nvSpPr>
          <p:cNvPr id="34820" name="Rectangle 4"/>
          <p:cNvSpPr>
            <a:spLocks/>
          </p:cNvSpPr>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nl-NL" sz="320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endParaRPr lang="nl-NL" smtClean="0"/>
          </a:p>
        </p:txBody>
      </p:sp>
      <p:sp>
        <p:nvSpPr>
          <p:cNvPr id="35843" name="Rectangle 3"/>
          <p:cNvSpPr>
            <a:spLocks noGrp="1"/>
          </p:cNvSpPr>
          <p:nvPr>
            <p:ph type="body" idx="1"/>
          </p:nvPr>
        </p:nvSpPr>
        <p:spPr>
          <a:xfrm>
            <a:off x="428625" y="1500188"/>
            <a:ext cx="8229600" cy="4625975"/>
          </a:xfrm>
        </p:spPr>
        <p:txBody>
          <a:bodyPr/>
          <a:lstStyle/>
          <a:p>
            <a:pPr eaLnBrk="1" hangingPunct="1">
              <a:buFont typeface="Arial" charset="0"/>
              <a:buNone/>
            </a:pPr>
            <a:r>
              <a:rPr lang="nl-NL" sz="2000" smtClean="0"/>
              <a:t>		Le lendemain, un avocat est venu me voir à la prison. Il était petit et rond, assez jeune, les cheveux soigneusement collés. Malgré la chaleur (j’étais en manches de chemise), il avait un costume sombre, un col cassé et une cravate bizarre à grosses raies noires et blanches. Il a posé sur mon lit la serviette qu’il portait sous le bras, s’est présenté et m’a dit qu’il avait étudié mon dossier. Mon affaire était délicate, mais il ne doutait pas du succès, si je lui faisais confiance. Je l’ai remercié et il m’a dit : </a:t>
            </a:r>
            <a:r>
              <a:rPr lang="fr-FR" sz="2000" smtClean="0"/>
              <a:t>«</a:t>
            </a:r>
            <a:r>
              <a:rPr lang="nl-NL" sz="2000" smtClean="0"/>
              <a:t> Entrons dans le vif du sujet </a:t>
            </a:r>
            <a:r>
              <a:rPr lang="fr-FR" sz="2000" smtClean="0"/>
              <a:t>»</a:t>
            </a:r>
            <a:r>
              <a:rPr lang="nl-NL" sz="200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nl-BE" sz="2400" u="sng" smtClean="0"/>
              <a:t>Questions sur le fragment “l’arrestation”</a:t>
            </a:r>
            <a:endParaRPr lang="nl-NL" sz="2400" u="sng" smtClean="0"/>
          </a:p>
        </p:txBody>
      </p:sp>
      <p:sp>
        <p:nvSpPr>
          <p:cNvPr id="36867" name="Rectangle 3"/>
          <p:cNvSpPr>
            <a:spLocks noGrp="1"/>
          </p:cNvSpPr>
          <p:nvPr>
            <p:ph type="body" idx="1"/>
          </p:nvPr>
        </p:nvSpPr>
        <p:spPr/>
        <p:txBody>
          <a:bodyPr/>
          <a:lstStyle/>
          <a:p>
            <a:pPr>
              <a:buFont typeface="Arial" charset="0"/>
              <a:buNone/>
            </a:pPr>
            <a:r>
              <a:rPr lang="nl-BE" sz="2000" smtClean="0">
                <a:solidFill>
                  <a:srgbClr val="FF0000"/>
                </a:solidFill>
              </a:rPr>
              <a:t>	</a:t>
            </a:r>
            <a:r>
              <a:rPr lang="nl-BE" sz="2000" smtClean="0"/>
              <a:t>Si vous cliquez sur le lien suivant, vous voyez en bas de la page des questions à propos du fragment que vous venez de lire. Ce sont des questions à choix multiple. </a:t>
            </a:r>
          </a:p>
          <a:p>
            <a:pPr>
              <a:buFont typeface="Arial" charset="0"/>
              <a:buNone/>
            </a:pPr>
            <a:endParaRPr lang="nl-BE" sz="2000" smtClean="0"/>
          </a:p>
          <a:p>
            <a:pPr>
              <a:buFont typeface="Arial" charset="0"/>
              <a:buNone/>
            </a:pPr>
            <a:r>
              <a:rPr lang="nl-BE" sz="2000" smtClean="0"/>
              <a:t>	</a:t>
            </a:r>
            <a:r>
              <a:rPr lang="nl-BE" sz="2000" smtClean="0">
                <a:solidFill>
                  <a:srgbClr val="FF0066"/>
                </a:solidFill>
              </a:rPr>
              <a:t>Ouvrez le lien et faites l’exercice. Notez vos réponses. Le devoir est à remettre à la fin du cours.</a:t>
            </a:r>
          </a:p>
          <a:p>
            <a:pPr>
              <a:buFont typeface="Arial" charset="0"/>
              <a:buNone/>
            </a:pPr>
            <a:r>
              <a:rPr lang="nl-BE" sz="2000" smtClean="0"/>
              <a:t>	Voici le lien:</a:t>
            </a:r>
            <a:endParaRPr lang="nl-BE" smtClean="0"/>
          </a:p>
          <a:p>
            <a:pPr>
              <a:buFont typeface="Arial" charset="0"/>
              <a:buNone/>
            </a:pPr>
            <a:r>
              <a:rPr lang="nl-BE" smtClean="0">
                <a:solidFill>
                  <a:srgbClr val="FF0000"/>
                </a:solidFill>
              </a:rPr>
              <a:t>		</a:t>
            </a:r>
            <a:r>
              <a:rPr lang="nl-BE" smtClean="0">
                <a:solidFill>
                  <a:srgbClr val="FF0000"/>
                </a:solidFill>
                <a:hlinkClick r:id="rId3"/>
              </a:rPr>
              <a:t>JEU</a:t>
            </a:r>
            <a:endParaRPr lang="nl-BE" smtClean="0">
              <a:solidFill>
                <a:srgbClr val="FF0000"/>
              </a:solidFill>
            </a:endParaRPr>
          </a:p>
          <a:p>
            <a:pPr>
              <a:buFont typeface="Arial" charset="0"/>
              <a:buNone/>
            </a:pPr>
            <a:endParaRPr lang="nl-NL" smtClean="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endParaRPr lang="nl-NL" smtClean="0"/>
          </a:p>
        </p:txBody>
      </p:sp>
      <p:sp>
        <p:nvSpPr>
          <p:cNvPr id="37891" name="Rectangle 3"/>
          <p:cNvSpPr>
            <a:spLocks noGrp="1"/>
          </p:cNvSpPr>
          <p:nvPr>
            <p:ph type="body" idx="1"/>
          </p:nvPr>
        </p:nvSpPr>
        <p:spPr/>
        <p:txBody>
          <a:bodyPr/>
          <a:lstStyle/>
          <a:p>
            <a:pPr>
              <a:buFont typeface="Arial" charset="0"/>
              <a:buNone/>
            </a:pPr>
            <a:endParaRPr lang="nl-BE" smtClean="0"/>
          </a:p>
          <a:p>
            <a:pPr algn="ctr">
              <a:buFont typeface="Arial" charset="0"/>
              <a:buNone/>
            </a:pPr>
            <a:r>
              <a:rPr lang="nl-BE" i="1" smtClean="0"/>
              <a:t>Remettez votre livre de bord avec les réponses aux questions en rouge</a:t>
            </a:r>
            <a:endParaRPr lang="nl-NL" i="1" smtClean="0"/>
          </a:p>
        </p:txBody>
      </p:sp>
      <p:pic>
        <p:nvPicPr>
          <p:cNvPr id="37892" name="Picture 4" descr="MCj04326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0767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endParaRPr lang="nl-NL" smtClean="0"/>
          </a:p>
        </p:txBody>
      </p:sp>
      <p:sp>
        <p:nvSpPr>
          <p:cNvPr id="38915" name="Content Placeholder 2"/>
          <p:cNvSpPr>
            <a:spLocks noGrp="1"/>
          </p:cNvSpPr>
          <p:nvPr>
            <p:ph idx="1"/>
          </p:nvPr>
        </p:nvSpPr>
        <p:spPr/>
        <p:txBody>
          <a:bodyPr/>
          <a:lstStyle/>
          <a:p>
            <a:pPr algn="ctr" eaLnBrk="1" hangingPunct="1">
              <a:buFont typeface="Arial" charset="0"/>
              <a:buNone/>
            </a:pPr>
            <a:endParaRPr lang="nl-BE" smtClean="0"/>
          </a:p>
          <a:p>
            <a:pPr algn="ctr" eaLnBrk="1" hangingPunct="1">
              <a:buFont typeface="Arial" charset="0"/>
              <a:buNone/>
            </a:pPr>
            <a:endParaRPr lang="nl-BE" smtClean="0"/>
          </a:p>
          <a:p>
            <a:pPr algn="ctr" eaLnBrk="1" hangingPunct="1">
              <a:buFont typeface="Arial" charset="0"/>
              <a:buNone/>
            </a:pPr>
            <a:r>
              <a:rPr lang="nl-BE" sz="6000" smtClean="0">
                <a:solidFill>
                  <a:schemeClr val="folHlink"/>
                </a:solidFill>
              </a:rPr>
              <a:t>COURS 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a:defRPr/>
            </a:pPr>
            <a:r>
              <a:rPr lang="nl-NL" dirty="0" err="1" smtClean="0">
                <a:solidFill>
                  <a:schemeClr val="accent4">
                    <a:lumMod val="75000"/>
                  </a:schemeClr>
                </a:solidFill>
              </a:rPr>
              <a:t>Étape</a:t>
            </a:r>
            <a:r>
              <a:rPr lang="nl-NL" dirty="0" smtClean="0">
                <a:solidFill>
                  <a:schemeClr val="accent4">
                    <a:lumMod val="75000"/>
                  </a:schemeClr>
                </a:solidFill>
              </a:rPr>
              <a:t> 4</a:t>
            </a:r>
            <a:endParaRPr lang="nl-NL" dirty="0" smtClean="0"/>
          </a:p>
        </p:txBody>
      </p:sp>
      <p:sp>
        <p:nvSpPr>
          <p:cNvPr id="39939" name="Rectangle 3"/>
          <p:cNvSpPr>
            <a:spLocks noGrp="1"/>
          </p:cNvSpPr>
          <p:nvPr>
            <p:ph type="body" idx="1"/>
          </p:nvPr>
        </p:nvSpPr>
        <p:spPr/>
        <p:txBody>
          <a:bodyPr/>
          <a:lstStyle/>
          <a:p>
            <a:pPr>
              <a:buFont typeface="Arial" charset="0"/>
              <a:buNone/>
            </a:pPr>
            <a:r>
              <a:rPr lang="nl-BE" sz="2000" dirty="0" smtClean="0">
                <a:solidFill>
                  <a:srgbClr val="FF0000"/>
                </a:solidFill>
              </a:rPr>
              <a:t>	</a:t>
            </a:r>
            <a:r>
              <a:rPr lang="nl-BE" sz="2000" dirty="0" err="1" smtClean="0"/>
              <a:t>C’est</a:t>
            </a:r>
            <a:r>
              <a:rPr lang="nl-BE" sz="2000" dirty="0" smtClean="0"/>
              <a:t> à </a:t>
            </a:r>
            <a:r>
              <a:rPr lang="nl-BE" sz="2000" dirty="0" err="1" smtClean="0"/>
              <a:t>vous</a:t>
            </a:r>
            <a:r>
              <a:rPr lang="nl-BE" sz="2000" dirty="0" smtClean="0"/>
              <a:t> </a:t>
            </a:r>
            <a:r>
              <a:rPr lang="nl-BE" sz="2000" dirty="0" err="1" smtClean="0"/>
              <a:t>maintenant</a:t>
            </a:r>
            <a:r>
              <a:rPr lang="nl-BE" sz="2000" dirty="0" smtClean="0"/>
              <a:t> </a:t>
            </a:r>
            <a:r>
              <a:rPr lang="nl-BE" sz="2000" dirty="0" err="1" smtClean="0"/>
              <a:t>d’entrer</a:t>
            </a:r>
            <a:r>
              <a:rPr lang="nl-BE" sz="2000" dirty="0" smtClean="0"/>
              <a:t> dans la </a:t>
            </a:r>
            <a:r>
              <a:rPr lang="nl-BE" sz="2000" dirty="0" err="1" smtClean="0"/>
              <a:t>peau</a:t>
            </a:r>
            <a:r>
              <a:rPr lang="nl-BE" sz="2000" dirty="0" smtClean="0"/>
              <a:t> de </a:t>
            </a:r>
            <a:r>
              <a:rPr lang="nl-BE" sz="2000" dirty="0" err="1" smtClean="0"/>
              <a:t>l’écrivain</a:t>
            </a:r>
            <a:r>
              <a:rPr lang="nl-BE" sz="2000" dirty="0" smtClean="0"/>
              <a:t>. </a:t>
            </a:r>
            <a:r>
              <a:rPr lang="nl-BE" sz="2000" dirty="0" err="1" smtClean="0"/>
              <a:t>Formez</a:t>
            </a:r>
            <a:r>
              <a:rPr lang="nl-BE" sz="2000" dirty="0" smtClean="0"/>
              <a:t> des </a:t>
            </a:r>
            <a:r>
              <a:rPr lang="nl-BE" sz="2000" dirty="0" err="1" smtClean="0"/>
              <a:t>groupes</a:t>
            </a:r>
            <a:r>
              <a:rPr lang="nl-BE" sz="2000" dirty="0" smtClean="0"/>
              <a:t> de </a:t>
            </a:r>
            <a:r>
              <a:rPr lang="nl-BE" sz="2000" dirty="0" err="1" smtClean="0"/>
              <a:t>trois</a:t>
            </a:r>
            <a:r>
              <a:rPr lang="nl-BE" sz="2000" dirty="0" smtClean="0"/>
              <a:t> </a:t>
            </a:r>
            <a:r>
              <a:rPr lang="nl-BE" sz="2000" dirty="0" err="1" smtClean="0"/>
              <a:t>personnes</a:t>
            </a:r>
            <a:r>
              <a:rPr lang="nl-BE" sz="2000" dirty="0" smtClean="0"/>
              <a:t>. </a:t>
            </a:r>
            <a:r>
              <a:rPr lang="nl-BE" sz="2000" dirty="0" err="1" smtClean="0"/>
              <a:t>Formulez</a:t>
            </a:r>
            <a:r>
              <a:rPr lang="nl-BE" sz="2000" dirty="0" smtClean="0"/>
              <a:t> des suites </a:t>
            </a:r>
            <a:r>
              <a:rPr lang="nl-BE" sz="2000" dirty="0" err="1" smtClean="0"/>
              <a:t>possibles</a:t>
            </a:r>
            <a:r>
              <a:rPr lang="nl-BE" sz="2000" dirty="0" smtClean="0"/>
              <a:t> à </a:t>
            </a:r>
            <a:r>
              <a:rPr lang="nl-BE" sz="2000" dirty="0" err="1" smtClean="0"/>
              <a:t>l’histoire</a:t>
            </a:r>
            <a:r>
              <a:rPr lang="nl-BE" sz="2000" dirty="0" smtClean="0"/>
              <a:t> </a:t>
            </a:r>
            <a:r>
              <a:rPr lang="nl-BE" sz="2000" dirty="0" err="1" smtClean="0"/>
              <a:t>après</a:t>
            </a:r>
            <a:r>
              <a:rPr lang="nl-BE" sz="2000" dirty="0" smtClean="0"/>
              <a:t> </a:t>
            </a:r>
            <a:r>
              <a:rPr lang="nl-BE" sz="2000" dirty="0" err="1" smtClean="0"/>
              <a:t>l’arrestation</a:t>
            </a:r>
            <a:r>
              <a:rPr lang="nl-BE" sz="2000" dirty="0" smtClean="0"/>
              <a:t> de </a:t>
            </a:r>
            <a:r>
              <a:rPr lang="nl-BE" sz="2000" dirty="0" err="1" smtClean="0"/>
              <a:t>Meursault</a:t>
            </a:r>
            <a:r>
              <a:rPr lang="nl-BE" sz="2000" dirty="0" smtClean="0"/>
              <a:t>. </a:t>
            </a:r>
            <a:r>
              <a:rPr lang="nl-BE" sz="2000" dirty="0" err="1" smtClean="0"/>
              <a:t>Discutez</a:t>
            </a:r>
            <a:r>
              <a:rPr lang="nl-BE" sz="2000" dirty="0" smtClean="0"/>
              <a:t>-en. </a:t>
            </a:r>
            <a:r>
              <a:rPr lang="nl-BE" sz="2000" dirty="0" err="1" smtClean="0"/>
              <a:t>Choisissez</a:t>
            </a:r>
            <a:r>
              <a:rPr lang="nl-BE" sz="2000" dirty="0" smtClean="0"/>
              <a:t> </a:t>
            </a:r>
            <a:r>
              <a:rPr lang="nl-BE" sz="2000" dirty="0" err="1" smtClean="0"/>
              <a:t>une</a:t>
            </a:r>
            <a:r>
              <a:rPr lang="nl-BE" sz="2000" dirty="0" smtClean="0"/>
              <a:t> suite et </a:t>
            </a:r>
            <a:r>
              <a:rPr lang="nl-BE" sz="2000" dirty="0" err="1" smtClean="0"/>
              <a:t>rédigez</a:t>
            </a:r>
            <a:r>
              <a:rPr lang="nl-BE" sz="2000" dirty="0" smtClean="0"/>
              <a:t> </a:t>
            </a:r>
            <a:r>
              <a:rPr lang="nl-BE" sz="2000" dirty="0" err="1" smtClean="0"/>
              <a:t>un</a:t>
            </a:r>
            <a:r>
              <a:rPr lang="nl-BE" sz="2000" dirty="0" smtClean="0"/>
              <a:t> </a:t>
            </a:r>
            <a:r>
              <a:rPr lang="nl-BE" sz="2000" dirty="0" err="1" smtClean="0"/>
              <a:t>texte</a:t>
            </a:r>
            <a:r>
              <a:rPr lang="nl-BE" sz="2000" dirty="0" smtClean="0"/>
              <a:t> </a:t>
            </a:r>
            <a:r>
              <a:rPr lang="nl-BE" sz="2000" dirty="0" err="1" smtClean="0"/>
              <a:t>d’une</a:t>
            </a:r>
            <a:r>
              <a:rPr lang="nl-BE" sz="2000" dirty="0" smtClean="0"/>
              <a:t> demi-page </a:t>
            </a:r>
            <a:r>
              <a:rPr lang="nl-BE" sz="2000" dirty="0" err="1" smtClean="0"/>
              <a:t>tapé</a:t>
            </a:r>
            <a:r>
              <a:rPr lang="nl-BE" sz="2000" dirty="0" smtClean="0"/>
              <a:t> à </a:t>
            </a:r>
            <a:r>
              <a:rPr lang="nl-BE" sz="2000" dirty="0" err="1" smtClean="0"/>
              <a:t>l’ordinateur</a:t>
            </a:r>
            <a:r>
              <a:rPr lang="nl-BE" sz="2000" dirty="0" smtClean="0"/>
              <a:t>. </a:t>
            </a:r>
            <a:r>
              <a:rPr lang="nl-BE" sz="2000" dirty="0" err="1" smtClean="0"/>
              <a:t>Vous</a:t>
            </a:r>
            <a:r>
              <a:rPr lang="nl-BE" sz="2000" dirty="0" smtClean="0"/>
              <a:t> </a:t>
            </a:r>
            <a:r>
              <a:rPr lang="nl-BE" sz="2000" dirty="0" err="1" smtClean="0"/>
              <a:t>remettez</a:t>
            </a:r>
            <a:r>
              <a:rPr lang="nl-BE" sz="2000" dirty="0" smtClean="0"/>
              <a:t> </a:t>
            </a:r>
            <a:r>
              <a:rPr lang="nl-BE" sz="2000" dirty="0" err="1" smtClean="0"/>
              <a:t>le</a:t>
            </a:r>
            <a:r>
              <a:rPr lang="nl-BE" sz="2000" dirty="0" smtClean="0"/>
              <a:t> </a:t>
            </a:r>
            <a:r>
              <a:rPr lang="nl-BE" sz="2000" dirty="0" err="1" smtClean="0"/>
              <a:t>texte</a:t>
            </a:r>
            <a:r>
              <a:rPr lang="nl-BE" sz="2000" dirty="0" smtClean="0"/>
              <a:t> à la fin du cours.</a:t>
            </a:r>
          </a:p>
          <a:p>
            <a:endParaRPr lang="nl-NL" sz="2000" dirty="0" smtClean="0">
              <a:sym typeface="Wingdings" pitchFamily="2" charset="2"/>
            </a:endParaRPr>
          </a:p>
        </p:txBody>
      </p:sp>
      <p:pic>
        <p:nvPicPr>
          <p:cNvPr id="39940" name="Picture 5" descr="MCj041186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3573463"/>
            <a:ext cx="15938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endParaRPr lang="nl-NL" smtClean="0"/>
          </a:p>
        </p:txBody>
      </p:sp>
      <p:pic>
        <p:nvPicPr>
          <p:cNvPr id="40963" name="Picture 4" descr="MC90041092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981075"/>
            <a:ext cx="2625725"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6"/>
          <p:cNvSpPr>
            <a:spLocks noChangeArrowheads="1"/>
          </p:cNvSpPr>
          <p:nvPr/>
        </p:nvSpPr>
        <p:spPr bwMode="auto">
          <a:xfrm>
            <a:off x="755650" y="4868863"/>
            <a:ext cx="7920038"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fr-FR" sz="2800">
                <a:latin typeface="Calibri" pitchFamily="34" charset="0"/>
              </a:rPr>
              <a:t>Ne perdez pas de vue le temps !</a:t>
            </a:r>
            <a:endParaRPr lang="fr-FR"/>
          </a:p>
          <a:p>
            <a:pPr algn="ctr" eaLnBrk="0" hangingPunct="0"/>
            <a:endParaRPr lang="fr-FR"/>
          </a:p>
          <a:p>
            <a:pPr algn="ctr" eaLnBrk="0" hangingPunct="0"/>
            <a:r>
              <a:rPr lang="fr-FR"/>
              <a:t>Vous avez encore une autre tâche à préparer pendant ce cours.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s-ES" smtClean="0">
                <a:solidFill>
                  <a:schemeClr val="tx2"/>
                </a:solidFill>
              </a:rPr>
              <a:t>1. Introduction</a:t>
            </a:r>
            <a:endParaRPr lang="nl-NL" smtClean="0">
              <a:solidFill>
                <a:schemeClr val="tx2"/>
              </a:solidFill>
            </a:endParaRPr>
          </a:p>
        </p:txBody>
      </p:sp>
      <p:sp>
        <p:nvSpPr>
          <p:cNvPr id="81923" name="Rectangle 3"/>
          <p:cNvSpPr>
            <a:spLocks noGrp="1"/>
          </p:cNvSpPr>
          <p:nvPr>
            <p:ph type="body" idx="1"/>
          </p:nvPr>
        </p:nvSpPr>
        <p:spPr/>
        <p:txBody>
          <a:bodyPr/>
          <a:lstStyle/>
          <a:p>
            <a:pPr>
              <a:lnSpc>
                <a:spcPct val="90000"/>
              </a:lnSpc>
              <a:buFont typeface="Arial" charset="0"/>
              <a:buNone/>
            </a:pPr>
            <a:endParaRPr lang="nl-BE" sz="2800" dirty="0" smtClean="0"/>
          </a:p>
          <a:p>
            <a:pPr>
              <a:lnSpc>
                <a:spcPct val="90000"/>
              </a:lnSpc>
              <a:buFont typeface="Arial" charset="0"/>
              <a:buNone/>
            </a:pPr>
            <a:r>
              <a:rPr lang="nl-BE" sz="2800" dirty="0" err="1" smtClean="0"/>
              <a:t>Essayez</a:t>
            </a:r>
            <a:r>
              <a:rPr lang="nl-BE" sz="2800" dirty="0" smtClean="0"/>
              <a:t> de </a:t>
            </a:r>
            <a:r>
              <a:rPr lang="nl-BE" sz="2800" dirty="0" err="1" smtClean="0"/>
              <a:t>répondre</a:t>
            </a:r>
            <a:r>
              <a:rPr lang="nl-BE" sz="2800" dirty="0" smtClean="0"/>
              <a:t> </a:t>
            </a:r>
            <a:r>
              <a:rPr lang="nl-BE" sz="2800" dirty="0" err="1" smtClean="0"/>
              <a:t>aux</a:t>
            </a:r>
            <a:r>
              <a:rPr lang="nl-BE" sz="2800" dirty="0" smtClean="0"/>
              <a:t> </a:t>
            </a:r>
            <a:r>
              <a:rPr lang="nl-BE" sz="2800" dirty="0" err="1" smtClean="0"/>
              <a:t>questions</a:t>
            </a:r>
            <a:r>
              <a:rPr lang="nl-BE" sz="2800" dirty="0" smtClean="0"/>
              <a:t> </a:t>
            </a:r>
            <a:r>
              <a:rPr lang="nl-BE" sz="2800" dirty="0" err="1" smtClean="0"/>
              <a:t>suivantes</a:t>
            </a:r>
            <a:r>
              <a:rPr lang="nl-BE" sz="2800" dirty="0" smtClean="0"/>
              <a:t> : </a:t>
            </a:r>
          </a:p>
          <a:p>
            <a:pPr>
              <a:lnSpc>
                <a:spcPct val="90000"/>
              </a:lnSpc>
              <a:buFont typeface="Arial" charset="0"/>
              <a:buNone/>
            </a:pPr>
            <a:endParaRPr lang="nl-BE" sz="2800" dirty="0" smtClean="0"/>
          </a:p>
          <a:p>
            <a:pPr>
              <a:lnSpc>
                <a:spcPct val="90000"/>
              </a:lnSpc>
            </a:pPr>
            <a:r>
              <a:rPr lang="nl-BE" sz="2800" dirty="0" err="1" smtClean="0"/>
              <a:t>Pourquoi</a:t>
            </a:r>
            <a:r>
              <a:rPr lang="nl-BE" sz="2800" dirty="0" smtClean="0"/>
              <a:t> </a:t>
            </a:r>
            <a:r>
              <a:rPr lang="nl-BE" sz="2800" dirty="0" err="1" smtClean="0"/>
              <a:t>vivons-nous</a:t>
            </a:r>
            <a:r>
              <a:rPr lang="nl-BE" sz="2800" dirty="0" smtClean="0"/>
              <a:t> ?</a:t>
            </a:r>
          </a:p>
          <a:p>
            <a:pPr>
              <a:lnSpc>
                <a:spcPct val="90000"/>
              </a:lnSpc>
              <a:buFont typeface="Arial" charset="0"/>
              <a:buNone/>
            </a:pPr>
            <a:endParaRPr lang="nl-BE" sz="2800" dirty="0" smtClean="0"/>
          </a:p>
          <a:p>
            <a:pPr>
              <a:lnSpc>
                <a:spcPct val="90000"/>
              </a:lnSpc>
            </a:pPr>
            <a:r>
              <a:rPr lang="nl-BE" sz="2800" dirty="0" err="1" smtClean="0"/>
              <a:t>Notre</a:t>
            </a:r>
            <a:r>
              <a:rPr lang="nl-BE" sz="2800" dirty="0" smtClean="0"/>
              <a:t> </a:t>
            </a:r>
            <a:r>
              <a:rPr lang="nl-BE" sz="2800" dirty="0" err="1" smtClean="0"/>
              <a:t>vie</a:t>
            </a:r>
            <a:r>
              <a:rPr lang="nl-BE" sz="2800" dirty="0" smtClean="0"/>
              <a:t> a-t-elle </a:t>
            </a:r>
            <a:r>
              <a:rPr lang="nl-BE" sz="2800" dirty="0" err="1" smtClean="0"/>
              <a:t>un</a:t>
            </a:r>
            <a:r>
              <a:rPr lang="nl-BE" sz="2800" dirty="0" smtClean="0"/>
              <a:t> sens ?</a:t>
            </a:r>
          </a:p>
          <a:p>
            <a:pPr>
              <a:lnSpc>
                <a:spcPct val="90000"/>
              </a:lnSpc>
            </a:pPr>
            <a:endParaRPr lang="nl-BE" sz="2800" dirty="0" smtClean="0"/>
          </a:p>
          <a:p>
            <a:pPr>
              <a:lnSpc>
                <a:spcPct val="90000"/>
              </a:lnSpc>
              <a:buFont typeface="Arial" charset="0"/>
              <a:buNone/>
            </a:pPr>
            <a:r>
              <a:rPr lang="nl-BE" sz="2800" dirty="0" smtClean="0">
                <a:sym typeface="Wingdings" pitchFamily="2" charset="2"/>
              </a:rPr>
              <a:t> Ces </a:t>
            </a:r>
            <a:r>
              <a:rPr lang="nl-BE" sz="2800" dirty="0" err="1" smtClean="0">
                <a:sym typeface="Wingdings" pitchFamily="2" charset="2"/>
              </a:rPr>
              <a:t>questions</a:t>
            </a:r>
            <a:r>
              <a:rPr lang="nl-BE" sz="2800" dirty="0" smtClean="0">
                <a:sym typeface="Wingdings" pitchFamily="2" charset="2"/>
              </a:rPr>
              <a:t> </a:t>
            </a:r>
            <a:r>
              <a:rPr lang="nl-BE" sz="2800" dirty="0" err="1" smtClean="0">
                <a:sym typeface="Wingdings" pitchFamily="2" charset="2"/>
              </a:rPr>
              <a:t>sont</a:t>
            </a:r>
            <a:r>
              <a:rPr lang="nl-BE" sz="2800" dirty="0" smtClean="0">
                <a:sym typeface="Wingdings" pitchFamily="2" charset="2"/>
              </a:rPr>
              <a:t> </a:t>
            </a:r>
            <a:r>
              <a:rPr lang="nl-BE" sz="2800" dirty="0" err="1" smtClean="0">
                <a:sym typeface="Wingdings" pitchFamily="2" charset="2"/>
              </a:rPr>
              <a:t>typiques</a:t>
            </a:r>
            <a:r>
              <a:rPr lang="nl-BE" sz="2800" dirty="0" smtClean="0">
                <a:sym typeface="Wingdings" pitchFamily="2" charset="2"/>
              </a:rPr>
              <a:t> pour </a:t>
            </a:r>
            <a:r>
              <a:rPr lang="nl-BE" sz="2800" dirty="0" err="1" smtClean="0">
                <a:sym typeface="Wingdings" pitchFamily="2" charset="2"/>
              </a:rPr>
              <a:t>le</a:t>
            </a:r>
            <a:r>
              <a:rPr lang="nl-BE" sz="2800" dirty="0" smtClean="0">
                <a:sym typeface="Wingdings" pitchFamily="2" charset="2"/>
              </a:rPr>
              <a:t> mouvement </a:t>
            </a:r>
            <a:r>
              <a:rPr lang="nl-BE" sz="2800" dirty="0" err="1" smtClean="0">
                <a:sym typeface="Wingdings" pitchFamily="2" charset="2"/>
              </a:rPr>
              <a:t>qui</a:t>
            </a:r>
            <a:r>
              <a:rPr lang="nl-BE" sz="2800" dirty="0" smtClean="0">
                <a:sym typeface="Wingdings" pitchFamily="2" charset="2"/>
              </a:rPr>
              <a:t> </a:t>
            </a:r>
            <a:r>
              <a:rPr lang="nl-BE" sz="2800" dirty="0" err="1" smtClean="0">
                <a:sym typeface="Wingdings" pitchFamily="2" charset="2"/>
              </a:rPr>
              <a:t>est</a:t>
            </a:r>
            <a:r>
              <a:rPr lang="nl-BE" sz="2800" dirty="0" smtClean="0">
                <a:sym typeface="Wingdings" pitchFamily="2" charset="2"/>
              </a:rPr>
              <a:t> </a:t>
            </a:r>
            <a:r>
              <a:rPr lang="nl-BE" sz="2800" dirty="0" err="1" smtClean="0">
                <a:sym typeface="Wingdings" pitchFamily="2" charset="2"/>
              </a:rPr>
              <a:t>appelé</a:t>
            </a:r>
            <a:r>
              <a:rPr lang="nl-BE" sz="2800" dirty="0" smtClean="0">
                <a:sym typeface="Wingdings" pitchFamily="2" charset="2"/>
              </a:rPr>
              <a:t> </a:t>
            </a:r>
            <a:r>
              <a:rPr lang="fr-FR" sz="2800" dirty="0" smtClean="0">
                <a:sym typeface="Wingdings" pitchFamily="2" charset="2"/>
              </a:rPr>
              <a:t>« l’existentialisme ».</a:t>
            </a:r>
            <a:endParaRPr lang="nl-NL" sz="28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1923">
                                            <p:txEl>
                                              <p:pRg st="7" end="7"/>
                                            </p:txEl>
                                          </p:spTgt>
                                        </p:tgtEl>
                                        <p:attrNameLst>
                                          <p:attrName>style.visibility</p:attrName>
                                        </p:attrNameLst>
                                      </p:cBhvr>
                                      <p:to>
                                        <p:strVal val="visible"/>
                                      </p:to>
                                    </p:set>
                                    <p:anim calcmode="discrete" valueType="clr">
                                      <p:cBhvr override="childStyle">
                                        <p:cTn id="7" dur="80"/>
                                        <p:tgtEl>
                                          <p:spTgt spid="8192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23">
                                            <p:txEl>
                                              <p:pRg st="7" end="7"/>
                                            </p:txEl>
                                          </p:spTgt>
                                        </p:tgtEl>
                                        <p:attrNameLst>
                                          <p:attrName>fillcolor</p:attrName>
                                        </p:attrNameLst>
                                      </p:cBhvr>
                                      <p:tavLst>
                                        <p:tav tm="0">
                                          <p:val>
                                            <p:clrVal>
                                              <a:schemeClr val="accent2"/>
                                            </p:clrVal>
                                          </p:val>
                                        </p:tav>
                                        <p:tav tm="50000">
                                          <p:val>
                                            <p:clrVal>
                                              <a:schemeClr val="hlink"/>
                                            </p:clrVal>
                                          </p:val>
                                        </p:tav>
                                      </p:tavLst>
                                    </p:anim>
                                    <p:set>
                                      <p:cBhvr>
                                        <p:cTn id="9" dur="80"/>
                                        <p:tgtEl>
                                          <p:spTgt spid="8192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a:defRPr/>
            </a:pPr>
            <a:r>
              <a:rPr lang="nl-NL" dirty="0" err="1" smtClean="0">
                <a:solidFill>
                  <a:schemeClr val="accent4">
                    <a:lumMod val="75000"/>
                  </a:schemeClr>
                </a:solidFill>
              </a:rPr>
              <a:t>Étape</a:t>
            </a:r>
            <a:r>
              <a:rPr lang="nl-NL" dirty="0" smtClean="0">
                <a:solidFill>
                  <a:schemeClr val="accent4">
                    <a:lumMod val="75000"/>
                  </a:schemeClr>
                </a:solidFill>
              </a:rPr>
              <a:t> 5</a:t>
            </a:r>
            <a:endParaRPr lang="nl-NL" dirty="0" smtClean="0"/>
          </a:p>
        </p:txBody>
      </p:sp>
      <p:sp>
        <p:nvSpPr>
          <p:cNvPr id="41987" name="Rectangle 3"/>
          <p:cNvSpPr>
            <a:spLocks noGrp="1"/>
          </p:cNvSpPr>
          <p:nvPr>
            <p:ph type="body" idx="1"/>
          </p:nvPr>
        </p:nvSpPr>
        <p:spPr>
          <a:xfrm>
            <a:off x="250825" y="1600200"/>
            <a:ext cx="8642350" cy="5068888"/>
          </a:xfrm>
        </p:spPr>
        <p:txBody>
          <a:bodyPr/>
          <a:lstStyle/>
          <a:p>
            <a:pPr>
              <a:lnSpc>
                <a:spcPct val="80000"/>
              </a:lnSpc>
              <a:buFont typeface="Arial" charset="0"/>
              <a:buNone/>
            </a:pPr>
            <a:r>
              <a:rPr lang="nl-NL" sz="1800" dirty="0" smtClean="0"/>
              <a:t>	</a:t>
            </a:r>
            <a:r>
              <a:rPr lang="nl-BE" sz="1800" dirty="0" err="1" smtClean="0"/>
              <a:t>Après</a:t>
            </a:r>
            <a:r>
              <a:rPr lang="nl-BE" sz="1800" dirty="0" smtClean="0"/>
              <a:t> </a:t>
            </a:r>
            <a:r>
              <a:rPr lang="nl-BE" sz="1800" dirty="0" err="1" smtClean="0"/>
              <a:t>son</a:t>
            </a:r>
            <a:r>
              <a:rPr lang="nl-BE" sz="1800" dirty="0" smtClean="0"/>
              <a:t> crime, </a:t>
            </a:r>
            <a:r>
              <a:rPr lang="nl-BE" sz="1800" dirty="0" err="1" smtClean="0"/>
              <a:t>Meursault</a:t>
            </a:r>
            <a:r>
              <a:rPr lang="nl-BE" sz="1800" dirty="0" smtClean="0"/>
              <a:t> </a:t>
            </a:r>
            <a:r>
              <a:rPr lang="nl-BE" sz="1800" dirty="0" err="1" smtClean="0"/>
              <a:t>devra</a:t>
            </a:r>
            <a:r>
              <a:rPr lang="nl-BE" sz="1800" dirty="0" smtClean="0"/>
              <a:t> </a:t>
            </a:r>
            <a:r>
              <a:rPr lang="nl-BE" sz="1800" dirty="0" err="1" smtClean="0"/>
              <a:t>comparaître</a:t>
            </a:r>
            <a:r>
              <a:rPr lang="nl-BE" sz="1800" dirty="0" smtClean="0"/>
              <a:t> </a:t>
            </a:r>
            <a:r>
              <a:rPr lang="nl-BE" sz="1800" dirty="0" err="1" smtClean="0"/>
              <a:t>devant</a:t>
            </a:r>
            <a:r>
              <a:rPr lang="nl-BE" sz="1800" dirty="0" smtClean="0"/>
              <a:t> </a:t>
            </a:r>
            <a:r>
              <a:rPr lang="nl-BE" sz="1800" dirty="0" err="1" smtClean="0"/>
              <a:t>le</a:t>
            </a:r>
            <a:r>
              <a:rPr lang="nl-BE" sz="1800" dirty="0" smtClean="0"/>
              <a:t> </a:t>
            </a:r>
            <a:r>
              <a:rPr lang="nl-BE" sz="1800" dirty="0" err="1" smtClean="0"/>
              <a:t>tribunal</a:t>
            </a:r>
            <a:r>
              <a:rPr lang="nl-BE" sz="1800" dirty="0" smtClean="0"/>
              <a:t>. </a:t>
            </a:r>
            <a:r>
              <a:rPr lang="nl-BE" sz="1800" dirty="0" err="1" smtClean="0"/>
              <a:t>Jouez</a:t>
            </a:r>
            <a:r>
              <a:rPr lang="nl-BE" sz="1800" dirty="0" smtClean="0"/>
              <a:t> la </a:t>
            </a:r>
            <a:r>
              <a:rPr lang="nl-BE" sz="1800" dirty="0" err="1" smtClean="0"/>
              <a:t>séance</a:t>
            </a:r>
            <a:r>
              <a:rPr lang="nl-BE" sz="1800" dirty="0" smtClean="0"/>
              <a:t> par </a:t>
            </a:r>
            <a:r>
              <a:rPr lang="nl-BE" sz="1800" dirty="0" err="1" smtClean="0"/>
              <a:t>groupes</a:t>
            </a:r>
            <a:r>
              <a:rPr lang="nl-BE" sz="1800" dirty="0" smtClean="0"/>
              <a:t> de </a:t>
            </a:r>
            <a:r>
              <a:rPr lang="nl-BE" sz="1800" dirty="0" err="1" smtClean="0"/>
              <a:t>six</a:t>
            </a:r>
            <a:r>
              <a:rPr lang="nl-BE" sz="1800" dirty="0" smtClean="0"/>
              <a:t> </a:t>
            </a:r>
            <a:r>
              <a:rPr lang="nl-BE" sz="1800" dirty="0" err="1" smtClean="0"/>
              <a:t>personnes</a:t>
            </a:r>
            <a:r>
              <a:rPr lang="nl-BE" sz="1800" dirty="0" smtClean="0"/>
              <a:t>. </a:t>
            </a:r>
            <a:r>
              <a:rPr lang="nl-BE" sz="1800" dirty="0" err="1" smtClean="0"/>
              <a:t>Chaque</a:t>
            </a:r>
            <a:r>
              <a:rPr lang="nl-BE" sz="1800" dirty="0" smtClean="0"/>
              <a:t> </a:t>
            </a:r>
            <a:r>
              <a:rPr lang="nl-BE" sz="1800" dirty="0" err="1" smtClean="0"/>
              <a:t>présentation</a:t>
            </a:r>
            <a:r>
              <a:rPr lang="nl-BE" sz="1800" dirty="0" smtClean="0"/>
              <a:t> </a:t>
            </a:r>
            <a:r>
              <a:rPr lang="nl-BE" sz="1800" dirty="0" err="1" smtClean="0"/>
              <a:t>prendra</a:t>
            </a:r>
            <a:r>
              <a:rPr lang="nl-BE" sz="1800" dirty="0" smtClean="0"/>
              <a:t> </a:t>
            </a:r>
            <a:r>
              <a:rPr lang="nl-BE" sz="1800" dirty="0" err="1" smtClean="0"/>
              <a:t>environ</a:t>
            </a:r>
            <a:r>
              <a:rPr lang="nl-BE" sz="1800" dirty="0" smtClean="0"/>
              <a:t> 15 minutes. </a:t>
            </a:r>
            <a:r>
              <a:rPr lang="nl-BE" sz="1800" dirty="0" err="1" smtClean="0"/>
              <a:t>Vous</a:t>
            </a:r>
            <a:r>
              <a:rPr lang="nl-BE" sz="1800" dirty="0" smtClean="0"/>
              <a:t> </a:t>
            </a:r>
            <a:r>
              <a:rPr lang="nl-BE" sz="1800" dirty="0" err="1" smtClean="0"/>
              <a:t>pouvez</a:t>
            </a:r>
            <a:r>
              <a:rPr lang="nl-BE" sz="1800" dirty="0" smtClean="0"/>
              <a:t> </a:t>
            </a:r>
            <a:r>
              <a:rPr lang="nl-BE" sz="1800" dirty="0" err="1" smtClean="0"/>
              <a:t>préparer</a:t>
            </a:r>
            <a:r>
              <a:rPr lang="nl-BE" sz="1800" dirty="0" smtClean="0"/>
              <a:t> la </a:t>
            </a:r>
            <a:r>
              <a:rPr lang="nl-BE" sz="1800" dirty="0" err="1" smtClean="0"/>
              <a:t>présentation</a:t>
            </a:r>
            <a:r>
              <a:rPr lang="nl-BE" sz="1800" dirty="0" smtClean="0"/>
              <a:t> pendant </a:t>
            </a:r>
            <a:r>
              <a:rPr lang="nl-BE" sz="1800" dirty="0" err="1" smtClean="0"/>
              <a:t>ce</a:t>
            </a:r>
            <a:r>
              <a:rPr lang="nl-BE" sz="1800" dirty="0" smtClean="0"/>
              <a:t> cours. </a:t>
            </a:r>
            <a:r>
              <a:rPr lang="nl-BE" sz="1800" dirty="0" err="1" smtClean="0"/>
              <a:t>Vous</a:t>
            </a:r>
            <a:r>
              <a:rPr lang="nl-BE" sz="1800" dirty="0" smtClean="0"/>
              <a:t> </a:t>
            </a:r>
            <a:r>
              <a:rPr lang="nl-BE" sz="1800" dirty="0" err="1" smtClean="0"/>
              <a:t>présentez</a:t>
            </a:r>
            <a:r>
              <a:rPr lang="nl-BE" sz="1800" dirty="0" smtClean="0"/>
              <a:t> la </a:t>
            </a:r>
            <a:r>
              <a:rPr lang="nl-BE" sz="1800" dirty="0" err="1" smtClean="0"/>
              <a:t>séance</a:t>
            </a:r>
            <a:r>
              <a:rPr lang="nl-BE" sz="1800" dirty="0" smtClean="0"/>
              <a:t> pendant </a:t>
            </a:r>
            <a:r>
              <a:rPr lang="nl-BE" sz="1800" dirty="0" err="1" smtClean="0"/>
              <a:t>le</a:t>
            </a:r>
            <a:r>
              <a:rPr lang="nl-BE" sz="1800" dirty="0" smtClean="0"/>
              <a:t> cours </a:t>
            </a:r>
            <a:r>
              <a:rPr lang="nl-BE" sz="1800" dirty="0" err="1" smtClean="0"/>
              <a:t>suivant</a:t>
            </a:r>
            <a:r>
              <a:rPr lang="nl-BE" sz="1800" dirty="0" smtClean="0"/>
              <a:t>. </a:t>
            </a:r>
            <a:r>
              <a:rPr lang="nl-BE" sz="1800" dirty="0" err="1" smtClean="0"/>
              <a:t>Vous</a:t>
            </a:r>
            <a:r>
              <a:rPr lang="nl-BE" sz="1800" dirty="0" smtClean="0"/>
              <a:t> </a:t>
            </a:r>
            <a:r>
              <a:rPr lang="nl-BE" sz="1800" dirty="0" err="1" smtClean="0"/>
              <a:t>pouvez</a:t>
            </a:r>
            <a:r>
              <a:rPr lang="nl-BE" sz="1800" dirty="0" smtClean="0"/>
              <a:t> </a:t>
            </a:r>
            <a:r>
              <a:rPr lang="nl-BE" sz="1800" dirty="0" err="1" smtClean="0"/>
              <a:t>noter</a:t>
            </a:r>
            <a:r>
              <a:rPr lang="nl-BE" sz="1800" dirty="0" smtClean="0"/>
              <a:t> des mots-</a:t>
            </a:r>
            <a:r>
              <a:rPr lang="nl-BE" sz="1800" dirty="0" err="1" smtClean="0"/>
              <a:t>clés</a:t>
            </a:r>
            <a:r>
              <a:rPr lang="nl-BE" sz="1800" dirty="0" smtClean="0"/>
              <a:t>. </a:t>
            </a:r>
            <a:r>
              <a:rPr lang="nl-BE" sz="1800" dirty="0" err="1" smtClean="0"/>
              <a:t>Il</a:t>
            </a:r>
            <a:r>
              <a:rPr lang="nl-BE" sz="1800" dirty="0" smtClean="0"/>
              <a:t> ne </a:t>
            </a:r>
            <a:r>
              <a:rPr lang="nl-BE" sz="1800" dirty="0" err="1" smtClean="0"/>
              <a:t>faut</a:t>
            </a:r>
            <a:r>
              <a:rPr lang="nl-BE" sz="1800" dirty="0" smtClean="0"/>
              <a:t> pas </a:t>
            </a:r>
            <a:r>
              <a:rPr lang="nl-BE" sz="1800" dirty="0" err="1" smtClean="0"/>
              <a:t>rédiger</a:t>
            </a:r>
            <a:r>
              <a:rPr lang="nl-BE" sz="1800" dirty="0" smtClean="0"/>
              <a:t> de </a:t>
            </a:r>
            <a:r>
              <a:rPr lang="nl-BE" sz="1800" dirty="0" err="1" smtClean="0"/>
              <a:t>texte</a:t>
            </a:r>
            <a:r>
              <a:rPr lang="nl-BE" sz="1800" dirty="0" smtClean="0"/>
              <a:t>.</a:t>
            </a:r>
          </a:p>
          <a:p>
            <a:pPr>
              <a:lnSpc>
                <a:spcPct val="80000"/>
              </a:lnSpc>
              <a:buFont typeface="Arial" charset="0"/>
              <a:buNone/>
            </a:pPr>
            <a:endParaRPr lang="nl-BE" sz="1800" dirty="0" smtClean="0"/>
          </a:p>
          <a:p>
            <a:pPr>
              <a:lnSpc>
                <a:spcPct val="80000"/>
              </a:lnSpc>
              <a:buFont typeface="Arial" charset="0"/>
              <a:buNone/>
            </a:pPr>
            <a:r>
              <a:rPr lang="nl-BE" sz="1800" dirty="0" smtClean="0"/>
              <a:t>	</a:t>
            </a:r>
            <a:r>
              <a:rPr lang="nl-BE" sz="1800" dirty="0" err="1" smtClean="0"/>
              <a:t>Titre</a:t>
            </a:r>
            <a:r>
              <a:rPr lang="nl-BE" sz="1800" dirty="0" smtClean="0"/>
              <a:t> : Au </a:t>
            </a:r>
            <a:r>
              <a:rPr lang="nl-BE" sz="1800" dirty="0" err="1" smtClean="0"/>
              <a:t>tribunal</a:t>
            </a:r>
            <a:r>
              <a:rPr lang="nl-BE" sz="1800" dirty="0" smtClean="0"/>
              <a:t>. La </a:t>
            </a:r>
            <a:r>
              <a:rPr lang="nl-BE" sz="1800" dirty="0" err="1" smtClean="0"/>
              <a:t>séance</a:t>
            </a:r>
            <a:r>
              <a:rPr lang="nl-BE" sz="1800" dirty="0" smtClean="0"/>
              <a:t> </a:t>
            </a:r>
            <a:r>
              <a:rPr lang="nl-BE" sz="1800" dirty="0" err="1" smtClean="0"/>
              <a:t>est</a:t>
            </a:r>
            <a:r>
              <a:rPr lang="nl-BE" sz="1800" dirty="0" smtClean="0"/>
              <a:t> </a:t>
            </a:r>
            <a:r>
              <a:rPr lang="nl-BE" sz="1800" dirty="0" err="1" smtClean="0"/>
              <a:t>ouverte</a:t>
            </a:r>
            <a:endParaRPr lang="nl-BE" sz="1800" dirty="0" smtClean="0"/>
          </a:p>
          <a:p>
            <a:pPr>
              <a:lnSpc>
                <a:spcPct val="80000"/>
              </a:lnSpc>
              <a:buFont typeface="Arial" charset="0"/>
              <a:buNone/>
            </a:pPr>
            <a:r>
              <a:rPr lang="nl-BE" sz="1800" dirty="0" smtClean="0"/>
              <a:t>	</a:t>
            </a:r>
            <a:r>
              <a:rPr lang="nl-BE" sz="1800" dirty="0" err="1" smtClean="0"/>
              <a:t>Présents</a:t>
            </a:r>
            <a:r>
              <a:rPr lang="nl-BE" sz="1800" dirty="0" smtClean="0"/>
              <a:t> : </a:t>
            </a:r>
            <a:r>
              <a:rPr lang="nl-BE" sz="1800" dirty="0" err="1" smtClean="0"/>
              <a:t>le</a:t>
            </a:r>
            <a:r>
              <a:rPr lang="nl-BE" sz="1800" dirty="0" smtClean="0"/>
              <a:t> </a:t>
            </a:r>
            <a:r>
              <a:rPr lang="nl-BE" sz="1800" dirty="0" err="1" smtClean="0"/>
              <a:t>juge</a:t>
            </a:r>
            <a:r>
              <a:rPr lang="nl-BE" sz="1800" dirty="0" smtClean="0"/>
              <a:t> – </a:t>
            </a:r>
            <a:r>
              <a:rPr lang="nl-BE" sz="1800" dirty="0" err="1" smtClean="0"/>
              <a:t>l’avocat</a:t>
            </a:r>
            <a:r>
              <a:rPr lang="nl-BE" sz="1800" dirty="0" smtClean="0"/>
              <a:t> de </a:t>
            </a:r>
            <a:r>
              <a:rPr lang="nl-BE" sz="1800" dirty="0" err="1" smtClean="0"/>
              <a:t>Meursault</a:t>
            </a:r>
            <a:r>
              <a:rPr lang="nl-BE" sz="1800" dirty="0" smtClean="0"/>
              <a:t> – </a:t>
            </a:r>
            <a:r>
              <a:rPr lang="nl-BE" sz="1800" dirty="0" err="1" smtClean="0"/>
              <a:t>Meursault</a:t>
            </a:r>
            <a:r>
              <a:rPr lang="nl-BE" sz="1800" dirty="0" smtClean="0"/>
              <a:t> lui-</a:t>
            </a:r>
            <a:r>
              <a:rPr lang="nl-BE" sz="1800" dirty="0" err="1" smtClean="0"/>
              <a:t>même</a:t>
            </a:r>
            <a:r>
              <a:rPr lang="nl-BE" sz="1800" dirty="0" smtClean="0"/>
              <a:t> – </a:t>
            </a:r>
            <a:r>
              <a:rPr lang="nl-BE" sz="1800" dirty="0" err="1" smtClean="0"/>
              <a:t>le</a:t>
            </a:r>
            <a:r>
              <a:rPr lang="nl-BE" sz="1800" dirty="0" smtClean="0"/>
              <a:t> procureur – deux </a:t>
            </a:r>
            <a:r>
              <a:rPr lang="nl-BE" sz="1800" dirty="0" err="1" smtClean="0"/>
              <a:t>témoins</a:t>
            </a:r>
            <a:endParaRPr lang="nl-BE" sz="1800" dirty="0" smtClean="0"/>
          </a:p>
          <a:p>
            <a:pPr>
              <a:lnSpc>
                <a:spcPct val="80000"/>
              </a:lnSpc>
              <a:buFont typeface="Arial" charset="0"/>
              <a:buNone/>
            </a:pPr>
            <a:r>
              <a:rPr lang="nl-BE" sz="1800" dirty="0" smtClean="0"/>
              <a:t>	</a:t>
            </a:r>
            <a:r>
              <a:rPr lang="nl-BE" sz="1800" dirty="0" err="1" smtClean="0"/>
              <a:t>Déroulement</a:t>
            </a:r>
            <a:r>
              <a:rPr lang="nl-BE" sz="1800" dirty="0" smtClean="0"/>
              <a:t> </a:t>
            </a:r>
            <a:r>
              <a:rPr lang="nl-BE" sz="1800" dirty="0" err="1" smtClean="0"/>
              <a:t>possible</a:t>
            </a:r>
            <a:r>
              <a:rPr lang="nl-BE" sz="1800" dirty="0" smtClean="0"/>
              <a:t> : </a:t>
            </a:r>
          </a:p>
          <a:p>
            <a:pPr>
              <a:lnSpc>
                <a:spcPct val="80000"/>
              </a:lnSpc>
              <a:buFont typeface="Arial" charset="0"/>
              <a:buNone/>
            </a:pPr>
            <a:r>
              <a:rPr lang="nl-BE" sz="1800" dirty="0" smtClean="0"/>
              <a:t>	* </a:t>
            </a:r>
            <a:r>
              <a:rPr lang="nl-BE" sz="1800" dirty="0" err="1" smtClean="0"/>
              <a:t>Introduction</a:t>
            </a:r>
            <a:r>
              <a:rPr lang="nl-BE" sz="1800" dirty="0" smtClean="0"/>
              <a:t> au </a:t>
            </a:r>
            <a:r>
              <a:rPr lang="nl-BE" sz="1800" dirty="0" err="1" smtClean="0"/>
              <a:t>procès</a:t>
            </a:r>
            <a:r>
              <a:rPr lang="nl-BE" sz="1800" dirty="0" smtClean="0"/>
              <a:t> par </a:t>
            </a:r>
            <a:r>
              <a:rPr lang="nl-BE" sz="1800" dirty="0" err="1" smtClean="0"/>
              <a:t>le</a:t>
            </a:r>
            <a:r>
              <a:rPr lang="nl-BE" sz="1800" dirty="0" smtClean="0"/>
              <a:t> </a:t>
            </a:r>
            <a:r>
              <a:rPr lang="nl-BE" sz="1800" dirty="0" err="1" smtClean="0"/>
              <a:t>juge</a:t>
            </a:r>
            <a:endParaRPr lang="nl-BE" sz="1800" dirty="0" smtClean="0"/>
          </a:p>
          <a:p>
            <a:pPr>
              <a:lnSpc>
                <a:spcPct val="80000"/>
              </a:lnSpc>
              <a:buFont typeface="Arial" charset="0"/>
              <a:buNone/>
            </a:pPr>
            <a:r>
              <a:rPr lang="nl-BE" sz="1800" dirty="0" smtClean="0"/>
              <a:t>	* </a:t>
            </a:r>
            <a:r>
              <a:rPr lang="nl-BE" sz="1800" dirty="0" err="1" smtClean="0"/>
              <a:t>Lecture</a:t>
            </a:r>
            <a:r>
              <a:rPr lang="nl-BE" sz="1800" dirty="0" smtClean="0"/>
              <a:t> de </a:t>
            </a:r>
            <a:r>
              <a:rPr lang="nl-BE" sz="1800" dirty="0" err="1" smtClean="0"/>
              <a:t>l’acte</a:t>
            </a:r>
            <a:r>
              <a:rPr lang="nl-BE" sz="1800" dirty="0" smtClean="0"/>
              <a:t> </a:t>
            </a:r>
            <a:r>
              <a:rPr lang="nl-BE" sz="1800" dirty="0" err="1" smtClean="0"/>
              <a:t>d’accusation</a:t>
            </a:r>
            <a:r>
              <a:rPr lang="nl-BE" sz="1800" dirty="0" smtClean="0"/>
              <a:t> par </a:t>
            </a:r>
            <a:r>
              <a:rPr lang="nl-BE" sz="1800" dirty="0" err="1" smtClean="0"/>
              <a:t>le</a:t>
            </a:r>
            <a:r>
              <a:rPr lang="nl-BE" sz="1800" dirty="0" smtClean="0"/>
              <a:t> procureur</a:t>
            </a:r>
          </a:p>
          <a:p>
            <a:pPr>
              <a:lnSpc>
                <a:spcPct val="80000"/>
              </a:lnSpc>
              <a:buFont typeface="Arial" charset="0"/>
              <a:buNone/>
            </a:pPr>
            <a:r>
              <a:rPr lang="nl-BE" sz="1800" dirty="0" smtClean="0"/>
              <a:t>	* </a:t>
            </a:r>
            <a:r>
              <a:rPr lang="nl-BE" sz="1800" dirty="0" err="1" smtClean="0"/>
              <a:t>Réplique</a:t>
            </a:r>
            <a:r>
              <a:rPr lang="nl-BE" sz="1800" dirty="0" smtClean="0"/>
              <a:t> de </a:t>
            </a:r>
            <a:r>
              <a:rPr lang="nl-BE" sz="1800" dirty="0" err="1" smtClean="0"/>
              <a:t>l’avocat</a:t>
            </a:r>
            <a:r>
              <a:rPr lang="nl-BE" sz="1800" dirty="0" smtClean="0"/>
              <a:t> : prise de </a:t>
            </a:r>
            <a:r>
              <a:rPr lang="nl-BE" sz="1800" dirty="0" err="1" smtClean="0"/>
              <a:t>position</a:t>
            </a:r>
            <a:endParaRPr lang="nl-BE" sz="1800" dirty="0" smtClean="0"/>
          </a:p>
          <a:p>
            <a:pPr>
              <a:lnSpc>
                <a:spcPct val="80000"/>
              </a:lnSpc>
              <a:buFont typeface="Arial" charset="0"/>
              <a:buNone/>
            </a:pPr>
            <a:r>
              <a:rPr lang="nl-BE" sz="1800" dirty="0" smtClean="0"/>
              <a:t>	* </a:t>
            </a:r>
            <a:r>
              <a:rPr lang="nl-BE" sz="1800" dirty="0" err="1" smtClean="0"/>
              <a:t>Interpellation</a:t>
            </a:r>
            <a:r>
              <a:rPr lang="nl-BE" sz="1800" dirty="0" smtClean="0"/>
              <a:t> des deux </a:t>
            </a:r>
            <a:r>
              <a:rPr lang="nl-BE" sz="1800" dirty="0" err="1" smtClean="0"/>
              <a:t>témoins</a:t>
            </a:r>
            <a:endParaRPr lang="nl-BE" sz="1800" dirty="0" smtClean="0"/>
          </a:p>
          <a:p>
            <a:pPr>
              <a:lnSpc>
                <a:spcPct val="80000"/>
              </a:lnSpc>
              <a:buFont typeface="Arial" charset="0"/>
              <a:buNone/>
            </a:pPr>
            <a:r>
              <a:rPr lang="nl-BE" sz="1800" dirty="0" smtClean="0"/>
              <a:t>	* Verdict </a:t>
            </a:r>
            <a:r>
              <a:rPr lang="nl-BE" sz="1800" dirty="0" err="1" smtClean="0"/>
              <a:t>prononcé</a:t>
            </a:r>
            <a:r>
              <a:rPr lang="nl-BE" sz="1800" dirty="0" smtClean="0"/>
              <a:t> par </a:t>
            </a:r>
            <a:r>
              <a:rPr lang="nl-BE" sz="1800" dirty="0" err="1" smtClean="0"/>
              <a:t>le</a:t>
            </a:r>
            <a:r>
              <a:rPr lang="nl-BE" sz="1800" dirty="0" smtClean="0"/>
              <a:t> </a:t>
            </a:r>
            <a:r>
              <a:rPr lang="nl-BE" sz="1800" dirty="0" err="1" smtClean="0"/>
              <a:t>juge</a:t>
            </a:r>
            <a:endParaRPr lang="nl-BE" sz="1800" dirty="0" smtClean="0"/>
          </a:p>
          <a:p>
            <a:pPr>
              <a:lnSpc>
                <a:spcPct val="80000"/>
              </a:lnSpc>
              <a:buFont typeface="Arial" charset="0"/>
              <a:buNone/>
            </a:pPr>
            <a:r>
              <a:rPr lang="nl-BE" sz="1800" dirty="0" smtClean="0"/>
              <a:t>	* </a:t>
            </a:r>
            <a:r>
              <a:rPr lang="nl-BE" sz="1800" dirty="0" err="1" smtClean="0"/>
              <a:t>Réaction</a:t>
            </a:r>
            <a:r>
              <a:rPr lang="nl-BE" sz="1800" dirty="0" smtClean="0"/>
              <a:t> finale du </a:t>
            </a:r>
            <a:r>
              <a:rPr lang="nl-BE" sz="1800" dirty="0" err="1" smtClean="0"/>
              <a:t>condamné</a:t>
            </a:r>
            <a:endParaRPr lang="nl-BE" sz="1800" dirty="0" smtClean="0"/>
          </a:p>
          <a:p>
            <a:pPr>
              <a:lnSpc>
                <a:spcPct val="80000"/>
              </a:lnSpc>
              <a:buFont typeface="Arial" charset="0"/>
              <a:buNone/>
            </a:pPr>
            <a:endParaRPr lang="nl-BE" sz="1800" dirty="0" smtClean="0"/>
          </a:p>
          <a:p>
            <a:pPr eaLnBrk="1" hangingPunct="1">
              <a:lnSpc>
                <a:spcPct val="80000"/>
              </a:lnSpc>
              <a:buFont typeface="Arial" charset="0"/>
              <a:buNone/>
            </a:pPr>
            <a:r>
              <a:rPr lang="nl-BE" sz="1800" dirty="0" smtClean="0">
                <a:sym typeface="Wingdings" pitchFamily="2" charset="2"/>
              </a:rPr>
              <a:t>	Pour </a:t>
            </a:r>
            <a:r>
              <a:rPr lang="nl-BE" sz="1800" dirty="0" err="1" smtClean="0">
                <a:sym typeface="Wingdings" pitchFamily="2" charset="2"/>
              </a:rPr>
              <a:t>vous</a:t>
            </a:r>
            <a:r>
              <a:rPr lang="nl-BE" sz="1800" dirty="0" smtClean="0">
                <a:sym typeface="Wingdings" pitchFamily="2" charset="2"/>
              </a:rPr>
              <a:t> </a:t>
            </a:r>
            <a:r>
              <a:rPr lang="nl-BE" sz="1800" dirty="0" err="1" smtClean="0">
                <a:sym typeface="Wingdings" pitchFamily="2" charset="2"/>
              </a:rPr>
              <a:t>inspirer</a:t>
            </a:r>
            <a:r>
              <a:rPr lang="nl-BE" sz="1800" dirty="0" smtClean="0">
                <a:sym typeface="Wingdings" pitchFamily="2" charset="2"/>
              </a:rPr>
              <a:t>, </a:t>
            </a:r>
            <a:r>
              <a:rPr lang="nl-BE" sz="1800" dirty="0" err="1" smtClean="0">
                <a:sym typeface="Wingdings" pitchFamily="2" charset="2"/>
              </a:rPr>
              <a:t>voici</a:t>
            </a:r>
            <a:r>
              <a:rPr lang="nl-BE" sz="1800" dirty="0" smtClean="0">
                <a:sym typeface="Wingdings" pitchFamily="2" charset="2"/>
              </a:rPr>
              <a:t> </a:t>
            </a:r>
            <a:r>
              <a:rPr lang="nl-BE" sz="1800" dirty="0" err="1" smtClean="0">
                <a:sym typeface="Wingdings" pitchFamily="2" charset="2"/>
              </a:rPr>
              <a:t>un</a:t>
            </a:r>
            <a:r>
              <a:rPr lang="nl-BE" sz="1800" dirty="0" smtClean="0">
                <a:sym typeface="Wingdings" pitchFamily="2" charset="2"/>
              </a:rPr>
              <a:t> </a:t>
            </a:r>
            <a:r>
              <a:rPr lang="nl-BE" sz="1800" dirty="0" err="1" smtClean="0">
                <a:sym typeface="Wingdings" pitchFamily="2" charset="2"/>
              </a:rPr>
              <a:t>exemple</a:t>
            </a:r>
            <a:r>
              <a:rPr lang="nl-BE" sz="1800" dirty="0" smtClean="0">
                <a:sym typeface="Wingdings" pitchFamily="2" charset="2"/>
              </a:rPr>
              <a:t> de la </a:t>
            </a:r>
            <a:r>
              <a:rPr lang="nl-BE" sz="1800" dirty="0" err="1" smtClean="0">
                <a:sym typeface="Wingdings" pitchFamily="2" charset="2"/>
              </a:rPr>
              <a:t>séance</a:t>
            </a:r>
            <a:r>
              <a:rPr lang="nl-BE" sz="1800" dirty="0" smtClean="0">
                <a:sym typeface="Wingdings" pitchFamily="2" charset="2"/>
              </a:rPr>
              <a:t> au </a:t>
            </a:r>
            <a:r>
              <a:rPr lang="nl-BE" sz="1800" dirty="0" err="1" smtClean="0">
                <a:sym typeface="Wingdings" pitchFamily="2" charset="2"/>
              </a:rPr>
              <a:t>tribunal</a:t>
            </a:r>
            <a:r>
              <a:rPr lang="nl-BE" sz="1800" dirty="0" smtClean="0">
                <a:solidFill>
                  <a:srgbClr val="FF0000"/>
                </a:solidFill>
                <a:sym typeface="Wingdings" pitchFamily="2" charset="2"/>
              </a:rPr>
              <a:t> </a:t>
            </a:r>
            <a:r>
              <a:rPr lang="nl-BE" sz="1800" dirty="0" smtClean="0">
                <a:sym typeface="Wingdings" pitchFamily="2" charset="2"/>
              </a:rPr>
              <a:t>: </a:t>
            </a:r>
          </a:p>
          <a:p>
            <a:pPr eaLnBrk="1" hangingPunct="1">
              <a:lnSpc>
                <a:spcPct val="80000"/>
              </a:lnSpc>
              <a:buFont typeface="Arial" charset="0"/>
              <a:buNone/>
            </a:pPr>
            <a:r>
              <a:rPr lang="nl-BE" sz="1800" dirty="0" smtClean="0">
                <a:solidFill>
                  <a:srgbClr val="0000FF"/>
                </a:solidFill>
                <a:sym typeface="Wingdings" pitchFamily="2" charset="2"/>
              </a:rPr>
              <a:t>	</a:t>
            </a:r>
            <a:r>
              <a:rPr lang="nl-BE" sz="1800" dirty="0" err="1" smtClean="0">
                <a:solidFill>
                  <a:schemeClr val="hlink"/>
                </a:solidFill>
                <a:sym typeface="Wingdings" pitchFamily="2" charset="2"/>
                <a:hlinkClick r:id="rId3"/>
              </a:rPr>
              <a:t>Pièce</a:t>
            </a:r>
            <a:r>
              <a:rPr lang="nl-BE" sz="1800" dirty="0" smtClean="0">
                <a:solidFill>
                  <a:schemeClr val="hlink"/>
                </a:solidFill>
                <a:sym typeface="Wingdings" pitchFamily="2" charset="2"/>
                <a:hlinkClick r:id="rId3"/>
              </a:rPr>
              <a:t> de </a:t>
            </a:r>
            <a:r>
              <a:rPr lang="nl-BE" sz="1800" dirty="0" err="1" smtClean="0">
                <a:solidFill>
                  <a:schemeClr val="hlink"/>
                </a:solidFill>
                <a:sym typeface="Wingdings" pitchFamily="2" charset="2"/>
                <a:hlinkClick r:id="rId3"/>
              </a:rPr>
              <a:t>théâtre</a:t>
            </a:r>
            <a:r>
              <a:rPr lang="nl-BE" sz="1800" dirty="0" smtClean="0">
                <a:solidFill>
                  <a:srgbClr val="0000FF"/>
                </a:solidFill>
                <a:sym typeface="Wingdings" pitchFamily="2" charset="2"/>
                <a:hlinkClick r:id="rId3"/>
              </a:rPr>
              <a:t> </a:t>
            </a:r>
            <a:r>
              <a:rPr lang="nl-BE" sz="1800" dirty="0" smtClean="0"/>
              <a:t>(</a:t>
            </a:r>
            <a:r>
              <a:rPr lang="nl-BE" sz="1800" dirty="0" err="1" smtClean="0"/>
              <a:t>regardez</a:t>
            </a:r>
            <a:r>
              <a:rPr lang="nl-BE" sz="1800" dirty="0" smtClean="0"/>
              <a:t> la </a:t>
            </a:r>
            <a:r>
              <a:rPr lang="nl-BE" sz="1800" dirty="0" err="1" smtClean="0"/>
              <a:t>partie</a:t>
            </a:r>
            <a:r>
              <a:rPr lang="nl-BE" sz="1800" dirty="0" smtClean="0"/>
              <a:t> </a:t>
            </a:r>
            <a:r>
              <a:rPr lang="nl-BE" sz="1800" dirty="0" err="1" smtClean="0"/>
              <a:t>entre</a:t>
            </a:r>
            <a:r>
              <a:rPr lang="nl-BE" sz="1800" dirty="0" smtClean="0"/>
              <a:t> 3’56” et 6’07”)</a:t>
            </a:r>
            <a:endParaRPr lang="nl-NL" sz="1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endParaRPr lang="nl-NL" smtClean="0"/>
          </a:p>
        </p:txBody>
      </p:sp>
      <p:sp>
        <p:nvSpPr>
          <p:cNvPr id="43011" name="Rectangle 3"/>
          <p:cNvSpPr>
            <a:spLocks noGrp="1"/>
          </p:cNvSpPr>
          <p:nvPr>
            <p:ph type="body" idx="1"/>
          </p:nvPr>
        </p:nvSpPr>
        <p:spPr/>
        <p:txBody>
          <a:bodyPr/>
          <a:lstStyle/>
          <a:p>
            <a:pPr>
              <a:buFont typeface="Arial" charset="0"/>
              <a:buNone/>
            </a:pPr>
            <a:endParaRPr lang="nl-BE" smtClean="0"/>
          </a:p>
          <a:p>
            <a:pPr algn="ctr">
              <a:buFont typeface="Arial" charset="0"/>
              <a:buNone/>
            </a:pPr>
            <a:endParaRPr lang="nl-BE" i="1" smtClean="0"/>
          </a:p>
          <a:p>
            <a:pPr algn="ctr">
              <a:buFont typeface="Arial" charset="0"/>
              <a:buNone/>
            </a:pPr>
            <a:r>
              <a:rPr lang="nl-BE" i="1" smtClean="0"/>
              <a:t>Remettez votre livre de bord</a:t>
            </a:r>
            <a:endParaRPr lang="nl-NL" i="1" smtClean="0"/>
          </a:p>
        </p:txBody>
      </p:sp>
      <p:pic>
        <p:nvPicPr>
          <p:cNvPr id="43012" name="Picture 4" descr="MCj04326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1497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nl-NL" smtClean="0"/>
          </a:p>
        </p:txBody>
      </p:sp>
      <p:sp>
        <p:nvSpPr>
          <p:cNvPr id="44035" name="Content Placeholder 2"/>
          <p:cNvSpPr>
            <a:spLocks noGrp="1"/>
          </p:cNvSpPr>
          <p:nvPr>
            <p:ph idx="1"/>
          </p:nvPr>
        </p:nvSpPr>
        <p:spPr/>
        <p:txBody>
          <a:bodyPr/>
          <a:lstStyle/>
          <a:p>
            <a:pPr algn="ctr" eaLnBrk="1" hangingPunct="1">
              <a:buFont typeface="Arial" charset="0"/>
              <a:buNone/>
            </a:pPr>
            <a:endParaRPr lang="nl-BE" smtClean="0"/>
          </a:p>
          <a:p>
            <a:pPr algn="ctr" eaLnBrk="1" hangingPunct="1">
              <a:buFont typeface="Arial" charset="0"/>
              <a:buNone/>
            </a:pPr>
            <a:endParaRPr lang="nl-BE" smtClean="0"/>
          </a:p>
          <a:p>
            <a:pPr algn="ctr" eaLnBrk="1" hangingPunct="1">
              <a:buFont typeface="Arial" charset="0"/>
              <a:buNone/>
            </a:pPr>
            <a:r>
              <a:rPr lang="nl-BE" sz="6000" smtClean="0">
                <a:solidFill>
                  <a:schemeClr val="folHlink"/>
                </a:solidFill>
              </a:rPr>
              <a:t>COURS 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a:defRPr/>
            </a:pPr>
            <a:r>
              <a:rPr lang="nl-NL" dirty="0" err="1" smtClean="0">
                <a:solidFill>
                  <a:schemeClr val="accent4">
                    <a:lumMod val="75000"/>
                  </a:schemeClr>
                </a:solidFill>
              </a:rPr>
              <a:t>Étape</a:t>
            </a:r>
            <a:r>
              <a:rPr lang="nl-NL" dirty="0" smtClean="0">
                <a:solidFill>
                  <a:schemeClr val="accent4">
                    <a:lumMod val="75000"/>
                  </a:schemeClr>
                </a:solidFill>
              </a:rPr>
              <a:t> 6</a:t>
            </a:r>
            <a:endParaRPr lang="nl-NL" dirty="0" smtClean="0"/>
          </a:p>
        </p:txBody>
      </p:sp>
      <p:sp>
        <p:nvSpPr>
          <p:cNvPr id="45059" name="Rectangle 3"/>
          <p:cNvSpPr>
            <a:spLocks noGrp="1"/>
          </p:cNvSpPr>
          <p:nvPr>
            <p:ph type="body" idx="1"/>
          </p:nvPr>
        </p:nvSpPr>
        <p:spPr/>
        <p:txBody>
          <a:bodyPr/>
          <a:lstStyle/>
          <a:p>
            <a:pPr>
              <a:buFont typeface="Arial" charset="0"/>
              <a:buNone/>
            </a:pPr>
            <a:r>
              <a:rPr lang="nl-BE" sz="2000" smtClean="0"/>
              <a:t>	Chaque groupe joue la séance au tribunal. Les autres regardent attentivement.</a:t>
            </a:r>
          </a:p>
          <a:p>
            <a:pPr>
              <a:buFont typeface="Arial" charset="0"/>
              <a:buNone/>
            </a:pPr>
            <a:r>
              <a:rPr lang="nl-BE" sz="2000" smtClean="0"/>
              <a:t>	Chaque présentation prendra environ 15 minutes.</a:t>
            </a:r>
            <a:endParaRPr lang="nl-NL" sz="2000" smtClean="0"/>
          </a:p>
        </p:txBody>
      </p:sp>
      <p:pic>
        <p:nvPicPr>
          <p:cNvPr id="45060" name="Picture 7" descr="MCj044139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997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pPr eaLnBrk="1" hangingPunct="1"/>
            <a:endParaRPr lang="nl-NL" smtClean="0"/>
          </a:p>
        </p:txBody>
      </p:sp>
      <p:sp>
        <p:nvSpPr>
          <p:cNvPr id="46083" name="Rectangle 3"/>
          <p:cNvSpPr>
            <a:spLocks noGrp="1"/>
          </p:cNvSpPr>
          <p:nvPr>
            <p:ph type="body" idx="4294967295"/>
          </p:nvPr>
        </p:nvSpPr>
        <p:spPr>
          <a:xfrm>
            <a:off x="500063" y="1600200"/>
            <a:ext cx="8186737" cy="4525963"/>
          </a:xfrm>
        </p:spPr>
        <p:txBody>
          <a:bodyPr/>
          <a:lstStyle/>
          <a:p>
            <a:pPr marL="609600" indent="-609600" eaLnBrk="1" hangingPunct="1">
              <a:buFontTx/>
              <a:buAutoNum type="arabicPeriod"/>
            </a:pPr>
            <a:r>
              <a:rPr lang="es-ES" smtClean="0">
                <a:solidFill>
                  <a:schemeClr val="tx2"/>
                </a:solidFill>
              </a:rPr>
              <a:t>Introduction</a:t>
            </a:r>
          </a:p>
          <a:p>
            <a:pPr marL="609600" indent="-609600" eaLnBrk="1" hangingPunct="1">
              <a:buFontTx/>
              <a:buAutoNum type="arabicPeriod"/>
            </a:pPr>
            <a:r>
              <a:rPr lang="es-ES" smtClean="0">
                <a:solidFill>
                  <a:schemeClr val="tx2"/>
                </a:solidFill>
              </a:rPr>
              <a:t>Tâche</a:t>
            </a:r>
          </a:p>
          <a:p>
            <a:pPr marL="609600" indent="-609600" eaLnBrk="1" hangingPunct="1">
              <a:buFontTx/>
              <a:buAutoNum type="arabicPeriod"/>
            </a:pPr>
            <a:r>
              <a:rPr lang="es-ES" smtClean="0">
                <a:solidFill>
                  <a:schemeClr val="tx2"/>
                </a:solidFill>
              </a:rPr>
              <a:t>Processus</a:t>
            </a:r>
          </a:p>
          <a:p>
            <a:pPr marL="609600" indent="-609600" eaLnBrk="1" hangingPunct="1">
              <a:buFontTx/>
              <a:buAutoNum type="arabicPeriod"/>
            </a:pPr>
            <a:r>
              <a:rPr lang="es-ES" smtClean="0">
                <a:solidFill>
                  <a:srgbClr val="FF0000"/>
                </a:solidFill>
              </a:rPr>
              <a:t>Ressources</a:t>
            </a:r>
          </a:p>
          <a:p>
            <a:pPr marL="609600" indent="-609600" eaLnBrk="1" hangingPunct="1">
              <a:buFontTx/>
              <a:buAutoNum type="arabicPeriod"/>
            </a:pPr>
            <a:r>
              <a:rPr lang="es-ES" smtClean="0">
                <a:solidFill>
                  <a:schemeClr val="tx2"/>
                </a:solidFill>
              </a:rPr>
              <a:t>Conclusion</a:t>
            </a:r>
          </a:p>
          <a:p>
            <a:pPr marL="609600" indent="-609600" eaLnBrk="1" hangingPunct="1">
              <a:buFontTx/>
              <a:buAutoNum type="arabicPeriod"/>
            </a:pPr>
            <a:r>
              <a:rPr lang="es-ES" smtClean="0">
                <a:solidFill>
                  <a:schemeClr val="tx2"/>
                </a:solidFill>
              </a:rPr>
              <a:t>Evaluation</a:t>
            </a:r>
          </a:p>
          <a:p>
            <a:pPr marL="609600" indent="-609600" eaLnBrk="1" hangingPunct="1">
              <a:buFontTx/>
              <a:buAutoNum type="arabicPeriod"/>
            </a:pPr>
            <a:endParaRPr lang="nl-NL" smtClean="0">
              <a:solidFill>
                <a:schemeClr val="tx2"/>
              </a:solidFill>
            </a:endParaRPr>
          </a:p>
        </p:txBody>
      </p:sp>
      <p:pic>
        <p:nvPicPr>
          <p:cNvPr id="46084" name="Picture 4" descr="woestijn algeri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000250"/>
            <a:ext cx="4421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pPr marL="838200" indent="-838200" eaLnBrk="1" hangingPunct="1"/>
            <a:r>
              <a:rPr lang="es-ES" smtClean="0">
                <a:solidFill>
                  <a:schemeClr val="tx2"/>
                </a:solidFill>
              </a:rPr>
              <a:t>4. Ressources</a:t>
            </a:r>
            <a:endParaRPr lang="nl-NL" smtClean="0">
              <a:solidFill>
                <a:schemeClr val="tx2"/>
              </a:solidFill>
            </a:endParaRPr>
          </a:p>
        </p:txBody>
      </p:sp>
      <p:sp>
        <p:nvSpPr>
          <p:cNvPr id="47107" name="Rectangle 3"/>
          <p:cNvSpPr>
            <a:spLocks noGrp="1"/>
          </p:cNvSpPr>
          <p:nvPr>
            <p:ph type="body" idx="1"/>
          </p:nvPr>
        </p:nvSpPr>
        <p:spPr>
          <a:xfrm>
            <a:off x="468313" y="1341438"/>
            <a:ext cx="8229600" cy="5516562"/>
          </a:xfrm>
        </p:spPr>
        <p:txBody>
          <a:bodyPr/>
          <a:lstStyle/>
          <a:p>
            <a:pPr>
              <a:lnSpc>
                <a:spcPct val="80000"/>
              </a:lnSpc>
              <a:buFont typeface="Arial" charset="0"/>
              <a:buNone/>
            </a:pPr>
            <a:r>
              <a:rPr lang="fr-FR" sz="1600" i="1" smtClean="0"/>
              <a:t>1. Introduction</a:t>
            </a:r>
          </a:p>
          <a:p>
            <a:pPr>
              <a:lnSpc>
                <a:spcPct val="80000"/>
              </a:lnSpc>
              <a:buFont typeface="Arial" charset="0"/>
              <a:buNone/>
            </a:pPr>
            <a:endParaRPr lang="fr-FR" sz="1600" i="1" smtClean="0"/>
          </a:p>
          <a:p>
            <a:pPr>
              <a:lnSpc>
                <a:spcPct val="80000"/>
              </a:lnSpc>
              <a:buFont typeface="Arial" charset="0"/>
              <a:buNone/>
            </a:pPr>
            <a:r>
              <a:rPr lang="fr-FR" sz="1600" smtClean="0"/>
              <a:t>Image de l’existentialisme : </a:t>
            </a:r>
            <a:r>
              <a:rPr lang="fr-FR" sz="1600" smtClean="0">
                <a:hlinkClick r:id="rId3"/>
              </a:rPr>
              <a:t>http://cereales.lapin.org/index.php?number=1249</a:t>
            </a:r>
            <a:endParaRPr lang="fr-FR" sz="1600" smtClean="0"/>
          </a:p>
          <a:p>
            <a:pPr>
              <a:lnSpc>
                <a:spcPct val="80000"/>
              </a:lnSpc>
              <a:buFont typeface="Arial" charset="0"/>
              <a:buNone/>
            </a:pPr>
            <a:r>
              <a:rPr lang="fr-FR" sz="1600" smtClean="0"/>
              <a:t>Citations : </a:t>
            </a:r>
            <a:r>
              <a:rPr lang="nl-NL" sz="1600" smtClean="0">
                <a:hlinkClick r:id="rId4"/>
              </a:rPr>
              <a:t>http://atheisme.free.fr/Biographies/Sartre.htm</a:t>
            </a:r>
            <a:r>
              <a:rPr lang="nl-NL" sz="1600" smtClean="0">
                <a:hlinkClick r:id="rId5"/>
              </a:rPr>
              <a:t>  </a:t>
            </a:r>
            <a:endParaRPr lang="fr-FR" sz="1600" smtClean="0">
              <a:hlinkClick r:id="rId5"/>
            </a:endParaRPr>
          </a:p>
          <a:p>
            <a:pPr>
              <a:lnSpc>
                <a:spcPct val="80000"/>
              </a:lnSpc>
              <a:buFont typeface="Arial" charset="0"/>
              <a:buNone/>
            </a:pPr>
            <a:r>
              <a:rPr lang="fr-FR" sz="1600" smtClean="0"/>
              <a:t>Test sur l’existentialisme : </a:t>
            </a:r>
            <a:r>
              <a:rPr lang="fr-FR" sz="1600" smtClean="0">
                <a:hlinkClick r:id="rId5"/>
              </a:rPr>
              <a:t>http://sprachen.kanti-chur.ch/Webquest/Albert%20Camus/test_existentialisme_01.htm</a:t>
            </a:r>
            <a:r>
              <a:rPr lang="fr-FR" sz="1600" smtClean="0"/>
              <a:t> </a:t>
            </a:r>
            <a:endParaRPr lang="fr-FR" sz="1600" smtClean="0">
              <a:hlinkClick r:id="rId6"/>
            </a:endParaRPr>
          </a:p>
          <a:p>
            <a:pPr>
              <a:lnSpc>
                <a:spcPct val="80000"/>
              </a:lnSpc>
              <a:buFont typeface="Arial" charset="0"/>
              <a:buNone/>
            </a:pPr>
            <a:r>
              <a:rPr lang="fr-FR" sz="1600" smtClean="0"/>
              <a:t>La vie de Camus : </a:t>
            </a:r>
            <a:r>
              <a:rPr lang="fr-FR" sz="1600" smtClean="0">
                <a:hlinkClick r:id="rId6"/>
              </a:rPr>
              <a:t>http://sprachen.kanti-chur.ch/Webquest/Albert%20Camus/vie_ac_01.htm</a:t>
            </a:r>
            <a:r>
              <a:rPr lang="fr-FR" sz="1600" smtClean="0"/>
              <a:t> </a:t>
            </a:r>
          </a:p>
          <a:p>
            <a:pPr>
              <a:lnSpc>
                <a:spcPct val="80000"/>
              </a:lnSpc>
              <a:buFont typeface="Arial" charset="0"/>
              <a:buNone/>
            </a:pPr>
            <a:endParaRPr lang="nl-BE" sz="1600" smtClean="0"/>
          </a:p>
          <a:p>
            <a:pPr>
              <a:lnSpc>
                <a:spcPct val="80000"/>
              </a:lnSpc>
              <a:buFont typeface="Arial" charset="0"/>
              <a:buNone/>
            </a:pPr>
            <a:r>
              <a:rPr lang="fr-FR" sz="1600" i="1" smtClean="0"/>
              <a:t>3. Processus</a:t>
            </a:r>
            <a:endParaRPr lang="fr-FR" sz="1600" u="sng" smtClean="0"/>
          </a:p>
          <a:p>
            <a:pPr>
              <a:lnSpc>
                <a:spcPct val="80000"/>
              </a:lnSpc>
              <a:buFont typeface="Arial" charset="0"/>
              <a:buNone/>
            </a:pPr>
            <a:endParaRPr lang="fr-FR" sz="1600" u="sng" smtClean="0"/>
          </a:p>
          <a:p>
            <a:pPr>
              <a:lnSpc>
                <a:spcPct val="80000"/>
              </a:lnSpc>
              <a:buFont typeface="Arial" charset="0"/>
              <a:buNone/>
            </a:pPr>
            <a:r>
              <a:rPr lang="fr-FR" sz="1600" u="sng" smtClean="0"/>
              <a:t>Étape 1</a:t>
            </a:r>
            <a:endParaRPr lang="fr-FR" sz="1600" smtClean="0">
              <a:hlinkClick r:id="rId7"/>
            </a:endParaRPr>
          </a:p>
          <a:p>
            <a:pPr>
              <a:lnSpc>
                <a:spcPct val="80000"/>
              </a:lnSpc>
              <a:buFont typeface="Arial" charset="0"/>
              <a:buNone/>
            </a:pPr>
            <a:r>
              <a:rPr lang="fr-FR" sz="1600" smtClean="0"/>
              <a:t>Fragment du film </a:t>
            </a:r>
            <a:r>
              <a:rPr lang="fr-FR" sz="1600" i="1" smtClean="0"/>
              <a:t>Lo straniero </a:t>
            </a:r>
            <a:r>
              <a:rPr lang="fr-FR" sz="1600" smtClean="0"/>
              <a:t>de Visconti : </a:t>
            </a:r>
            <a:r>
              <a:rPr lang="fr-FR" sz="1600" smtClean="0">
                <a:hlinkClick r:id="rId7"/>
              </a:rPr>
              <a:t>http://www.youtube.com/watch?v=H7Q34jTNAb4</a:t>
            </a:r>
            <a:endParaRPr lang="fr-FR" sz="1600" u="sng" smtClean="0"/>
          </a:p>
          <a:p>
            <a:pPr>
              <a:lnSpc>
                <a:spcPct val="80000"/>
              </a:lnSpc>
              <a:buFont typeface="Arial" charset="0"/>
              <a:buNone/>
            </a:pPr>
            <a:endParaRPr lang="fr-FR" sz="1600" u="sng" smtClean="0"/>
          </a:p>
          <a:p>
            <a:pPr>
              <a:lnSpc>
                <a:spcPct val="80000"/>
              </a:lnSpc>
              <a:buFont typeface="Arial" charset="0"/>
              <a:buNone/>
            </a:pPr>
            <a:r>
              <a:rPr lang="fr-FR" sz="1600" u="sng" smtClean="0"/>
              <a:t>Étape 2</a:t>
            </a:r>
            <a:endParaRPr lang="es-ES" sz="1600" smtClean="0"/>
          </a:p>
          <a:p>
            <a:pPr>
              <a:lnSpc>
                <a:spcPct val="80000"/>
              </a:lnSpc>
              <a:buFont typeface="Arial" charset="0"/>
              <a:buNone/>
            </a:pPr>
            <a:r>
              <a:rPr lang="es-ES" sz="1600" smtClean="0"/>
              <a:t>Fragment 1 </a:t>
            </a:r>
            <a:r>
              <a:rPr lang="fr-FR" sz="1600" smtClean="0"/>
              <a:t>« le meurtre »</a:t>
            </a:r>
            <a:r>
              <a:rPr lang="es-ES" sz="1600" smtClean="0"/>
              <a:t> du roman </a:t>
            </a:r>
            <a:r>
              <a:rPr lang="es-ES" sz="1600" i="1" smtClean="0"/>
              <a:t>L’étranger </a:t>
            </a:r>
            <a:r>
              <a:rPr lang="es-ES" sz="1600" smtClean="0"/>
              <a:t>de Camus :</a:t>
            </a:r>
          </a:p>
          <a:p>
            <a:pPr>
              <a:lnSpc>
                <a:spcPct val="80000"/>
              </a:lnSpc>
              <a:buFont typeface="Arial" charset="0"/>
              <a:buNone/>
            </a:pPr>
            <a:r>
              <a:rPr lang="es-ES" sz="1600" smtClean="0"/>
              <a:t>   	Van haesendock, J., e.a. </a:t>
            </a:r>
            <a:r>
              <a:rPr lang="es-ES" sz="1600" i="1" smtClean="0"/>
              <a:t>Branché 5 ASO Contacts</a:t>
            </a:r>
            <a:r>
              <a:rPr lang="es-ES" sz="1600" smtClean="0"/>
              <a:t>. Van In, Wommelgem, 2007.</a:t>
            </a:r>
          </a:p>
          <a:p>
            <a:pPr>
              <a:lnSpc>
                <a:spcPct val="80000"/>
              </a:lnSpc>
              <a:buFont typeface="Arial" charset="0"/>
              <a:buNone/>
            </a:pPr>
            <a:r>
              <a:rPr lang="es-ES" sz="1600" smtClean="0"/>
              <a:t> 	Van haesendock, J., e.a. </a:t>
            </a:r>
            <a:r>
              <a:rPr lang="es-ES" sz="1600" i="1" smtClean="0"/>
              <a:t>Branché 5 ASO Ateliers</a:t>
            </a:r>
            <a:r>
              <a:rPr lang="es-ES" sz="1600" smtClean="0"/>
              <a:t>. Van In, Wommelgem, 2007.</a:t>
            </a:r>
          </a:p>
          <a:p>
            <a:pPr>
              <a:lnSpc>
                <a:spcPct val="80000"/>
              </a:lnSpc>
              <a:buFont typeface="Arial" charset="0"/>
              <a:buNone/>
            </a:pPr>
            <a:r>
              <a:rPr lang="es-ES" sz="1600" smtClean="0"/>
              <a:t>	Van haesendock, J., e.a. </a:t>
            </a:r>
            <a:r>
              <a:rPr lang="es-ES" sz="1600" i="1" smtClean="0"/>
              <a:t>Branché 5 ASO Guide pédagogique</a:t>
            </a:r>
            <a:r>
              <a:rPr lang="es-ES" sz="1600" smtClean="0"/>
              <a:t>. Van In, Wommelgem, 2007.</a:t>
            </a:r>
          </a:p>
          <a:p>
            <a:pPr>
              <a:lnSpc>
                <a:spcPct val="80000"/>
              </a:lnSpc>
              <a:buFont typeface="Arial" charset="0"/>
              <a:buNone/>
            </a:pPr>
            <a:r>
              <a:rPr lang="fr-FR" sz="1600" smtClean="0"/>
              <a:t>Fragment 1 « le meurtre » du roman </a:t>
            </a:r>
            <a:r>
              <a:rPr lang="fr-FR" sz="1600" i="1" smtClean="0"/>
              <a:t>L’étranger </a:t>
            </a:r>
            <a:r>
              <a:rPr lang="fr-FR" sz="1600" smtClean="0"/>
              <a:t>de Camus : </a:t>
            </a:r>
            <a:r>
              <a:rPr lang="es-ES" sz="1600" smtClean="0">
                <a:hlinkClick r:id="rId8"/>
              </a:rPr>
              <a:t>http://www.fiches</a:t>
            </a:r>
            <a:r>
              <a:rPr lang="fr-FR" sz="1600" smtClean="0">
                <a:hlinkClick r:id="rId8"/>
              </a:rPr>
              <a:t>delecture.com/commande/commentaire/462-l-etranger/?id=1632</a:t>
            </a:r>
            <a:r>
              <a:rPr lang="fr-FR" sz="1600" smtClean="0"/>
              <a:t> </a:t>
            </a:r>
            <a:endParaRPr lang="fr-FR" sz="1600" smtClean="0">
              <a:hlinkClick r:id="rId9"/>
            </a:endParaRPr>
          </a:p>
          <a:p>
            <a:pPr>
              <a:lnSpc>
                <a:spcPct val="80000"/>
              </a:lnSpc>
              <a:buFont typeface="Arial" charset="0"/>
              <a:buNone/>
            </a:pPr>
            <a:r>
              <a:rPr lang="fr-FR" sz="1600" smtClean="0"/>
              <a:t>Fragment 1 « le meurtre » lu par Camus : </a:t>
            </a:r>
            <a:r>
              <a:rPr lang="fr-FR" sz="1600" smtClean="0">
                <a:hlinkClick r:id="rId9"/>
              </a:rPr>
              <a:t>http://www.esnips.com/doc/d499f457-158c-45fb-8d5d-b1e01045eee4/2_tekstfragment</a:t>
            </a:r>
            <a:r>
              <a:rPr lang="es-ES" sz="1600" smtClean="0"/>
              <a:t>	      </a:t>
            </a:r>
          </a:p>
          <a:p>
            <a:pPr algn="r">
              <a:lnSpc>
                <a:spcPct val="80000"/>
              </a:lnSpc>
              <a:buFont typeface="Arial" charset="0"/>
              <a:buNone/>
            </a:pPr>
            <a:r>
              <a:rPr lang="es-ES" sz="1200" i="1" smtClean="0"/>
              <a:t>(la suite se trouve sur le diapositif suivant)</a:t>
            </a:r>
            <a:endParaRPr lang="es-ES" sz="1200" i="1" smtClean="0">
              <a:hlinkClick r:id="rId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endParaRPr lang="nl-NL" smtClean="0"/>
          </a:p>
        </p:txBody>
      </p:sp>
      <p:sp>
        <p:nvSpPr>
          <p:cNvPr id="48131" name="Rectangle 3"/>
          <p:cNvSpPr>
            <a:spLocks noGrp="1"/>
          </p:cNvSpPr>
          <p:nvPr>
            <p:ph type="body" idx="1"/>
          </p:nvPr>
        </p:nvSpPr>
        <p:spPr/>
        <p:txBody>
          <a:bodyPr/>
          <a:lstStyle/>
          <a:p>
            <a:pPr>
              <a:lnSpc>
                <a:spcPct val="80000"/>
              </a:lnSpc>
              <a:buFont typeface="Arial" charset="0"/>
              <a:buNone/>
            </a:pPr>
            <a:r>
              <a:rPr lang="nl-BE" sz="1600" smtClean="0"/>
              <a:t>Étude du meurtre de l’Arabe : </a:t>
            </a:r>
            <a:r>
              <a:rPr lang="nl-BE" sz="1600" smtClean="0">
                <a:hlinkClick r:id="rId3"/>
              </a:rPr>
              <a:t>http://mael.monnier.free.fr/bac_francais/etranger/meurtre.htm</a:t>
            </a:r>
            <a:endParaRPr lang="nl-BE" sz="1600" smtClean="0"/>
          </a:p>
          <a:p>
            <a:pPr>
              <a:lnSpc>
                <a:spcPct val="80000"/>
              </a:lnSpc>
              <a:buFont typeface="Arial" charset="0"/>
              <a:buNone/>
            </a:pPr>
            <a:r>
              <a:rPr lang="nl-BE" sz="1600" smtClean="0"/>
              <a:t>Meursault, le personnage et le monde : </a:t>
            </a:r>
            <a:r>
              <a:rPr lang="nl-BE" sz="1600" smtClean="0">
                <a:hlinkClick r:id="rId4"/>
              </a:rPr>
              <a:t>http://michel.balmont.free.fr/pedago/camus_etranger/meursault.pdf</a:t>
            </a:r>
            <a:endParaRPr lang="es-ES" sz="1600" smtClean="0"/>
          </a:p>
          <a:p>
            <a:pPr>
              <a:lnSpc>
                <a:spcPct val="80000"/>
              </a:lnSpc>
              <a:buFont typeface="Arial" charset="0"/>
              <a:buNone/>
            </a:pPr>
            <a:endParaRPr lang="fr-FR" sz="1600" smtClean="0"/>
          </a:p>
          <a:p>
            <a:pPr>
              <a:lnSpc>
                <a:spcPct val="80000"/>
              </a:lnSpc>
              <a:buFont typeface="Arial" charset="0"/>
              <a:buNone/>
            </a:pPr>
            <a:r>
              <a:rPr lang="fr-FR" sz="1600" u="sng" smtClean="0"/>
              <a:t>Étape 3</a:t>
            </a:r>
            <a:endParaRPr lang="fr-FR" sz="1600" u="sng" smtClean="0">
              <a:hlinkClick r:id="rId5"/>
            </a:endParaRPr>
          </a:p>
          <a:p>
            <a:pPr>
              <a:lnSpc>
                <a:spcPct val="80000"/>
              </a:lnSpc>
              <a:buFont typeface="Arial" charset="0"/>
              <a:buNone/>
            </a:pPr>
            <a:r>
              <a:rPr lang="fr-FR" sz="1600" smtClean="0"/>
              <a:t>Fragment 2 « l’arrestation » lu par Camus : </a:t>
            </a:r>
            <a:r>
              <a:rPr lang="fr-FR" sz="1600" u="sng" smtClean="0">
                <a:hlinkClick r:id="rId5"/>
              </a:rPr>
              <a:t>http://www.esnips.com/doc/6cfa68f7-6ec2-4850-8550-78f465c5d31f/3_tekstfragment</a:t>
            </a:r>
            <a:endParaRPr lang="fr-FR" sz="1600" smtClean="0"/>
          </a:p>
          <a:p>
            <a:pPr>
              <a:lnSpc>
                <a:spcPct val="80000"/>
              </a:lnSpc>
              <a:buFont typeface="Arial" charset="0"/>
              <a:buNone/>
            </a:pPr>
            <a:r>
              <a:rPr lang="fr-FR" sz="1600" smtClean="0"/>
              <a:t>Fragment 2 « l’arrestation » du roman </a:t>
            </a:r>
            <a:r>
              <a:rPr lang="fr-FR" sz="1600" i="1" smtClean="0"/>
              <a:t>L’étranger </a:t>
            </a:r>
            <a:r>
              <a:rPr lang="fr-FR" sz="1600" smtClean="0"/>
              <a:t>de Camus et un quiz : </a:t>
            </a:r>
            <a:r>
              <a:rPr lang="fr-FR" sz="1600" smtClean="0">
                <a:hlinkClick r:id="rId6"/>
              </a:rPr>
              <a:t>http://www.francaisfacile.com/exercices/exercice-francais-2/exercice-francais-47725.php</a:t>
            </a:r>
            <a:r>
              <a:rPr lang="fr-FR" sz="1600" smtClean="0"/>
              <a:t> </a:t>
            </a:r>
            <a:endParaRPr lang="fr-FR" sz="1600" u="sng" smtClean="0"/>
          </a:p>
          <a:p>
            <a:pPr>
              <a:lnSpc>
                <a:spcPct val="80000"/>
              </a:lnSpc>
              <a:buFont typeface="Arial" charset="0"/>
              <a:buNone/>
            </a:pPr>
            <a:endParaRPr lang="fr-FR" sz="1600" u="sng" smtClean="0"/>
          </a:p>
          <a:p>
            <a:pPr>
              <a:lnSpc>
                <a:spcPct val="80000"/>
              </a:lnSpc>
              <a:buFont typeface="Arial" charset="0"/>
              <a:buNone/>
            </a:pPr>
            <a:r>
              <a:rPr lang="fr-FR" sz="1600" u="sng" smtClean="0"/>
              <a:t>Étape 5</a:t>
            </a:r>
            <a:endParaRPr lang="fr-FR" sz="1600" smtClean="0"/>
          </a:p>
          <a:p>
            <a:pPr>
              <a:lnSpc>
                <a:spcPct val="80000"/>
              </a:lnSpc>
              <a:buFont typeface="Arial" charset="0"/>
              <a:buNone/>
            </a:pPr>
            <a:r>
              <a:rPr lang="fr-FR" sz="1600" smtClean="0"/>
              <a:t>La séance au tribunal :</a:t>
            </a:r>
          </a:p>
          <a:p>
            <a:pPr>
              <a:lnSpc>
                <a:spcPct val="80000"/>
              </a:lnSpc>
              <a:buFont typeface="Arial" charset="0"/>
              <a:buNone/>
            </a:pPr>
            <a:r>
              <a:rPr lang="fr-FR" sz="1600" smtClean="0"/>
              <a:t>Van haesendock, J., e.a. </a:t>
            </a:r>
            <a:r>
              <a:rPr lang="fr-FR" sz="1600" i="1" smtClean="0"/>
              <a:t>Branché 5 ASO Guide pédagogique</a:t>
            </a:r>
            <a:r>
              <a:rPr lang="fr-FR" sz="1600" smtClean="0"/>
              <a:t>. </a:t>
            </a:r>
            <a:r>
              <a:rPr lang="es-ES" sz="1600" smtClean="0"/>
              <a:t>Van In, Wommelgem, 2007.</a:t>
            </a:r>
          </a:p>
          <a:p>
            <a:pPr>
              <a:lnSpc>
                <a:spcPct val="80000"/>
              </a:lnSpc>
              <a:buFont typeface="Arial" charset="0"/>
              <a:buNone/>
            </a:pPr>
            <a:r>
              <a:rPr lang="fr-FR" sz="1600" smtClean="0"/>
              <a:t>Fragment de la pièce de théâtre </a:t>
            </a:r>
            <a:r>
              <a:rPr lang="fr-FR" sz="1600" i="1" smtClean="0"/>
              <a:t>L’étranger</a:t>
            </a:r>
            <a:r>
              <a:rPr lang="fr-FR" sz="1600" smtClean="0"/>
              <a:t> de Peter Joucla entre 3’56” et 6’07” : </a:t>
            </a:r>
            <a:r>
              <a:rPr lang="fr-FR" sz="1600" smtClean="0">
                <a:hlinkClick r:id="rId7"/>
              </a:rPr>
              <a:t>http://www.youtube.com/watch?v=mtwcc3Bnqpo&amp;feature=related#t=3m56s</a:t>
            </a:r>
            <a:endParaRPr lang="fr-FR" sz="1600" smtClean="0"/>
          </a:p>
          <a:p>
            <a:pPr>
              <a:lnSpc>
                <a:spcPct val="80000"/>
              </a:lnSpc>
              <a:buFont typeface="Arial" charset="0"/>
              <a:buNone/>
            </a:pPr>
            <a:endParaRPr lang="fr-FR" sz="1600" smtClean="0"/>
          </a:p>
          <a:p>
            <a:pPr>
              <a:lnSpc>
                <a:spcPct val="80000"/>
              </a:lnSpc>
              <a:buFont typeface="Arial" charset="0"/>
              <a:buNone/>
            </a:pPr>
            <a:r>
              <a:rPr lang="fr-FR" sz="1600" i="1" smtClean="0"/>
              <a:t>Sources supplémentaires à propos de Camus et </a:t>
            </a:r>
            <a:r>
              <a:rPr lang="fr-FR" sz="1600" smtClean="0"/>
              <a:t>L’étranger</a:t>
            </a:r>
            <a:r>
              <a:rPr lang="fr-FR" sz="1600" i="1" smtClean="0"/>
              <a:t> :</a:t>
            </a:r>
          </a:p>
          <a:p>
            <a:pPr>
              <a:lnSpc>
                <a:spcPct val="80000"/>
              </a:lnSpc>
              <a:buFont typeface="Arial" charset="0"/>
              <a:buNone/>
            </a:pPr>
            <a:r>
              <a:rPr lang="fr-FR" sz="1600" smtClean="0"/>
              <a:t>Camus et </a:t>
            </a:r>
            <a:r>
              <a:rPr lang="fr-FR" sz="1600" i="1" smtClean="0"/>
              <a:t>L’étranger </a:t>
            </a:r>
            <a:r>
              <a:rPr lang="fr-FR" sz="1600" smtClean="0"/>
              <a:t>: </a:t>
            </a:r>
            <a:r>
              <a:rPr lang="fr-FR" sz="1600" smtClean="0">
                <a:hlinkClick r:id="rId8"/>
              </a:rPr>
              <a:t>http://mael.monnier.free.fr/bac_francais/etranger/abscamus.htm</a:t>
            </a:r>
            <a:endParaRPr lang="fr-FR" sz="1600" smtClean="0">
              <a:hlinkClick r:id="rId9"/>
            </a:endParaRPr>
          </a:p>
          <a:p>
            <a:pPr>
              <a:lnSpc>
                <a:spcPct val="80000"/>
              </a:lnSpc>
              <a:buFont typeface="Arial" charset="0"/>
              <a:buNone/>
            </a:pPr>
            <a:r>
              <a:rPr lang="fr-FR" sz="1600" i="1" smtClean="0"/>
              <a:t>L’étranger </a:t>
            </a:r>
            <a:r>
              <a:rPr lang="fr-FR" sz="1600" smtClean="0"/>
              <a:t>: </a:t>
            </a:r>
            <a:r>
              <a:rPr lang="fr-FR" sz="1600" smtClean="0">
                <a:hlinkClick r:id="rId9"/>
              </a:rPr>
              <a:t>http://fr.wikipedia.org/wiki/L%27%C3%A9tranger</a:t>
            </a:r>
            <a:r>
              <a:rPr lang="fr-FR" sz="1600" smtClean="0"/>
              <a:t> </a:t>
            </a:r>
            <a:endParaRPr lang="nl-NL" sz="1600" smtClean="0"/>
          </a:p>
          <a:p>
            <a:pPr>
              <a:lnSpc>
                <a:spcPct val="80000"/>
              </a:lnSpc>
              <a:buFont typeface="Arial" charset="0"/>
              <a:buNone/>
            </a:pPr>
            <a:endParaRPr lang="fr-FR" sz="16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pPr eaLnBrk="1" hangingPunct="1"/>
            <a:endParaRPr lang="nl-NL" smtClean="0"/>
          </a:p>
        </p:txBody>
      </p:sp>
      <p:sp>
        <p:nvSpPr>
          <p:cNvPr id="49155" name="Rectangle 3"/>
          <p:cNvSpPr>
            <a:spLocks noGrp="1"/>
          </p:cNvSpPr>
          <p:nvPr>
            <p:ph type="body" idx="4294967295"/>
          </p:nvPr>
        </p:nvSpPr>
        <p:spPr>
          <a:xfrm>
            <a:off x="500063" y="1600200"/>
            <a:ext cx="8186737" cy="4525963"/>
          </a:xfrm>
        </p:spPr>
        <p:txBody>
          <a:bodyPr/>
          <a:lstStyle/>
          <a:p>
            <a:pPr marL="609600" indent="-609600" eaLnBrk="1" hangingPunct="1">
              <a:buFontTx/>
              <a:buAutoNum type="arabicPeriod"/>
            </a:pPr>
            <a:r>
              <a:rPr lang="es-ES" smtClean="0">
                <a:solidFill>
                  <a:schemeClr val="tx2"/>
                </a:solidFill>
              </a:rPr>
              <a:t>Introduction</a:t>
            </a:r>
          </a:p>
          <a:p>
            <a:pPr marL="609600" indent="-609600" eaLnBrk="1" hangingPunct="1">
              <a:buFontTx/>
              <a:buAutoNum type="arabicPeriod"/>
            </a:pPr>
            <a:r>
              <a:rPr lang="es-ES" smtClean="0">
                <a:solidFill>
                  <a:schemeClr val="tx2"/>
                </a:solidFill>
              </a:rPr>
              <a:t>Tâche</a:t>
            </a:r>
          </a:p>
          <a:p>
            <a:pPr marL="609600" indent="-609600" eaLnBrk="1" hangingPunct="1">
              <a:buFontTx/>
              <a:buAutoNum type="arabicPeriod"/>
            </a:pPr>
            <a:r>
              <a:rPr lang="es-ES" smtClean="0">
                <a:solidFill>
                  <a:schemeClr val="tx2"/>
                </a:solidFill>
              </a:rPr>
              <a:t>Processus</a:t>
            </a:r>
          </a:p>
          <a:p>
            <a:pPr marL="609600" indent="-609600" eaLnBrk="1" hangingPunct="1">
              <a:buFontTx/>
              <a:buAutoNum type="arabicPeriod"/>
            </a:pPr>
            <a:r>
              <a:rPr lang="es-ES" smtClean="0">
                <a:solidFill>
                  <a:schemeClr val="tx2"/>
                </a:solidFill>
              </a:rPr>
              <a:t>Ressources</a:t>
            </a:r>
          </a:p>
          <a:p>
            <a:pPr marL="609600" indent="-609600" eaLnBrk="1" hangingPunct="1">
              <a:buFontTx/>
              <a:buAutoNum type="arabicPeriod"/>
            </a:pPr>
            <a:r>
              <a:rPr lang="es-ES" smtClean="0">
                <a:solidFill>
                  <a:srgbClr val="FF0000"/>
                </a:solidFill>
              </a:rPr>
              <a:t>Conclusion </a:t>
            </a:r>
          </a:p>
          <a:p>
            <a:pPr marL="609600" indent="-609600" eaLnBrk="1" hangingPunct="1">
              <a:buFontTx/>
              <a:buAutoNum type="arabicPeriod"/>
            </a:pPr>
            <a:r>
              <a:rPr lang="es-ES" smtClean="0">
                <a:solidFill>
                  <a:schemeClr val="tx2"/>
                </a:solidFill>
              </a:rPr>
              <a:t>Evaluation</a:t>
            </a:r>
          </a:p>
          <a:p>
            <a:pPr marL="609600" indent="-609600" eaLnBrk="1" hangingPunct="1">
              <a:buFontTx/>
              <a:buAutoNum type="arabicPeriod"/>
            </a:pPr>
            <a:endParaRPr lang="es-ES" smtClean="0">
              <a:solidFill>
                <a:schemeClr val="tx2"/>
              </a:solidFill>
            </a:endParaRPr>
          </a:p>
          <a:p>
            <a:pPr marL="609600" indent="-609600" eaLnBrk="1" hangingPunct="1">
              <a:buFontTx/>
              <a:buAutoNum type="arabicPeriod"/>
            </a:pPr>
            <a:endParaRPr lang="nl-NL" smtClean="0">
              <a:solidFill>
                <a:schemeClr val="tx2"/>
              </a:solidFill>
            </a:endParaRPr>
          </a:p>
        </p:txBody>
      </p:sp>
      <p:pic>
        <p:nvPicPr>
          <p:cNvPr id="49156" name="Picture 4" descr="woestijn algeri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000250"/>
            <a:ext cx="4421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pPr marL="838200" indent="-838200" eaLnBrk="1" hangingPunct="1"/>
            <a:r>
              <a:rPr lang="es-ES" smtClean="0">
                <a:solidFill>
                  <a:schemeClr val="tx2"/>
                </a:solidFill>
              </a:rPr>
              <a:t>5. Conclusion</a:t>
            </a:r>
            <a:endParaRPr lang="nl-NL" smtClean="0">
              <a:solidFill>
                <a:schemeClr val="tx2"/>
              </a:solidFill>
            </a:endParaRPr>
          </a:p>
        </p:txBody>
      </p:sp>
      <p:sp>
        <p:nvSpPr>
          <p:cNvPr id="50179" name="Rectangle 3"/>
          <p:cNvSpPr>
            <a:spLocks noGrp="1"/>
          </p:cNvSpPr>
          <p:nvPr>
            <p:ph type="body" idx="1"/>
          </p:nvPr>
        </p:nvSpPr>
        <p:spPr/>
        <p:txBody>
          <a:bodyPr/>
          <a:lstStyle/>
          <a:p>
            <a:pPr lvl="1" eaLnBrk="1" hangingPunct="1">
              <a:lnSpc>
                <a:spcPct val="90000"/>
              </a:lnSpc>
              <a:buFont typeface="Arial" charset="0"/>
              <a:buNone/>
            </a:pPr>
            <a:r>
              <a:rPr lang="fr-BE" sz="2000" dirty="0" smtClean="0"/>
              <a:t>À la fin de cette </a:t>
            </a:r>
            <a:r>
              <a:rPr lang="fr-BE" sz="2000" dirty="0" err="1" smtClean="0"/>
              <a:t>Webquest</a:t>
            </a:r>
            <a:r>
              <a:rPr lang="fr-BE" sz="2000" dirty="0" smtClean="0"/>
              <a:t>, </a:t>
            </a:r>
          </a:p>
          <a:p>
            <a:pPr lvl="1" eaLnBrk="1" hangingPunct="1">
              <a:lnSpc>
                <a:spcPct val="90000"/>
              </a:lnSpc>
              <a:buFontTx/>
              <a:buChar char="-"/>
            </a:pPr>
            <a:r>
              <a:rPr lang="fr-BE" sz="2000" dirty="0" smtClean="0"/>
              <a:t>vous connaissez quelques caractéristiques du courant </a:t>
            </a:r>
          </a:p>
          <a:p>
            <a:pPr lvl="1" eaLnBrk="1" hangingPunct="1">
              <a:lnSpc>
                <a:spcPct val="90000"/>
              </a:lnSpc>
              <a:buFontTx/>
              <a:buNone/>
            </a:pPr>
            <a:r>
              <a:rPr lang="fr-BE" sz="2000" dirty="0" smtClean="0"/>
              <a:t>	« l’existentialisme » </a:t>
            </a:r>
          </a:p>
          <a:p>
            <a:pPr lvl="1" eaLnBrk="1" hangingPunct="1">
              <a:lnSpc>
                <a:spcPct val="90000"/>
              </a:lnSpc>
              <a:buFontTx/>
              <a:buChar char="-"/>
            </a:pPr>
            <a:r>
              <a:rPr lang="fr-BE" sz="2000" dirty="0" smtClean="0"/>
              <a:t>vous avez appris des faits sur la vie d’Albert Camus </a:t>
            </a:r>
          </a:p>
          <a:p>
            <a:pPr lvl="1" eaLnBrk="1" hangingPunct="1">
              <a:lnSpc>
                <a:spcPct val="90000"/>
              </a:lnSpc>
              <a:buFontTx/>
              <a:buChar char="-"/>
            </a:pPr>
            <a:r>
              <a:rPr lang="fr-BE" sz="2000" dirty="0" smtClean="0"/>
              <a:t>vous avez élargi vos connaissances de la littérature française</a:t>
            </a:r>
          </a:p>
          <a:p>
            <a:pPr lvl="1" eaLnBrk="1" hangingPunct="1">
              <a:lnSpc>
                <a:spcPct val="90000"/>
              </a:lnSpc>
              <a:buFontTx/>
              <a:buChar char="-"/>
            </a:pPr>
            <a:r>
              <a:rPr lang="fr-BE" sz="2000" dirty="0" smtClean="0"/>
              <a:t>vous avez appris à sélectionner des informations d’un site web concernant la vie de Camus afin de répondre à des questions</a:t>
            </a:r>
          </a:p>
          <a:p>
            <a:pPr lvl="1" eaLnBrk="1" hangingPunct="1">
              <a:lnSpc>
                <a:spcPct val="90000"/>
              </a:lnSpc>
              <a:buFontTx/>
              <a:buChar char="-"/>
            </a:pPr>
            <a:r>
              <a:rPr lang="fr-BE" sz="2000" dirty="0" smtClean="0"/>
              <a:t>vous avez étudié deux fragments du roman </a:t>
            </a:r>
            <a:r>
              <a:rPr lang="fr-BE" sz="2000" i="1" dirty="0" smtClean="0"/>
              <a:t>L’étranger </a:t>
            </a:r>
            <a:r>
              <a:rPr lang="fr-BE" sz="2000" dirty="0" smtClean="0"/>
              <a:t>d’Albert Camus au niveau du contenu et du style</a:t>
            </a:r>
          </a:p>
          <a:p>
            <a:pPr lvl="1" eaLnBrk="1" hangingPunct="1">
              <a:lnSpc>
                <a:spcPct val="90000"/>
              </a:lnSpc>
              <a:buFontTx/>
              <a:buChar char="-"/>
            </a:pPr>
            <a:r>
              <a:rPr lang="fr-BE" sz="2000" dirty="0" smtClean="0"/>
              <a:t>vous avez analysé un fragment du film </a:t>
            </a:r>
            <a:r>
              <a:rPr lang="fr-BE" sz="2000" i="1" dirty="0" smtClean="0"/>
              <a:t>Lo </a:t>
            </a:r>
            <a:r>
              <a:rPr lang="fr-BE" sz="2000" i="1" dirty="0" err="1" smtClean="0"/>
              <a:t>straniero</a:t>
            </a:r>
            <a:r>
              <a:rPr lang="fr-BE" sz="2000" i="1" dirty="0" smtClean="0"/>
              <a:t> </a:t>
            </a:r>
            <a:r>
              <a:rPr lang="fr-BE" sz="2000" dirty="0" smtClean="0"/>
              <a:t>de Visconti et de la pièce de théâtre </a:t>
            </a:r>
            <a:r>
              <a:rPr lang="fr-BE" sz="2000" i="1" dirty="0" smtClean="0"/>
              <a:t>L’étranger </a:t>
            </a:r>
            <a:r>
              <a:rPr lang="fr-BE" sz="2000" dirty="0" smtClean="0"/>
              <a:t>de Peter </a:t>
            </a:r>
            <a:r>
              <a:rPr lang="fr-BE" sz="2000" dirty="0" err="1" smtClean="0"/>
              <a:t>Joucla</a:t>
            </a:r>
            <a:endParaRPr lang="fr-BE" sz="2000" dirty="0" smtClean="0"/>
          </a:p>
          <a:p>
            <a:pPr lvl="1" eaLnBrk="1" hangingPunct="1">
              <a:lnSpc>
                <a:spcPct val="90000"/>
              </a:lnSpc>
              <a:buFontTx/>
              <a:buChar char="-"/>
            </a:pPr>
            <a:r>
              <a:rPr lang="fr-BE" sz="2000" dirty="0" smtClean="0"/>
              <a:t>vous avez exercé les quatre compétences : lire, écrire, écouter et parler</a:t>
            </a:r>
          </a:p>
          <a:p>
            <a:pPr lvl="1" eaLnBrk="1" hangingPunct="1">
              <a:lnSpc>
                <a:spcPct val="90000"/>
              </a:lnSpc>
              <a:buFontTx/>
              <a:buNone/>
            </a:pPr>
            <a:r>
              <a:rPr lang="fr-BE" sz="2000" dirty="0" smtClean="0"/>
              <a:t>- 	vous avez travaillé individuellement et en groupe</a:t>
            </a:r>
            <a:endParaRPr lang="nl-NL" dirty="0" smtClean="0">
              <a:solidFill>
                <a:srgbClr val="969696"/>
              </a:solidFill>
            </a:endParaRPr>
          </a:p>
        </p:txBody>
      </p:sp>
      <p:pic>
        <p:nvPicPr>
          <p:cNvPr id="50180" name="Picture 4" descr="MC90043779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476250"/>
            <a:ext cx="10080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MC90023992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1557338"/>
            <a:ext cx="11525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MC90031951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5516563"/>
            <a:ext cx="9350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pPr eaLnBrk="1" hangingPunct="1"/>
            <a:endParaRPr lang="nl-NL" smtClean="0"/>
          </a:p>
        </p:txBody>
      </p:sp>
      <p:sp>
        <p:nvSpPr>
          <p:cNvPr id="51203" name="Rectangle 3"/>
          <p:cNvSpPr>
            <a:spLocks noGrp="1"/>
          </p:cNvSpPr>
          <p:nvPr>
            <p:ph type="body" idx="4294967295"/>
          </p:nvPr>
        </p:nvSpPr>
        <p:spPr>
          <a:xfrm>
            <a:off x="500063" y="1600200"/>
            <a:ext cx="8186737" cy="4525963"/>
          </a:xfrm>
        </p:spPr>
        <p:txBody>
          <a:bodyPr/>
          <a:lstStyle/>
          <a:p>
            <a:pPr marL="609600" indent="-609600" eaLnBrk="1" hangingPunct="1">
              <a:buFontTx/>
              <a:buAutoNum type="arabicPeriod"/>
            </a:pPr>
            <a:r>
              <a:rPr lang="es-ES" smtClean="0">
                <a:solidFill>
                  <a:schemeClr val="tx2"/>
                </a:solidFill>
              </a:rPr>
              <a:t>Introduction </a:t>
            </a:r>
          </a:p>
          <a:p>
            <a:pPr marL="609600" indent="-609600" eaLnBrk="1" hangingPunct="1">
              <a:buFontTx/>
              <a:buAutoNum type="arabicPeriod"/>
            </a:pPr>
            <a:r>
              <a:rPr lang="es-ES" smtClean="0">
                <a:solidFill>
                  <a:schemeClr val="tx2"/>
                </a:solidFill>
              </a:rPr>
              <a:t>Tâche</a:t>
            </a:r>
          </a:p>
          <a:p>
            <a:pPr marL="609600" indent="-609600" eaLnBrk="1" hangingPunct="1">
              <a:buFontTx/>
              <a:buAutoNum type="arabicPeriod"/>
            </a:pPr>
            <a:r>
              <a:rPr lang="es-ES" smtClean="0">
                <a:solidFill>
                  <a:schemeClr val="tx2"/>
                </a:solidFill>
              </a:rPr>
              <a:t>Processus </a:t>
            </a:r>
          </a:p>
          <a:p>
            <a:pPr marL="609600" indent="-609600" eaLnBrk="1" hangingPunct="1">
              <a:buFontTx/>
              <a:buAutoNum type="arabicPeriod"/>
            </a:pPr>
            <a:r>
              <a:rPr lang="es-ES" smtClean="0">
                <a:solidFill>
                  <a:schemeClr val="tx2"/>
                </a:solidFill>
              </a:rPr>
              <a:t>Ressources</a:t>
            </a:r>
          </a:p>
          <a:p>
            <a:pPr marL="609600" indent="-609600" eaLnBrk="1" hangingPunct="1">
              <a:buFontTx/>
              <a:buAutoNum type="arabicPeriod"/>
            </a:pPr>
            <a:r>
              <a:rPr lang="es-ES" smtClean="0">
                <a:solidFill>
                  <a:schemeClr val="tx2"/>
                </a:solidFill>
              </a:rPr>
              <a:t>Conclusion </a:t>
            </a:r>
          </a:p>
          <a:p>
            <a:pPr marL="609600" indent="-609600" eaLnBrk="1" hangingPunct="1">
              <a:buFontTx/>
              <a:buAutoNum type="arabicPeriod"/>
            </a:pPr>
            <a:r>
              <a:rPr lang="es-ES" smtClean="0">
                <a:solidFill>
                  <a:srgbClr val="FF0000"/>
                </a:solidFill>
              </a:rPr>
              <a:t>Evaluation</a:t>
            </a:r>
            <a:endParaRPr lang="es-ES" smtClean="0">
              <a:solidFill>
                <a:schemeClr val="tx2"/>
              </a:solidFill>
            </a:endParaRPr>
          </a:p>
          <a:p>
            <a:pPr marL="609600" indent="-609600" eaLnBrk="1" hangingPunct="1">
              <a:buFontTx/>
              <a:buAutoNum type="arabicPeriod"/>
            </a:pPr>
            <a:endParaRPr lang="nl-NL" smtClean="0">
              <a:solidFill>
                <a:schemeClr val="tx2"/>
              </a:solidFill>
            </a:endParaRPr>
          </a:p>
        </p:txBody>
      </p:sp>
      <p:pic>
        <p:nvPicPr>
          <p:cNvPr id="51204" name="Picture 4" descr="woestijn algeri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000250"/>
            <a:ext cx="4421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endParaRPr lang="nl-NL" smtClean="0"/>
          </a:p>
        </p:txBody>
      </p:sp>
      <p:sp>
        <p:nvSpPr>
          <p:cNvPr id="91139" name="Rectangle 3"/>
          <p:cNvSpPr>
            <a:spLocks noGrp="1"/>
          </p:cNvSpPr>
          <p:nvPr>
            <p:ph type="body" idx="1"/>
          </p:nvPr>
        </p:nvSpPr>
        <p:spPr>
          <a:xfrm>
            <a:off x="457200" y="1600200"/>
            <a:ext cx="8229600" cy="4997450"/>
          </a:xfrm>
        </p:spPr>
        <p:txBody>
          <a:bodyPr/>
          <a:lstStyle/>
          <a:p>
            <a:pPr>
              <a:buFont typeface="Arial" charset="0"/>
              <a:buNone/>
            </a:pPr>
            <a:r>
              <a:rPr lang="fr-FR" sz="2800" dirty="0" smtClean="0"/>
              <a:t>	</a:t>
            </a:r>
            <a:r>
              <a:rPr lang="fr-FR" sz="2400" dirty="0" smtClean="0"/>
              <a:t>Voici quelques citations qui caractérisent le mouvement appelé « l’existentialisme » : </a:t>
            </a:r>
          </a:p>
          <a:p>
            <a:pPr>
              <a:buFont typeface="Arial" charset="0"/>
              <a:buNone/>
            </a:pPr>
            <a:endParaRPr lang="fr-FR" sz="1000" dirty="0" smtClean="0"/>
          </a:p>
          <a:p>
            <a:pPr lvl="1"/>
            <a:r>
              <a:rPr lang="fr-FR" sz="2400" dirty="0" smtClean="0"/>
              <a:t>« Mais si vraiment l’existence précède l’essence, l’homme est responsable de ce qu’il est »</a:t>
            </a:r>
            <a:endParaRPr lang="fr-FR" sz="2400" i="1" dirty="0" smtClean="0"/>
          </a:p>
          <a:p>
            <a:pPr>
              <a:buFont typeface="Arial" charset="0"/>
              <a:buNone/>
            </a:pPr>
            <a:r>
              <a:rPr lang="fr-FR" sz="2400" i="1" dirty="0" smtClean="0"/>
              <a:t>		</a:t>
            </a:r>
            <a:r>
              <a:rPr lang="fr-FR" sz="2000" i="1" dirty="0" smtClean="0"/>
              <a:t>(Jean-Paul Sartre / 1905-1980 / L’existentialisme est un 	humanisme)</a:t>
            </a:r>
            <a:r>
              <a:rPr lang="fr-FR" sz="2400" dirty="0" smtClean="0"/>
              <a:t> </a:t>
            </a:r>
          </a:p>
          <a:p>
            <a:pPr>
              <a:buFont typeface="Arial" charset="0"/>
              <a:buNone/>
            </a:pPr>
            <a:endParaRPr lang="fr-FR" sz="1000" dirty="0" smtClean="0"/>
          </a:p>
          <a:p>
            <a:pPr lvl="1"/>
            <a:r>
              <a:rPr lang="fr-FR" sz="2400" dirty="0" smtClean="0"/>
              <a:t>« Quand Dieu se tait, on peut lui faire dire ce que l’on veut »</a:t>
            </a:r>
            <a:endParaRPr lang="fr-FR" sz="2400" i="1" dirty="0" smtClean="0"/>
          </a:p>
          <a:p>
            <a:pPr>
              <a:buFont typeface="Arial" charset="0"/>
              <a:buNone/>
            </a:pPr>
            <a:r>
              <a:rPr lang="fr-FR" sz="2400" i="1" dirty="0" smtClean="0"/>
              <a:t>		</a:t>
            </a:r>
            <a:r>
              <a:rPr lang="fr-FR" sz="2000" i="1" dirty="0" smtClean="0"/>
              <a:t>(Jean-Paul Sartre / 1905-1980 / Le diable et le bon dieu)</a:t>
            </a:r>
            <a:r>
              <a:rPr lang="fr-FR" sz="2400" dirty="0" smtClean="0"/>
              <a:t> </a:t>
            </a:r>
          </a:p>
          <a:p>
            <a:pPr>
              <a:buFont typeface="Arial" charset="0"/>
              <a:buNone/>
            </a:pPr>
            <a:endParaRPr lang="nl-BE" sz="1000" dirty="0" smtClean="0"/>
          </a:p>
          <a:p>
            <a:pPr>
              <a:buFont typeface="Arial" charset="0"/>
              <a:buNone/>
            </a:pPr>
            <a:r>
              <a:rPr lang="nl-BE" sz="2400" dirty="0" smtClean="0"/>
              <a:t>	</a:t>
            </a:r>
            <a:endParaRPr lang="nl-NL"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animEffect transition="in" filter="blinds(horizontal)">
                                      <p:cBhvr>
                                        <p:cTn id="7" dur="500"/>
                                        <p:tgtEl>
                                          <p:spTgt spid="91139">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10" dur="500"/>
                                        <p:tgtEl>
                                          <p:spTgt spid="9113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1139">
                                            <p:txEl>
                                              <p:pRg st="5" end="5"/>
                                            </p:txEl>
                                          </p:spTgt>
                                        </p:tgtEl>
                                        <p:attrNameLst>
                                          <p:attrName>style.visibility</p:attrName>
                                        </p:attrNameLst>
                                      </p:cBhvr>
                                      <p:to>
                                        <p:strVal val="visible"/>
                                      </p:to>
                                    </p:set>
                                    <p:animEffect transition="in" filter="blinds(horizontal)">
                                      <p:cBhvr>
                                        <p:cTn id="15" dur="500"/>
                                        <p:tgtEl>
                                          <p:spTgt spid="91139">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1139">
                                            <p:txEl>
                                              <p:pRg st="6" end="6"/>
                                            </p:txEl>
                                          </p:spTgt>
                                        </p:tgtEl>
                                        <p:attrNameLst>
                                          <p:attrName>style.visibility</p:attrName>
                                        </p:attrNameLst>
                                      </p:cBhvr>
                                      <p:to>
                                        <p:strVal val="visible"/>
                                      </p:to>
                                    </p:set>
                                    <p:animEffect transition="in" filter="blinds(horizontal)">
                                      <p:cBhvr>
                                        <p:cTn id="18" dur="500"/>
                                        <p:tgtEl>
                                          <p:spTgt spid="91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s-ES" smtClean="0">
                <a:solidFill>
                  <a:schemeClr val="tx2"/>
                </a:solidFill>
              </a:rPr>
              <a:t>6. Évaluation</a:t>
            </a:r>
            <a:endParaRPr lang="nl-NL" smtClean="0">
              <a:solidFill>
                <a:schemeClr val="tx2"/>
              </a:solidFill>
            </a:endParaRPr>
          </a:p>
        </p:txBody>
      </p:sp>
      <p:sp>
        <p:nvSpPr>
          <p:cNvPr id="52227" name="Rectangle 3"/>
          <p:cNvSpPr>
            <a:spLocks noGrp="1"/>
          </p:cNvSpPr>
          <p:nvPr>
            <p:ph type="body" idx="1"/>
          </p:nvPr>
        </p:nvSpPr>
        <p:spPr>
          <a:xfrm>
            <a:off x="457200" y="1484313"/>
            <a:ext cx="8229600" cy="5184775"/>
          </a:xfrm>
        </p:spPr>
        <p:txBody>
          <a:bodyPr/>
          <a:lstStyle/>
          <a:p>
            <a:pPr>
              <a:lnSpc>
                <a:spcPct val="80000"/>
              </a:lnSpc>
              <a:buFont typeface="Arial" charset="0"/>
              <a:buNone/>
            </a:pPr>
            <a:r>
              <a:rPr lang="fr-FR" sz="1600" smtClean="0"/>
              <a:t>	1. Pour le </a:t>
            </a:r>
            <a:r>
              <a:rPr lang="fr-FR" sz="1600" b="1" smtClean="0"/>
              <a:t>travail écrit</a:t>
            </a:r>
            <a:r>
              <a:rPr lang="fr-FR" sz="1600" smtClean="0"/>
              <a:t> (le livre de bord) vous serez évalués sur :</a:t>
            </a:r>
          </a:p>
          <a:p>
            <a:pPr>
              <a:lnSpc>
                <a:spcPct val="80000"/>
              </a:lnSpc>
              <a:buFont typeface="Arial" charset="0"/>
              <a:buNone/>
            </a:pPr>
            <a:r>
              <a:rPr lang="fr-FR" sz="1600" smtClean="0"/>
              <a:t>	-</a:t>
            </a:r>
            <a:r>
              <a:rPr lang="fr-FR" sz="1600" smtClean="0">
                <a:sym typeface="Wingdings" pitchFamily="2" charset="2"/>
              </a:rPr>
              <a:t> l’exactitude, la structure et l’originalité de vos réponses</a:t>
            </a:r>
          </a:p>
          <a:p>
            <a:pPr>
              <a:lnSpc>
                <a:spcPct val="80000"/>
              </a:lnSpc>
              <a:buFont typeface="Arial" charset="0"/>
              <a:buNone/>
            </a:pPr>
            <a:r>
              <a:rPr lang="fr-FR" sz="1600" smtClean="0">
                <a:sym typeface="Wingdings" pitchFamily="2" charset="2"/>
              </a:rPr>
              <a:t>	- le style, l’orthographe et le langage soigné (au niveau du </a:t>
            </a:r>
          </a:p>
          <a:p>
            <a:pPr>
              <a:lnSpc>
                <a:spcPct val="80000"/>
              </a:lnSpc>
              <a:buFont typeface="Arial" charset="0"/>
              <a:buNone/>
            </a:pPr>
            <a:r>
              <a:rPr lang="fr-FR" sz="1600" smtClean="0">
                <a:sym typeface="Wingdings" pitchFamily="2" charset="2"/>
              </a:rPr>
              <a:t>	vocabulaire et de la grammaire)</a:t>
            </a:r>
            <a:endParaRPr lang="fr-FR" sz="1600" smtClean="0"/>
          </a:p>
          <a:p>
            <a:pPr>
              <a:lnSpc>
                <a:spcPct val="80000"/>
              </a:lnSpc>
              <a:buFont typeface="Arial" charset="0"/>
              <a:buNone/>
            </a:pPr>
            <a:r>
              <a:rPr lang="fr-FR" sz="1600" smtClean="0"/>
              <a:t>	* Étape 1 : L’originalité de votre texte (20%)</a:t>
            </a:r>
          </a:p>
          <a:p>
            <a:pPr>
              <a:lnSpc>
                <a:spcPct val="80000"/>
              </a:lnSpc>
              <a:buFont typeface="Arial" charset="0"/>
              <a:buNone/>
            </a:pPr>
            <a:r>
              <a:rPr lang="fr-FR" sz="1600" smtClean="0"/>
              <a:t>	* Étape 2 : La qualité du contenu de vos réponses aux </a:t>
            </a:r>
          </a:p>
          <a:p>
            <a:pPr>
              <a:lnSpc>
                <a:spcPct val="80000"/>
              </a:lnSpc>
              <a:buFont typeface="Arial" charset="0"/>
              <a:buNone/>
            </a:pPr>
            <a:r>
              <a:rPr lang="fr-FR" sz="1600" smtClean="0"/>
              <a:t>	questions en rouge (30%)</a:t>
            </a:r>
          </a:p>
          <a:p>
            <a:pPr>
              <a:lnSpc>
                <a:spcPct val="80000"/>
              </a:lnSpc>
              <a:buFont typeface="Arial" charset="0"/>
              <a:buNone/>
            </a:pPr>
            <a:r>
              <a:rPr lang="fr-FR" sz="1600" smtClean="0"/>
              <a:t>	* Étape 3 : L’exactitude de vos réponses et la participation </a:t>
            </a:r>
          </a:p>
          <a:p>
            <a:pPr>
              <a:lnSpc>
                <a:spcPct val="80000"/>
              </a:lnSpc>
              <a:buFont typeface="Arial" charset="0"/>
              <a:buNone/>
            </a:pPr>
            <a:r>
              <a:rPr lang="fr-FR" sz="1600" smtClean="0"/>
              <a:t>	en classe (10%)</a:t>
            </a:r>
          </a:p>
          <a:p>
            <a:pPr>
              <a:lnSpc>
                <a:spcPct val="80000"/>
              </a:lnSpc>
              <a:buFont typeface="Arial" charset="0"/>
              <a:buNone/>
            </a:pPr>
            <a:r>
              <a:rPr lang="fr-FR" sz="1600" smtClean="0"/>
              <a:t>	* Étape 4 : L’élaboration de la suite de l’histoire (40%)</a:t>
            </a:r>
          </a:p>
          <a:p>
            <a:pPr>
              <a:lnSpc>
                <a:spcPct val="80000"/>
              </a:lnSpc>
            </a:pPr>
            <a:endParaRPr lang="fr-FR" sz="1600" smtClean="0"/>
          </a:p>
          <a:p>
            <a:pPr>
              <a:lnSpc>
                <a:spcPct val="80000"/>
              </a:lnSpc>
              <a:buFont typeface="Arial" charset="0"/>
              <a:buNone/>
            </a:pPr>
            <a:r>
              <a:rPr lang="fr-FR" sz="1600" smtClean="0"/>
              <a:t>					</a:t>
            </a:r>
          </a:p>
          <a:p>
            <a:pPr>
              <a:lnSpc>
                <a:spcPct val="80000"/>
              </a:lnSpc>
              <a:buFont typeface="Arial" charset="0"/>
              <a:buNone/>
            </a:pPr>
            <a:r>
              <a:rPr lang="fr-FR" sz="1600" smtClean="0"/>
              <a:t>					2. Pour la </a:t>
            </a:r>
            <a:r>
              <a:rPr lang="fr-FR" sz="1600" b="1" smtClean="0"/>
              <a:t>présentation orale</a:t>
            </a:r>
            <a:r>
              <a:rPr lang="fr-FR" sz="1600" smtClean="0"/>
              <a:t> vous serez évalués sur :</a:t>
            </a:r>
          </a:p>
          <a:p>
            <a:pPr>
              <a:lnSpc>
                <a:spcPct val="80000"/>
              </a:lnSpc>
              <a:buFont typeface="Arial" charset="0"/>
              <a:buNone/>
            </a:pPr>
            <a:r>
              <a:rPr lang="fr-FR" sz="1600" smtClean="0"/>
              <a:t>					- le contenu, la structure et la créativité</a:t>
            </a:r>
          </a:p>
          <a:p>
            <a:pPr>
              <a:lnSpc>
                <a:spcPct val="80000"/>
              </a:lnSpc>
              <a:buFont typeface="Arial" charset="0"/>
              <a:buNone/>
            </a:pPr>
            <a:r>
              <a:rPr lang="fr-FR" sz="1600" smtClean="0"/>
              <a:t>					- l’emploi correct de la langue</a:t>
            </a:r>
          </a:p>
          <a:p>
            <a:pPr>
              <a:lnSpc>
                <a:spcPct val="80000"/>
              </a:lnSpc>
              <a:buFont typeface="Arial" charset="0"/>
              <a:buNone/>
            </a:pPr>
            <a:r>
              <a:rPr lang="fr-FR" sz="1600" smtClean="0"/>
              <a:t>					- la prononciation, la fluidité et l’emploi de la voix</a:t>
            </a:r>
          </a:p>
          <a:p>
            <a:pPr>
              <a:lnSpc>
                <a:spcPct val="80000"/>
              </a:lnSpc>
              <a:buFont typeface="Arial" charset="0"/>
              <a:buNone/>
            </a:pPr>
            <a:r>
              <a:rPr lang="fr-FR" sz="1600" smtClean="0"/>
              <a:t>					* Étape 5 : Le travail en groupe en classe (15%)</a:t>
            </a:r>
          </a:p>
          <a:p>
            <a:pPr>
              <a:lnSpc>
                <a:spcPct val="80000"/>
              </a:lnSpc>
              <a:buFont typeface="Arial" charset="0"/>
              <a:buNone/>
            </a:pPr>
            <a:r>
              <a:rPr lang="fr-FR" sz="1600" smtClean="0"/>
              <a:t>					* Étape 6 : Le contenu et l’originalité de votre 				présentation de la séance au tribunal (85%)</a:t>
            </a:r>
            <a:endParaRPr lang="nl-NL" sz="1600" smtClean="0"/>
          </a:p>
        </p:txBody>
      </p:sp>
      <p:pic>
        <p:nvPicPr>
          <p:cNvPr id="52228" name="Picture 8"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1268413"/>
            <a:ext cx="19462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1" descr="MCEN00378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4149725"/>
            <a:ext cx="295275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89145" name="Group 57"/>
          <p:cNvGraphicFramePr>
            <a:graphicFrameLocks noGrp="1"/>
          </p:cNvGraphicFramePr>
          <p:nvPr>
            <p:ph sz="half" idx="2"/>
          </p:nvPr>
        </p:nvGraphicFramePr>
        <p:xfrm>
          <a:off x="971550" y="1700213"/>
          <a:ext cx="7200900" cy="3486151"/>
        </p:xfrm>
        <a:graphic>
          <a:graphicData uri="http://schemas.openxmlformats.org/drawingml/2006/table">
            <a:tbl>
              <a:tblPr/>
              <a:tblGrid>
                <a:gridCol w="1800225"/>
                <a:gridCol w="1800225"/>
                <a:gridCol w="1800225"/>
                <a:gridCol w="1800225"/>
              </a:tblGrid>
              <a:tr h="720725">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800" b="1" i="0" u="none" strike="noStrike" cap="none" normalizeH="0" baseline="0" smtClean="0">
                          <a:ln>
                            <a:noFill/>
                          </a:ln>
                          <a:solidFill>
                            <a:schemeClr val="tx1"/>
                          </a:solidFill>
                          <a:effectLst/>
                          <a:latin typeface="Calibri" pitchFamily="34" charset="0"/>
                        </a:rPr>
                        <a:t>Travail écrit</a:t>
                      </a:r>
                      <a:endParaRPr kumimoji="0" lang="nl-NL"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nl-BE"/>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800" b="1" i="0" u="none" strike="noStrike" cap="none" normalizeH="0" baseline="0" smtClean="0">
                          <a:ln>
                            <a:noFill/>
                          </a:ln>
                          <a:solidFill>
                            <a:schemeClr val="tx1"/>
                          </a:solidFill>
                          <a:effectLst/>
                          <a:latin typeface="Calibri" pitchFamily="34" charset="0"/>
                        </a:rPr>
                        <a:t>Présentation orale</a:t>
                      </a:r>
                      <a:endParaRPr kumimoji="0" lang="nl-NL"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nl-BE"/>
                    </a:p>
                  </a:txBody>
                  <a:tcPr/>
                </a:tc>
              </a:tr>
              <a:tr h="6921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800" b="0" i="0" u="none" strike="noStrike" cap="none" normalizeH="0" baseline="0" smtClean="0">
                          <a:ln>
                            <a:noFill/>
                          </a:ln>
                          <a:solidFill>
                            <a:schemeClr val="tx1"/>
                          </a:solidFill>
                          <a:effectLst/>
                          <a:latin typeface="Calibri" pitchFamily="34" charset="0"/>
                        </a:rPr>
                        <a:t>Étape 1 </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nl-BE" sz="2800" b="0" i="0" u="none" strike="noStrike" cap="none" normalizeH="0" baseline="0" smtClean="0">
                          <a:ln>
                            <a:noFill/>
                          </a:ln>
                          <a:solidFill>
                            <a:schemeClr val="tx1"/>
                          </a:solidFill>
                          <a:effectLst/>
                          <a:latin typeface="Calibri" pitchFamily="34" charset="0"/>
                        </a:rPr>
                        <a:t>/20</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800" b="0" i="0" u="none" strike="noStrike" cap="none" normalizeH="0" baseline="0" smtClean="0">
                          <a:ln>
                            <a:noFill/>
                          </a:ln>
                          <a:solidFill>
                            <a:schemeClr val="tx1"/>
                          </a:solidFill>
                          <a:effectLst/>
                          <a:latin typeface="Calibri" pitchFamily="34" charset="0"/>
                        </a:rPr>
                        <a:t>Étape 5</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2800" b="0" i="0" u="none" strike="noStrike" cap="none" normalizeH="0" baseline="0" smtClean="0">
                          <a:ln>
                            <a:noFill/>
                          </a:ln>
                          <a:solidFill>
                            <a:schemeClr val="tx1"/>
                          </a:solidFill>
                          <a:effectLst/>
                          <a:latin typeface="Calibri" pitchFamily="34" charset="0"/>
                        </a:rPr>
                        <a:t>/15</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800" b="0" i="0" u="none" strike="noStrike" cap="none" normalizeH="0" baseline="0" smtClean="0">
                          <a:ln>
                            <a:noFill/>
                          </a:ln>
                          <a:solidFill>
                            <a:schemeClr val="tx1"/>
                          </a:solidFill>
                          <a:effectLst/>
                          <a:latin typeface="Calibri" pitchFamily="34" charset="0"/>
                        </a:rPr>
                        <a:t>Étape 2</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nl-BE" sz="2800" b="0" i="0" u="none" strike="noStrike" cap="none" normalizeH="0" baseline="0" smtClean="0">
                          <a:ln>
                            <a:noFill/>
                          </a:ln>
                          <a:solidFill>
                            <a:schemeClr val="tx1"/>
                          </a:solidFill>
                          <a:effectLst/>
                          <a:latin typeface="Calibri" pitchFamily="34" charset="0"/>
                        </a:rPr>
                        <a:t>/30</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800" b="0" i="0" u="none" strike="noStrike" cap="none" normalizeH="0" baseline="0" smtClean="0">
                          <a:ln>
                            <a:noFill/>
                          </a:ln>
                          <a:solidFill>
                            <a:schemeClr val="tx1"/>
                          </a:solidFill>
                          <a:effectLst/>
                          <a:latin typeface="Calibri" pitchFamily="34" charset="0"/>
                        </a:rPr>
                        <a:t>Étape 6</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nl-BE" sz="2800" b="0" i="0" u="none" strike="noStrike" cap="none" normalizeH="0" baseline="0" smtClean="0">
                          <a:ln>
                            <a:noFill/>
                          </a:ln>
                          <a:solidFill>
                            <a:schemeClr val="tx1"/>
                          </a:solidFill>
                          <a:effectLst/>
                          <a:latin typeface="Calibri" pitchFamily="34" charset="0"/>
                        </a:rPr>
                        <a:t>/85</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800" b="0" i="0" u="none" strike="noStrike" cap="none" normalizeH="0" baseline="0" smtClean="0">
                          <a:ln>
                            <a:noFill/>
                          </a:ln>
                          <a:solidFill>
                            <a:schemeClr val="tx1"/>
                          </a:solidFill>
                          <a:effectLst/>
                          <a:latin typeface="Calibri" pitchFamily="34" charset="0"/>
                        </a:rPr>
                        <a:t>Étape 3</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nl-BE" sz="2800" b="0" i="0" u="none" strike="noStrike" cap="none" normalizeH="0" baseline="0" smtClean="0">
                          <a:ln>
                            <a:noFill/>
                          </a:ln>
                          <a:solidFill>
                            <a:schemeClr val="tx1"/>
                          </a:solidFill>
                          <a:effectLst/>
                          <a:latin typeface="Calibri" pitchFamily="34" charset="0"/>
                        </a:rPr>
                        <a:t>/10</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nl-BE"/>
                    </a:p>
                  </a:txBody>
                  <a:tcPr/>
                </a:tc>
              </a:tr>
              <a:tr h="6905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800" b="0" i="0" u="none" strike="noStrike" cap="none" normalizeH="0" baseline="0" smtClean="0">
                          <a:ln>
                            <a:noFill/>
                          </a:ln>
                          <a:solidFill>
                            <a:schemeClr val="tx1"/>
                          </a:solidFill>
                          <a:effectLst/>
                          <a:latin typeface="Calibri" pitchFamily="34" charset="0"/>
                        </a:rPr>
                        <a:t>Étape 4</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nl-BE" sz="2800" b="0" i="0" u="none" strike="noStrike" cap="none" normalizeH="0" baseline="0" smtClean="0">
                          <a:ln>
                            <a:noFill/>
                          </a:ln>
                          <a:solidFill>
                            <a:schemeClr val="tx1"/>
                          </a:solidFill>
                          <a:effectLst/>
                          <a:latin typeface="Calibri" pitchFamily="34" charset="0"/>
                        </a:rPr>
                        <a:t>/40</a:t>
                      </a:r>
                      <a:endParaRPr kumimoji="0" lang="nl-NL"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nl-BE"/>
                    </a:p>
                  </a:txBody>
                  <a:tcPr/>
                </a:tc>
                <a:tc hMerge="1" vMerge="1">
                  <a:txBody>
                    <a:bodyPr/>
                    <a:lstStyle/>
                    <a:p>
                      <a:endParaRPr lang="nl-BE"/>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nl-NL" smtClean="0"/>
          </a:p>
        </p:txBody>
      </p:sp>
      <p:pic>
        <p:nvPicPr>
          <p:cNvPr id="7171" name="Picture 2" descr="C:\Documents and Settings\s0050060\My Documents\My Pictures\1394existentialisme.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1500188"/>
            <a:ext cx="4137025" cy="4525962"/>
          </a:xfrm>
          <a:noFill/>
        </p:spPr>
      </p:pic>
      <p:sp>
        <p:nvSpPr>
          <p:cNvPr id="7172" name="Rectangle 1"/>
          <p:cNvSpPr>
            <a:spLocks noChangeArrowheads="1"/>
          </p:cNvSpPr>
          <p:nvPr/>
        </p:nvSpPr>
        <p:spPr bwMode="auto">
          <a:xfrm>
            <a:off x="5000625" y="2447925"/>
            <a:ext cx="33575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fr-FR" sz="2800">
                <a:latin typeface="Calibri" pitchFamily="34" charset="0"/>
                <a:ea typeface="SimSun" pitchFamily="2" charset="-122"/>
                <a:cs typeface="Tahoma" pitchFamily="34" charset="0"/>
              </a:rPr>
              <a:t>Pourriez-vous donner des caractéristiques de l’existentialisme en vous basant sur la BD ? </a:t>
            </a:r>
          </a:p>
          <a:p>
            <a:pPr eaLnBrk="0" hangingPunct="0"/>
            <a:r>
              <a:rPr lang="fr-FR" sz="2800">
                <a:latin typeface="Calibri" pitchFamily="34" charset="0"/>
                <a:ea typeface="SimSun" pitchFamily="2" charset="-122"/>
                <a:cs typeface="Tahoma" pitchFamily="34" charset="0"/>
              </a:rPr>
              <a:t>Discutez-en à deux.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4"/>
          <p:cNvSpPr>
            <a:spLocks noGrp="1"/>
          </p:cNvSpPr>
          <p:nvPr>
            <p:ph type="title"/>
          </p:nvPr>
        </p:nvSpPr>
        <p:spPr>
          <a:xfrm>
            <a:off x="457200" y="274638"/>
            <a:ext cx="8229600" cy="2582862"/>
          </a:xfrm>
        </p:spPr>
        <p:txBody>
          <a:bodyPr/>
          <a:lstStyle/>
          <a:p>
            <a:pPr algn="l" eaLnBrk="1" hangingPunct="1"/>
            <a:r>
              <a:rPr lang="fr-FR" sz="2400" b="1" dirty="0" smtClean="0"/>
              <a:t/>
            </a:r>
            <a:br>
              <a:rPr lang="fr-FR" sz="2400" b="1" dirty="0" smtClean="0"/>
            </a:br>
            <a:r>
              <a:rPr lang="fr-FR" sz="2400" b="1" dirty="0" smtClean="0"/>
              <a:t>Afin d’élargir vos connaissances concernant l’existentialisme, voici un texte à compléter. De cette façon, vous aurez déjà une idée plus claire de la base de l’existentialisme.</a:t>
            </a:r>
            <a:r>
              <a:rPr lang="nl-NL" sz="2400" dirty="0" smtClean="0"/>
              <a:t> </a:t>
            </a:r>
            <a:r>
              <a:rPr lang="fr-FR" sz="2000" b="1" dirty="0" smtClean="0"/>
              <a:t/>
            </a:r>
            <a:br>
              <a:rPr lang="fr-FR" sz="2000" b="1" dirty="0" smtClean="0"/>
            </a:br>
            <a:r>
              <a:rPr lang="fr-FR" sz="2000" b="1" dirty="0" smtClean="0"/>
              <a:t/>
            </a:r>
            <a:br>
              <a:rPr lang="fr-FR" sz="2000" b="1" dirty="0" smtClean="0"/>
            </a:br>
            <a:r>
              <a:rPr lang="fr-FR" sz="2000" b="1" dirty="0" smtClean="0"/>
              <a:t>				</a:t>
            </a:r>
            <a:r>
              <a:rPr lang="fr-FR" sz="1400" b="1" dirty="0" smtClean="0"/>
              <a:t>Mots à choisir : </a:t>
            </a:r>
            <a:br>
              <a:rPr lang="fr-FR" sz="1400" b="1" dirty="0" smtClean="0"/>
            </a:br>
            <a:r>
              <a:rPr lang="fr-FR" sz="1400" b="1" dirty="0" smtClean="0"/>
              <a:t>	</a:t>
            </a:r>
            <a:r>
              <a:rPr lang="fr-FR" sz="1400" dirty="0" smtClean="0"/>
              <a:t>actes, fait, humanisme, athée, Jean-Paul Sartre, Beauvoir, philosophique, précède, 20, </a:t>
            </a:r>
            <a:br>
              <a:rPr lang="fr-FR" sz="1400" dirty="0" smtClean="0"/>
            </a:br>
            <a:r>
              <a:rPr lang="fr-FR" sz="1400" dirty="0" smtClean="0"/>
              <a:t>			Albert Camus, libre, responsable</a:t>
            </a:r>
            <a:endParaRPr lang="nl-NL" sz="1400" dirty="0" smtClean="0"/>
          </a:p>
        </p:txBody>
      </p:sp>
      <p:sp>
        <p:nvSpPr>
          <p:cNvPr id="8195" name="Rectangle 5"/>
          <p:cNvSpPr>
            <a:spLocks noGrp="1"/>
          </p:cNvSpPr>
          <p:nvPr>
            <p:ph sz="half" idx="1"/>
          </p:nvPr>
        </p:nvSpPr>
        <p:spPr>
          <a:xfrm>
            <a:off x="250825" y="2924175"/>
            <a:ext cx="5257800" cy="3648075"/>
          </a:xfrm>
        </p:spPr>
        <p:txBody>
          <a:bodyPr/>
          <a:lstStyle/>
          <a:p>
            <a:pPr eaLnBrk="1" hangingPunct="1">
              <a:buFont typeface="Arial" charset="0"/>
              <a:buNone/>
            </a:pPr>
            <a:r>
              <a:rPr lang="nl-NL" dirty="0" smtClean="0"/>
              <a:t>	</a:t>
            </a:r>
            <a:r>
              <a:rPr lang="nl-NL" dirty="0" err="1" smtClean="0"/>
              <a:t>L’existentialisme</a:t>
            </a:r>
            <a:r>
              <a:rPr lang="nl-NL" dirty="0" smtClean="0"/>
              <a:t> </a:t>
            </a:r>
            <a:r>
              <a:rPr lang="nl-NL" dirty="0" err="1" smtClean="0"/>
              <a:t>français</a:t>
            </a:r>
            <a:r>
              <a:rPr lang="nl-NL" dirty="0" smtClean="0"/>
              <a:t> </a:t>
            </a:r>
            <a:r>
              <a:rPr lang="nl-NL" dirty="0" err="1" smtClean="0"/>
              <a:t>est</a:t>
            </a:r>
            <a:r>
              <a:rPr lang="nl-NL" dirty="0" smtClean="0"/>
              <a:t> </a:t>
            </a:r>
            <a:r>
              <a:rPr lang="nl-NL" dirty="0" err="1" smtClean="0"/>
              <a:t>un</a:t>
            </a:r>
            <a:r>
              <a:rPr lang="nl-NL" dirty="0" smtClean="0"/>
              <a:t> mouvement _________  du _________e siècle. Son chef </a:t>
            </a:r>
            <a:r>
              <a:rPr lang="nl-NL" dirty="0" err="1" smtClean="0"/>
              <a:t>idéologique</a:t>
            </a:r>
            <a:r>
              <a:rPr lang="nl-NL" dirty="0" smtClean="0"/>
              <a:t> et </a:t>
            </a:r>
            <a:r>
              <a:rPr lang="nl-NL" dirty="0" err="1" smtClean="0"/>
              <a:t>théorique</a:t>
            </a:r>
            <a:r>
              <a:rPr lang="nl-NL" dirty="0" smtClean="0"/>
              <a:t> </a:t>
            </a:r>
            <a:r>
              <a:rPr lang="nl-NL" dirty="0" err="1" smtClean="0"/>
              <a:t>est</a:t>
            </a:r>
            <a:r>
              <a:rPr lang="nl-NL" dirty="0" smtClean="0"/>
              <a:t> _________. </a:t>
            </a:r>
            <a:r>
              <a:rPr lang="nl-NL" dirty="0" err="1" smtClean="0"/>
              <a:t>Il</a:t>
            </a:r>
            <a:r>
              <a:rPr lang="nl-NL" dirty="0" smtClean="0"/>
              <a:t> </a:t>
            </a:r>
            <a:r>
              <a:rPr lang="nl-NL" dirty="0" err="1" smtClean="0"/>
              <a:t>s’agit</a:t>
            </a:r>
            <a:r>
              <a:rPr lang="nl-NL" dirty="0" smtClean="0"/>
              <a:t> </a:t>
            </a:r>
            <a:r>
              <a:rPr lang="nl-NL" dirty="0" err="1" smtClean="0"/>
              <a:t>d’un</a:t>
            </a:r>
            <a:r>
              <a:rPr lang="nl-NL" dirty="0" smtClean="0"/>
              <a:t> existentialisme _________, </a:t>
            </a:r>
            <a:r>
              <a:rPr lang="nl-NL" dirty="0" err="1" smtClean="0"/>
              <a:t>c’est</a:t>
            </a:r>
            <a:r>
              <a:rPr lang="nl-NL" dirty="0" smtClean="0"/>
              <a:t>-à-</a:t>
            </a:r>
            <a:r>
              <a:rPr lang="nl-NL" dirty="0" err="1" smtClean="0"/>
              <a:t>dire</a:t>
            </a:r>
            <a:r>
              <a:rPr lang="nl-NL" dirty="0" smtClean="0"/>
              <a:t> que </a:t>
            </a:r>
            <a:r>
              <a:rPr lang="nl-NL" dirty="0" err="1" smtClean="0"/>
              <a:t>Dieu</a:t>
            </a:r>
            <a:r>
              <a:rPr lang="nl-NL" dirty="0" smtClean="0"/>
              <a:t> </a:t>
            </a:r>
            <a:r>
              <a:rPr lang="nl-NL" dirty="0" err="1" smtClean="0"/>
              <a:t>n’y</a:t>
            </a:r>
            <a:r>
              <a:rPr lang="nl-NL" dirty="0" smtClean="0"/>
              <a:t> </a:t>
            </a:r>
            <a:r>
              <a:rPr lang="nl-NL" dirty="0" err="1" smtClean="0"/>
              <a:t>trouve</a:t>
            </a:r>
            <a:r>
              <a:rPr lang="nl-NL" dirty="0" smtClean="0"/>
              <a:t> pas sa </a:t>
            </a:r>
            <a:r>
              <a:rPr lang="nl-NL" dirty="0" err="1" smtClean="0"/>
              <a:t>place</a:t>
            </a:r>
            <a:r>
              <a:rPr lang="nl-NL" dirty="0" smtClean="0"/>
              <a:t>.</a:t>
            </a:r>
            <a:br>
              <a:rPr lang="nl-NL" dirty="0" smtClean="0"/>
            </a:br>
            <a:endParaRPr lang="nl-NL" dirty="0" smtClean="0"/>
          </a:p>
        </p:txBody>
      </p:sp>
      <p:sp>
        <p:nvSpPr>
          <p:cNvPr id="43014" name="Rectangle 6"/>
          <p:cNvSpPr>
            <a:spLocks noGrp="1"/>
          </p:cNvSpPr>
          <p:nvPr>
            <p:ph sz="half" idx="2"/>
          </p:nvPr>
        </p:nvSpPr>
        <p:spPr>
          <a:xfrm>
            <a:off x="5724525" y="2708275"/>
            <a:ext cx="3168650" cy="3816350"/>
          </a:xfrm>
        </p:spPr>
        <p:txBody>
          <a:bodyPr/>
          <a:lstStyle/>
          <a:p>
            <a:pPr eaLnBrk="1" hangingPunct="1"/>
            <a:endParaRPr lang="nl-BE" smtClean="0"/>
          </a:p>
          <a:p>
            <a:pPr eaLnBrk="1" hangingPunct="1"/>
            <a:r>
              <a:rPr lang="nl-BE" smtClean="0">
                <a:solidFill>
                  <a:schemeClr val="accent1"/>
                </a:solidFill>
              </a:rPr>
              <a:t>philosophique</a:t>
            </a:r>
          </a:p>
          <a:p>
            <a:pPr eaLnBrk="1" hangingPunct="1"/>
            <a:r>
              <a:rPr lang="nl-BE" smtClean="0">
                <a:solidFill>
                  <a:schemeClr val="accent1"/>
                </a:solidFill>
              </a:rPr>
              <a:t>20</a:t>
            </a:r>
          </a:p>
          <a:p>
            <a:pPr eaLnBrk="1" hangingPunct="1"/>
            <a:endParaRPr lang="nl-BE" smtClean="0">
              <a:solidFill>
                <a:schemeClr val="accent1"/>
              </a:solidFill>
            </a:endParaRPr>
          </a:p>
          <a:p>
            <a:pPr eaLnBrk="1" hangingPunct="1"/>
            <a:r>
              <a:rPr lang="nl-BE" smtClean="0">
                <a:solidFill>
                  <a:schemeClr val="accent1"/>
                </a:solidFill>
              </a:rPr>
              <a:t>Jean-Paul Sartre</a:t>
            </a:r>
          </a:p>
          <a:p>
            <a:pPr eaLnBrk="1" hangingPunct="1"/>
            <a:r>
              <a:rPr lang="nl-BE" smtClean="0">
                <a:solidFill>
                  <a:schemeClr val="accent1"/>
                </a:solidFill>
              </a:rPr>
              <a:t>athée</a:t>
            </a:r>
          </a:p>
          <a:p>
            <a:pPr eaLnBrk="1" hangingPunct="1">
              <a:buFont typeface="Arial" charset="0"/>
              <a:buNone/>
            </a:pPr>
            <a:endParaRPr lang="nl-BE" smtClean="0">
              <a:solidFill>
                <a:schemeClr val="accent1"/>
              </a:solidFill>
            </a:endParaRPr>
          </a:p>
          <a:p>
            <a:pPr eaLnBrk="1" hangingPunct="1"/>
            <a:endParaRPr lang="nl-NL"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4">
                                            <p:txEl>
                                              <p:pRg st="1" end="1"/>
                                            </p:txEl>
                                          </p:spTgt>
                                        </p:tgtEl>
                                        <p:attrNameLst>
                                          <p:attrName>style.visibility</p:attrName>
                                        </p:attrNameLst>
                                      </p:cBhvr>
                                      <p:to>
                                        <p:strVal val="visible"/>
                                      </p:to>
                                    </p:set>
                                    <p:anim calcmode="lin" valueType="num">
                                      <p:cBhvr additive="base">
                                        <p:cTn id="7" dur="500" fill="hold"/>
                                        <p:tgtEl>
                                          <p:spTgt spid="430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4">
                                            <p:txEl>
                                              <p:pRg st="2" end="2"/>
                                            </p:txEl>
                                          </p:spTgt>
                                        </p:tgtEl>
                                        <p:attrNameLst>
                                          <p:attrName>style.visibility</p:attrName>
                                        </p:attrNameLst>
                                      </p:cBhvr>
                                      <p:to>
                                        <p:strVal val="visible"/>
                                      </p:to>
                                    </p:set>
                                    <p:anim calcmode="lin" valueType="num">
                                      <p:cBhvr additive="base">
                                        <p:cTn id="13" dur="500" fill="hold"/>
                                        <p:tgtEl>
                                          <p:spTgt spid="430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4">
                                            <p:txEl>
                                              <p:pRg st="4" end="4"/>
                                            </p:txEl>
                                          </p:spTgt>
                                        </p:tgtEl>
                                        <p:attrNameLst>
                                          <p:attrName>style.visibility</p:attrName>
                                        </p:attrNameLst>
                                      </p:cBhvr>
                                      <p:to>
                                        <p:strVal val="visible"/>
                                      </p:to>
                                    </p:set>
                                    <p:anim calcmode="lin" valueType="num">
                                      <p:cBhvr additive="base">
                                        <p:cTn id="19" dur="500" fill="hold"/>
                                        <p:tgtEl>
                                          <p:spTgt spid="430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3014">
                                            <p:txEl>
                                              <p:pRg st="5" end="5"/>
                                            </p:txEl>
                                          </p:spTgt>
                                        </p:tgtEl>
                                        <p:attrNameLst>
                                          <p:attrName>style.visibility</p:attrName>
                                        </p:attrNameLst>
                                      </p:cBhvr>
                                      <p:to>
                                        <p:strVal val="visible"/>
                                      </p:to>
                                    </p:set>
                                    <p:anim calcmode="lin" valueType="num">
                                      <p:cBhvr additive="base">
                                        <p:cTn id="25" dur="500" fill="hold"/>
                                        <p:tgtEl>
                                          <p:spTgt spid="4301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fr-FR" sz="1400" b="1" smtClean="0"/>
              <a:t>Mots à choisir : </a:t>
            </a:r>
            <a:br>
              <a:rPr lang="fr-FR" sz="1400" b="1" smtClean="0"/>
            </a:br>
            <a:r>
              <a:rPr lang="fr-FR" sz="1400" b="1" smtClean="0"/>
              <a:t> </a:t>
            </a:r>
            <a:r>
              <a:rPr lang="fr-FR" sz="1400" smtClean="0"/>
              <a:t>actes, fait, humanisme, athée, Jean-Paul Sartre, Beauvoir, philosophique, précède, 20, </a:t>
            </a:r>
            <a:br>
              <a:rPr lang="fr-FR" sz="1400" smtClean="0"/>
            </a:br>
            <a:r>
              <a:rPr lang="fr-FR" sz="1400" smtClean="0"/>
              <a:t>Albert Camus, libre, responsable</a:t>
            </a:r>
            <a:endParaRPr lang="nl-NL" sz="1400" smtClean="0"/>
          </a:p>
        </p:txBody>
      </p:sp>
      <p:sp>
        <p:nvSpPr>
          <p:cNvPr id="9219" name="Rectangle 4"/>
          <p:cNvSpPr>
            <a:spLocks noGrp="1"/>
          </p:cNvSpPr>
          <p:nvPr>
            <p:ph sz="half" idx="1"/>
          </p:nvPr>
        </p:nvSpPr>
        <p:spPr>
          <a:xfrm>
            <a:off x="250825" y="1628775"/>
            <a:ext cx="5834063" cy="4968875"/>
          </a:xfrm>
        </p:spPr>
        <p:txBody>
          <a:bodyPr/>
          <a:lstStyle/>
          <a:p>
            <a:pPr eaLnBrk="1" hangingPunct="1">
              <a:buFont typeface="Arial" charset="0"/>
              <a:buNone/>
            </a:pPr>
            <a:r>
              <a:rPr lang="fr-FR" dirty="0" smtClean="0"/>
              <a:t>Quelques thèses de cette philosophie :</a:t>
            </a:r>
            <a:br>
              <a:rPr lang="fr-FR" dirty="0" smtClean="0"/>
            </a:br>
            <a:r>
              <a:rPr lang="fr-FR" dirty="0" smtClean="0"/>
              <a:t>- l’homme est </a:t>
            </a:r>
            <a:r>
              <a:rPr lang="nl-NL" dirty="0" smtClean="0"/>
              <a:t>_________ </a:t>
            </a:r>
            <a:r>
              <a:rPr lang="fr-FR" dirty="0" smtClean="0"/>
              <a:t>et il ne dépend pas d’une divinité;</a:t>
            </a:r>
            <a:br>
              <a:rPr lang="fr-FR" dirty="0" smtClean="0"/>
            </a:br>
            <a:r>
              <a:rPr lang="fr-FR" dirty="0" smtClean="0"/>
              <a:t>- pour l’homme, l’existence </a:t>
            </a:r>
            <a:r>
              <a:rPr lang="nl-NL" dirty="0" smtClean="0"/>
              <a:t>_________ </a:t>
            </a:r>
            <a:r>
              <a:rPr lang="fr-FR" dirty="0" smtClean="0"/>
              <a:t>l’essence: il est né et se définit lui-même par ses </a:t>
            </a:r>
            <a:r>
              <a:rPr lang="nl-NL" dirty="0" smtClean="0"/>
              <a:t>________ </a:t>
            </a:r>
            <a:r>
              <a:rPr lang="fr-FR" dirty="0"/>
              <a:t>;</a:t>
            </a:r>
            <a:r>
              <a:rPr lang="fr-FR" dirty="0" smtClean="0"/>
              <a:t> - l’homme n’est rien d’autre que ce qu’il </a:t>
            </a:r>
            <a:r>
              <a:rPr lang="nl-NL" dirty="0" smtClean="0"/>
              <a:t>_________;</a:t>
            </a:r>
            <a:r>
              <a:rPr lang="fr-FR" dirty="0" smtClean="0"/>
              <a:t/>
            </a:r>
            <a:br>
              <a:rPr lang="fr-FR" dirty="0" smtClean="0"/>
            </a:br>
            <a:r>
              <a:rPr lang="fr-FR" dirty="0" smtClean="0"/>
              <a:t>- en même temps, il est tout à fait </a:t>
            </a:r>
            <a:r>
              <a:rPr lang="nl-NL" dirty="0" smtClean="0"/>
              <a:t>_________ </a:t>
            </a:r>
            <a:r>
              <a:rPr lang="fr-FR" dirty="0" smtClean="0"/>
              <a:t>des actes qu’il commet.</a:t>
            </a:r>
            <a:endParaRPr lang="nl-NL" dirty="0" smtClean="0"/>
          </a:p>
        </p:txBody>
      </p:sp>
      <p:sp>
        <p:nvSpPr>
          <p:cNvPr id="46085" name="Rectangle 5"/>
          <p:cNvSpPr>
            <a:spLocks noGrp="1"/>
          </p:cNvSpPr>
          <p:nvPr>
            <p:ph sz="half" idx="2"/>
          </p:nvPr>
        </p:nvSpPr>
        <p:spPr>
          <a:xfrm>
            <a:off x="6300788" y="1484313"/>
            <a:ext cx="2519362" cy="4670425"/>
          </a:xfrm>
        </p:spPr>
        <p:txBody>
          <a:bodyPr/>
          <a:lstStyle/>
          <a:p>
            <a:pPr eaLnBrk="1" hangingPunct="1"/>
            <a:endParaRPr lang="nl-BE" smtClean="0">
              <a:solidFill>
                <a:schemeClr val="accent1"/>
              </a:solidFill>
            </a:endParaRPr>
          </a:p>
          <a:p>
            <a:pPr eaLnBrk="1" hangingPunct="1"/>
            <a:r>
              <a:rPr lang="nl-BE" smtClean="0">
                <a:solidFill>
                  <a:schemeClr val="accent1"/>
                </a:solidFill>
              </a:rPr>
              <a:t>libre</a:t>
            </a:r>
          </a:p>
          <a:p>
            <a:pPr eaLnBrk="1" hangingPunct="1"/>
            <a:endParaRPr lang="nl-BE" sz="4800" smtClean="0">
              <a:solidFill>
                <a:schemeClr val="accent1"/>
              </a:solidFill>
            </a:endParaRPr>
          </a:p>
          <a:p>
            <a:pPr eaLnBrk="1" hangingPunct="1"/>
            <a:r>
              <a:rPr lang="nl-BE" smtClean="0">
                <a:solidFill>
                  <a:schemeClr val="accent1"/>
                </a:solidFill>
              </a:rPr>
              <a:t>précède</a:t>
            </a:r>
          </a:p>
          <a:p>
            <a:pPr eaLnBrk="1" hangingPunct="1"/>
            <a:r>
              <a:rPr lang="nl-BE" smtClean="0">
                <a:solidFill>
                  <a:schemeClr val="accent1"/>
                </a:solidFill>
              </a:rPr>
              <a:t>actes</a:t>
            </a:r>
          </a:p>
          <a:p>
            <a:pPr eaLnBrk="1" hangingPunct="1"/>
            <a:endParaRPr lang="nl-BE" smtClean="0">
              <a:solidFill>
                <a:schemeClr val="accent1"/>
              </a:solidFill>
            </a:endParaRPr>
          </a:p>
          <a:p>
            <a:pPr eaLnBrk="1" hangingPunct="1"/>
            <a:r>
              <a:rPr lang="nl-BE" smtClean="0">
                <a:solidFill>
                  <a:schemeClr val="accent1"/>
                </a:solidFill>
              </a:rPr>
              <a:t>fait</a:t>
            </a:r>
          </a:p>
          <a:p>
            <a:pPr eaLnBrk="1" hangingPunct="1"/>
            <a:r>
              <a:rPr lang="nl-BE" smtClean="0">
                <a:solidFill>
                  <a:schemeClr val="accent1"/>
                </a:solidFill>
              </a:rPr>
              <a:t>responsable</a:t>
            </a:r>
            <a:endParaRPr lang="nl-NL"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5">
                                            <p:txEl>
                                              <p:pRg st="1" end="1"/>
                                            </p:txEl>
                                          </p:spTgt>
                                        </p:tgtEl>
                                        <p:attrNameLst>
                                          <p:attrName>style.visibility</p:attrName>
                                        </p:attrNameLst>
                                      </p:cBhvr>
                                      <p:to>
                                        <p:strVal val="visible"/>
                                      </p:to>
                                    </p:set>
                                    <p:anim calcmode="lin" valueType="num">
                                      <p:cBhvr additive="base">
                                        <p:cTn id="7" dur="500" fill="hold"/>
                                        <p:tgtEl>
                                          <p:spTgt spid="4608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5">
                                            <p:txEl>
                                              <p:pRg st="3" end="3"/>
                                            </p:txEl>
                                          </p:spTgt>
                                        </p:tgtEl>
                                        <p:attrNameLst>
                                          <p:attrName>style.visibility</p:attrName>
                                        </p:attrNameLst>
                                      </p:cBhvr>
                                      <p:to>
                                        <p:strVal val="visible"/>
                                      </p:to>
                                    </p:set>
                                    <p:anim calcmode="lin" valueType="num">
                                      <p:cBhvr additive="base">
                                        <p:cTn id="13" dur="500" fill="hold"/>
                                        <p:tgtEl>
                                          <p:spTgt spid="4608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85">
                                            <p:txEl>
                                              <p:pRg st="4" end="4"/>
                                            </p:txEl>
                                          </p:spTgt>
                                        </p:tgtEl>
                                        <p:attrNameLst>
                                          <p:attrName>style.visibility</p:attrName>
                                        </p:attrNameLst>
                                      </p:cBhvr>
                                      <p:to>
                                        <p:strVal val="visible"/>
                                      </p:to>
                                    </p:set>
                                    <p:anim calcmode="lin" valueType="num">
                                      <p:cBhvr additive="base">
                                        <p:cTn id="19" dur="500" fill="hold"/>
                                        <p:tgtEl>
                                          <p:spTgt spid="4608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085">
                                            <p:txEl>
                                              <p:pRg st="6" end="6"/>
                                            </p:txEl>
                                          </p:spTgt>
                                        </p:tgtEl>
                                        <p:attrNameLst>
                                          <p:attrName>style.visibility</p:attrName>
                                        </p:attrNameLst>
                                      </p:cBhvr>
                                      <p:to>
                                        <p:strVal val="visible"/>
                                      </p:to>
                                    </p:set>
                                    <p:anim calcmode="lin" valueType="num">
                                      <p:cBhvr additive="base">
                                        <p:cTn id="25" dur="500" fill="hold"/>
                                        <p:tgtEl>
                                          <p:spTgt spid="4608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6085">
                                            <p:txEl>
                                              <p:pRg st="7" end="7"/>
                                            </p:txEl>
                                          </p:spTgt>
                                        </p:tgtEl>
                                        <p:attrNameLst>
                                          <p:attrName>style.visibility</p:attrName>
                                        </p:attrNameLst>
                                      </p:cBhvr>
                                      <p:to>
                                        <p:strVal val="visible"/>
                                      </p:to>
                                    </p:set>
                                    <p:anim calcmode="lin" valueType="num">
                                      <p:cBhvr additive="base">
                                        <p:cTn id="31" dur="500" fill="hold"/>
                                        <p:tgtEl>
                                          <p:spTgt spid="4608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r>
              <a:rPr lang="fr-FR" sz="1400" b="1" smtClean="0"/>
              <a:t>Mots à choisir : </a:t>
            </a:r>
            <a:br>
              <a:rPr lang="fr-FR" sz="1400" b="1" smtClean="0"/>
            </a:br>
            <a:r>
              <a:rPr lang="fr-FR" sz="1400" b="1" smtClean="0"/>
              <a:t> </a:t>
            </a:r>
            <a:r>
              <a:rPr lang="fr-FR" sz="1400" smtClean="0"/>
              <a:t>actes, fait, humanisme, athée, Jean-Paul Sartre, Beauvoir, philosophique, précède, 20, </a:t>
            </a:r>
            <a:br>
              <a:rPr lang="fr-FR" sz="1400" smtClean="0"/>
            </a:br>
            <a:r>
              <a:rPr lang="fr-FR" sz="1400" smtClean="0"/>
              <a:t>Albert Camus, libre, responsable</a:t>
            </a:r>
            <a:endParaRPr lang="nl-NL" sz="1400" smtClean="0"/>
          </a:p>
        </p:txBody>
      </p:sp>
      <p:sp>
        <p:nvSpPr>
          <p:cNvPr id="10243" name="Rectangle 4"/>
          <p:cNvSpPr>
            <a:spLocks noGrp="1"/>
          </p:cNvSpPr>
          <p:nvPr>
            <p:ph sz="half" idx="1"/>
          </p:nvPr>
        </p:nvSpPr>
        <p:spPr>
          <a:xfrm>
            <a:off x="323850" y="1600200"/>
            <a:ext cx="5256213" cy="4525963"/>
          </a:xfrm>
        </p:spPr>
        <p:txBody>
          <a:bodyPr/>
          <a:lstStyle/>
          <a:p>
            <a:pPr eaLnBrk="1" hangingPunct="1">
              <a:buFont typeface="Arial" charset="0"/>
              <a:buNone/>
            </a:pPr>
            <a:r>
              <a:rPr lang="nl-NL" smtClean="0"/>
              <a:t>	D’autres existentialistes français et amis de Sartre sont Simone de _________ et _________ .</a:t>
            </a:r>
            <a:br>
              <a:rPr lang="nl-NL" smtClean="0"/>
            </a:br>
            <a:r>
              <a:rPr lang="nl-NL" smtClean="0"/>
              <a:t>Un des ouvrages théoriques de Sartre s'appelle </a:t>
            </a:r>
          </a:p>
          <a:p>
            <a:pPr eaLnBrk="1" hangingPunct="1">
              <a:buFont typeface="Arial" charset="0"/>
              <a:buNone/>
            </a:pPr>
            <a:r>
              <a:rPr lang="nl-NL" smtClean="0"/>
              <a:t>	« L’existentialisme est un _________ ». </a:t>
            </a:r>
          </a:p>
        </p:txBody>
      </p:sp>
      <p:sp>
        <p:nvSpPr>
          <p:cNvPr id="47109" name="Rectangle 5"/>
          <p:cNvSpPr>
            <a:spLocks noGrp="1"/>
          </p:cNvSpPr>
          <p:nvPr>
            <p:ph sz="half" idx="2"/>
          </p:nvPr>
        </p:nvSpPr>
        <p:spPr>
          <a:xfrm>
            <a:off x="5940425" y="1628775"/>
            <a:ext cx="2741613" cy="4525963"/>
          </a:xfrm>
        </p:spPr>
        <p:txBody>
          <a:bodyPr/>
          <a:lstStyle/>
          <a:p>
            <a:pPr eaLnBrk="1" hangingPunct="1"/>
            <a:endParaRPr lang="nl-NL" smtClean="0">
              <a:solidFill>
                <a:schemeClr val="accent1"/>
              </a:solidFill>
            </a:endParaRPr>
          </a:p>
          <a:p>
            <a:pPr eaLnBrk="1" hangingPunct="1"/>
            <a:r>
              <a:rPr lang="nl-NL" smtClean="0">
                <a:solidFill>
                  <a:schemeClr val="accent1"/>
                </a:solidFill>
              </a:rPr>
              <a:t>Beauvoir</a:t>
            </a:r>
          </a:p>
          <a:p>
            <a:pPr eaLnBrk="1" hangingPunct="1"/>
            <a:r>
              <a:rPr lang="nl-BE" smtClean="0">
                <a:solidFill>
                  <a:schemeClr val="accent1"/>
                </a:solidFill>
              </a:rPr>
              <a:t>Albert Camus</a:t>
            </a:r>
          </a:p>
          <a:p>
            <a:pPr eaLnBrk="1" hangingPunct="1"/>
            <a:endParaRPr lang="nl-BE" smtClean="0">
              <a:solidFill>
                <a:schemeClr val="accent1"/>
              </a:solidFill>
            </a:endParaRPr>
          </a:p>
          <a:p>
            <a:pPr eaLnBrk="1" hangingPunct="1"/>
            <a:endParaRPr lang="nl-BE" smtClean="0">
              <a:solidFill>
                <a:schemeClr val="accent1"/>
              </a:solidFill>
            </a:endParaRPr>
          </a:p>
          <a:p>
            <a:pPr eaLnBrk="1" hangingPunct="1"/>
            <a:r>
              <a:rPr lang="nl-BE" smtClean="0">
                <a:solidFill>
                  <a:schemeClr val="accent1"/>
                </a:solidFill>
              </a:rPr>
              <a:t>humanisme</a:t>
            </a:r>
            <a:endParaRPr lang="nl-NL"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9">
                                            <p:txEl>
                                              <p:pRg st="1" end="1"/>
                                            </p:txEl>
                                          </p:spTgt>
                                        </p:tgtEl>
                                        <p:attrNameLst>
                                          <p:attrName>style.visibility</p:attrName>
                                        </p:attrNameLst>
                                      </p:cBhvr>
                                      <p:to>
                                        <p:strVal val="visible"/>
                                      </p:to>
                                    </p:set>
                                    <p:anim calcmode="lin" valueType="num">
                                      <p:cBhvr additive="base">
                                        <p:cTn id="7" dur="500" fill="hold"/>
                                        <p:tgtEl>
                                          <p:spTgt spid="4710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09">
                                            <p:txEl>
                                              <p:pRg st="2" end="2"/>
                                            </p:txEl>
                                          </p:spTgt>
                                        </p:tgtEl>
                                        <p:attrNameLst>
                                          <p:attrName>style.visibility</p:attrName>
                                        </p:attrNameLst>
                                      </p:cBhvr>
                                      <p:to>
                                        <p:strVal val="visible"/>
                                      </p:to>
                                    </p:set>
                                    <p:anim calcmode="lin" valueType="num">
                                      <p:cBhvr additive="base">
                                        <p:cTn id="13" dur="500" fill="hold"/>
                                        <p:tgtEl>
                                          <p:spTgt spid="4710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09">
                                            <p:txEl>
                                              <p:pRg st="5" end="5"/>
                                            </p:txEl>
                                          </p:spTgt>
                                        </p:tgtEl>
                                        <p:attrNameLst>
                                          <p:attrName>style.visibility</p:attrName>
                                        </p:attrNameLst>
                                      </p:cBhvr>
                                      <p:to>
                                        <p:strVal val="visible"/>
                                      </p:to>
                                    </p:set>
                                    <p:anim calcmode="lin" valueType="num">
                                      <p:cBhvr additive="base">
                                        <p:cTn id="19" dur="500" fill="hold"/>
                                        <p:tgtEl>
                                          <p:spTgt spid="4710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393</Words>
  <Application>Microsoft Office PowerPoint</Application>
  <PresentationFormat>On-screen Show (4:3)</PresentationFormat>
  <Paragraphs>361</Paragraphs>
  <Slides>51</Slides>
  <Notes>0</Notes>
  <HiddenSlides>0</HiddenSlides>
  <MMClips>2</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Camus et l’existentialisme</vt:lpstr>
      <vt:lpstr>PowerPoint Presentation</vt:lpstr>
      <vt:lpstr>PowerPoint Presentation</vt:lpstr>
      <vt:lpstr>1. Introduction</vt:lpstr>
      <vt:lpstr>PowerPoint Presentation</vt:lpstr>
      <vt:lpstr>PowerPoint Presentation</vt:lpstr>
      <vt:lpstr> Afin d’élargir vos connaissances concernant l’existentialisme, voici un texte à compléter. De cette façon, vous aurez déjà une idée plus claire de la base de l’existentialisme.       Mots à choisir :   actes, fait, humanisme, athée, Jean-Paul Sartre, Beauvoir, philosophique, précède, 20,     Albert Camus, libre, responsable</vt:lpstr>
      <vt:lpstr>Mots à choisir :   actes, fait, humanisme, athée, Jean-Paul Sartre, Beauvoir, philosophique, précède, 20,  Albert Camus, libre, responsable</vt:lpstr>
      <vt:lpstr>Mots à choisir :   actes, fait, humanisme, athée, Jean-Paul Sartre, Beauvoir, philosophique, précède, 20,  Albert Camus, libre, responsable</vt:lpstr>
      <vt:lpstr>Vous venez de découvrir quelques principes de l’existentialisme. Parlons maintenant plus en détail d’un des représentants de ce courant.</vt:lpstr>
      <vt:lpstr>PowerPoint Presentation</vt:lpstr>
      <vt:lpstr>PowerPoint Presentation</vt:lpstr>
      <vt:lpstr>PowerPoint Presentation</vt:lpstr>
      <vt:lpstr>Questions sur la vie de Camus</vt:lpstr>
      <vt:lpstr>PowerPoint Presentation</vt:lpstr>
      <vt:lpstr>PowerPoint Presentation</vt:lpstr>
      <vt:lpstr>2. Tâche</vt:lpstr>
      <vt:lpstr>PowerPoint Presentation</vt:lpstr>
      <vt:lpstr>3. Processus</vt:lpstr>
      <vt:lpstr>Étape 1</vt:lpstr>
      <vt:lpstr>Étape 2</vt:lpstr>
      <vt:lpstr>PowerPoint Presentation</vt:lpstr>
      <vt:lpstr>Fragment 1 : le meurtre                             Le texte lu par Camus</vt:lpstr>
      <vt:lpstr>PowerPoint Presentation</vt:lpstr>
      <vt:lpstr>PowerPoint Presentation</vt:lpstr>
      <vt:lpstr>PowerPoint Presentation</vt:lpstr>
      <vt:lpstr>Questions sur le fragment “le meurtre”  Vous devez répondre par écrit aux questions en rouge. Notez vos réponses dans votre livre de bord et remettez-les à la fin du cours.</vt:lpstr>
      <vt:lpstr>PowerPoint Presentation</vt:lpstr>
      <vt:lpstr>PowerPoint Presentation</vt:lpstr>
      <vt:lpstr>PowerPoint Presentation</vt:lpstr>
      <vt:lpstr>Étape 3</vt:lpstr>
      <vt:lpstr>Fragment 2 : l’arrestation                                  Le texte lu par Camus</vt:lpstr>
      <vt:lpstr>PowerPoint Presentation</vt:lpstr>
      <vt:lpstr>PowerPoint Presentation</vt:lpstr>
      <vt:lpstr>Questions sur le fragment “l’arrestation”</vt:lpstr>
      <vt:lpstr>PowerPoint Presentation</vt:lpstr>
      <vt:lpstr>PowerPoint Presentation</vt:lpstr>
      <vt:lpstr>Étape 4</vt:lpstr>
      <vt:lpstr>PowerPoint Presentation</vt:lpstr>
      <vt:lpstr>Étape 5</vt:lpstr>
      <vt:lpstr>PowerPoint Presentation</vt:lpstr>
      <vt:lpstr>PowerPoint Presentation</vt:lpstr>
      <vt:lpstr>Étape 6</vt:lpstr>
      <vt:lpstr>PowerPoint Presentation</vt:lpstr>
      <vt:lpstr>4. Ressources</vt:lpstr>
      <vt:lpstr>PowerPoint Presentation</vt:lpstr>
      <vt:lpstr>PowerPoint Presentation</vt:lpstr>
      <vt:lpstr>5. Conclusion</vt:lpstr>
      <vt:lpstr>PowerPoint Presentation</vt:lpstr>
      <vt:lpstr>6. Évaluation</vt:lpstr>
      <vt:lpstr>PowerPoint Presentation</vt:lpstr>
    </vt:vector>
  </TitlesOfParts>
  <Company>Universiteit Antwerpen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Camus et l’existentialisme</dc:title>
  <dc:creator>s0050060</dc:creator>
  <cp:lastModifiedBy>Vandermeulen Nina</cp:lastModifiedBy>
  <cp:revision>411</cp:revision>
  <dcterms:created xsi:type="dcterms:W3CDTF">2013-02-01T22:17:58Z</dcterms:created>
  <dcterms:modified xsi:type="dcterms:W3CDTF">2014-12-19T14:55:07Z</dcterms:modified>
</cp:coreProperties>
</file>