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 id="263" r:id="rId9"/>
    <p:sldId id="273" r:id="rId10"/>
    <p:sldId id="264" r:id="rId11"/>
    <p:sldId id="274" r:id="rId12"/>
    <p:sldId id="267" r:id="rId13"/>
    <p:sldId id="268" r:id="rId14"/>
    <p:sldId id="265" r:id="rId15"/>
    <p:sldId id="269" r:id="rId16"/>
    <p:sldId id="266" r:id="rId17"/>
    <p:sldId id="270" r:id="rId18"/>
    <p:sldId id="272" r:id="rId19"/>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16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8"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ond diagonale hoek rechthoek 7"/>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el 7"/>
          <p:cNvSpPr>
            <a:spLocks noGrp="1"/>
          </p:cNvSpPr>
          <p:nvPr>
            <p:ph type="ctrTitle"/>
          </p:nvPr>
        </p:nvSpPr>
        <p:spPr>
          <a:xfrm>
            <a:off x="464234" y="381001"/>
            <a:ext cx="8229600" cy="2209800"/>
          </a:xfrm>
        </p:spPr>
        <p:txBody>
          <a:bodyPr lIns="45720" rIns="228600"/>
          <a:lstStyle>
            <a:lvl1pPr marL="0" algn="r">
              <a:defRPr sz="4800"/>
            </a:lvl1pPr>
            <a:extLst/>
          </a:lstStyle>
          <a:p>
            <a:r>
              <a:rPr lang="nl-NL" smtClean="0"/>
              <a:t>Klik om de stijl te bewerken</a:t>
            </a:r>
            <a:endParaRPr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5" name="Tijdelijke aanduiding voor datum 9"/>
          <p:cNvSpPr>
            <a:spLocks noGrp="1"/>
          </p:cNvSpPr>
          <p:nvPr>
            <p:ph type="dt" sz="half" idx="10"/>
          </p:nvPr>
        </p:nvSpPr>
        <p:spPr>
          <a:xfrm>
            <a:off x="5562600" y="6508750"/>
            <a:ext cx="3001963" cy="274638"/>
          </a:xfrm>
        </p:spPr>
        <p:txBody>
          <a:bodyPr vert="horz" rtlCol="0"/>
          <a:lstStyle>
            <a:lvl1pPr>
              <a:defRPr/>
            </a:lvl1pPr>
            <a:extLst/>
          </a:lstStyle>
          <a:p>
            <a:pPr>
              <a:defRPr/>
            </a:pPr>
            <a:fld id="{0560C5D6-1892-4EAA-92FA-3C1B5DBC3072}" type="datetimeFigureOut">
              <a:rPr lang="nl-BE"/>
              <a:pPr>
                <a:defRPr/>
              </a:pPr>
              <a:t>19/12/2014</a:t>
            </a:fld>
            <a:endParaRPr lang="nl-BE"/>
          </a:p>
        </p:txBody>
      </p:sp>
      <p:sp>
        <p:nvSpPr>
          <p:cNvPr id="6" name="Tijdelijke aanduiding voor dianumm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137C3ADC-16E1-44EE-9522-E02AC439AF55}" type="slidenum">
              <a:rPr lang="nl-BE"/>
              <a:pPr>
                <a:defRPr/>
              </a:pPr>
              <a:t>‹#›</a:t>
            </a:fld>
            <a:endParaRPr lang="nl-BE"/>
          </a:p>
        </p:txBody>
      </p:sp>
      <p:sp>
        <p:nvSpPr>
          <p:cNvPr id="7" name="Tijdelijke aanduiding voor voettekst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nl-BE"/>
          </a:p>
        </p:txBody>
      </p:sp>
    </p:spTree>
    <p:extLst>
      <p:ext uri="{BB962C8B-B14F-4D97-AF65-F5344CB8AC3E}">
        <p14:creationId xmlns:p14="http://schemas.microsoft.com/office/powerpoint/2010/main" val="354786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voettekst 2"/>
          <p:cNvSpPr>
            <a:spLocks noGrp="1"/>
          </p:cNvSpPr>
          <p:nvPr>
            <p:ph type="ftr" sz="quarter" idx="10"/>
          </p:nvPr>
        </p:nvSpPr>
        <p:spPr/>
        <p:txBody>
          <a:bodyPr/>
          <a:lstStyle>
            <a:lvl1pPr>
              <a:defRPr/>
            </a:lvl1pPr>
          </a:lstStyle>
          <a:p>
            <a:pPr>
              <a:defRPr/>
            </a:pPr>
            <a:endParaRPr lang="nl-BE"/>
          </a:p>
        </p:txBody>
      </p:sp>
      <p:sp>
        <p:nvSpPr>
          <p:cNvPr id="5" name="Tijdelijke aanduiding voor datum 13"/>
          <p:cNvSpPr>
            <a:spLocks noGrp="1"/>
          </p:cNvSpPr>
          <p:nvPr>
            <p:ph type="dt" sz="half" idx="11"/>
          </p:nvPr>
        </p:nvSpPr>
        <p:spPr/>
        <p:txBody>
          <a:bodyPr/>
          <a:lstStyle>
            <a:lvl1pPr>
              <a:defRPr/>
            </a:lvl1pPr>
          </a:lstStyle>
          <a:p>
            <a:pPr>
              <a:defRPr/>
            </a:pPr>
            <a:fld id="{B9DA3FB8-D53F-4526-B633-A8B3B2FD7487}" type="datetimeFigureOut">
              <a:rPr lang="nl-BE"/>
              <a:pPr>
                <a:defRPr/>
              </a:pPr>
              <a:t>19/12/2014</a:t>
            </a:fld>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28508093-EEA4-4781-BBE0-C38A86C30F04}" type="slidenum">
              <a:rPr lang="nl-BE"/>
              <a:pPr>
                <a:defRPr/>
              </a:pPr>
              <a:t>‹#›</a:t>
            </a:fld>
            <a:endParaRPr lang="nl-BE"/>
          </a:p>
        </p:txBody>
      </p:sp>
    </p:spTree>
    <p:extLst>
      <p:ext uri="{BB962C8B-B14F-4D97-AF65-F5344CB8AC3E}">
        <p14:creationId xmlns:p14="http://schemas.microsoft.com/office/powerpoint/2010/main" val="319024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voettekst 2"/>
          <p:cNvSpPr>
            <a:spLocks noGrp="1"/>
          </p:cNvSpPr>
          <p:nvPr>
            <p:ph type="ftr" sz="quarter" idx="10"/>
          </p:nvPr>
        </p:nvSpPr>
        <p:spPr/>
        <p:txBody>
          <a:bodyPr/>
          <a:lstStyle>
            <a:lvl1pPr>
              <a:defRPr/>
            </a:lvl1pPr>
          </a:lstStyle>
          <a:p>
            <a:pPr>
              <a:defRPr/>
            </a:pPr>
            <a:endParaRPr lang="nl-BE"/>
          </a:p>
        </p:txBody>
      </p:sp>
      <p:sp>
        <p:nvSpPr>
          <p:cNvPr id="5" name="Tijdelijke aanduiding voor datum 13"/>
          <p:cNvSpPr>
            <a:spLocks noGrp="1"/>
          </p:cNvSpPr>
          <p:nvPr>
            <p:ph type="dt" sz="half" idx="11"/>
          </p:nvPr>
        </p:nvSpPr>
        <p:spPr/>
        <p:txBody>
          <a:bodyPr/>
          <a:lstStyle>
            <a:lvl1pPr>
              <a:defRPr/>
            </a:lvl1pPr>
          </a:lstStyle>
          <a:p>
            <a:pPr>
              <a:defRPr/>
            </a:pPr>
            <a:fld id="{1F4866EB-8D87-4F04-85C5-C51F17167E8C}" type="datetimeFigureOut">
              <a:rPr lang="nl-BE"/>
              <a:pPr>
                <a:defRPr/>
              </a:pPr>
              <a:t>19/12/2014</a:t>
            </a:fld>
            <a:endParaRPr lang="nl-BE"/>
          </a:p>
        </p:txBody>
      </p:sp>
      <p:sp>
        <p:nvSpPr>
          <p:cNvPr id="6" name="Tijdelijke aanduiding voor dianummer 22"/>
          <p:cNvSpPr>
            <a:spLocks noGrp="1"/>
          </p:cNvSpPr>
          <p:nvPr>
            <p:ph type="sldNum" sz="quarter" idx="12"/>
          </p:nvPr>
        </p:nvSpPr>
        <p:spPr/>
        <p:txBody>
          <a:bodyPr/>
          <a:lstStyle>
            <a:lvl1pPr>
              <a:defRPr/>
            </a:lvl1pPr>
          </a:lstStyle>
          <a:p>
            <a:pPr>
              <a:defRPr/>
            </a:pPr>
            <a:fld id="{6FC58EFA-C45C-4643-8994-85D9D8123F6A}" type="slidenum">
              <a:rPr lang="nl-BE"/>
              <a:pPr>
                <a:defRPr/>
              </a:pPr>
              <a:t>‹#›</a:t>
            </a:fld>
            <a:endParaRPr lang="nl-BE"/>
          </a:p>
        </p:txBody>
      </p:sp>
    </p:spTree>
    <p:extLst>
      <p:ext uri="{BB962C8B-B14F-4D97-AF65-F5344CB8AC3E}">
        <p14:creationId xmlns:p14="http://schemas.microsoft.com/office/powerpoint/2010/main" val="289855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4" name="Rechthoek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3"/>
          <p:cNvSpPr>
            <a:spLocks noGrp="1"/>
          </p:cNvSpPr>
          <p:nvPr>
            <p:ph type="dt" sz="half" idx="10"/>
          </p:nvPr>
        </p:nvSpPr>
        <p:spPr/>
        <p:txBody>
          <a:bodyPr/>
          <a:lstStyle>
            <a:lvl1pPr>
              <a:defRPr/>
            </a:lvl1pPr>
            <a:extLst/>
          </a:lstStyle>
          <a:p>
            <a:pPr>
              <a:defRPr/>
            </a:pPr>
            <a:fld id="{B7DD667E-476C-46EC-90AA-6315C9612F3E}" type="datetimeFigureOut">
              <a:rPr lang="nl-BE"/>
              <a:pPr>
                <a:defRPr/>
              </a:pPr>
              <a:t>19/12/2014</a:t>
            </a:fld>
            <a:endParaRPr lang="nl-BE"/>
          </a:p>
        </p:txBody>
      </p:sp>
      <p:sp>
        <p:nvSpPr>
          <p:cNvPr id="6" name="Tijdelijke aanduiding voor voettekst 4"/>
          <p:cNvSpPr>
            <a:spLocks noGrp="1"/>
          </p:cNvSpPr>
          <p:nvPr>
            <p:ph type="ftr" sz="quarter" idx="11"/>
          </p:nvPr>
        </p:nvSpPr>
        <p:spPr/>
        <p:txBody>
          <a:bodyPr/>
          <a:lstStyle>
            <a:lvl1pPr>
              <a:defRPr/>
            </a:lvl1pPr>
            <a:extLst/>
          </a:lstStyle>
          <a:p>
            <a:pPr>
              <a:defRPr/>
            </a:pPr>
            <a:endParaRPr lang="nl-BE"/>
          </a:p>
        </p:txBody>
      </p:sp>
      <p:sp>
        <p:nvSpPr>
          <p:cNvPr id="7" name="Tijdelijke aanduiding voor dianummer 5"/>
          <p:cNvSpPr>
            <a:spLocks noGrp="1"/>
          </p:cNvSpPr>
          <p:nvPr>
            <p:ph type="sldNum" sz="quarter" idx="12"/>
          </p:nvPr>
        </p:nvSpPr>
        <p:spPr/>
        <p:txBody>
          <a:bodyPr/>
          <a:lstStyle>
            <a:lvl1pPr>
              <a:defRPr/>
            </a:lvl1pPr>
            <a:extLst/>
          </a:lstStyle>
          <a:p>
            <a:pPr>
              <a:defRPr/>
            </a:pPr>
            <a:fld id="{61C3D948-AD43-4EE7-92BB-BE673581F4DC}" type="slidenum">
              <a:rPr lang="nl-BE"/>
              <a:pPr>
                <a:defRPr/>
              </a:pPr>
              <a:t>‹#›</a:t>
            </a:fld>
            <a:endParaRPr lang="nl-BE"/>
          </a:p>
        </p:txBody>
      </p:sp>
    </p:spTree>
    <p:extLst>
      <p:ext uri="{BB962C8B-B14F-4D97-AF65-F5344CB8AC3E}">
        <p14:creationId xmlns:p14="http://schemas.microsoft.com/office/powerpoint/2010/main" val="77705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4" name="Rechthoek 7"/>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5" name="Tijdelijke aanduiding voor datum 7"/>
          <p:cNvSpPr>
            <a:spLocks noGrp="1"/>
          </p:cNvSpPr>
          <p:nvPr>
            <p:ph type="dt" sz="half" idx="10"/>
          </p:nvPr>
        </p:nvSpPr>
        <p:spPr>
          <a:xfrm>
            <a:off x="5562600" y="6513513"/>
            <a:ext cx="3001963" cy="274637"/>
          </a:xfrm>
        </p:spPr>
        <p:txBody>
          <a:bodyPr vert="horz" rtlCol="0"/>
          <a:lstStyle>
            <a:lvl1pPr>
              <a:defRPr/>
            </a:lvl1pPr>
            <a:extLst/>
          </a:lstStyle>
          <a:p>
            <a:pPr>
              <a:defRPr/>
            </a:pPr>
            <a:fld id="{80CA7872-9DBB-4569-8714-607A8E825F28}" type="datetimeFigureOut">
              <a:rPr lang="nl-BE"/>
              <a:pPr>
                <a:defRPr/>
              </a:pPr>
              <a:t>19/12/2014</a:t>
            </a:fld>
            <a:endParaRPr lang="nl-BE"/>
          </a:p>
        </p:txBody>
      </p:sp>
      <p:sp>
        <p:nvSpPr>
          <p:cNvPr id="6" name="Tijdelijke aanduiding voor dianumm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617B7DB3-D0EB-4D6F-95A4-F61967778FCD}" type="slidenum">
              <a:rPr lang="nl-BE"/>
              <a:pPr>
                <a:defRPr/>
              </a:pPr>
              <a:t>‹#›</a:t>
            </a:fld>
            <a:endParaRPr lang="nl-BE"/>
          </a:p>
        </p:txBody>
      </p:sp>
      <p:sp>
        <p:nvSpPr>
          <p:cNvPr id="7" name="Tijdelijke aanduiding voor voettekst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nl-BE"/>
          </a:p>
        </p:txBody>
      </p:sp>
    </p:spTree>
    <p:extLst>
      <p:ext uri="{BB962C8B-B14F-4D97-AF65-F5344CB8AC3E}">
        <p14:creationId xmlns:p14="http://schemas.microsoft.com/office/powerpoint/2010/main" val="245702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5" name="Rechthoek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datum 4"/>
          <p:cNvSpPr>
            <a:spLocks noGrp="1"/>
          </p:cNvSpPr>
          <p:nvPr>
            <p:ph type="dt" sz="half" idx="10"/>
          </p:nvPr>
        </p:nvSpPr>
        <p:spPr/>
        <p:txBody>
          <a:bodyPr/>
          <a:lstStyle>
            <a:lvl1pPr>
              <a:defRPr/>
            </a:lvl1pPr>
            <a:extLst/>
          </a:lstStyle>
          <a:p>
            <a:pPr>
              <a:defRPr/>
            </a:pPr>
            <a:fld id="{64E8A405-A834-4F3A-AA5C-3925913DC1B8}" type="datetimeFigureOut">
              <a:rPr lang="nl-BE"/>
              <a:pPr>
                <a:defRPr/>
              </a:pPr>
              <a:t>19/12/2014</a:t>
            </a:fld>
            <a:endParaRPr lang="nl-BE"/>
          </a:p>
        </p:txBody>
      </p:sp>
      <p:sp>
        <p:nvSpPr>
          <p:cNvPr id="7" name="Tijdelijke aanduiding voor voettekst 5"/>
          <p:cNvSpPr>
            <a:spLocks noGrp="1"/>
          </p:cNvSpPr>
          <p:nvPr>
            <p:ph type="ftr" sz="quarter" idx="11"/>
          </p:nvPr>
        </p:nvSpPr>
        <p:spPr/>
        <p:txBody>
          <a:bodyPr/>
          <a:lstStyle>
            <a:lvl1pPr>
              <a:defRPr/>
            </a:lvl1pPr>
            <a:extLst/>
          </a:lstStyle>
          <a:p>
            <a:pPr>
              <a:defRPr/>
            </a:pPr>
            <a:endParaRPr lang="nl-BE"/>
          </a:p>
        </p:txBody>
      </p:sp>
      <p:sp>
        <p:nvSpPr>
          <p:cNvPr id="8" name="Tijdelijke aanduiding voor dianummer 6"/>
          <p:cNvSpPr>
            <a:spLocks noGrp="1"/>
          </p:cNvSpPr>
          <p:nvPr>
            <p:ph type="sldNum" sz="quarter" idx="12"/>
          </p:nvPr>
        </p:nvSpPr>
        <p:spPr>
          <a:xfrm>
            <a:off x="8640763" y="6515100"/>
            <a:ext cx="465137" cy="273050"/>
          </a:xfrm>
        </p:spPr>
        <p:txBody>
          <a:bodyPr/>
          <a:lstStyle>
            <a:lvl1pPr>
              <a:defRPr/>
            </a:lvl1pPr>
            <a:extLst/>
          </a:lstStyle>
          <a:p>
            <a:pPr>
              <a:defRPr/>
            </a:pPr>
            <a:fld id="{C4DF18D4-E14D-4420-97EE-52FB2BDEF594}" type="slidenum">
              <a:rPr lang="nl-BE"/>
              <a:pPr>
                <a:defRPr/>
              </a:pPr>
              <a:t>‹#›</a:t>
            </a:fld>
            <a:endParaRPr lang="nl-BE"/>
          </a:p>
        </p:txBody>
      </p:sp>
    </p:spTree>
    <p:extLst>
      <p:ext uri="{BB962C8B-B14F-4D97-AF65-F5344CB8AC3E}">
        <p14:creationId xmlns:p14="http://schemas.microsoft.com/office/powerpoint/2010/main" val="238060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7" name="Rechthoek 7"/>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hthoek 8"/>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57200" y="251948"/>
            <a:ext cx="8229600"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9" name="Tijdelijke aanduiding voor datum 6"/>
          <p:cNvSpPr>
            <a:spLocks noGrp="1"/>
          </p:cNvSpPr>
          <p:nvPr>
            <p:ph type="dt" sz="half" idx="10"/>
          </p:nvPr>
        </p:nvSpPr>
        <p:spPr/>
        <p:txBody>
          <a:bodyPr/>
          <a:lstStyle>
            <a:lvl1pPr>
              <a:defRPr/>
            </a:lvl1pPr>
            <a:extLst/>
          </a:lstStyle>
          <a:p>
            <a:pPr>
              <a:defRPr/>
            </a:pPr>
            <a:fld id="{EBC6967F-9851-4DB0-9BEE-AF5479F5ECEF}" type="datetimeFigureOut">
              <a:rPr lang="nl-BE"/>
              <a:pPr>
                <a:defRPr/>
              </a:pPr>
              <a:t>19/12/2014</a:t>
            </a:fld>
            <a:endParaRPr lang="nl-BE"/>
          </a:p>
        </p:txBody>
      </p:sp>
      <p:sp>
        <p:nvSpPr>
          <p:cNvPr id="10" name="Tijdelijke aanduiding voor voettekst 7"/>
          <p:cNvSpPr>
            <a:spLocks noGrp="1"/>
          </p:cNvSpPr>
          <p:nvPr>
            <p:ph type="ftr" sz="quarter" idx="11"/>
          </p:nvPr>
        </p:nvSpPr>
        <p:spPr/>
        <p:txBody>
          <a:bodyPr/>
          <a:lstStyle>
            <a:lvl1pPr>
              <a:defRPr/>
            </a:lvl1pPr>
            <a:extLst/>
          </a:lstStyle>
          <a:p>
            <a:pPr>
              <a:defRPr/>
            </a:pPr>
            <a:endParaRPr lang="nl-BE"/>
          </a:p>
        </p:txBody>
      </p:sp>
      <p:sp>
        <p:nvSpPr>
          <p:cNvPr id="11" name="Tijdelijke aanduiding voor dianummer 8"/>
          <p:cNvSpPr>
            <a:spLocks noGrp="1"/>
          </p:cNvSpPr>
          <p:nvPr>
            <p:ph type="sldNum" sz="quarter" idx="12"/>
          </p:nvPr>
        </p:nvSpPr>
        <p:spPr>
          <a:xfrm>
            <a:off x="8640763" y="6515100"/>
            <a:ext cx="465137" cy="273050"/>
          </a:xfrm>
        </p:spPr>
        <p:txBody>
          <a:bodyPr/>
          <a:lstStyle>
            <a:lvl1pPr>
              <a:defRPr/>
            </a:lvl1pPr>
            <a:extLst/>
          </a:lstStyle>
          <a:p>
            <a:pPr>
              <a:defRPr/>
            </a:pPr>
            <a:fld id="{24925398-05B5-4C6F-9A05-D1BCF4E9809C}" type="slidenum">
              <a:rPr lang="nl-BE"/>
              <a:pPr>
                <a:defRPr/>
              </a:pPr>
              <a:t>‹#›</a:t>
            </a:fld>
            <a:endParaRPr lang="nl-BE"/>
          </a:p>
        </p:txBody>
      </p:sp>
    </p:spTree>
    <p:extLst>
      <p:ext uri="{BB962C8B-B14F-4D97-AF65-F5344CB8AC3E}">
        <p14:creationId xmlns:p14="http://schemas.microsoft.com/office/powerpoint/2010/main" val="598060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Rechthoek 7"/>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57200" y="253218"/>
            <a:ext cx="8229600" cy="1143000"/>
          </a:xfrm>
        </p:spPr>
        <p:txBody>
          <a:bodyPr/>
          <a:lstStyle>
            <a:extLst/>
          </a:lstStyle>
          <a:p>
            <a:r>
              <a:rPr lang="nl-NL" smtClean="0"/>
              <a:t>Klik om de stijl te bewerken</a:t>
            </a:r>
            <a:endParaRPr lang="en-US"/>
          </a:p>
        </p:txBody>
      </p:sp>
      <p:sp>
        <p:nvSpPr>
          <p:cNvPr id="4" name="Tijdelijke aanduiding voor datum 2"/>
          <p:cNvSpPr>
            <a:spLocks noGrp="1"/>
          </p:cNvSpPr>
          <p:nvPr>
            <p:ph type="dt" sz="half" idx="10"/>
          </p:nvPr>
        </p:nvSpPr>
        <p:spPr/>
        <p:txBody>
          <a:bodyPr/>
          <a:lstStyle>
            <a:lvl1pPr>
              <a:defRPr/>
            </a:lvl1pPr>
            <a:extLst/>
          </a:lstStyle>
          <a:p>
            <a:pPr>
              <a:defRPr/>
            </a:pPr>
            <a:fld id="{E21BB4DE-7C39-4FF4-A572-F48082C1FA7E}" type="datetimeFigureOut">
              <a:rPr lang="nl-BE"/>
              <a:pPr>
                <a:defRPr/>
              </a:pPr>
              <a:t>19/12/2014</a:t>
            </a:fld>
            <a:endParaRPr lang="nl-BE"/>
          </a:p>
        </p:txBody>
      </p:sp>
      <p:sp>
        <p:nvSpPr>
          <p:cNvPr id="5" name="Tijdelijke aanduiding voor voettekst 3"/>
          <p:cNvSpPr>
            <a:spLocks noGrp="1"/>
          </p:cNvSpPr>
          <p:nvPr>
            <p:ph type="ftr" sz="quarter" idx="11"/>
          </p:nvPr>
        </p:nvSpPr>
        <p:spPr/>
        <p:txBody>
          <a:bodyPr/>
          <a:lstStyle>
            <a:lvl1pPr>
              <a:defRPr/>
            </a:lvl1pPr>
            <a:extLst/>
          </a:lstStyle>
          <a:p>
            <a:pPr>
              <a:defRPr/>
            </a:pPr>
            <a:endParaRPr lang="nl-BE"/>
          </a:p>
        </p:txBody>
      </p:sp>
      <p:sp>
        <p:nvSpPr>
          <p:cNvPr id="6" name="Tijdelijke aanduiding voor dianummer 4"/>
          <p:cNvSpPr>
            <a:spLocks noGrp="1"/>
          </p:cNvSpPr>
          <p:nvPr>
            <p:ph type="sldNum" sz="quarter" idx="12"/>
          </p:nvPr>
        </p:nvSpPr>
        <p:spPr/>
        <p:txBody>
          <a:bodyPr/>
          <a:lstStyle>
            <a:lvl1pPr>
              <a:defRPr/>
            </a:lvl1pPr>
            <a:extLst/>
          </a:lstStyle>
          <a:p>
            <a:pPr>
              <a:defRPr/>
            </a:pPr>
            <a:fld id="{FED3861C-06AF-4EFD-BE0E-FEBFF83C114F}" type="slidenum">
              <a:rPr lang="nl-BE"/>
              <a:pPr>
                <a:defRPr/>
              </a:pPr>
              <a:t>‹#›</a:t>
            </a:fld>
            <a:endParaRPr lang="nl-BE"/>
          </a:p>
        </p:txBody>
      </p:sp>
    </p:spTree>
    <p:extLst>
      <p:ext uri="{BB962C8B-B14F-4D97-AF65-F5344CB8AC3E}">
        <p14:creationId xmlns:p14="http://schemas.microsoft.com/office/powerpoint/2010/main" val="135562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voettekst 2"/>
          <p:cNvSpPr>
            <a:spLocks noGrp="1"/>
          </p:cNvSpPr>
          <p:nvPr>
            <p:ph type="ftr" sz="quarter" idx="10"/>
          </p:nvPr>
        </p:nvSpPr>
        <p:spPr/>
        <p:txBody>
          <a:bodyPr/>
          <a:lstStyle>
            <a:lvl1pPr>
              <a:defRPr/>
            </a:lvl1pPr>
          </a:lstStyle>
          <a:p>
            <a:pPr>
              <a:defRPr/>
            </a:pPr>
            <a:endParaRPr lang="nl-BE"/>
          </a:p>
        </p:txBody>
      </p:sp>
      <p:sp>
        <p:nvSpPr>
          <p:cNvPr id="3" name="Tijdelijke aanduiding voor datum 13"/>
          <p:cNvSpPr>
            <a:spLocks noGrp="1"/>
          </p:cNvSpPr>
          <p:nvPr>
            <p:ph type="dt" sz="half" idx="11"/>
          </p:nvPr>
        </p:nvSpPr>
        <p:spPr/>
        <p:txBody>
          <a:bodyPr/>
          <a:lstStyle>
            <a:lvl1pPr>
              <a:defRPr/>
            </a:lvl1pPr>
          </a:lstStyle>
          <a:p>
            <a:pPr>
              <a:defRPr/>
            </a:pPr>
            <a:fld id="{4BFFF031-9BFA-4F1D-AFA6-B34FE1BA5F37}" type="datetimeFigureOut">
              <a:rPr lang="nl-BE"/>
              <a:pPr>
                <a:defRPr/>
              </a:pPr>
              <a:t>19/12/2014</a:t>
            </a:fld>
            <a:endParaRPr lang="nl-BE"/>
          </a:p>
        </p:txBody>
      </p:sp>
      <p:sp>
        <p:nvSpPr>
          <p:cNvPr id="4" name="Tijdelijke aanduiding voor dianummer 22"/>
          <p:cNvSpPr>
            <a:spLocks noGrp="1"/>
          </p:cNvSpPr>
          <p:nvPr>
            <p:ph type="sldNum" sz="quarter" idx="12"/>
          </p:nvPr>
        </p:nvSpPr>
        <p:spPr/>
        <p:txBody>
          <a:bodyPr/>
          <a:lstStyle>
            <a:lvl1pPr>
              <a:defRPr/>
            </a:lvl1pPr>
          </a:lstStyle>
          <a:p>
            <a:pPr>
              <a:defRPr/>
            </a:pPr>
            <a:fld id="{D5107879-9C9D-4067-AADF-063D7DF4D6C0}" type="slidenum">
              <a:rPr lang="nl-BE"/>
              <a:pPr>
                <a:defRPr/>
              </a:pPr>
              <a:t>‹#›</a:t>
            </a:fld>
            <a:endParaRPr lang="nl-BE"/>
          </a:p>
        </p:txBody>
      </p:sp>
    </p:spTree>
    <p:extLst>
      <p:ext uri="{BB962C8B-B14F-4D97-AF65-F5344CB8AC3E}">
        <p14:creationId xmlns:p14="http://schemas.microsoft.com/office/powerpoint/2010/main" val="1974177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hoek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4963136" y="304800"/>
            <a:ext cx="3931920" cy="762000"/>
          </a:xfrm>
        </p:spPr>
        <p:txBody>
          <a:bodyPr/>
          <a:lstStyle>
            <a:lvl1pPr marL="0" algn="r">
              <a:buNone/>
              <a:defRPr sz="2000" b="1"/>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datum 8"/>
          <p:cNvSpPr>
            <a:spLocks noGrp="1"/>
          </p:cNvSpPr>
          <p:nvPr>
            <p:ph type="dt" sz="half" idx="10"/>
          </p:nvPr>
        </p:nvSpPr>
        <p:spPr>
          <a:xfrm>
            <a:off x="5562600" y="6513513"/>
            <a:ext cx="3001963" cy="274637"/>
          </a:xfrm>
        </p:spPr>
        <p:txBody>
          <a:bodyPr vert="horz" rtlCol="0"/>
          <a:lstStyle>
            <a:lvl1pPr>
              <a:defRPr/>
            </a:lvl1pPr>
            <a:extLst/>
          </a:lstStyle>
          <a:p>
            <a:pPr>
              <a:defRPr/>
            </a:pPr>
            <a:fld id="{FD5F5997-43B4-4C4B-9F4D-EA7DAF3367EF}" type="datetimeFigureOut">
              <a:rPr lang="nl-BE"/>
              <a:pPr>
                <a:defRPr/>
              </a:pPr>
              <a:t>19/12/2014</a:t>
            </a:fld>
            <a:endParaRPr lang="nl-BE"/>
          </a:p>
        </p:txBody>
      </p:sp>
      <p:sp>
        <p:nvSpPr>
          <p:cNvPr id="7" name="Tijdelijke aanduiding voor dianumm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473CF765-4A04-45CE-B6B6-1C733C92160F}" type="slidenum">
              <a:rPr lang="nl-BE"/>
              <a:pPr>
                <a:defRPr/>
              </a:pPr>
              <a:t>‹#›</a:t>
            </a:fld>
            <a:endParaRPr lang="nl-BE"/>
          </a:p>
        </p:txBody>
      </p:sp>
      <p:sp>
        <p:nvSpPr>
          <p:cNvPr id="8" name="Tijdelijke aanduiding voor voettekst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nl-BE"/>
          </a:p>
        </p:txBody>
      </p:sp>
    </p:spTree>
    <p:extLst>
      <p:ext uri="{BB962C8B-B14F-4D97-AF65-F5344CB8AC3E}">
        <p14:creationId xmlns:p14="http://schemas.microsoft.com/office/powerpoint/2010/main" val="70891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lstStyle>
            <a:lvl1pPr marL="0" algn="r">
              <a:buNone/>
              <a:defRPr sz="2000" b="1"/>
            </a:lvl1pPr>
            <a:extLst/>
          </a:lstStyle>
          <a:p>
            <a:r>
              <a:rPr lang="nl-NL" smtClean="0"/>
              <a:t>Klik om de stijl te bewerken</a:t>
            </a:r>
            <a:endParaRPr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nl-NL" smtClean="0"/>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nl-NL" noProof="0" smtClean="0"/>
              <a:t>Klik op het pictogram als u een afbeelding wilt toevoegen</a:t>
            </a:r>
            <a:endParaRPr lang="en-US" noProof="0" dirty="0"/>
          </a:p>
        </p:txBody>
      </p:sp>
      <p:sp>
        <p:nvSpPr>
          <p:cNvPr id="5" name="Tijdelijke aanduiding voor datum 7"/>
          <p:cNvSpPr>
            <a:spLocks noGrp="1"/>
          </p:cNvSpPr>
          <p:nvPr>
            <p:ph type="dt" sz="half" idx="10"/>
          </p:nvPr>
        </p:nvSpPr>
        <p:spPr>
          <a:xfrm>
            <a:off x="5562600" y="6508750"/>
            <a:ext cx="3001963" cy="274638"/>
          </a:xfrm>
        </p:spPr>
        <p:txBody>
          <a:bodyPr vert="horz" rtlCol="0"/>
          <a:lstStyle>
            <a:lvl1pPr>
              <a:defRPr/>
            </a:lvl1pPr>
            <a:extLst/>
          </a:lstStyle>
          <a:p>
            <a:pPr>
              <a:defRPr/>
            </a:pPr>
            <a:fld id="{0CDE692C-7872-442E-BBD2-B65C7E25E8BE}" type="datetimeFigureOut">
              <a:rPr lang="nl-BE"/>
              <a:pPr>
                <a:defRPr/>
              </a:pPr>
              <a:t>19/12/2014</a:t>
            </a:fld>
            <a:endParaRPr lang="nl-BE"/>
          </a:p>
        </p:txBody>
      </p:sp>
      <p:sp>
        <p:nvSpPr>
          <p:cNvPr id="6" name="Tijdelijke aanduiding voor dianumm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DE414653-F852-4C41-8978-E1A092BC3C24}" type="slidenum">
              <a:rPr lang="nl-BE"/>
              <a:pPr>
                <a:defRPr/>
              </a:pPr>
              <a:t>‹#›</a:t>
            </a:fld>
            <a:endParaRPr lang="nl-BE"/>
          </a:p>
        </p:txBody>
      </p:sp>
      <p:sp>
        <p:nvSpPr>
          <p:cNvPr id="7" name="Tijdelijke aanduiding voor voettekst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nl-BE"/>
          </a:p>
        </p:txBody>
      </p:sp>
    </p:spTree>
    <p:extLst>
      <p:ext uri="{BB962C8B-B14F-4D97-AF65-F5344CB8AC3E}">
        <p14:creationId xmlns:p14="http://schemas.microsoft.com/office/powerpoint/2010/main" val="2867938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voettekst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nl-BE"/>
          </a:p>
        </p:txBody>
      </p:sp>
      <p:sp>
        <p:nvSpPr>
          <p:cNvPr id="14" name="Tijdelijke aanduiding voor datum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fld id="{EA6CCA84-870F-4E4C-8FEF-79AABABC4FB1}" type="datetimeFigureOut">
              <a:rPr lang="nl-BE"/>
              <a:pPr>
                <a:defRPr/>
              </a:pPr>
              <a:t>19/12/2014</a:t>
            </a:fld>
            <a:endParaRPr lang="nl-BE"/>
          </a:p>
        </p:txBody>
      </p:sp>
      <p:sp>
        <p:nvSpPr>
          <p:cNvPr id="23" name="Tijdelijke aanduiding voor dianumm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cs typeface="+mn-cs"/>
              </a:defRPr>
            </a:lvl1pPr>
            <a:extLst/>
          </a:lstStyle>
          <a:p>
            <a:pPr>
              <a:defRPr/>
            </a:pPr>
            <a:fld id="{82B095A6-953B-4EBA-8C24-87D4F982C4CB}" type="slidenum">
              <a:rPr lang="nl-BE"/>
              <a:pPr>
                <a:defRPr/>
              </a:pPr>
              <a:t>‹#›</a:t>
            </a:fld>
            <a:endParaRPr lang="nl-BE"/>
          </a:p>
        </p:txBody>
      </p:sp>
      <p:sp>
        <p:nvSpPr>
          <p:cNvPr id="22" name="Tijdelijke aanduiding voor titel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nl-NL" smtClean="0"/>
              <a:t>Klik om de stijl te bewerken</a:t>
            </a:r>
            <a:endParaRPr lang="en-US"/>
          </a:p>
        </p:txBody>
      </p:sp>
      <p:sp>
        <p:nvSpPr>
          <p:cNvPr id="1033" name="Tijdelijke aanduiding voor tekst 12"/>
          <p:cNvSpPr>
            <a:spLocks noGrp="1"/>
          </p:cNvSpPr>
          <p:nvPr>
            <p:ph type="body" idx="1"/>
          </p:nvPr>
        </p:nvSpPr>
        <p:spPr bwMode="auto">
          <a:xfrm>
            <a:off x="457200" y="16462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04" r:id="rId7"/>
    <p:sldLayoutId id="2147483813" r:id="rId8"/>
    <p:sldLayoutId id="2147483814" r:id="rId9"/>
    <p:sldLayoutId id="2147483805" r:id="rId10"/>
    <p:sldLayoutId id="2147483806" r:id="rId11"/>
  </p:sldLayoutIdLst>
  <p:txStyles>
    <p:titleStyle>
      <a:lvl1pPr marL="53975" indent="-53975" algn="r" rtl="0" eaLnBrk="0" fontAlgn="base" hangingPunct="0">
        <a:spcBef>
          <a:spcPct val="0"/>
        </a:spcBef>
        <a:spcAft>
          <a:spcPct val="0"/>
        </a:spcAft>
        <a:defRPr sz="4600" kern="1200">
          <a:solidFill>
            <a:srgbClr val="475798"/>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475798"/>
          </a:solidFill>
          <a:latin typeface="Rockwell" pitchFamily="18" charset="0"/>
        </a:defRPr>
      </a:lvl2pPr>
      <a:lvl3pPr marL="53975" indent="-53975" algn="r" rtl="0" eaLnBrk="0" fontAlgn="base" hangingPunct="0">
        <a:spcBef>
          <a:spcPct val="0"/>
        </a:spcBef>
        <a:spcAft>
          <a:spcPct val="0"/>
        </a:spcAft>
        <a:defRPr sz="4600">
          <a:solidFill>
            <a:srgbClr val="475798"/>
          </a:solidFill>
          <a:latin typeface="Rockwell" pitchFamily="18" charset="0"/>
        </a:defRPr>
      </a:lvl3pPr>
      <a:lvl4pPr marL="53975" indent="-53975" algn="r" rtl="0" eaLnBrk="0" fontAlgn="base" hangingPunct="0">
        <a:spcBef>
          <a:spcPct val="0"/>
        </a:spcBef>
        <a:spcAft>
          <a:spcPct val="0"/>
        </a:spcAft>
        <a:defRPr sz="4600">
          <a:solidFill>
            <a:srgbClr val="475798"/>
          </a:solidFill>
          <a:latin typeface="Rockwell" pitchFamily="18" charset="0"/>
        </a:defRPr>
      </a:lvl4pPr>
      <a:lvl5pPr marL="53975" indent="-53975" algn="r" rtl="0" eaLnBrk="0" fontAlgn="base" hangingPunct="0">
        <a:spcBef>
          <a:spcPct val="0"/>
        </a:spcBef>
        <a:spcAft>
          <a:spcPct val="0"/>
        </a:spcAft>
        <a:defRPr sz="4600">
          <a:solidFill>
            <a:srgbClr val="475798"/>
          </a:solidFill>
          <a:latin typeface="Rockwell" pitchFamily="18" charset="0"/>
        </a:defRPr>
      </a:lvl5pPr>
      <a:lvl6pPr marL="511175" indent="-53975" algn="r" rtl="0" fontAlgn="base">
        <a:spcBef>
          <a:spcPct val="0"/>
        </a:spcBef>
        <a:spcAft>
          <a:spcPct val="0"/>
        </a:spcAft>
        <a:defRPr sz="4600">
          <a:solidFill>
            <a:srgbClr val="475798"/>
          </a:solidFill>
          <a:latin typeface="Rockwell" pitchFamily="18" charset="0"/>
        </a:defRPr>
      </a:lvl6pPr>
      <a:lvl7pPr marL="968375" indent="-53975" algn="r" rtl="0" fontAlgn="base">
        <a:spcBef>
          <a:spcPct val="0"/>
        </a:spcBef>
        <a:spcAft>
          <a:spcPct val="0"/>
        </a:spcAft>
        <a:defRPr sz="4600">
          <a:solidFill>
            <a:srgbClr val="475798"/>
          </a:solidFill>
          <a:latin typeface="Rockwell" pitchFamily="18" charset="0"/>
        </a:defRPr>
      </a:lvl7pPr>
      <a:lvl8pPr marL="1425575" indent="-53975" algn="r" rtl="0" fontAlgn="base">
        <a:spcBef>
          <a:spcPct val="0"/>
        </a:spcBef>
        <a:spcAft>
          <a:spcPct val="0"/>
        </a:spcAft>
        <a:defRPr sz="4600">
          <a:solidFill>
            <a:srgbClr val="475798"/>
          </a:solidFill>
          <a:latin typeface="Rockwell" pitchFamily="18" charset="0"/>
        </a:defRPr>
      </a:lvl8pPr>
      <a:lvl9pPr marL="1882775" indent="-53975" algn="r" rtl="0" fontAlgn="base">
        <a:spcBef>
          <a:spcPct val="0"/>
        </a:spcBef>
        <a:spcAft>
          <a:spcPct val="0"/>
        </a:spcAft>
        <a:defRPr sz="4600">
          <a:solidFill>
            <a:srgbClr val="475798"/>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8CADAE"/>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8CADAE"/>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8CADAE"/>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audio" Target="file:///\\fileserver.ad.ua.ac.be\Data\Frans%20verdieping\Webquest%20d&#233;finitief\L&#233;o%20Ferr&#233;%20chante%20Baudelaire-%20Le%20Vin%20de%20l'Assassin.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alalettre.com/baudelaire.php" TargetMode="External"/><Relationship Id="rId2" Type="http://schemas.openxmlformats.org/officeDocument/2006/relationships/hyperlink" Target="http://www.etudes-litteraires.com/bac-francais/mouvements-litteraires.php" TargetMode="External"/><Relationship Id="rId1" Type="http://schemas.openxmlformats.org/officeDocument/2006/relationships/slideLayout" Target="../slideLayouts/slideLayout7.xml"/><Relationship Id="rId4" Type="http://schemas.openxmlformats.org/officeDocument/2006/relationships/hyperlink" Target="http://www.poesie.net/baudel3.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baudelaire.litteratura.com/les_fleurs_du_mal.php"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interglot.com/"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www.poesie.net/baudel3.htm" TargetMode="External"/><Relationship Id="rId3" Type="http://schemas.openxmlformats.org/officeDocument/2006/relationships/hyperlink" Target="http://www.alalettre.com/baudelaire.php" TargetMode="External"/><Relationship Id="rId7" Type="http://schemas.openxmlformats.org/officeDocument/2006/relationships/hyperlink" Target="http://www.leo-ferre.com/accueil/accueil.html" TargetMode="External"/><Relationship Id="rId2" Type="http://schemas.openxmlformats.org/officeDocument/2006/relationships/hyperlink" Target="http://baudelaire.litteratura.com/les_fleurs_du_mal.php" TargetMode="External"/><Relationship Id="rId1" Type="http://schemas.openxmlformats.org/officeDocument/2006/relationships/slideLayout" Target="../slideLayouts/slideLayout7.xml"/><Relationship Id="rId6" Type="http://schemas.openxmlformats.org/officeDocument/2006/relationships/hyperlink" Target="http://www.interglot.com/" TargetMode="External"/><Relationship Id="rId5" Type="http://schemas.openxmlformats.org/officeDocument/2006/relationships/hyperlink" Target="http://www.google.be/" TargetMode="External"/><Relationship Id="rId4" Type="http://schemas.openxmlformats.org/officeDocument/2006/relationships/hyperlink" Target="http://www.etudes-litteraires.com/bac-francais/mouvements-litteraires.php" TargetMode="External"/><Relationship Id="rId9" Type="http://schemas.openxmlformats.org/officeDocument/2006/relationships/hyperlink" Target="http://www.youtub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leo-ferre.com/accueil/accueil.html"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www.google.be/" TargetMode="External"/><Relationship Id="rId4" Type="http://schemas.openxmlformats.org/officeDocument/2006/relationships/hyperlink" Target="http://www.youtube.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5436096" y="5616575"/>
            <a:ext cx="31432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r"/>
            <a:r>
              <a:rPr lang="nl-BE" sz="2400" dirty="0">
                <a:latin typeface="Calibri" pitchFamily="34" charset="0"/>
              </a:rPr>
              <a:t>Charlotte </a:t>
            </a:r>
            <a:r>
              <a:rPr lang="nl-BE" sz="2400" dirty="0" smtClean="0">
                <a:latin typeface="Calibri" pitchFamily="34" charset="0"/>
              </a:rPr>
              <a:t>Willemsen</a:t>
            </a:r>
            <a:endParaRPr lang="nl-BE" sz="1600" dirty="0">
              <a:latin typeface="Calibri" pitchFamily="34" charset="0"/>
            </a:endParaRPr>
          </a:p>
          <a:p>
            <a:pPr algn="r" eaLnBrk="0" hangingPunct="0"/>
            <a:r>
              <a:rPr lang="nl-BE" sz="2400" dirty="0">
                <a:latin typeface="Calibri" pitchFamily="34" charset="0"/>
              </a:rPr>
              <a:t>Kelly </a:t>
            </a:r>
            <a:r>
              <a:rPr lang="nl-BE" sz="2400" dirty="0" err="1" smtClean="0">
                <a:latin typeface="Calibri" pitchFamily="34" charset="0"/>
              </a:rPr>
              <a:t>Waegeneire</a:t>
            </a:r>
            <a:endParaRPr lang="nl-BE" sz="2400" dirty="0">
              <a:latin typeface="Calibri" pitchFamily="34" charset="0"/>
            </a:endParaRPr>
          </a:p>
        </p:txBody>
      </p:sp>
      <p:pic>
        <p:nvPicPr>
          <p:cNvPr id="10243" name="Afbeelding 5" descr="baudelair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8688" y="1857375"/>
            <a:ext cx="2786062" cy="375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Léo Ferré chante Baudelaire- Le Vin de l'Assassin.mp3">
            <a:hlinkClick r:id="" action="ppaction://media"/>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1" name="Rectangle 3"/>
          <p:cNvSpPr>
            <a:spLocks noChangeArrowheads="1"/>
          </p:cNvSpPr>
          <p:nvPr/>
        </p:nvSpPr>
        <p:spPr bwMode="auto">
          <a:xfrm>
            <a:off x="1000125" y="357188"/>
            <a:ext cx="67786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800" i="1">
                <a:latin typeface="Calibri" pitchFamily="34" charset="0"/>
                <a:ea typeface="Calibri" pitchFamily="34" charset="0"/>
                <a:cs typeface="Times New Roman" pitchFamily="18" charset="0"/>
              </a:rPr>
              <a:t>« Le poète est semblable au prince des nuées,</a:t>
            </a:r>
            <a:endParaRPr lang="nl-BE" sz="2800" i="1">
              <a:ea typeface="Calibri" pitchFamily="34" charset="0"/>
              <a:cs typeface="Times New Roman" pitchFamily="18" charset="0"/>
            </a:endParaRPr>
          </a:p>
          <a:p>
            <a:pPr eaLnBrk="0" hangingPunct="0"/>
            <a:r>
              <a:rPr lang="fr-FR" sz="2800" i="1">
                <a:latin typeface="Calibri" pitchFamily="34" charset="0"/>
                <a:ea typeface="Calibri" pitchFamily="34" charset="0"/>
                <a:cs typeface="Times New Roman" pitchFamily="18" charset="0"/>
              </a:rPr>
              <a:t>ses ailes de géant l’empêchent de marcher. »</a:t>
            </a:r>
            <a:endParaRPr lang="fr-FR" sz="2800" i="1">
              <a:ea typeface="Calibri" pitchFamily="34" charset="0"/>
              <a:cs typeface="Times New Roman" pitchFamily="18" charset="0"/>
            </a:endParaRPr>
          </a:p>
        </p:txBody>
      </p:sp>
      <p:sp>
        <p:nvSpPr>
          <p:cNvPr id="73732" name="Rectangle 4"/>
          <p:cNvSpPr>
            <a:spLocks noChangeArrowheads="1"/>
          </p:cNvSpPr>
          <p:nvPr/>
        </p:nvSpPr>
        <p:spPr bwMode="auto">
          <a:xfrm>
            <a:off x="6929438" y="1398588"/>
            <a:ext cx="221456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1400">
                <a:latin typeface="Calibri" pitchFamily="34" charset="0"/>
                <a:ea typeface="Calibri" pitchFamily="34" charset="0"/>
                <a:cs typeface="Times New Roman" pitchFamily="18" charset="0"/>
              </a:rPr>
              <a:t>(</a:t>
            </a:r>
            <a:r>
              <a:rPr lang="fr-FR" sz="1400" i="1">
                <a:latin typeface="Calibri" pitchFamily="34" charset="0"/>
                <a:ea typeface="Calibri" pitchFamily="34" charset="0"/>
                <a:cs typeface="Times New Roman" pitchFamily="18" charset="0"/>
              </a:rPr>
              <a:t>L’albatros</a:t>
            </a:r>
            <a:r>
              <a:rPr lang="fr-FR" sz="1400">
                <a:latin typeface="Calibri" pitchFamily="34" charset="0"/>
                <a:ea typeface="Calibri" pitchFamily="34" charset="0"/>
                <a:cs typeface="Times New Roman" pitchFamily="18" charset="0"/>
              </a:rPr>
              <a:t>, C. Baudelaire)</a:t>
            </a:r>
            <a:endParaRPr lang="fr-FR" sz="1400">
              <a:ea typeface="Calibri" pitchFamily="34" charset="0"/>
              <a:cs typeface="Times New Roman" pitchFamily="18" charset="0"/>
            </a:endParaRPr>
          </a:p>
        </p:txBody>
      </p:sp>
      <p:sp>
        <p:nvSpPr>
          <p:cNvPr id="10247" name="Tekstvak 6"/>
          <p:cNvSpPr txBox="1">
            <a:spLocks noChangeArrowheads="1"/>
          </p:cNvSpPr>
          <p:nvPr/>
        </p:nvSpPr>
        <p:spPr bwMode="auto">
          <a:xfrm>
            <a:off x="785813" y="6072188"/>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BE" sz="2000" i="1">
                <a:latin typeface="Calibri" pitchFamily="34" charset="0"/>
              </a:rPr>
              <a:t>CECR: B2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5" presetClass="entr" presetSubtype="10" fill="hold" nodeType="clickEffect">
                                  <p:stCondLst>
                                    <p:cond delay="0"/>
                                  </p:stCondLst>
                                  <p:childTnLst>
                                    <p:set>
                                      <p:cBhvr>
                                        <p:cTn id="10" dur="1" fill="hold">
                                          <p:stCondLst>
                                            <p:cond delay="0"/>
                                          </p:stCondLst>
                                        </p:cTn>
                                        <p:tgtEl>
                                          <p:spTgt spid="73731">
                                            <p:txEl>
                                              <p:pRg st="0" end="0"/>
                                            </p:txEl>
                                          </p:spTgt>
                                        </p:tgtEl>
                                        <p:attrNameLst>
                                          <p:attrName>style.visibility</p:attrName>
                                        </p:attrNameLst>
                                      </p:cBhvr>
                                      <p:to>
                                        <p:strVal val="visible"/>
                                      </p:to>
                                    </p:set>
                                    <p:animEffect transition="in" filter="checkerboard(across)">
                                      <p:cBhvr>
                                        <p:cTn id="11" dur="3000"/>
                                        <p:tgtEl>
                                          <p:spTgt spid="73731">
                                            <p:txEl>
                                              <p:pRg st="0" end="0"/>
                                            </p:txEl>
                                          </p:spTgt>
                                        </p:tgtEl>
                                      </p:cBhvr>
                                    </p:animEffect>
                                  </p:childTnLst>
                                </p:cTn>
                              </p:par>
                              <p:par>
                                <p:cTn id="12" presetID="5" presetClass="entr" presetSubtype="10" fill="hold" nodeType="withEffect">
                                  <p:stCondLst>
                                    <p:cond delay="0"/>
                                  </p:stCondLst>
                                  <p:childTnLst>
                                    <p:set>
                                      <p:cBhvr>
                                        <p:cTn id="13" dur="1" fill="hold">
                                          <p:stCondLst>
                                            <p:cond delay="0"/>
                                          </p:stCondLst>
                                        </p:cTn>
                                        <p:tgtEl>
                                          <p:spTgt spid="73731">
                                            <p:txEl>
                                              <p:pRg st="1" end="1"/>
                                            </p:txEl>
                                          </p:spTgt>
                                        </p:tgtEl>
                                        <p:attrNameLst>
                                          <p:attrName>style.visibility</p:attrName>
                                        </p:attrNameLst>
                                      </p:cBhvr>
                                      <p:to>
                                        <p:strVal val="visible"/>
                                      </p:to>
                                    </p:set>
                                    <p:animEffect transition="in" filter="checkerboard(across)">
                                      <p:cBhvr>
                                        <p:cTn id="14" dur="3000"/>
                                        <p:tgtEl>
                                          <p:spTgt spid="7373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37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numSld="3" showWhenStopped="0">
                <p:cTn id="19"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75000"/>
                <a:satMod val="400000"/>
              </a:schemeClr>
            </a:gs>
            <a:gs pos="20000">
              <a:schemeClr val="bg2">
                <a:tint val="80000"/>
                <a:satMod val="355000"/>
              </a:schemeClr>
            </a:gs>
            <a:gs pos="100000">
              <a:schemeClr val="bg2">
                <a:tint val="95000"/>
                <a:shade val="55000"/>
                <a:satMod val="355000"/>
              </a:schemeClr>
            </a:gs>
          </a:gsLst>
          <a:path path="circle">
            <a:fillToRect l="67500" t="35000" r="32500" b="65000"/>
          </a:path>
        </a:gra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357188" y="428397"/>
            <a:ext cx="8572500" cy="717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800" dirty="0">
                <a:latin typeface="Calibri" pitchFamily="34" charset="0"/>
                <a:cs typeface="Times New Roman" pitchFamily="18" charset="0"/>
              </a:rPr>
              <a:t>Vous disposez de 4 cours. </a:t>
            </a:r>
          </a:p>
          <a:p>
            <a:r>
              <a:rPr lang="fr-FR" sz="2800" dirty="0">
                <a:latin typeface="Calibri" pitchFamily="34" charset="0"/>
                <a:cs typeface="Times New Roman" pitchFamily="18" charset="0"/>
              </a:rPr>
              <a:t>→ Pensez à votre gestion du temps. </a:t>
            </a:r>
          </a:p>
          <a:p>
            <a:r>
              <a:rPr lang="fr-FR" sz="2800" dirty="0">
                <a:latin typeface="Calibri" pitchFamily="34" charset="0"/>
                <a:cs typeface="Times New Roman" pitchFamily="18" charset="0"/>
              </a:rPr>
              <a:t>Date limite pour toutes les tâches: cf. journal de classe</a:t>
            </a:r>
          </a:p>
          <a:p>
            <a:endParaRPr lang="fr-FR" sz="2800" dirty="0">
              <a:latin typeface="Calibri" pitchFamily="34" charset="0"/>
              <a:cs typeface="Times New Roman" pitchFamily="18" charset="0"/>
            </a:endParaRPr>
          </a:p>
          <a:p>
            <a:r>
              <a:rPr lang="fr-FR" sz="2800" dirty="0">
                <a:latin typeface="Calibri" pitchFamily="34" charset="0"/>
                <a:cs typeface="Times New Roman" pitchFamily="18" charset="0"/>
              </a:rPr>
              <a:t>Quelques explications supplémentaires:</a:t>
            </a:r>
          </a:p>
          <a:p>
            <a:endParaRPr lang="fr-FR" sz="2800" dirty="0">
              <a:latin typeface="Calibri" pitchFamily="34" charset="0"/>
              <a:cs typeface="Times New Roman" pitchFamily="18" charset="0"/>
            </a:endParaRPr>
          </a:p>
          <a:p>
            <a:pPr>
              <a:buFont typeface="Arial" charset="0"/>
              <a:buChar char="•"/>
            </a:pPr>
            <a:r>
              <a:rPr lang="fr-FR" sz="2400" dirty="0">
                <a:latin typeface="Calibri" pitchFamily="34" charset="0"/>
                <a:cs typeface="Times New Roman" pitchFamily="18" charset="0"/>
              </a:rPr>
              <a:t>Comme vous savez déjà, les icônes             indiquent qu’il faut noter une réponse sur le questionnaire.</a:t>
            </a:r>
          </a:p>
          <a:p>
            <a:pPr>
              <a:buFont typeface="Arial" charset="0"/>
              <a:buChar char="•"/>
            </a:pPr>
            <a:r>
              <a:rPr lang="fr-FR" sz="2400" dirty="0">
                <a:latin typeface="Calibri" pitchFamily="34" charset="0"/>
                <a:cs typeface="Times New Roman" pitchFamily="18" charset="0"/>
              </a:rPr>
              <a:t>La rédaction du texte informatif pour les visiteurs est divisée en plusieurs parties: vous allez faire attention à la grammaire, à l’orthographe, aux parties que vous choisissez et au style que vous utilisez.</a:t>
            </a:r>
          </a:p>
          <a:p>
            <a:pPr>
              <a:buFont typeface="Arial" charset="0"/>
              <a:buChar char="•"/>
            </a:pPr>
            <a:r>
              <a:rPr lang="fr-FR" sz="2400" dirty="0">
                <a:latin typeface="Calibri" pitchFamily="34" charset="0"/>
                <a:cs typeface="Times New Roman" pitchFamily="18" charset="0"/>
              </a:rPr>
              <a:t>‘Evaluation </a:t>
            </a:r>
            <a:r>
              <a:rPr lang="fr-FR" sz="2400" dirty="0" smtClean="0">
                <a:latin typeface="Calibri" pitchFamily="34" charset="0"/>
                <a:cs typeface="Times New Roman" pitchFamily="18" charset="0"/>
              </a:rPr>
              <a:t>par </a:t>
            </a:r>
            <a:r>
              <a:rPr lang="fr-FR" sz="2400" dirty="0">
                <a:latin typeface="Calibri" pitchFamily="34" charset="0"/>
                <a:cs typeface="Times New Roman" pitchFamily="18" charset="0"/>
              </a:rPr>
              <a:t>paires’ veut dire que vous allez évaluer votre travail en groupe: qui a fait quoi</a:t>
            </a:r>
            <a:r>
              <a:rPr lang="fr-FR" sz="2400" dirty="0" smtClean="0">
                <a:latin typeface="Calibri" pitchFamily="34" charset="0"/>
                <a:cs typeface="Times New Roman" pitchFamily="18" charset="0"/>
              </a:rPr>
              <a:t>? Avez-vous </a:t>
            </a:r>
            <a:r>
              <a:rPr lang="fr-FR" sz="2400" dirty="0">
                <a:latin typeface="Calibri" pitchFamily="34" charset="0"/>
                <a:cs typeface="Times New Roman" pitchFamily="18" charset="0"/>
              </a:rPr>
              <a:t>bien travaillé ensemble?</a:t>
            </a:r>
          </a:p>
          <a:p>
            <a:pPr>
              <a:buFont typeface="Arial" charset="0"/>
              <a:buChar char="•"/>
            </a:pPr>
            <a:r>
              <a:rPr lang="fr-FR" sz="2400" dirty="0">
                <a:latin typeface="Calibri" pitchFamily="34" charset="0"/>
                <a:cs typeface="Times New Roman" pitchFamily="18" charset="0"/>
              </a:rPr>
              <a:t>Comme toujours, la règle est : plagiat = 0 !</a:t>
            </a:r>
          </a:p>
          <a:p>
            <a:pPr>
              <a:buFont typeface="Arial" charset="0"/>
              <a:buChar char="•"/>
            </a:pPr>
            <a:endParaRPr lang="fr-FR" sz="2400" dirty="0">
              <a:latin typeface="Calibri" pitchFamily="34" charset="0"/>
              <a:cs typeface="Times New Roman" pitchFamily="18" charset="0"/>
            </a:endParaRPr>
          </a:p>
          <a:p>
            <a:endParaRPr lang="fr-FR" sz="2400" dirty="0">
              <a:latin typeface="Calibri" pitchFamily="34" charset="0"/>
              <a:cs typeface="Times New Roman" pitchFamily="18" charset="0"/>
            </a:endParaRPr>
          </a:p>
          <a:p>
            <a:endParaRPr lang="fr-FR" sz="2800" dirty="0"/>
          </a:p>
        </p:txBody>
      </p:sp>
      <p:pic>
        <p:nvPicPr>
          <p:cNvPr id="19459" name="Afbeelding 3"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72063" y="3000375"/>
            <a:ext cx="4953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214313" y="857250"/>
            <a:ext cx="86439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fr-FR" sz="3200">
                <a:latin typeface="Calibri" pitchFamily="34" charset="0"/>
              </a:rPr>
              <a:t>Quelles étapes allez-vous parcourir ?</a:t>
            </a:r>
          </a:p>
          <a:p>
            <a:pPr algn="ctr"/>
            <a:endParaRPr lang="nl-BE" sz="3200">
              <a:latin typeface="Calibri" pitchFamily="34" charset="0"/>
            </a:endParaRPr>
          </a:p>
          <a:p>
            <a:pPr eaLnBrk="0" hangingPunct="0">
              <a:buFontTx/>
              <a:buAutoNum type="arabicParenBoth"/>
            </a:pPr>
            <a:r>
              <a:rPr lang="fr-FR" sz="2400" i="1">
                <a:latin typeface="Calibri" pitchFamily="34" charset="0"/>
              </a:rPr>
              <a:t>Les vrais voyageurs sont ceux-là qui partent pour partir </a:t>
            </a:r>
            <a:endParaRPr lang="fr-FR" sz="2400">
              <a:latin typeface="Calibri" pitchFamily="34" charset="0"/>
            </a:endParaRPr>
          </a:p>
          <a:p>
            <a:pPr eaLnBrk="0" hangingPunct="0"/>
            <a:r>
              <a:rPr lang="fr-FR" sz="2400">
                <a:latin typeface="Calibri" pitchFamily="34" charset="0"/>
              </a:rPr>
              <a:t>→ informations sur le poète</a:t>
            </a:r>
          </a:p>
          <a:p>
            <a:pPr eaLnBrk="0" hangingPunct="0"/>
            <a:endParaRPr lang="nl-BE" sz="2400">
              <a:latin typeface="Calibri" pitchFamily="34" charset="0"/>
            </a:endParaRPr>
          </a:p>
          <a:p>
            <a:pPr eaLnBrk="0" hangingPunct="0"/>
            <a:r>
              <a:rPr lang="fr-FR" sz="2400">
                <a:latin typeface="Calibri" pitchFamily="34" charset="0"/>
              </a:rPr>
              <a:t>(2) </a:t>
            </a:r>
            <a:r>
              <a:rPr lang="fr-FR" sz="2400" i="1">
                <a:latin typeface="Calibri" pitchFamily="34" charset="0"/>
              </a:rPr>
              <a:t>La poésie n’a pas d’autre but qu’elle-même </a:t>
            </a:r>
            <a:endParaRPr lang="fr-FR" sz="2400">
              <a:latin typeface="Calibri" pitchFamily="34" charset="0"/>
            </a:endParaRPr>
          </a:p>
          <a:p>
            <a:pPr eaLnBrk="0" hangingPunct="0"/>
            <a:r>
              <a:rPr lang="fr-FR" sz="2400">
                <a:latin typeface="Calibri" pitchFamily="34" charset="0"/>
              </a:rPr>
              <a:t>→ adaptation d’un poème</a:t>
            </a:r>
          </a:p>
          <a:p>
            <a:pPr eaLnBrk="0" hangingPunct="0"/>
            <a:endParaRPr lang="nl-BE" sz="2400">
              <a:latin typeface="Calibri" pitchFamily="34" charset="0"/>
            </a:endParaRPr>
          </a:p>
          <a:p>
            <a:pPr eaLnBrk="0" hangingPunct="0"/>
            <a:r>
              <a:rPr lang="fr-FR" sz="2400">
                <a:latin typeface="Calibri" pitchFamily="34" charset="0"/>
              </a:rPr>
              <a:t>(3) </a:t>
            </a:r>
            <a:r>
              <a:rPr lang="fr-FR" sz="2400" i="1">
                <a:latin typeface="Calibri" pitchFamily="34" charset="0"/>
              </a:rPr>
              <a:t>L’image, ma seule, mon unique passion</a:t>
            </a:r>
            <a:r>
              <a:rPr lang="fr-FR" sz="2400">
                <a:latin typeface="Calibri" pitchFamily="34" charset="0"/>
              </a:rPr>
              <a:t> </a:t>
            </a:r>
          </a:p>
          <a:p>
            <a:pPr eaLnBrk="0" hangingPunct="0"/>
            <a:r>
              <a:rPr lang="fr-FR" sz="2400">
                <a:latin typeface="Calibri" pitchFamily="34" charset="0"/>
              </a:rPr>
              <a:t>→ du poème aux images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500063" y="285750"/>
            <a:ext cx="83581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3200" b="1">
                <a:latin typeface="Calibri" pitchFamily="34" charset="0"/>
                <a:cs typeface="Times New Roman" pitchFamily="18" charset="0"/>
              </a:rPr>
              <a:t>5.</a:t>
            </a:r>
            <a:r>
              <a:rPr lang="fr-FR" sz="3200" b="1" i="1">
                <a:latin typeface="Calibri" pitchFamily="34" charset="0"/>
                <a:cs typeface="Times New Roman" pitchFamily="18" charset="0"/>
              </a:rPr>
              <a:t> « </a:t>
            </a:r>
            <a:r>
              <a:rPr lang="fr-FR" sz="3200" b="1">
                <a:latin typeface="Calibri" pitchFamily="34" charset="0"/>
                <a:cs typeface="Times New Roman" pitchFamily="18" charset="0"/>
              </a:rPr>
              <a:t>Les vrais voyageurs sont ceux-là qui partent pour partir. » 					</a:t>
            </a:r>
            <a:r>
              <a:rPr lang="fr-FR" sz="2800" i="1">
                <a:latin typeface="Calibri" pitchFamily="34" charset="0"/>
                <a:cs typeface="Times New Roman" pitchFamily="18" charset="0"/>
              </a:rPr>
              <a:t>(Le voyage)</a:t>
            </a:r>
            <a:endParaRPr lang="fr-FR" sz="2800" i="1"/>
          </a:p>
        </p:txBody>
      </p:sp>
      <p:sp>
        <p:nvSpPr>
          <p:cNvPr id="21507" name="Rechthoek 3"/>
          <p:cNvSpPr>
            <a:spLocks noChangeArrowheads="1"/>
          </p:cNvSpPr>
          <p:nvPr/>
        </p:nvSpPr>
        <p:spPr bwMode="auto">
          <a:xfrm>
            <a:off x="285750" y="5357813"/>
            <a:ext cx="83581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BE">
                <a:latin typeface="Rockwell" pitchFamily="18" charset="0"/>
                <a:hlinkClick r:id="rId2"/>
              </a:rPr>
              <a:t>http://www.etudes-litteraires.com/bac-francais/mouvements-litteraires.php</a:t>
            </a:r>
            <a:endParaRPr lang="nl-BE">
              <a:latin typeface="Rockwell" pitchFamily="18" charset="0"/>
            </a:endParaRPr>
          </a:p>
          <a:p>
            <a:endParaRPr lang="nl-BE">
              <a:latin typeface="Rockwell" pitchFamily="18" charset="0"/>
            </a:endParaRPr>
          </a:p>
        </p:txBody>
      </p:sp>
      <p:sp>
        <p:nvSpPr>
          <p:cNvPr id="21508" name="Rectangle 1"/>
          <p:cNvSpPr>
            <a:spLocks noChangeArrowheads="1"/>
          </p:cNvSpPr>
          <p:nvPr/>
        </p:nvSpPr>
        <p:spPr bwMode="auto">
          <a:xfrm>
            <a:off x="214313" y="1470025"/>
            <a:ext cx="87153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dirty="0">
                <a:latin typeface="Calibri" pitchFamily="34" charset="0"/>
                <a:ea typeface="Calibri" pitchFamily="34" charset="0"/>
                <a:cs typeface="Times New Roman" pitchFamily="18" charset="0"/>
              </a:rPr>
              <a:t>Sur le web, vous allez rechercher des informations sur les courants littéraires existant à l’époque de Baudelaire, sa vie et son œuvre principale « les Fleurs du Mal ».</a:t>
            </a:r>
          </a:p>
          <a:p>
            <a:endParaRPr lang="fr-FR" sz="2400" dirty="0">
              <a:latin typeface="Calibri" pitchFamily="34" charset="0"/>
              <a:ea typeface="Calibri" pitchFamily="34" charset="0"/>
              <a:cs typeface="Times New Roman" pitchFamily="18" charset="0"/>
            </a:endParaRPr>
          </a:p>
          <a:p>
            <a:pPr eaLnBrk="0" hangingPunct="0"/>
            <a:r>
              <a:rPr lang="fr-FR" sz="2400" dirty="0">
                <a:latin typeface="Calibri" pitchFamily="34" charset="0"/>
                <a:ea typeface="Calibri" pitchFamily="34" charset="0"/>
                <a:cs typeface="Times New Roman" pitchFamily="18" charset="0"/>
              </a:rPr>
              <a:t>Votre texte  sera donc composé de 3 parties…</a:t>
            </a:r>
            <a:endParaRPr lang="nl-BE" sz="2400" dirty="0">
              <a:ea typeface="Calibri" pitchFamily="34" charset="0"/>
              <a:cs typeface="Times New Roman" pitchFamily="18" charset="0"/>
            </a:endParaRPr>
          </a:p>
          <a:p>
            <a:pPr eaLnBrk="0" hangingPunct="0"/>
            <a:r>
              <a:rPr lang="fr-FR" sz="2400" dirty="0">
                <a:latin typeface="Calibri" pitchFamily="34" charset="0"/>
                <a:ea typeface="Calibri" pitchFamily="34" charset="0"/>
                <a:cs typeface="Times New Roman" pitchFamily="18" charset="0"/>
              </a:rPr>
              <a:t>1) … la littérature de la 2</a:t>
            </a:r>
            <a:r>
              <a:rPr lang="fr-FR" sz="2400" baseline="30000" dirty="0">
                <a:latin typeface="Calibri" pitchFamily="34" charset="0"/>
                <a:ea typeface="Calibri" pitchFamily="34" charset="0"/>
                <a:cs typeface="Times New Roman" pitchFamily="18" charset="0"/>
              </a:rPr>
              <a:t>ième</a:t>
            </a:r>
            <a:r>
              <a:rPr lang="fr-FR" sz="2400" dirty="0">
                <a:latin typeface="Calibri" pitchFamily="34" charset="0"/>
                <a:ea typeface="Calibri" pitchFamily="34" charset="0"/>
                <a:cs typeface="Times New Roman" pitchFamily="18" charset="0"/>
              </a:rPr>
              <a:t> moitié du 19s (100 mots)</a:t>
            </a:r>
          </a:p>
          <a:p>
            <a:pPr eaLnBrk="0" hangingPunct="0"/>
            <a:r>
              <a:rPr lang="fr-FR" sz="2400" dirty="0">
                <a:latin typeface="Calibri" pitchFamily="34" charset="0"/>
                <a:ea typeface="Calibri" pitchFamily="34" charset="0"/>
                <a:cs typeface="Times New Roman" pitchFamily="18" charset="0"/>
              </a:rPr>
              <a:t>2)…  la vie de Baudelaire (200-250 mots)</a:t>
            </a:r>
            <a:endParaRPr lang="nl-BE" sz="2400" dirty="0">
              <a:ea typeface="Calibri" pitchFamily="34" charset="0"/>
              <a:cs typeface="Times New Roman" pitchFamily="18" charset="0"/>
            </a:endParaRPr>
          </a:p>
          <a:p>
            <a:pPr eaLnBrk="0" hangingPunct="0"/>
            <a:r>
              <a:rPr lang="fr-FR" sz="2400" dirty="0">
                <a:latin typeface="Calibri" pitchFamily="34" charset="0"/>
                <a:ea typeface="Calibri" pitchFamily="34" charset="0"/>
                <a:cs typeface="Times New Roman" pitchFamily="18" charset="0"/>
              </a:rPr>
              <a:t>3) … « les Fleurs du Mal » (en général + le procès) (250 mots)</a:t>
            </a:r>
            <a:endParaRPr lang="nl-BE" sz="2400" dirty="0">
              <a:ea typeface="Calibri" pitchFamily="34" charset="0"/>
              <a:cs typeface="Times New Roman" pitchFamily="18" charset="0"/>
            </a:endParaRPr>
          </a:p>
          <a:p>
            <a:pPr eaLnBrk="0" hangingPunct="0"/>
            <a:endParaRPr lang="nl-BE" sz="2400" dirty="0">
              <a:ea typeface="Calibri" pitchFamily="34" charset="0"/>
              <a:cs typeface="Times New Roman" pitchFamily="18" charset="0"/>
            </a:endParaRPr>
          </a:p>
          <a:p>
            <a:pPr eaLnBrk="0" hangingPunct="0"/>
            <a:r>
              <a:rPr lang="fr-FR" sz="2400" dirty="0">
                <a:latin typeface="Calibri" pitchFamily="34" charset="0"/>
                <a:ea typeface="Calibri" pitchFamily="34" charset="0"/>
                <a:cs typeface="Times New Roman" pitchFamily="18" charset="0"/>
              </a:rPr>
              <a:t>Vous pouvez consulter les sites </a:t>
            </a:r>
            <a:r>
              <a:rPr lang="fr-FR" sz="2400" dirty="0" smtClean="0">
                <a:latin typeface="Calibri" pitchFamily="34" charset="0"/>
                <a:ea typeface="Calibri" pitchFamily="34" charset="0"/>
                <a:cs typeface="Times New Roman" pitchFamily="18" charset="0"/>
              </a:rPr>
              <a:t>ci-dessous</a:t>
            </a:r>
            <a:r>
              <a:rPr lang="fr-FR" sz="2400" dirty="0">
                <a:latin typeface="Calibri" pitchFamily="34" charset="0"/>
                <a:ea typeface="Calibri" pitchFamily="34" charset="0"/>
                <a:cs typeface="Times New Roman" pitchFamily="18" charset="0"/>
              </a:rPr>
              <a:t>:</a:t>
            </a:r>
            <a:endParaRPr lang="fr-FR" sz="2400" dirty="0">
              <a:ea typeface="Calibri" pitchFamily="34" charset="0"/>
              <a:cs typeface="Times New Roman" pitchFamily="18" charset="0"/>
            </a:endParaRPr>
          </a:p>
        </p:txBody>
      </p:sp>
      <p:sp>
        <p:nvSpPr>
          <p:cNvPr id="21509" name="Rechthoek 5"/>
          <p:cNvSpPr>
            <a:spLocks noChangeArrowheads="1"/>
          </p:cNvSpPr>
          <p:nvPr/>
        </p:nvSpPr>
        <p:spPr bwMode="auto">
          <a:xfrm>
            <a:off x="285750" y="5786438"/>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BE">
                <a:latin typeface="Rockwell" pitchFamily="18" charset="0"/>
                <a:hlinkClick r:id="rId3"/>
              </a:rPr>
              <a:t>http://www.alalettre.com/baudelaire.php</a:t>
            </a:r>
            <a:endParaRPr lang="nl-BE">
              <a:latin typeface="Rockwell" pitchFamily="18" charset="0"/>
            </a:endParaRPr>
          </a:p>
          <a:p>
            <a:endParaRPr lang="nl-BE">
              <a:latin typeface="Rockwell" pitchFamily="18" charset="0"/>
            </a:endParaRPr>
          </a:p>
        </p:txBody>
      </p:sp>
      <p:sp>
        <p:nvSpPr>
          <p:cNvPr id="21510" name="Rechthoek 6"/>
          <p:cNvSpPr>
            <a:spLocks noChangeArrowheads="1"/>
          </p:cNvSpPr>
          <p:nvPr/>
        </p:nvSpPr>
        <p:spPr bwMode="auto">
          <a:xfrm>
            <a:off x="285750" y="6211888"/>
            <a:ext cx="4006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BE">
                <a:latin typeface="Rockwell" pitchFamily="18" charset="0"/>
                <a:hlinkClick r:id="rId4"/>
              </a:rPr>
              <a:t>http://www.poesie.net/baudel3.htm</a:t>
            </a:r>
            <a:endParaRPr lang="nl-BE">
              <a:latin typeface="Rockwell" pitchFamily="18" charset="0"/>
            </a:endParaRPr>
          </a:p>
          <a:p>
            <a:endParaRPr lang="nl-BE">
              <a:latin typeface="Rockwell"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500063" y="428625"/>
            <a:ext cx="8429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Sur les sites donnés, vous retrouvez également les réponses aux questions suivantes. </a:t>
            </a:r>
            <a:endParaRPr lang="fr-FR" sz="2400">
              <a:ea typeface="Calibri" pitchFamily="34" charset="0"/>
              <a:cs typeface="Times New Roman" pitchFamily="18" charset="0"/>
            </a:endParaRPr>
          </a:p>
        </p:txBody>
      </p:sp>
      <p:pic>
        <p:nvPicPr>
          <p:cNvPr id="22531" name="Afbeelding 2"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857375"/>
            <a:ext cx="4953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2"/>
          <p:cNvSpPr>
            <a:spLocks noChangeArrowheads="1"/>
          </p:cNvSpPr>
          <p:nvPr/>
        </p:nvSpPr>
        <p:spPr bwMode="auto">
          <a:xfrm>
            <a:off x="1357313" y="1857375"/>
            <a:ext cx="6599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400">
                <a:latin typeface="Calibri" pitchFamily="34" charset="0"/>
                <a:ea typeface="Calibri" pitchFamily="34" charset="0"/>
                <a:cs typeface="Times New Roman" pitchFamily="18" charset="0"/>
              </a:rPr>
              <a:t>Le livre est divisé en plusieurs parties. Nommez-les.</a:t>
            </a:r>
            <a:endParaRPr lang="fr-FR" sz="2400">
              <a:ea typeface="Calibri" pitchFamily="34" charset="0"/>
              <a:cs typeface="Times New Roman" pitchFamily="18" charset="0"/>
            </a:endParaRPr>
          </a:p>
        </p:txBody>
      </p:sp>
      <p:pic>
        <p:nvPicPr>
          <p:cNvPr id="22533" name="Afbeelding 4"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38" y="2786063"/>
            <a:ext cx="4953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ectangle 3"/>
          <p:cNvSpPr>
            <a:spLocks noChangeArrowheads="1"/>
          </p:cNvSpPr>
          <p:nvPr/>
        </p:nvSpPr>
        <p:spPr bwMode="auto">
          <a:xfrm>
            <a:off x="1428750" y="2786063"/>
            <a:ext cx="63849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400">
                <a:latin typeface="Calibri" pitchFamily="34" charset="0"/>
                <a:ea typeface="Calibri" pitchFamily="34" charset="0"/>
                <a:cs typeface="Times New Roman" pitchFamily="18" charset="0"/>
              </a:rPr>
              <a:t>A quel courant littéraire Baudelaire appartient-il ?</a:t>
            </a:r>
            <a:endParaRPr lang="fr-FR" sz="2400">
              <a:ea typeface="Calibri" pitchFamily="34" charset="0"/>
              <a:cs typeface="Times New Roman" pitchFamily="18" charset="0"/>
            </a:endParaRPr>
          </a:p>
        </p:txBody>
      </p:sp>
      <p:pic>
        <p:nvPicPr>
          <p:cNvPr id="22535" name="Afbeelding 6"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2938" y="3786188"/>
            <a:ext cx="4953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6" name="Rectangle 4"/>
          <p:cNvSpPr>
            <a:spLocks noChangeArrowheads="1"/>
          </p:cNvSpPr>
          <p:nvPr/>
        </p:nvSpPr>
        <p:spPr bwMode="auto">
          <a:xfrm>
            <a:off x="1428750" y="3786188"/>
            <a:ext cx="771525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Pour quelles raisons a-t-on organisé un procès contre « Les Fleurs du Mal » ?</a:t>
            </a:r>
            <a:endParaRPr lang="fr-FR" sz="24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357188" y="246063"/>
            <a:ext cx="85725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3200" b="1">
                <a:latin typeface="Calibri" pitchFamily="34" charset="0"/>
                <a:cs typeface="Times New Roman" pitchFamily="18" charset="0"/>
              </a:rPr>
              <a:t>6. « La poésie n’a pas d’autre but qu’elle-même. »</a:t>
            </a:r>
          </a:p>
          <a:p>
            <a:r>
              <a:rPr lang="fr-FR" sz="2800" b="1">
                <a:latin typeface="Calibri" pitchFamily="34" charset="0"/>
                <a:cs typeface="Times New Roman" pitchFamily="18" charset="0"/>
              </a:rPr>
              <a:t> 						</a:t>
            </a:r>
            <a:r>
              <a:rPr lang="fr-FR" sz="2800">
                <a:latin typeface="Calibri" pitchFamily="34" charset="0"/>
                <a:cs typeface="Times New Roman" pitchFamily="18" charset="0"/>
              </a:rPr>
              <a:t>(Extrait de </a:t>
            </a:r>
            <a:r>
              <a:rPr lang="fr-FR" sz="2800" i="1">
                <a:latin typeface="Calibri" pitchFamily="34" charset="0"/>
                <a:cs typeface="Times New Roman" pitchFamily="18" charset="0"/>
              </a:rPr>
              <a:t>L’artiste</a:t>
            </a:r>
            <a:r>
              <a:rPr lang="fr-FR" sz="2800">
                <a:latin typeface="Calibri" pitchFamily="34" charset="0"/>
                <a:cs typeface="Times New Roman" pitchFamily="18" charset="0"/>
              </a:rPr>
              <a:t>)</a:t>
            </a:r>
            <a:endParaRPr lang="fr-FR" sz="2800"/>
          </a:p>
        </p:txBody>
      </p:sp>
      <p:sp>
        <p:nvSpPr>
          <p:cNvPr id="23555" name="Rechthoek 3"/>
          <p:cNvSpPr>
            <a:spLocks noChangeArrowheads="1"/>
          </p:cNvSpPr>
          <p:nvPr/>
        </p:nvSpPr>
        <p:spPr bwMode="auto">
          <a:xfrm>
            <a:off x="214313" y="1428750"/>
            <a:ext cx="8929687"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400" dirty="0">
                <a:latin typeface="Calibri" pitchFamily="34" charset="0"/>
              </a:rPr>
              <a:t>Consultez le site suivant: </a:t>
            </a:r>
            <a:r>
              <a:rPr lang="fr-FR" dirty="0">
                <a:latin typeface="Rockwell" pitchFamily="18" charset="0"/>
                <a:hlinkClick r:id="rId2"/>
              </a:rPr>
              <a:t>http://baudelaire.litteratura.com/les_fleurs_du_mal.php</a:t>
            </a:r>
            <a:endParaRPr lang="fr-FR" dirty="0">
              <a:latin typeface="Rockwell" pitchFamily="18" charset="0"/>
            </a:endParaRPr>
          </a:p>
          <a:p>
            <a:endParaRPr lang="fr-FR" sz="2400" dirty="0">
              <a:latin typeface="Rockwell" pitchFamily="18" charset="0"/>
            </a:endParaRPr>
          </a:p>
          <a:p>
            <a:r>
              <a:rPr lang="fr-FR" sz="2400" dirty="0">
                <a:latin typeface="Calibri" pitchFamily="34" charset="0"/>
              </a:rPr>
              <a:t>V</a:t>
            </a:r>
            <a:r>
              <a:rPr lang="fr-FR" sz="2400" dirty="0" smtClean="0">
                <a:latin typeface="Calibri" pitchFamily="34" charset="0"/>
              </a:rPr>
              <a:t>ous y trouverez tous les </a:t>
            </a:r>
            <a:r>
              <a:rPr lang="fr-FR" sz="2400" dirty="0">
                <a:latin typeface="Calibri" pitchFamily="34" charset="0"/>
              </a:rPr>
              <a:t>poèmes de Baudelaire. Nous vous </a:t>
            </a:r>
            <a:r>
              <a:rPr lang="fr-FR" sz="2400" dirty="0" smtClean="0">
                <a:latin typeface="Calibri" pitchFamily="34" charset="0"/>
              </a:rPr>
              <a:t>en proposons dix</a:t>
            </a:r>
            <a:r>
              <a:rPr lang="fr-FR" sz="2400" dirty="0">
                <a:latin typeface="Calibri" pitchFamily="34" charset="0"/>
              </a:rPr>
              <a:t> : cherchez celui qui vous plaît le plus. </a:t>
            </a:r>
            <a:endParaRPr lang="nl-BE" sz="2400" dirty="0">
              <a:latin typeface="Calibri" pitchFamily="34" charset="0"/>
            </a:endParaRPr>
          </a:p>
        </p:txBody>
      </p:sp>
      <p:graphicFrame>
        <p:nvGraphicFramePr>
          <p:cNvPr id="5" name="Tabel 4"/>
          <p:cNvGraphicFramePr>
            <a:graphicFrameLocks noGrp="1"/>
          </p:cNvGraphicFramePr>
          <p:nvPr/>
        </p:nvGraphicFramePr>
        <p:xfrm>
          <a:off x="3143250" y="3857625"/>
          <a:ext cx="5286375" cy="1857375"/>
        </p:xfrm>
        <a:graphic>
          <a:graphicData uri="http://schemas.openxmlformats.org/drawingml/2006/table">
            <a:tbl>
              <a:tblPr/>
              <a:tblGrid>
                <a:gridCol w="5286375"/>
              </a:tblGrid>
              <a:tr h="1857375">
                <a:tc>
                  <a:txBody>
                    <a:bodyPr/>
                    <a:lstStyle/>
                    <a:p>
                      <a:pPr>
                        <a:lnSpc>
                          <a:spcPct val="115000"/>
                        </a:lnSpc>
                        <a:spcAft>
                          <a:spcPts val="1000"/>
                        </a:spcAft>
                      </a:pPr>
                      <a:r>
                        <a:rPr lang="fr-FR" sz="2000" dirty="0">
                          <a:latin typeface="Calibri"/>
                          <a:ea typeface="Calibri"/>
                          <a:cs typeface="Times New Roman"/>
                        </a:rPr>
                        <a:t>A une </a:t>
                      </a:r>
                      <a:r>
                        <a:rPr lang="fr-FR" sz="2000" dirty="0" smtClean="0">
                          <a:latin typeface="Calibri"/>
                          <a:ea typeface="Calibri"/>
                          <a:cs typeface="Times New Roman"/>
                        </a:rPr>
                        <a:t>passante                  La </a:t>
                      </a:r>
                      <a:r>
                        <a:rPr lang="fr-FR" sz="2000" i="0" dirty="0" smtClean="0">
                          <a:latin typeface="Calibri"/>
                          <a:ea typeface="Calibri"/>
                          <a:cs typeface="Times New Roman"/>
                        </a:rPr>
                        <a:t>mort des amants </a:t>
                      </a:r>
                      <a:r>
                        <a:rPr lang="fr-FR" sz="2000" dirty="0" smtClean="0">
                          <a:latin typeface="Calibri"/>
                          <a:ea typeface="Calibri"/>
                          <a:cs typeface="Times New Roman"/>
                        </a:rPr>
                        <a:t>  </a:t>
                      </a:r>
                      <a:endParaRPr lang="nl-BE" sz="2000" dirty="0">
                        <a:latin typeface="Calibri"/>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fr-FR" sz="2000" dirty="0" smtClean="0">
                          <a:latin typeface="Calibri"/>
                          <a:ea typeface="Calibri"/>
                          <a:cs typeface="Times New Roman"/>
                        </a:rPr>
                        <a:t>L’Albatros                            Spleen LXXVIII</a:t>
                      </a:r>
                      <a:endParaRPr lang="nl-BE" sz="2000" dirty="0" smtClean="0">
                        <a:latin typeface="Calibri"/>
                        <a:ea typeface="Calibri"/>
                        <a:cs typeface="Times New Roman"/>
                      </a:endParaRPr>
                    </a:p>
                    <a:p>
                      <a:pPr>
                        <a:lnSpc>
                          <a:spcPct val="115000"/>
                        </a:lnSpc>
                        <a:spcAft>
                          <a:spcPts val="1000"/>
                        </a:spcAft>
                      </a:pPr>
                      <a:r>
                        <a:rPr lang="fr-FR" sz="2000" dirty="0" smtClean="0">
                          <a:latin typeface="Calibri"/>
                          <a:ea typeface="Calibri"/>
                          <a:cs typeface="Times New Roman"/>
                        </a:rPr>
                        <a:t>La Beauté                            Le Chat</a:t>
                      </a:r>
                      <a:endParaRPr lang="nl-BE" sz="2000" dirty="0">
                        <a:latin typeface="Calibri"/>
                        <a:ea typeface="Calibri"/>
                        <a:cs typeface="Times New Roman"/>
                      </a:endParaRPr>
                    </a:p>
                    <a:p>
                      <a:pPr>
                        <a:lnSpc>
                          <a:spcPct val="115000"/>
                        </a:lnSpc>
                        <a:spcAft>
                          <a:spcPts val="1000"/>
                        </a:spcAft>
                      </a:pPr>
                      <a:r>
                        <a:rPr lang="fr-FR" sz="2000" dirty="0">
                          <a:latin typeface="Calibri"/>
                          <a:ea typeface="Calibri"/>
                          <a:cs typeface="Times New Roman"/>
                        </a:rPr>
                        <a:t>La Géante                            </a:t>
                      </a:r>
                      <a:r>
                        <a:rPr lang="fr-FR" sz="2000" dirty="0" smtClean="0">
                          <a:latin typeface="Calibri"/>
                          <a:ea typeface="Calibri"/>
                          <a:cs typeface="Times New Roman"/>
                        </a:rPr>
                        <a:t>Les Aveugles</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3562"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nl-BE"/>
          </a:p>
        </p:txBody>
      </p:sp>
      <p:pic>
        <p:nvPicPr>
          <p:cNvPr id="23563" name="Afbeelding 6" descr="les fleurs du mal.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 y="3357563"/>
            <a:ext cx="1857375" cy="308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357188" y="571500"/>
            <a:ext cx="3929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Vous avez fait votre choix ?</a:t>
            </a:r>
            <a:endParaRPr lang="nl-BE" sz="2400">
              <a:ea typeface="Calibri" pitchFamily="34" charset="0"/>
              <a:cs typeface="Times New Roman" pitchFamily="18" charset="0"/>
            </a:endParaRPr>
          </a:p>
        </p:txBody>
      </p:sp>
      <p:pic>
        <p:nvPicPr>
          <p:cNvPr id="24579" name="Afbeelding 2"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357313"/>
            <a:ext cx="49530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p:cNvSpPr>
            <a:spLocks noChangeArrowheads="1"/>
          </p:cNvSpPr>
          <p:nvPr/>
        </p:nvSpPr>
        <p:spPr bwMode="auto">
          <a:xfrm>
            <a:off x="1143000" y="1357313"/>
            <a:ext cx="7286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Donnez le titre. Pourquoi avez-vous choisi ce poème-ci ?</a:t>
            </a:r>
            <a:endParaRPr lang="fr-FR" sz="2400">
              <a:ea typeface="Calibri" pitchFamily="34" charset="0"/>
              <a:cs typeface="Times New Roman" pitchFamily="18" charset="0"/>
            </a:endParaRPr>
          </a:p>
        </p:txBody>
      </p:sp>
      <p:sp>
        <p:nvSpPr>
          <p:cNvPr id="24581" name="Rectangle 3"/>
          <p:cNvSpPr>
            <a:spLocks noChangeArrowheads="1"/>
          </p:cNvSpPr>
          <p:nvPr/>
        </p:nvSpPr>
        <p:spPr bwMode="auto">
          <a:xfrm>
            <a:off x="357188" y="2286000"/>
            <a:ext cx="77104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400">
                <a:latin typeface="Calibri" pitchFamily="34" charset="0"/>
                <a:ea typeface="Calibri" pitchFamily="34" charset="0"/>
                <a:cs typeface="Times New Roman" pitchFamily="18" charset="0"/>
              </a:rPr>
              <a:t>Alors, c’est sur ce poème que vous allez travailler désormais.</a:t>
            </a:r>
            <a:endParaRPr lang="fr-FR" sz="2400">
              <a:ea typeface="Calibri" pitchFamily="34" charset="0"/>
              <a:cs typeface="Times New Roman" pitchFamily="18" charset="0"/>
            </a:endParaRPr>
          </a:p>
        </p:txBody>
      </p:sp>
      <p:sp>
        <p:nvSpPr>
          <p:cNvPr id="24582" name="Rectangle 4"/>
          <p:cNvSpPr>
            <a:spLocks noChangeArrowheads="1"/>
          </p:cNvSpPr>
          <p:nvPr/>
        </p:nvSpPr>
        <p:spPr bwMode="auto">
          <a:xfrm>
            <a:off x="357188" y="3000375"/>
            <a:ext cx="8501062"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fr-FR" sz="2400">
                <a:latin typeface="Calibri" pitchFamily="34" charset="0"/>
                <a:ea typeface="Calibri" pitchFamily="34" charset="0"/>
                <a:cs typeface="Times New Roman" pitchFamily="18" charset="0"/>
              </a:rPr>
              <a:t>Vous allez </a:t>
            </a:r>
            <a:r>
              <a:rPr lang="fr-FR" sz="2400" u="sng">
                <a:latin typeface="Calibri" pitchFamily="34" charset="0"/>
                <a:ea typeface="Calibri" pitchFamily="34" charset="0"/>
                <a:cs typeface="Times New Roman" pitchFamily="18" charset="0"/>
              </a:rPr>
              <a:t>traduire</a:t>
            </a:r>
            <a:r>
              <a:rPr lang="fr-FR" sz="2400">
                <a:latin typeface="Calibri" pitchFamily="34" charset="0"/>
                <a:ea typeface="Calibri" pitchFamily="34" charset="0"/>
                <a:cs typeface="Times New Roman" pitchFamily="18" charset="0"/>
              </a:rPr>
              <a:t> votre poème en néerlandais. Vous êtes très </a:t>
            </a:r>
            <a:r>
              <a:rPr lang="fr-FR" sz="2400" u="sng">
                <a:latin typeface="Calibri" pitchFamily="34" charset="0"/>
                <a:ea typeface="Calibri" pitchFamily="34" charset="0"/>
                <a:cs typeface="Times New Roman" pitchFamily="18" charset="0"/>
              </a:rPr>
              <a:t>libre</a:t>
            </a:r>
            <a:r>
              <a:rPr lang="fr-FR" sz="2400">
                <a:latin typeface="Calibri" pitchFamily="34" charset="0"/>
                <a:ea typeface="Calibri" pitchFamily="34" charset="0"/>
                <a:cs typeface="Times New Roman" pitchFamily="18" charset="0"/>
              </a:rPr>
              <a:t> : une traduction traditionnelle, un texte en prose, un dialogue, une histoire, … Mais vous vous basez toujours sur le </a:t>
            </a:r>
            <a:r>
              <a:rPr lang="fr-FR" sz="2400" u="sng">
                <a:latin typeface="Calibri" pitchFamily="34" charset="0"/>
                <a:ea typeface="Calibri" pitchFamily="34" charset="0"/>
                <a:cs typeface="Times New Roman" pitchFamily="18" charset="0"/>
              </a:rPr>
              <a:t>poème original</a:t>
            </a:r>
            <a:r>
              <a:rPr lang="fr-FR" sz="2400">
                <a:latin typeface="Calibri" pitchFamily="34" charset="0"/>
                <a:ea typeface="Calibri" pitchFamily="34" charset="0"/>
                <a:cs typeface="Times New Roman" pitchFamily="18" charset="0"/>
              </a:rPr>
              <a:t> ! Si vous avez d’autres idées, n’hésitez pas à les proposer à votre prof.</a:t>
            </a:r>
            <a:endParaRPr lang="fr-FR" sz="2400">
              <a:ea typeface="Calibri" pitchFamily="34" charset="0"/>
              <a:cs typeface="Times New Roman" pitchFamily="18" charset="0"/>
            </a:endParaRPr>
          </a:p>
        </p:txBody>
      </p:sp>
      <p:sp>
        <p:nvSpPr>
          <p:cNvPr id="24583" name="Rechthoek 6"/>
          <p:cNvSpPr>
            <a:spLocks noChangeArrowheads="1"/>
          </p:cNvSpPr>
          <p:nvPr/>
        </p:nvSpPr>
        <p:spPr bwMode="auto">
          <a:xfrm>
            <a:off x="2643188" y="6000750"/>
            <a:ext cx="2979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BE">
                <a:latin typeface="Rockwell" pitchFamily="18" charset="0"/>
                <a:hlinkClick r:id="rId3"/>
              </a:rPr>
              <a:t>http://www.interglot.com/</a:t>
            </a:r>
            <a:endParaRPr lang="nl-BE">
              <a:latin typeface="Rockwell" pitchFamily="18" charset="0"/>
            </a:endParaRPr>
          </a:p>
          <a:p>
            <a:endParaRPr lang="nl-BE">
              <a:latin typeface="Rockwell" pitchFamily="18" charset="0"/>
            </a:endParaRPr>
          </a:p>
        </p:txBody>
      </p:sp>
      <p:sp>
        <p:nvSpPr>
          <p:cNvPr id="24584" name="Rectangle 5"/>
          <p:cNvSpPr>
            <a:spLocks noChangeArrowheads="1"/>
          </p:cNvSpPr>
          <p:nvPr/>
        </p:nvSpPr>
        <p:spPr bwMode="auto">
          <a:xfrm>
            <a:off x="0" y="-1579563"/>
            <a:ext cx="3500438"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29" tIns="899829" rIns="899829" bIns="899829" anchor="ctr">
            <a:spAutoFit/>
          </a:bodyPr>
          <a:lstStyle/>
          <a:p>
            <a:r>
              <a:rPr lang="fr-FR" sz="1000">
                <a:latin typeface="Calibri" pitchFamily="34" charset="0"/>
                <a:ea typeface="Calibri" pitchFamily="34" charset="0"/>
                <a:cs typeface="Times New Roman" pitchFamily="18" charset="0"/>
              </a:rPr>
              <a:t>Dictionnaire en ligne</a:t>
            </a:r>
            <a:endParaRPr lang="fr-FR" sz="1000">
              <a:ea typeface="Calibri" pitchFamily="34" charset="0"/>
              <a:cs typeface="Times New Roman" pitchFamily="18" charset="0"/>
            </a:endParaRPr>
          </a:p>
          <a:p>
            <a:pPr eaLnBrk="0" hangingPunct="0"/>
            <a:r>
              <a:rPr lang="fr-FR" sz="1000">
                <a:ea typeface="Calibri" pitchFamily="34" charset="0"/>
                <a:cs typeface="Times New Roman" pitchFamily="18" charset="0"/>
              </a:rPr>
              <a:t/>
            </a:r>
            <a:br>
              <a:rPr lang="fr-FR" sz="1000">
                <a:ea typeface="Calibri" pitchFamily="34" charset="0"/>
                <a:cs typeface="Times New Roman" pitchFamily="18" charset="0"/>
              </a:rPr>
            </a:br>
            <a:endParaRPr lang="fr-FR">
              <a:ea typeface="Calibri" pitchFamily="34" charset="0"/>
              <a:cs typeface="Times New Roman" pitchFamily="18" charset="0"/>
            </a:endParaRPr>
          </a:p>
        </p:txBody>
      </p:sp>
      <p:sp>
        <p:nvSpPr>
          <p:cNvPr id="24585" name="Tekstvak 8"/>
          <p:cNvSpPr txBox="1">
            <a:spLocks noChangeArrowheads="1"/>
          </p:cNvSpPr>
          <p:nvPr/>
        </p:nvSpPr>
        <p:spPr bwMode="auto">
          <a:xfrm>
            <a:off x="357188" y="6000750"/>
            <a:ext cx="25717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BE" sz="2000">
                <a:latin typeface="Calibri" pitchFamily="34" charset="0"/>
              </a:rPr>
              <a:t>Dictionnaire en ligne: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714375" y="387350"/>
            <a:ext cx="81438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3200" b="1">
                <a:latin typeface="Calibri" pitchFamily="34" charset="0"/>
                <a:cs typeface="Times New Roman" pitchFamily="18" charset="0"/>
              </a:rPr>
              <a:t>7. « L’image, ma seule, mon unique passion. »</a:t>
            </a:r>
          </a:p>
          <a:p>
            <a:pPr algn="ctr"/>
            <a:r>
              <a:rPr lang="fr-FR" sz="2800" b="1">
                <a:latin typeface="Calibri" pitchFamily="34" charset="0"/>
                <a:cs typeface="Times New Roman" pitchFamily="18" charset="0"/>
              </a:rPr>
              <a:t>					 </a:t>
            </a:r>
            <a:r>
              <a:rPr lang="fr-FR" sz="2800">
                <a:latin typeface="Calibri" pitchFamily="34" charset="0"/>
                <a:cs typeface="Times New Roman" pitchFamily="18" charset="0"/>
              </a:rPr>
              <a:t>(C. Baudelaire)</a:t>
            </a:r>
            <a:endParaRPr lang="fr-FR" sz="2800"/>
          </a:p>
        </p:txBody>
      </p:sp>
      <p:sp>
        <p:nvSpPr>
          <p:cNvPr id="25603" name="Rectangle 1"/>
          <p:cNvSpPr>
            <a:spLocks noChangeArrowheads="1"/>
          </p:cNvSpPr>
          <p:nvPr/>
        </p:nvSpPr>
        <p:spPr bwMode="auto">
          <a:xfrm>
            <a:off x="285750" y="977900"/>
            <a:ext cx="8858250" cy="507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fr-FR" sz="2400">
                <a:latin typeface="Calibri" pitchFamily="34" charset="0"/>
                <a:ea typeface="Calibri" pitchFamily="34" charset="0"/>
                <a:cs typeface="Times New Roman" pitchFamily="18" charset="0"/>
              </a:rPr>
              <a:t>Maintenant c’est vous les artistes !</a:t>
            </a:r>
          </a:p>
          <a:p>
            <a:pPr>
              <a:lnSpc>
                <a:spcPct val="150000"/>
              </a:lnSpc>
            </a:pPr>
            <a:endParaRPr lang="nl-BE" sz="2400">
              <a:ea typeface="Calibri" pitchFamily="34" charset="0"/>
              <a:cs typeface="Times New Roman" pitchFamily="18" charset="0"/>
            </a:endParaRPr>
          </a:p>
          <a:p>
            <a:pPr>
              <a:lnSpc>
                <a:spcPct val="150000"/>
              </a:lnSpc>
            </a:pPr>
            <a:endParaRPr lang="nl-BE" sz="2400">
              <a:ea typeface="Calibri" pitchFamily="34" charset="0"/>
              <a:cs typeface="Times New Roman" pitchFamily="18" charset="0"/>
            </a:endParaRPr>
          </a:p>
          <a:p>
            <a:pPr>
              <a:lnSpc>
                <a:spcPct val="150000"/>
              </a:lnSpc>
            </a:pPr>
            <a:endParaRPr lang="nl-BE" sz="2400">
              <a:ea typeface="Calibri" pitchFamily="34" charset="0"/>
              <a:cs typeface="Times New Roman" pitchFamily="18" charset="0"/>
            </a:endParaRPr>
          </a:p>
          <a:p>
            <a:pPr>
              <a:lnSpc>
                <a:spcPct val="150000"/>
              </a:lnSpc>
            </a:pPr>
            <a:endParaRPr lang="nl-BE" sz="2400">
              <a:ea typeface="Calibri" pitchFamily="34" charset="0"/>
              <a:cs typeface="Times New Roman" pitchFamily="18" charset="0"/>
            </a:endParaRPr>
          </a:p>
          <a:p>
            <a:pPr eaLnBrk="0" hangingPunct="0"/>
            <a:endParaRPr lang="fr-FR" sz="2400">
              <a:latin typeface="Calibri" pitchFamily="34" charset="0"/>
              <a:ea typeface="Calibri" pitchFamily="34" charset="0"/>
              <a:cs typeface="Times New Roman" pitchFamily="18" charset="0"/>
            </a:endParaRPr>
          </a:p>
          <a:p>
            <a:pPr eaLnBrk="0" hangingPunct="0"/>
            <a:r>
              <a:rPr lang="fr-FR" sz="2400">
                <a:latin typeface="Calibri" pitchFamily="34" charset="0"/>
                <a:ea typeface="Calibri" pitchFamily="34" charset="0"/>
                <a:cs typeface="Times New Roman" pitchFamily="18" charset="0"/>
              </a:rPr>
              <a:t>Réfléchissez sur des images que ce poème évoque chez vous. Puis, vous allez en faire une ou plusieurs photo(s) qui illustre(nt) votre interprétation.  Quand vous remettez le tout, vous nous expliquerez d’où vient votre inspiration. </a:t>
            </a:r>
          </a:p>
          <a:p>
            <a:pPr eaLnBrk="0" hangingPunct="0"/>
            <a:endParaRPr lang="fr-FR" sz="2400">
              <a:latin typeface="Calibri" pitchFamily="34" charset="0"/>
              <a:ea typeface="Calibri" pitchFamily="34" charset="0"/>
              <a:cs typeface="Times New Roman" pitchFamily="18" charset="0"/>
            </a:endParaRPr>
          </a:p>
        </p:txBody>
      </p:sp>
      <p:pic>
        <p:nvPicPr>
          <p:cNvPr id="25604" name="Afbeelding 4" descr="p_photographe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1643063"/>
            <a:ext cx="2319338"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hthoek 5"/>
          <p:cNvSpPr>
            <a:spLocks noChangeArrowheads="1"/>
          </p:cNvSpPr>
          <p:nvPr/>
        </p:nvSpPr>
        <p:spPr bwMode="auto">
          <a:xfrm>
            <a:off x="714375" y="5929313"/>
            <a:ext cx="821531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fr-FR">
                <a:latin typeface="Calibri" pitchFamily="34" charset="0"/>
                <a:ea typeface="Calibri" pitchFamily="34" charset="0"/>
                <a:cs typeface="Times New Roman" pitchFamily="18" charset="0"/>
              </a:rPr>
              <a:t>Demandez la permission si vous voulez prendre une photo d’une personne inconnue.</a:t>
            </a:r>
            <a:endParaRPr lang="fr-FR">
              <a:ea typeface="Calibri" pitchFamily="34" charset="0"/>
              <a:cs typeface="Times New Roman" pitchFamily="18" charset="0"/>
            </a:endParaRPr>
          </a:p>
        </p:txBody>
      </p:sp>
      <p:pic>
        <p:nvPicPr>
          <p:cNvPr id="25606" name="Afbeelding 6" descr="gevarendriehoek.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5750" y="6000750"/>
            <a:ext cx="428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Afbeelding 3" descr="gallery.jpg"/>
          <p:cNvPicPr>
            <a:picLocks noChangeAspect="1"/>
          </p:cNvPicPr>
          <p:nvPr/>
        </p:nvPicPr>
        <p:blipFill>
          <a:blip r:embed="rId2">
            <a:lum bright="-6000" contrast="-36000"/>
            <a:extLst>
              <a:ext uri="{28A0092B-C50C-407E-A947-70E740481C1C}">
                <a14:useLocalDpi xmlns:a14="http://schemas.microsoft.com/office/drawing/2010/main" val="0"/>
              </a:ext>
            </a:extLst>
          </a:blip>
          <a:srcRect/>
          <a:stretch>
            <a:fillRect/>
          </a:stretch>
        </p:blipFill>
        <p:spPr bwMode="auto">
          <a:xfrm>
            <a:off x="0" y="0"/>
            <a:ext cx="9437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Rechthoek 1"/>
          <p:cNvSpPr>
            <a:spLocks noChangeArrowheads="1"/>
          </p:cNvSpPr>
          <p:nvPr/>
        </p:nvSpPr>
        <p:spPr bwMode="auto">
          <a:xfrm>
            <a:off x="214313" y="3571875"/>
            <a:ext cx="892968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50000"/>
              </a:lnSpc>
            </a:pPr>
            <a:r>
              <a:rPr lang="fr-FR" sz="2400">
                <a:solidFill>
                  <a:srgbClr val="7D1601"/>
                </a:solidFill>
                <a:latin typeface="Calibri" pitchFamily="34" charset="0"/>
                <a:ea typeface="Calibri" pitchFamily="34" charset="0"/>
                <a:cs typeface="Times New Roman" pitchFamily="18" charset="0"/>
              </a:rPr>
              <a:t>Les profs feront imprimer vos photos sur format A3, sous les photos encadrées se trouveront le poème original et votre traduction.</a:t>
            </a:r>
          </a:p>
          <a:p>
            <a:pPr eaLnBrk="0" hangingPunct="0">
              <a:lnSpc>
                <a:spcPct val="150000"/>
              </a:lnSpc>
            </a:pPr>
            <a:endParaRPr lang="fr-FR" sz="2400">
              <a:solidFill>
                <a:srgbClr val="7D1601"/>
              </a:solidFill>
              <a:latin typeface="Calibri" pitchFamily="34" charset="0"/>
              <a:ea typeface="Calibri" pitchFamily="34" charset="0"/>
              <a:cs typeface="Times New Roman" pitchFamily="18" charset="0"/>
            </a:endParaRPr>
          </a:p>
          <a:p>
            <a:pPr eaLnBrk="0" hangingPunct="0">
              <a:lnSpc>
                <a:spcPct val="150000"/>
              </a:lnSpc>
            </a:pPr>
            <a:r>
              <a:rPr lang="fr-FR" sz="2400" b="1">
                <a:latin typeface="Calibri" pitchFamily="34" charset="0"/>
                <a:ea typeface="Calibri" pitchFamily="34" charset="0"/>
                <a:cs typeface="Times New Roman" pitchFamily="18" charset="0"/>
              </a:rPr>
              <a:t>	N’oubliez pas d’inviter votre famille et vos amis!</a:t>
            </a:r>
          </a:p>
          <a:p>
            <a:pPr eaLnBrk="0" hangingPunct="0">
              <a:lnSpc>
                <a:spcPct val="150000"/>
              </a:lnSpc>
            </a:pPr>
            <a:endParaRPr lang="fr-FR" sz="2400">
              <a:latin typeface="Calibri" pitchFamily="34" charset="0"/>
              <a:ea typeface="Calibri" pitchFamily="34" charset="0"/>
              <a:cs typeface="Times New Roman" pitchFamily="18" charset="0"/>
            </a:endParaRPr>
          </a:p>
          <a:p>
            <a:pPr eaLnBrk="0" hangingPunct="0">
              <a:lnSpc>
                <a:spcPct val="150000"/>
              </a:lnSpc>
            </a:pPr>
            <a:endParaRPr lang="fr-FR" sz="2400">
              <a:latin typeface="Calibri" pitchFamily="34" charset="0"/>
              <a:ea typeface="Calibri" pitchFamily="34" charset="0"/>
              <a:cs typeface="Times New Roman" pitchFamily="18" charset="0"/>
            </a:endParaRPr>
          </a:p>
          <a:p>
            <a:pPr eaLnBrk="0" hangingPunct="0">
              <a:lnSpc>
                <a:spcPct val="150000"/>
              </a:lnSpc>
            </a:pPr>
            <a:endParaRPr lang="nl-BE" sz="2400">
              <a:ea typeface="Calibri" pitchFamily="34" charset="0"/>
              <a:cs typeface="Times New Roman" pitchFamily="18" charset="0"/>
            </a:endParaRPr>
          </a:p>
        </p:txBody>
      </p:sp>
      <p:sp>
        <p:nvSpPr>
          <p:cNvPr id="26628" name="Rectangle 1"/>
          <p:cNvSpPr>
            <a:spLocks noChangeArrowheads="1"/>
          </p:cNvSpPr>
          <p:nvPr/>
        </p:nvSpPr>
        <p:spPr bwMode="auto">
          <a:xfrm>
            <a:off x="3500438" y="438150"/>
            <a:ext cx="27146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fr-FR" sz="3200" b="1">
                <a:latin typeface="Calibri" pitchFamily="34" charset="0"/>
                <a:ea typeface="Calibri" pitchFamily="34" charset="0"/>
                <a:cs typeface="Times New Roman" pitchFamily="18" charset="0"/>
              </a:rPr>
              <a:t>Et après ?</a:t>
            </a:r>
            <a:endParaRPr lang="fr-FR" sz="3200" b="1">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14313" y="1214438"/>
            <a:ext cx="8643937"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000">
                <a:latin typeface="Calibri" pitchFamily="34" charset="0"/>
                <a:ea typeface="Calibri" pitchFamily="34" charset="0"/>
                <a:cs typeface="Times New Roman" pitchFamily="18" charset="0"/>
                <a:hlinkClick r:id="rId2"/>
              </a:rPr>
              <a:t>http://baudelaire.litteratura.com/les_fleurs_du_mal.php</a:t>
            </a:r>
            <a:r>
              <a:rPr lang="fr-FR" sz="2000">
                <a:latin typeface="Calibri" pitchFamily="34" charset="0"/>
                <a:ea typeface="Calibri" pitchFamily="34" charset="0"/>
                <a:cs typeface="Times New Roman" pitchFamily="18" charset="0"/>
              </a:rPr>
              <a:t> </a:t>
            </a:r>
          </a:p>
          <a:p>
            <a:endParaRPr lang="nl-BE" sz="2000">
              <a:ea typeface="Calibri" pitchFamily="34" charset="0"/>
              <a:cs typeface="Times New Roman" pitchFamily="18" charset="0"/>
            </a:endParaRPr>
          </a:p>
          <a:p>
            <a:pPr eaLnBrk="0" hangingPunct="0"/>
            <a:r>
              <a:rPr lang="nl-BE" sz="2000">
                <a:latin typeface="Calibri" pitchFamily="34" charset="0"/>
                <a:ea typeface="Calibri" pitchFamily="34" charset="0"/>
                <a:cs typeface="Times New Roman" pitchFamily="18" charset="0"/>
                <a:hlinkClick r:id="rId3"/>
              </a:rPr>
              <a:t>http://www.alalettre.com/baudelaire.php</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000">
              <a:latin typeface="Calibri" pitchFamily="34" charset="0"/>
              <a:ea typeface="Calibri" pitchFamily="34" charset="0"/>
              <a:cs typeface="Times New Roman" pitchFamily="18" charset="0"/>
              <a:hlinkClick r:id="rId4"/>
            </a:endParaRPr>
          </a:p>
          <a:p>
            <a:pPr eaLnBrk="0" hangingPunct="0"/>
            <a:r>
              <a:rPr lang="nl-BE" sz="2000">
                <a:latin typeface="Calibri" pitchFamily="34" charset="0"/>
                <a:ea typeface="Calibri" pitchFamily="34" charset="0"/>
                <a:cs typeface="Times New Roman" pitchFamily="18" charset="0"/>
                <a:hlinkClick r:id="rId4"/>
              </a:rPr>
              <a:t>http://www.etudes-litteraires.com/bac-francais/mouvements-</a:t>
            </a:r>
          </a:p>
          <a:p>
            <a:pPr eaLnBrk="0" hangingPunct="0"/>
            <a:r>
              <a:rPr lang="nl-BE" sz="2000">
                <a:latin typeface="Calibri" pitchFamily="34" charset="0"/>
                <a:ea typeface="Calibri" pitchFamily="34" charset="0"/>
                <a:cs typeface="Times New Roman" pitchFamily="18" charset="0"/>
                <a:hlinkClick r:id="rId4"/>
              </a:rPr>
              <a:t>litteraires.php</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000">
              <a:latin typeface="Calibri" pitchFamily="34" charset="0"/>
              <a:ea typeface="Calibri" pitchFamily="34" charset="0"/>
              <a:cs typeface="Times New Roman" pitchFamily="18" charset="0"/>
              <a:hlinkClick r:id="rId5"/>
            </a:endParaRPr>
          </a:p>
          <a:p>
            <a:pPr eaLnBrk="0" hangingPunct="0"/>
            <a:r>
              <a:rPr lang="nl-BE" sz="2000">
                <a:latin typeface="Calibri" pitchFamily="34" charset="0"/>
                <a:ea typeface="Calibri" pitchFamily="34" charset="0"/>
                <a:cs typeface="Times New Roman" pitchFamily="18" charset="0"/>
                <a:hlinkClick r:id="rId5"/>
              </a:rPr>
              <a:t>http://www.google.be/</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000">
              <a:latin typeface="Calibri" pitchFamily="34" charset="0"/>
              <a:ea typeface="Calibri" pitchFamily="34" charset="0"/>
              <a:cs typeface="Times New Roman" pitchFamily="18" charset="0"/>
              <a:hlinkClick r:id="rId6"/>
            </a:endParaRPr>
          </a:p>
          <a:p>
            <a:pPr eaLnBrk="0" hangingPunct="0"/>
            <a:r>
              <a:rPr lang="nl-BE" sz="2000">
                <a:latin typeface="Calibri" pitchFamily="34" charset="0"/>
                <a:ea typeface="Calibri" pitchFamily="34" charset="0"/>
                <a:cs typeface="Times New Roman" pitchFamily="18" charset="0"/>
                <a:hlinkClick r:id="rId6"/>
              </a:rPr>
              <a:t>http://www.interglot.com/</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000">
              <a:latin typeface="Calibri" pitchFamily="34" charset="0"/>
              <a:ea typeface="Calibri" pitchFamily="34" charset="0"/>
              <a:cs typeface="Times New Roman" pitchFamily="18" charset="0"/>
              <a:hlinkClick r:id="rId7"/>
            </a:endParaRPr>
          </a:p>
          <a:p>
            <a:pPr eaLnBrk="0" hangingPunct="0"/>
            <a:r>
              <a:rPr lang="nl-BE" sz="2000">
                <a:latin typeface="Calibri" pitchFamily="34" charset="0"/>
                <a:ea typeface="Calibri" pitchFamily="34" charset="0"/>
                <a:cs typeface="Times New Roman" pitchFamily="18" charset="0"/>
                <a:hlinkClick r:id="rId7"/>
              </a:rPr>
              <a:t>http://www.leo-ferre.com/accueil/accueil.html</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000">
              <a:latin typeface="Calibri" pitchFamily="34" charset="0"/>
              <a:ea typeface="Calibri" pitchFamily="34" charset="0"/>
              <a:cs typeface="Times New Roman" pitchFamily="18" charset="0"/>
              <a:hlinkClick r:id="rId8"/>
            </a:endParaRPr>
          </a:p>
          <a:p>
            <a:pPr eaLnBrk="0" hangingPunct="0"/>
            <a:r>
              <a:rPr lang="nl-BE" sz="2000">
                <a:latin typeface="Calibri" pitchFamily="34" charset="0"/>
                <a:ea typeface="Calibri" pitchFamily="34" charset="0"/>
                <a:cs typeface="Times New Roman" pitchFamily="18" charset="0"/>
                <a:hlinkClick r:id="rId8"/>
              </a:rPr>
              <a:t>http://www.poesie.net/baudel3.htm</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000">
              <a:latin typeface="Calibri" pitchFamily="34" charset="0"/>
              <a:ea typeface="Calibri" pitchFamily="34" charset="0"/>
              <a:cs typeface="Times New Roman" pitchFamily="18" charset="0"/>
              <a:hlinkClick r:id="rId9"/>
            </a:endParaRPr>
          </a:p>
          <a:p>
            <a:pPr eaLnBrk="0" hangingPunct="0"/>
            <a:r>
              <a:rPr lang="nl-BE" sz="2000">
                <a:latin typeface="Calibri" pitchFamily="34" charset="0"/>
                <a:ea typeface="Calibri" pitchFamily="34" charset="0"/>
                <a:cs typeface="Times New Roman" pitchFamily="18" charset="0"/>
                <a:hlinkClick r:id="rId9"/>
              </a:rPr>
              <a:t>http://www.youtube.com/</a:t>
            </a:r>
            <a:r>
              <a:rPr lang="nl-BE" sz="2000">
                <a:latin typeface="Calibri" pitchFamily="34" charset="0"/>
                <a:ea typeface="Calibri" pitchFamily="34" charset="0"/>
                <a:cs typeface="Times New Roman" pitchFamily="18" charset="0"/>
              </a:rPr>
              <a:t> </a:t>
            </a:r>
            <a:endParaRPr lang="nl-BE" sz="2000">
              <a:ea typeface="Calibri" pitchFamily="34" charset="0"/>
              <a:cs typeface="Times New Roman" pitchFamily="18" charset="0"/>
            </a:endParaRPr>
          </a:p>
          <a:p>
            <a:pPr eaLnBrk="0" hangingPunct="0"/>
            <a:endParaRPr lang="nl-BE" sz="2400">
              <a:latin typeface="Rockwell" pitchFamily="18" charset="0"/>
              <a:ea typeface="Calibri" pitchFamily="34" charset="0"/>
              <a:cs typeface="Times New Roman" pitchFamily="18" charset="0"/>
            </a:endParaRPr>
          </a:p>
        </p:txBody>
      </p:sp>
      <p:sp>
        <p:nvSpPr>
          <p:cNvPr id="27651" name="Tekstvak 2"/>
          <p:cNvSpPr txBox="1">
            <a:spLocks noChangeArrowheads="1"/>
          </p:cNvSpPr>
          <p:nvPr/>
        </p:nvSpPr>
        <p:spPr bwMode="auto">
          <a:xfrm>
            <a:off x="3214688" y="285750"/>
            <a:ext cx="2786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nl-BE" sz="3200" b="1">
                <a:latin typeface="Calibri" pitchFamily="34" charset="0"/>
              </a:rPr>
              <a:t>Ressources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428625" y="-727075"/>
            <a:ext cx="771525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200000"/>
              </a:lnSpc>
            </a:pPr>
            <a:endParaRPr lang="fr-FR" sz="2400">
              <a:latin typeface="Calibri" pitchFamily="34" charset="0"/>
              <a:ea typeface="Calibri" pitchFamily="34" charset="0"/>
              <a:cs typeface="Times New Roman" pitchFamily="18" charset="0"/>
            </a:endParaRPr>
          </a:p>
          <a:p>
            <a:pPr>
              <a:lnSpc>
                <a:spcPct val="200000"/>
              </a:lnSpc>
            </a:pPr>
            <a:endParaRPr lang="fr-FR" sz="2400">
              <a:latin typeface="Calibri" pitchFamily="34" charset="0"/>
              <a:ea typeface="Calibri" pitchFamily="34" charset="0"/>
              <a:cs typeface="Times New Roman" pitchFamily="18" charset="0"/>
            </a:endParaRPr>
          </a:p>
          <a:p>
            <a:pPr>
              <a:lnSpc>
                <a:spcPct val="200000"/>
              </a:lnSpc>
            </a:pPr>
            <a:r>
              <a:rPr lang="fr-FR" sz="2400">
                <a:latin typeface="Calibri" pitchFamily="34" charset="0"/>
                <a:ea typeface="Calibri" pitchFamily="34" charset="0"/>
                <a:cs typeface="Times New Roman" pitchFamily="18" charset="0"/>
              </a:rPr>
              <a:t>1. Introduction</a:t>
            </a:r>
            <a:endParaRPr lang="nl-BE" sz="2400">
              <a:ea typeface="Calibri" pitchFamily="34" charset="0"/>
              <a:cs typeface="Times New Roman" pitchFamily="18" charset="0"/>
            </a:endParaRPr>
          </a:p>
          <a:p>
            <a:pPr eaLnBrk="0" hangingPunct="0">
              <a:lnSpc>
                <a:spcPct val="200000"/>
              </a:lnSpc>
            </a:pPr>
            <a:r>
              <a:rPr lang="fr-FR" sz="2400">
                <a:latin typeface="Calibri" pitchFamily="34" charset="0"/>
                <a:ea typeface="Calibri" pitchFamily="34" charset="0"/>
                <a:cs typeface="Times New Roman" pitchFamily="18" charset="0"/>
              </a:rPr>
              <a:t>2. Tâche</a:t>
            </a:r>
            <a:endParaRPr lang="nl-BE" sz="2400">
              <a:ea typeface="Calibri" pitchFamily="34" charset="0"/>
              <a:cs typeface="Times New Roman" pitchFamily="18" charset="0"/>
            </a:endParaRPr>
          </a:p>
          <a:p>
            <a:pPr eaLnBrk="0" hangingPunct="0">
              <a:lnSpc>
                <a:spcPct val="200000"/>
              </a:lnSpc>
            </a:pPr>
            <a:r>
              <a:rPr lang="fr-FR" sz="2400">
                <a:latin typeface="Calibri" pitchFamily="34" charset="0"/>
                <a:ea typeface="Calibri" pitchFamily="34" charset="0"/>
                <a:cs typeface="Times New Roman" pitchFamily="18" charset="0"/>
              </a:rPr>
              <a:t>3. Objectifs</a:t>
            </a:r>
            <a:endParaRPr lang="nl-BE" sz="2400">
              <a:ea typeface="Calibri" pitchFamily="34" charset="0"/>
              <a:cs typeface="Times New Roman" pitchFamily="18" charset="0"/>
            </a:endParaRPr>
          </a:p>
          <a:p>
            <a:pPr eaLnBrk="0" hangingPunct="0">
              <a:lnSpc>
                <a:spcPct val="200000"/>
              </a:lnSpc>
            </a:pPr>
            <a:r>
              <a:rPr lang="fr-FR" sz="2400">
                <a:latin typeface="Calibri" pitchFamily="34" charset="0"/>
                <a:ea typeface="Calibri" pitchFamily="34" charset="0"/>
                <a:cs typeface="Times New Roman" pitchFamily="18" charset="0"/>
              </a:rPr>
              <a:t>4. Evaluation</a:t>
            </a:r>
            <a:endParaRPr lang="nl-BE" sz="2400">
              <a:ea typeface="Calibri" pitchFamily="34" charset="0"/>
              <a:cs typeface="Times New Roman" pitchFamily="18" charset="0"/>
            </a:endParaRPr>
          </a:p>
          <a:p>
            <a:pPr eaLnBrk="0" hangingPunct="0">
              <a:lnSpc>
                <a:spcPct val="200000"/>
              </a:lnSpc>
            </a:pPr>
            <a:r>
              <a:rPr lang="fr-FR" sz="2400">
                <a:latin typeface="Calibri" pitchFamily="34" charset="0"/>
                <a:ea typeface="Calibri" pitchFamily="34" charset="0"/>
                <a:cs typeface="Times New Roman" pitchFamily="18" charset="0"/>
              </a:rPr>
              <a:t>5. « Les vrais voyageurs sont ceux-là qui partent pour partir.»</a:t>
            </a:r>
            <a:endParaRPr lang="nl-BE" sz="2400">
              <a:ea typeface="Calibri" pitchFamily="34" charset="0"/>
              <a:cs typeface="Times New Roman" pitchFamily="18" charset="0"/>
            </a:endParaRPr>
          </a:p>
          <a:p>
            <a:pPr eaLnBrk="0" hangingPunct="0">
              <a:lnSpc>
                <a:spcPct val="200000"/>
              </a:lnSpc>
            </a:pPr>
            <a:r>
              <a:rPr lang="fr-FR" sz="2400">
                <a:latin typeface="Calibri" pitchFamily="34" charset="0"/>
                <a:ea typeface="Calibri" pitchFamily="34" charset="0"/>
                <a:cs typeface="Times New Roman" pitchFamily="18" charset="0"/>
              </a:rPr>
              <a:t> 6. « La poésie n’a pas d’autre but qu’elle-même.»</a:t>
            </a:r>
            <a:endParaRPr lang="nl-BE" sz="2400">
              <a:ea typeface="Calibri" pitchFamily="34" charset="0"/>
              <a:cs typeface="Times New Roman" pitchFamily="18" charset="0"/>
            </a:endParaRPr>
          </a:p>
          <a:p>
            <a:pPr eaLnBrk="0" hangingPunct="0">
              <a:lnSpc>
                <a:spcPct val="200000"/>
              </a:lnSpc>
            </a:pPr>
            <a:r>
              <a:rPr lang="fr-FR" sz="2400">
                <a:latin typeface="Calibri" pitchFamily="34" charset="0"/>
                <a:ea typeface="Calibri" pitchFamily="34" charset="0"/>
                <a:cs typeface="Times New Roman" pitchFamily="18" charset="0"/>
              </a:rPr>
              <a:t>7. « L’image, ma seule, mon unique passion.» </a:t>
            </a:r>
            <a:endParaRPr lang="fr-FR" sz="24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Afbeelding 3"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857375"/>
            <a:ext cx="6381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1"/>
          <p:cNvSpPr>
            <a:spLocks noChangeArrowheads="1"/>
          </p:cNvSpPr>
          <p:nvPr/>
        </p:nvSpPr>
        <p:spPr bwMode="auto">
          <a:xfrm>
            <a:off x="357188" y="214313"/>
            <a:ext cx="87868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fr-FR" sz="3600" b="1">
                <a:latin typeface="Calibri" pitchFamily="34" charset="0"/>
              </a:rPr>
              <a:t>1. Introduction</a:t>
            </a:r>
          </a:p>
        </p:txBody>
      </p:sp>
      <p:sp>
        <p:nvSpPr>
          <p:cNvPr id="12292" name="Rectangle 2"/>
          <p:cNvSpPr>
            <a:spLocks noChangeArrowheads="1"/>
          </p:cNvSpPr>
          <p:nvPr/>
        </p:nvSpPr>
        <p:spPr bwMode="auto">
          <a:xfrm>
            <a:off x="1000125" y="1571625"/>
            <a:ext cx="8143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Vous êtes en train d’écouter un poème de Baudelaire mis en musique. De quel chanteur s’agit-il ? Complétez le titre de son album : </a:t>
            </a:r>
            <a:r>
              <a:rPr lang="fr-FR" sz="2400" i="1">
                <a:latin typeface="Calibri" pitchFamily="34" charset="0"/>
                <a:ea typeface="Calibri" pitchFamily="34" charset="0"/>
                <a:cs typeface="Times New Roman" pitchFamily="18" charset="0"/>
              </a:rPr>
              <a:t>… chante Baudelaire</a:t>
            </a:r>
            <a:r>
              <a:rPr lang="fr-FR" sz="2400">
                <a:latin typeface="Calibri" pitchFamily="34" charset="0"/>
                <a:ea typeface="Calibri" pitchFamily="34" charset="0"/>
                <a:cs typeface="Times New Roman" pitchFamily="18" charset="0"/>
              </a:rPr>
              <a:t> sur votre questionnaire.</a:t>
            </a:r>
            <a:endParaRPr lang="fr-FR" sz="2400">
              <a:ea typeface="Calibri" pitchFamily="34" charset="0"/>
              <a:cs typeface="Times New Roman" pitchFamily="18" charset="0"/>
            </a:endParaRPr>
          </a:p>
        </p:txBody>
      </p:sp>
      <p:pic>
        <p:nvPicPr>
          <p:cNvPr id="12293" name="Afbeelding 4"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000375"/>
            <a:ext cx="6381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3"/>
          <p:cNvSpPr>
            <a:spLocks noChangeArrowheads="1"/>
          </p:cNvSpPr>
          <p:nvPr/>
        </p:nvSpPr>
        <p:spPr bwMode="auto">
          <a:xfrm>
            <a:off x="1071563" y="2857500"/>
            <a:ext cx="707231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dirty="0">
                <a:latin typeface="Calibri" pitchFamily="34" charset="0"/>
                <a:ea typeface="Calibri" pitchFamily="34" charset="0"/>
                <a:cs typeface="Times New Roman" pitchFamily="18" charset="0"/>
              </a:rPr>
              <a:t>É</a:t>
            </a:r>
            <a:r>
              <a:rPr lang="fr-FR" sz="2400" dirty="0" smtClean="0">
                <a:latin typeface="Calibri" pitchFamily="34" charset="0"/>
                <a:ea typeface="Calibri" pitchFamily="34" charset="0"/>
                <a:cs typeface="Times New Roman" pitchFamily="18" charset="0"/>
              </a:rPr>
              <a:t>coutez </a:t>
            </a:r>
            <a:r>
              <a:rPr lang="fr-FR" sz="2400" dirty="0">
                <a:latin typeface="Calibri" pitchFamily="34" charset="0"/>
                <a:ea typeface="Calibri" pitchFamily="34" charset="0"/>
                <a:cs typeface="Times New Roman" pitchFamily="18" charset="0"/>
              </a:rPr>
              <a:t>encore trois autres chansons de cet album et faites votre top 3. </a:t>
            </a:r>
            <a:endParaRPr lang="fr-FR" sz="2400" dirty="0">
              <a:ea typeface="Calibri" pitchFamily="34" charset="0"/>
              <a:cs typeface="Times New Roman" pitchFamily="18" charset="0"/>
            </a:endParaRPr>
          </a:p>
        </p:txBody>
      </p:sp>
      <p:sp>
        <p:nvSpPr>
          <p:cNvPr id="12295" name="Rectangle 4"/>
          <p:cNvSpPr>
            <a:spLocks noChangeArrowheads="1"/>
          </p:cNvSpPr>
          <p:nvPr/>
        </p:nvSpPr>
        <p:spPr bwMode="auto">
          <a:xfrm>
            <a:off x="1071563" y="3857625"/>
            <a:ext cx="43576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De quels autres poètes a-t-il mis les paroles en musique ? (3)</a:t>
            </a:r>
            <a:endParaRPr lang="fr-FR" sz="2400">
              <a:ea typeface="Calibri" pitchFamily="34" charset="0"/>
              <a:cs typeface="Times New Roman" pitchFamily="18" charset="0"/>
            </a:endParaRPr>
          </a:p>
        </p:txBody>
      </p:sp>
      <p:pic>
        <p:nvPicPr>
          <p:cNvPr id="12296" name="Afbeelding 8" descr="icoontje schrijve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50" y="4000500"/>
            <a:ext cx="6381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Rechthoek 9"/>
          <p:cNvSpPr>
            <a:spLocks noChangeArrowheads="1"/>
          </p:cNvSpPr>
          <p:nvPr/>
        </p:nvSpPr>
        <p:spPr bwMode="auto">
          <a:xfrm>
            <a:off x="428625" y="6143625"/>
            <a:ext cx="53578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nl-BE">
                <a:latin typeface="Rockwell" pitchFamily="18" charset="0"/>
                <a:hlinkClick r:id="rId3"/>
              </a:rPr>
              <a:t>http://www.leo-ferre.com/accueil/accueil.html</a:t>
            </a:r>
            <a:endParaRPr lang="nl-BE">
              <a:latin typeface="Rockwell" pitchFamily="18" charset="0"/>
            </a:endParaRPr>
          </a:p>
        </p:txBody>
      </p:sp>
      <p:sp>
        <p:nvSpPr>
          <p:cNvPr id="12298" name="Rechthoek 10"/>
          <p:cNvSpPr>
            <a:spLocks noChangeArrowheads="1"/>
          </p:cNvSpPr>
          <p:nvPr/>
        </p:nvSpPr>
        <p:spPr bwMode="auto">
          <a:xfrm>
            <a:off x="428625" y="5786438"/>
            <a:ext cx="2930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BE">
                <a:latin typeface="Rockwell" pitchFamily="18" charset="0"/>
                <a:hlinkClick r:id="rId4"/>
              </a:rPr>
              <a:t>http://www.youtube.com/</a:t>
            </a:r>
            <a:endParaRPr lang="nl-BE">
              <a:latin typeface="Rockwell" pitchFamily="18" charset="0"/>
            </a:endParaRPr>
          </a:p>
        </p:txBody>
      </p:sp>
      <p:sp>
        <p:nvSpPr>
          <p:cNvPr id="12299" name="Rechthoek 11"/>
          <p:cNvSpPr>
            <a:spLocks noChangeArrowheads="1"/>
          </p:cNvSpPr>
          <p:nvPr/>
        </p:nvSpPr>
        <p:spPr bwMode="auto">
          <a:xfrm>
            <a:off x="428625" y="5429250"/>
            <a:ext cx="2647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nl-BE">
                <a:latin typeface="Rockwell" pitchFamily="18" charset="0"/>
                <a:hlinkClick r:id="rId5"/>
              </a:rPr>
              <a:t>http://www.google.be/</a:t>
            </a:r>
            <a:endParaRPr lang="nl-BE">
              <a:latin typeface="Rockwell" pitchFamily="18" charset="0"/>
            </a:endParaRPr>
          </a:p>
        </p:txBody>
      </p:sp>
      <p:sp>
        <p:nvSpPr>
          <p:cNvPr id="12300" name="Rectangle 1"/>
          <p:cNvSpPr>
            <a:spLocks noChangeArrowheads="1"/>
          </p:cNvSpPr>
          <p:nvPr/>
        </p:nvSpPr>
        <p:spPr bwMode="auto">
          <a:xfrm>
            <a:off x="214313" y="4786313"/>
            <a:ext cx="41433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Or, celui qui nous intéresse c’est</a:t>
            </a:r>
            <a:endParaRPr lang="fr-FR" sz="2400">
              <a:ea typeface="Calibri" pitchFamily="34" charset="0"/>
              <a:cs typeface="Times New Roman" pitchFamily="18" charset="0"/>
            </a:endParaRPr>
          </a:p>
        </p:txBody>
      </p:sp>
      <p:sp>
        <p:nvSpPr>
          <p:cNvPr id="10242" name="Rectangle 2"/>
          <p:cNvSpPr>
            <a:spLocks noChangeArrowheads="1"/>
          </p:cNvSpPr>
          <p:nvPr/>
        </p:nvSpPr>
        <p:spPr bwMode="auto">
          <a:xfrm>
            <a:off x="4214813" y="4786313"/>
            <a:ext cx="1714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b="1">
                <a:latin typeface="Calibri" pitchFamily="34" charset="0"/>
                <a:ea typeface="Calibri" pitchFamily="34" charset="0"/>
                <a:cs typeface="Times New Roman" pitchFamily="18" charset="0"/>
              </a:rPr>
              <a:t>Baudelaire</a:t>
            </a:r>
            <a:r>
              <a:rPr lang="fr-FR" sz="2400">
                <a:latin typeface="Calibri" pitchFamily="34" charset="0"/>
                <a:ea typeface="Calibri" pitchFamily="34" charset="0"/>
                <a:cs typeface="Times New Roman" pitchFamily="18" charset="0"/>
              </a:rPr>
              <a:t> </a:t>
            </a:r>
            <a:r>
              <a:rPr lang="fr-FR" sz="2400" b="1">
                <a:latin typeface="Calibri" pitchFamily="34" charset="0"/>
                <a:ea typeface="Calibri" pitchFamily="34" charset="0"/>
                <a:cs typeface="Times New Roman" pitchFamily="18" charset="0"/>
              </a:rPr>
              <a:t>!</a:t>
            </a:r>
            <a:endParaRPr lang="fr-FR" sz="2400" b="1">
              <a:ea typeface="Calibri" pitchFamily="34" charset="0"/>
              <a:cs typeface="Times New Roman" pitchFamily="18" charset="0"/>
            </a:endParaRPr>
          </a:p>
        </p:txBody>
      </p:sp>
      <p:sp>
        <p:nvSpPr>
          <p:cNvPr id="12302" name="Rectangle 15"/>
          <p:cNvSpPr>
            <a:spLocks noChangeArrowheads="1"/>
          </p:cNvSpPr>
          <p:nvPr/>
        </p:nvSpPr>
        <p:spPr bwMode="auto">
          <a:xfrm>
            <a:off x="285750" y="928688"/>
            <a:ext cx="86344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fr-FR" sz="2400">
                <a:latin typeface="Calibri" pitchFamily="34" charset="0"/>
                <a:ea typeface="Calibri" pitchFamily="34" charset="0"/>
                <a:cs typeface="Times New Roman" pitchFamily="18" charset="0"/>
              </a:rPr>
              <a:t>Consultez les liens rouges afin de répondre aux questions suivantes:</a:t>
            </a:r>
            <a:endParaRPr lang="fr-FR" sz="2400">
              <a:latin typeface="Rockwell" pitchFamily="18" charset="0"/>
              <a:ea typeface="Calibri" pitchFamily="34" charset="0"/>
              <a:cs typeface="Times New Roman" pitchFamily="18" charset="0"/>
            </a:endParaRPr>
          </a:p>
        </p:txBody>
      </p:sp>
      <p:pic>
        <p:nvPicPr>
          <p:cNvPr id="16" name="Afbeelding 15" descr="ferré chante 2.jpg"/>
          <p:cNvPicPr>
            <a:picLocks noChangeAspect="1"/>
          </p:cNvPicPr>
          <p:nvPr/>
        </p:nvPicPr>
        <p:blipFill>
          <a:blip r:embed="rId6">
            <a:lum contrast="-38000"/>
            <a:extLst>
              <a:ext uri="{28A0092B-C50C-407E-A947-70E740481C1C}">
                <a14:useLocalDpi xmlns:a14="http://schemas.microsoft.com/office/drawing/2010/main" val="0"/>
              </a:ext>
            </a:extLst>
          </a:blip>
          <a:srcRect/>
          <a:stretch>
            <a:fillRect/>
          </a:stretch>
        </p:blipFill>
        <p:spPr bwMode="auto">
          <a:xfrm>
            <a:off x="5929313" y="3571875"/>
            <a:ext cx="29337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3000"/>
                                        <p:tgtEl>
                                          <p:spTgt spid="16"/>
                                        </p:tgtEl>
                                      </p:cBhvr>
                                    </p:animEffect>
                                  </p:childTnLst>
                                </p:cTn>
                              </p:par>
                            </p:childTnLst>
                          </p:cTn>
                        </p:par>
                        <p:par>
                          <p:cTn id="8" fill="hold" nodeType="afterGroup">
                            <p:stCondLst>
                              <p:cond delay="3000"/>
                            </p:stCondLst>
                            <p:childTnLst>
                              <p:par>
                                <p:cTn id="9" presetID="1" presetClass="entr" presetSubtype="0"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checkerboard(across)">
                                      <p:cBhvr>
                                        <p:cTn id="15"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3571875" y="473075"/>
            <a:ext cx="192881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fr-FR" sz="3200" b="1">
                <a:latin typeface="Calibri" pitchFamily="34" charset="0"/>
                <a:ea typeface="Calibri" pitchFamily="34" charset="0"/>
                <a:cs typeface="Times New Roman" pitchFamily="18" charset="0"/>
              </a:rPr>
              <a:t>2. Tâche</a:t>
            </a:r>
            <a:endParaRPr lang="fr-FR" sz="3200" b="1">
              <a:ea typeface="Calibri" pitchFamily="34" charset="0"/>
              <a:cs typeface="Times New Roman" pitchFamily="18" charset="0"/>
            </a:endParaRPr>
          </a:p>
        </p:txBody>
      </p:sp>
      <p:sp>
        <p:nvSpPr>
          <p:cNvPr id="13315" name="Rectangle 2"/>
          <p:cNvSpPr>
            <a:spLocks noChangeArrowheads="1"/>
          </p:cNvSpPr>
          <p:nvPr/>
        </p:nvSpPr>
        <p:spPr bwMode="auto">
          <a:xfrm>
            <a:off x="285750" y="1524000"/>
            <a:ext cx="85725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dirty="0">
                <a:latin typeface="Calibri" pitchFamily="34" charset="0"/>
                <a:ea typeface="Calibri" pitchFamily="34" charset="0"/>
                <a:cs typeface="Times New Roman" pitchFamily="18" charset="0"/>
              </a:rPr>
              <a:t>Début mai, notre école ouvre ses portes aux futurs élèves et leurs parents. Vous, en tant qu’étudiants </a:t>
            </a:r>
            <a:r>
              <a:rPr lang="fr-FR" sz="2400" dirty="0" smtClean="0">
                <a:latin typeface="Calibri" pitchFamily="34" charset="0"/>
                <a:ea typeface="Calibri" pitchFamily="34" charset="0"/>
                <a:cs typeface="Times New Roman" pitchFamily="18" charset="0"/>
              </a:rPr>
              <a:t>de FLE, </a:t>
            </a:r>
            <a:r>
              <a:rPr lang="fr-FR" sz="2400" dirty="0">
                <a:latin typeface="Calibri" pitchFamily="34" charset="0"/>
                <a:ea typeface="Calibri" pitchFamily="34" charset="0"/>
                <a:cs typeface="Times New Roman" pitchFamily="18" charset="0"/>
              </a:rPr>
              <a:t>vous êtes les ambassadeurs de votre </a:t>
            </a:r>
            <a:r>
              <a:rPr lang="fr-FR" sz="2400" dirty="0" smtClean="0">
                <a:latin typeface="Calibri" pitchFamily="34" charset="0"/>
                <a:ea typeface="Calibri" pitchFamily="34" charset="0"/>
                <a:cs typeface="Times New Roman" pitchFamily="18" charset="0"/>
              </a:rPr>
              <a:t>école. </a:t>
            </a:r>
            <a:endParaRPr lang="fr-FR" sz="2400" dirty="0">
              <a:latin typeface="Calibri" pitchFamily="34" charset="0"/>
              <a:ea typeface="Calibri" pitchFamily="34" charset="0"/>
              <a:cs typeface="Times New Roman" pitchFamily="18" charset="0"/>
            </a:endParaRPr>
          </a:p>
          <a:p>
            <a:endParaRPr lang="nl-BE" sz="2400" dirty="0">
              <a:ea typeface="Calibri" pitchFamily="34" charset="0"/>
              <a:cs typeface="Times New Roman" pitchFamily="18" charset="0"/>
            </a:endParaRPr>
          </a:p>
          <a:p>
            <a:pPr eaLnBrk="0" hangingPunct="0"/>
            <a:r>
              <a:rPr lang="fr-FR" sz="2400" dirty="0">
                <a:latin typeface="Calibri" pitchFamily="34" charset="0"/>
                <a:ea typeface="Calibri" pitchFamily="34" charset="0"/>
                <a:cs typeface="Times New Roman" pitchFamily="18" charset="0"/>
              </a:rPr>
              <a:t>Nous allons organiser une exposition sur l’un des plus grands poètes français, à savoir Charles Baudelaire. </a:t>
            </a:r>
            <a:endParaRPr lang="fr-FR" sz="2400" dirty="0">
              <a:ea typeface="Calibri" pitchFamily="34" charset="0"/>
              <a:cs typeface="Times New Roman" pitchFamily="18" charset="0"/>
            </a:endParaRPr>
          </a:p>
        </p:txBody>
      </p:sp>
      <p:pic>
        <p:nvPicPr>
          <p:cNvPr id="13316" name="Afbeelding 5" descr="baudelaire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29188" y="4214813"/>
            <a:ext cx="3071812" cy="232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Afbeelding 6" descr="schoo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5813" y="4214813"/>
            <a:ext cx="3071812"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357188" y="651183"/>
            <a:ext cx="85725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dirty="0">
                <a:latin typeface="Calibri" pitchFamily="34" charset="0"/>
                <a:ea typeface="Calibri" pitchFamily="34" charset="0"/>
                <a:cs typeface="Times New Roman" pitchFamily="18" charset="0"/>
              </a:rPr>
              <a:t>En quoi consistera cette expo et donc votre tâche ? Cliquez afin de le découvrir!</a:t>
            </a:r>
          </a:p>
          <a:p>
            <a:endParaRPr lang="nl-BE" sz="2400" dirty="0">
              <a:ea typeface="Calibri" pitchFamily="34" charset="0"/>
              <a:cs typeface="Times New Roman" pitchFamily="18" charset="0"/>
            </a:endParaRPr>
          </a:p>
          <a:p>
            <a:pPr eaLnBrk="0" hangingPunct="0"/>
            <a:r>
              <a:rPr lang="fr-FR" sz="2400" dirty="0" smtClean="0">
                <a:latin typeface="Calibri" pitchFamily="34" charset="0"/>
                <a:ea typeface="Calibri" pitchFamily="34" charset="0"/>
                <a:cs typeface="Times New Roman" pitchFamily="18" charset="0"/>
              </a:rPr>
              <a:t>Par </a:t>
            </a:r>
            <a:r>
              <a:rPr lang="fr-FR" sz="2400" dirty="0">
                <a:latin typeface="Calibri" pitchFamily="34" charset="0"/>
                <a:ea typeface="Calibri" pitchFamily="34" charset="0"/>
                <a:cs typeface="Times New Roman" pitchFamily="18" charset="0"/>
              </a:rPr>
              <a:t>groupes de 3 à 4 personnes, vous allez :</a:t>
            </a:r>
          </a:p>
          <a:p>
            <a:pPr eaLnBrk="0" hangingPunct="0"/>
            <a:endParaRPr lang="fr-FR" sz="2400" dirty="0">
              <a:latin typeface="Calibri" pitchFamily="34" charset="0"/>
              <a:ea typeface="Calibri" pitchFamily="34" charset="0"/>
              <a:cs typeface="Times New Roman" pitchFamily="18" charset="0"/>
            </a:endParaRPr>
          </a:p>
          <a:p>
            <a:pPr eaLnBrk="0" hangingPunct="0"/>
            <a:endParaRPr lang="nl-BE" sz="2400" dirty="0">
              <a:ea typeface="Calibri" pitchFamily="34" charset="0"/>
              <a:cs typeface="Times New Roman" pitchFamily="18" charset="0"/>
            </a:endParaRPr>
          </a:p>
          <a:p>
            <a:pPr eaLnBrk="0" hangingPunct="0">
              <a:buFontTx/>
              <a:buChar char="•"/>
            </a:pPr>
            <a:r>
              <a:rPr lang="fr-FR" sz="2400" dirty="0">
                <a:latin typeface="Calibri" pitchFamily="34" charset="0"/>
                <a:ea typeface="Calibri" pitchFamily="34" charset="0"/>
                <a:cs typeface="Times New Roman" pitchFamily="18" charset="0"/>
              </a:rPr>
              <a:t> rédiger un texte (1 à 2 A4) qui sert </a:t>
            </a:r>
            <a:r>
              <a:rPr lang="fr-FR" sz="2400" dirty="0" smtClean="0">
                <a:latin typeface="Calibri" pitchFamily="34" charset="0"/>
                <a:ea typeface="Calibri" pitchFamily="34" charset="0"/>
                <a:cs typeface="Times New Roman" pitchFamily="18" charset="0"/>
              </a:rPr>
              <a:t>à informer </a:t>
            </a:r>
            <a:r>
              <a:rPr lang="fr-FR" sz="2400" dirty="0">
                <a:latin typeface="Calibri" pitchFamily="34" charset="0"/>
                <a:ea typeface="Calibri" pitchFamily="34" charset="0"/>
                <a:cs typeface="Times New Roman" pitchFamily="18" charset="0"/>
              </a:rPr>
              <a:t>les visiteurs sur la littérature du 19</a:t>
            </a:r>
            <a:r>
              <a:rPr lang="fr-FR" sz="2400" baseline="30000" dirty="0">
                <a:latin typeface="Calibri" pitchFamily="34" charset="0"/>
                <a:ea typeface="Calibri" pitchFamily="34" charset="0"/>
                <a:cs typeface="Times New Roman" pitchFamily="18" charset="0"/>
              </a:rPr>
              <a:t>ième</a:t>
            </a:r>
            <a:r>
              <a:rPr lang="fr-FR" sz="2400" dirty="0">
                <a:latin typeface="Calibri" pitchFamily="34" charset="0"/>
                <a:ea typeface="Calibri" pitchFamily="34" charset="0"/>
                <a:cs typeface="Times New Roman" pitchFamily="18" charset="0"/>
              </a:rPr>
              <a:t> siècle, sur la vie de Baudelaire et sur son </a:t>
            </a:r>
            <a:r>
              <a:rPr lang="fr-FR" sz="2400" dirty="0" smtClean="0">
                <a:latin typeface="Calibri" pitchFamily="34" charset="0"/>
                <a:ea typeface="Calibri" pitchFamily="34" charset="0"/>
                <a:cs typeface="Times New Roman" pitchFamily="18" charset="0"/>
              </a:rPr>
              <a:t>œuvre</a:t>
            </a:r>
            <a:endParaRPr lang="fr-FR" sz="2400" dirty="0">
              <a:latin typeface="Calibri" pitchFamily="34" charset="0"/>
              <a:ea typeface="Calibri" pitchFamily="34" charset="0"/>
              <a:cs typeface="Times New Roman" pitchFamily="18" charset="0"/>
            </a:endParaRPr>
          </a:p>
          <a:p>
            <a:pPr eaLnBrk="0" hangingPunct="0"/>
            <a:endParaRPr lang="nl-BE" sz="2400" dirty="0">
              <a:ea typeface="Calibri" pitchFamily="34" charset="0"/>
              <a:cs typeface="Times New Roman" pitchFamily="18" charset="0"/>
            </a:endParaRPr>
          </a:p>
          <a:p>
            <a:pPr eaLnBrk="0" hangingPunct="0">
              <a:buFontTx/>
              <a:buChar char="•"/>
            </a:pPr>
            <a:r>
              <a:rPr lang="fr-FR" sz="2400" dirty="0">
                <a:latin typeface="Calibri" pitchFamily="34" charset="0"/>
                <a:ea typeface="Calibri" pitchFamily="34" charset="0"/>
                <a:cs typeface="Times New Roman" pitchFamily="18" charset="0"/>
              </a:rPr>
              <a:t> choisir un poème que vous allez traduire de façon libre et créative</a:t>
            </a:r>
          </a:p>
          <a:p>
            <a:pPr eaLnBrk="0" hangingPunct="0"/>
            <a:endParaRPr lang="nl-BE" sz="2400" dirty="0">
              <a:ea typeface="Calibri" pitchFamily="34" charset="0"/>
              <a:cs typeface="Times New Roman" pitchFamily="18" charset="0"/>
            </a:endParaRPr>
          </a:p>
          <a:p>
            <a:pPr eaLnBrk="0" hangingPunct="0">
              <a:buFontTx/>
              <a:buChar char="•"/>
            </a:pPr>
            <a:r>
              <a:rPr lang="fr-FR" sz="2400" dirty="0">
                <a:latin typeface="Calibri" pitchFamily="34" charset="0"/>
                <a:ea typeface="Calibri" pitchFamily="34" charset="0"/>
                <a:cs typeface="Times New Roman" pitchFamily="18" charset="0"/>
              </a:rPr>
              <a:t> reproduire votre poème en image(s) et donner un petit mot d’explication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8849">
                                            <p:txEl>
                                              <p:pRg st="2" end="2"/>
                                            </p:txEl>
                                          </p:spTgt>
                                        </p:tgtEl>
                                        <p:attrNameLst>
                                          <p:attrName>style.visibility</p:attrName>
                                        </p:attrNameLst>
                                      </p:cBhvr>
                                      <p:to>
                                        <p:strVal val="visible"/>
                                      </p:to>
                                    </p:set>
                                    <p:anim calcmode="lin" valueType="num">
                                      <p:cBhvr additive="base">
                                        <p:cTn id="7" dur="1000" fill="hold"/>
                                        <p:tgtEl>
                                          <p:spTgt spid="78849">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7884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78849">
                                            <p:txEl>
                                              <p:pRg st="5" end="5"/>
                                            </p:txEl>
                                          </p:spTgt>
                                        </p:tgtEl>
                                        <p:attrNameLst>
                                          <p:attrName>style.visibility</p:attrName>
                                        </p:attrNameLst>
                                      </p:cBhvr>
                                      <p:to>
                                        <p:strVal val="visible"/>
                                      </p:to>
                                    </p:set>
                                    <p:anim calcmode="lin" valueType="num">
                                      <p:cBhvr additive="base">
                                        <p:cTn id="13" dur="1000" fill="hold"/>
                                        <p:tgtEl>
                                          <p:spTgt spid="78849">
                                            <p:txEl>
                                              <p:pRg st="5" end="5"/>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7884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78849">
                                            <p:txEl>
                                              <p:pRg st="7" end="7"/>
                                            </p:txEl>
                                          </p:spTgt>
                                        </p:tgtEl>
                                        <p:attrNameLst>
                                          <p:attrName>style.visibility</p:attrName>
                                        </p:attrNameLst>
                                      </p:cBhvr>
                                      <p:to>
                                        <p:strVal val="visible"/>
                                      </p:to>
                                    </p:set>
                                    <p:anim calcmode="lin" valueType="num">
                                      <p:cBhvr additive="base">
                                        <p:cTn id="19" dur="1000" fill="hold"/>
                                        <p:tgtEl>
                                          <p:spTgt spid="78849">
                                            <p:txEl>
                                              <p:pRg st="7" end="7"/>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884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nodeType="clickEffect">
                                  <p:stCondLst>
                                    <p:cond delay="0"/>
                                  </p:stCondLst>
                                  <p:childTnLst>
                                    <p:set>
                                      <p:cBhvr>
                                        <p:cTn id="24" dur="1" fill="hold">
                                          <p:stCondLst>
                                            <p:cond delay="0"/>
                                          </p:stCondLst>
                                        </p:cTn>
                                        <p:tgtEl>
                                          <p:spTgt spid="78849">
                                            <p:txEl>
                                              <p:pRg st="9" end="9"/>
                                            </p:txEl>
                                          </p:spTgt>
                                        </p:tgtEl>
                                        <p:attrNameLst>
                                          <p:attrName>style.visibility</p:attrName>
                                        </p:attrNameLst>
                                      </p:cBhvr>
                                      <p:to>
                                        <p:strVal val="visible"/>
                                      </p:to>
                                    </p:set>
                                    <p:anim calcmode="lin" valueType="num">
                                      <p:cBhvr additive="base">
                                        <p:cTn id="25" dur="1000" fill="hold"/>
                                        <p:tgtEl>
                                          <p:spTgt spid="78849">
                                            <p:txEl>
                                              <p:pRg st="9" end="9"/>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78849">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hthoek 1"/>
          <p:cNvSpPr>
            <a:spLocks noChangeArrowheads="1"/>
          </p:cNvSpPr>
          <p:nvPr/>
        </p:nvSpPr>
        <p:spPr bwMode="auto">
          <a:xfrm>
            <a:off x="714375" y="500063"/>
            <a:ext cx="7572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fr-FR" sz="3200">
                <a:latin typeface="Calibri" pitchFamily="34" charset="0"/>
                <a:ea typeface="Calibri" pitchFamily="34" charset="0"/>
                <a:cs typeface="Times New Roman" pitchFamily="18" charset="0"/>
              </a:rPr>
              <a:t>Quel défi ! </a:t>
            </a:r>
          </a:p>
          <a:p>
            <a:pPr algn="ctr"/>
            <a:endParaRPr lang="fr-FR" sz="2400">
              <a:latin typeface="Calibri" pitchFamily="34" charset="0"/>
              <a:ea typeface="Calibri" pitchFamily="34" charset="0"/>
              <a:cs typeface="Times New Roman" pitchFamily="18" charset="0"/>
            </a:endParaRPr>
          </a:p>
          <a:p>
            <a:pPr>
              <a:lnSpc>
                <a:spcPct val="150000"/>
              </a:lnSpc>
            </a:pPr>
            <a:r>
              <a:rPr lang="fr-FR" sz="2400">
                <a:latin typeface="Calibri" pitchFamily="34" charset="0"/>
                <a:ea typeface="Calibri" pitchFamily="34" charset="0"/>
                <a:cs typeface="Times New Roman" pitchFamily="18" charset="0"/>
              </a:rPr>
              <a:t>Nous, les professeurs de français, nous sommes convaincus que vous allez mener à bonne fin l’élaboration de cette exposition. Des questions ? Besoin de conseils ? Nous sommes là pour vous aider !</a:t>
            </a:r>
            <a:endParaRPr lang="nl-BE" sz="2400">
              <a:latin typeface="Rockwell" pitchFamily="18" charset="0"/>
              <a:ea typeface="Calibri" pitchFamily="34" charset="0"/>
              <a:cs typeface="Times New Roman" pitchFamily="18" charset="0"/>
            </a:endParaRPr>
          </a:p>
        </p:txBody>
      </p:sp>
      <p:pic>
        <p:nvPicPr>
          <p:cNvPr id="3" name="Afbeelding 2" descr="vraagteken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43188" y="4000500"/>
            <a:ext cx="3522662"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fill="hold" nodeType="afterEffect">
                                  <p:stCondLst>
                                    <p:cond delay="0"/>
                                  </p:stCondLst>
                                  <p:childTnLst>
                                    <p:animRot by="21600000">
                                      <p:cBhvr>
                                        <p:cTn id="6" dur="1000" fill="hold"/>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3286125" y="285750"/>
            <a:ext cx="2143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fr-FR" sz="3200" b="1">
                <a:latin typeface="Calibri" pitchFamily="34" charset="0"/>
                <a:ea typeface="Calibri" pitchFamily="34" charset="0"/>
                <a:cs typeface="Times New Roman" pitchFamily="18" charset="0"/>
              </a:rPr>
              <a:t>3. Objectifs</a:t>
            </a:r>
            <a:endParaRPr lang="fr-FR" sz="3200" b="1">
              <a:ea typeface="Calibri" pitchFamily="34" charset="0"/>
              <a:cs typeface="Times New Roman" pitchFamily="18" charset="0"/>
            </a:endParaRPr>
          </a:p>
        </p:txBody>
      </p:sp>
      <p:sp>
        <p:nvSpPr>
          <p:cNvPr id="16387" name="Rectangle 2"/>
          <p:cNvSpPr>
            <a:spLocks noChangeArrowheads="1"/>
          </p:cNvSpPr>
          <p:nvPr/>
        </p:nvSpPr>
        <p:spPr bwMode="auto">
          <a:xfrm>
            <a:off x="571500" y="1643063"/>
            <a:ext cx="800100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buFontTx/>
              <a:buChar char="•"/>
            </a:pPr>
            <a:r>
              <a:rPr lang="fr-FR" sz="2400">
                <a:latin typeface="Calibri" pitchFamily="34" charset="0"/>
                <a:ea typeface="Calibri" pitchFamily="34" charset="0"/>
                <a:cs typeface="Times New Roman" pitchFamily="18" charset="0"/>
              </a:rPr>
              <a:t>vous allez faire la connaissance d’un grand poète français</a:t>
            </a:r>
            <a:endParaRPr lang="nl-BE" sz="2400">
              <a:ea typeface="Calibri" pitchFamily="34" charset="0"/>
              <a:cs typeface="Times New Roman" pitchFamily="18" charset="0"/>
            </a:endParaRPr>
          </a:p>
          <a:p>
            <a:pPr eaLnBrk="0" hangingPunct="0">
              <a:lnSpc>
                <a:spcPct val="150000"/>
              </a:lnSpc>
              <a:buFontTx/>
              <a:buChar char="•"/>
            </a:pPr>
            <a:r>
              <a:rPr lang="fr-FR" sz="2400">
                <a:latin typeface="Calibri" pitchFamily="34" charset="0"/>
                <a:ea typeface="Calibri" pitchFamily="34" charset="0"/>
                <a:cs typeface="Times New Roman" pitchFamily="18" charset="0"/>
              </a:rPr>
              <a:t>vous allez faire la connaissance d’un grand chanteur français</a:t>
            </a:r>
            <a:endParaRPr lang="nl-BE" sz="2400">
              <a:ea typeface="Calibri" pitchFamily="34" charset="0"/>
              <a:cs typeface="Times New Roman" pitchFamily="18" charset="0"/>
            </a:endParaRPr>
          </a:p>
          <a:p>
            <a:pPr eaLnBrk="0" hangingPunct="0">
              <a:lnSpc>
                <a:spcPct val="150000"/>
              </a:lnSpc>
              <a:buFontTx/>
              <a:buChar char="•"/>
            </a:pPr>
            <a:r>
              <a:rPr lang="fr-FR" sz="2400">
                <a:latin typeface="Calibri" pitchFamily="34" charset="0"/>
                <a:ea typeface="Calibri" pitchFamily="34" charset="0"/>
                <a:cs typeface="Times New Roman" pitchFamily="18" charset="0"/>
              </a:rPr>
              <a:t>vous allez rédiger un texte informatif sur Baudelaire</a:t>
            </a:r>
            <a:endParaRPr lang="nl-BE" sz="2400">
              <a:ea typeface="Calibri" pitchFamily="34" charset="0"/>
              <a:cs typeface="Times New Roman" pitchFamily="18" charset="0"/>
            </a:endParaRPr>
          </a:p>
          <a:p>
            <a:pPr eaLnBrk="0" hangingPunct="0">
              <a:lnSpc>
                <a:spcPct val="150000"/>
              </a:lnSpc>
              <a:buFontTx/>
              <a:buChar char="•"/>
            </a:pPr>
            <a:r>
              <a:rPr lang="fr-FR" sz="2400">
                <a:latin typeface="Calibri" pitchFamily="34" charset="0"/>
                <a:ea typeface="Calibri" pitchFamily="34" charset="0"/>
                <a:cs typeface="Times New Roman" pitchFamily="18" charset="0"/>
              </a:rPr>
              <a:t>vous allez faire une traduction très libre d’un poème au choix</a:t>
            </a:r>
            <a:endParaRPr lang="nl-BE" sz="2400">
              <a:ea typeface="Calibri" pitchFamily="34" charset="0"/>
              <a:cs typeface="Times New Roman" pitchFamily="18" charset="0"/>
            </a:endParaRPr>
          </a:p>
          <a:p>
            <a:pPr eaLnBrk="0" hangingPunct="0">
              <a:lnSpc>
                <a:spcPct val="150000"/>
              </a:lnSpc>
              <a:buFontTx/>
              <a:buChar char="•"/>
            </a:pPr>
            <a:r>
              <a:rPr lang="fr-FR" sz="2400">
                <a:latin typeface="Calibri" pitchFamily="34" charset="0"/>
                <a:ea typeface="Calibri" pitchFamily="34" charset="0"/>
                <a:cs typeface="Times New Roman" pitchFamily="18" charset="0"/>
              </a:rPr>
              <a:t>vous allez capter les émotions évoquées par le poème et les traduire en photo(s)</a:t>
            </a:r>
            <a:endParaRPr lang="nl-BE" sz="2400">
              <a:ea typeface="Calibri" pitchFamily="34" charset="0"/>
              <a:cs typeface="Times New Roman" pitchFamily="18" charset="0"/>
            </a:endParaRPr>
          </a:p>
          <a:p>
            <a:pPr eaLnBrk="0" hangingPunct="0">
              <a:lnSpc>
                <a:spcPct val="150000"/>
              </a:lnSpc>
              <a:buFontTx/>
              <a:buChar char="•"/>
            </a:pPr>
            <a:r>
              <a:rPr lang="fr-FR" sz="2400">
                <a:latin typeface="Calibri" pitchFamily="34" charset="0"/>
                <a:ea typeface="Calibri" pitchFamily="34" charset="0"/>
                <a:cs typeface="Times New Roman" pitchFamily="18" charset="0"/>
              </a:rPr>
              <a:t>vous allez travailler en groupe</a:t>
            </a:r>
            <a:endParaRPr lang="fr-FR" sz="24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3214688" y="439738"/>
            <a:ext cx="23891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fr-FR" sz="3200" b="1">
                <a:latin typeface="Calibri" pitchFamily="34" charset="0"/>
                <a:ea typeface="Calibri" pitchFamily="34" charset="0"/>
                <a:cs typeface="Times New Roman" pitchFamily="18" charset="0"/>
              </a:rPr>
              <a:t>4. Evaluation</a:t>
            </a:r>
            <a:endParaRPr lang="fr-FR" sz="3200" b="1">
              <a:ea typeface="Calibri" pitchFamily="34" charset="0"/>
              <a:cs typeface="Times New Roman" pitchFamily="18" charset="0"/>
            </a:endParaRPr>
          </a:p>
        </p:txBody>
      </p:sp>
      <p:graphicFrame>
        <p:nvGraphicFramePr>
          <p:cNvPr id="5" name="Tabel 4"/>
          <p:cNvGraphicFramePr>
            <a:graphicFrameLocks noGrp="1"/>
          </p:cNvGraphicFramePr>
          <p:nvPr/>
        </p:nvGraphicFramePr>
        <p:xfrm>
          <a:off x="1643063" y="1357313"/>
          <a:ext cx="5962650" cy="4608557"/>
        </p:xfrm>
        <a:graphic>
          <a:graphicData uri="http://schemas.openxmlformats.org/drawingml/2006/table">
            <a:tbl>
              <a:tblPr/>
              <a:tblGrid>
                <a:gridCol w="2930984"/>
                <a:gridCol w="3031666"/>
              </a:tblGrid>
              <a:tr h="490720">
                <a:tc gridSpan="2">
                  <a:txBody>
                    <a:bodyPr/>
                    <a:lstStyle/>
                    <a:p>
                      <a:pPr algn="ctr">
                        <a:lnSpc>
                          <a:spcPct val="115000"/>
                        </a:lnSpc>
                        <a:spcAft>
                          <a:spcPts val="1000"/>
                        </a:spcAft>
                      </a:pPr>
                      <a:r>
                        <a:rPr lang="fr-FR" sz="2800" dirty="0" smtClean="0">
                          <a:latin typeface="Calibri"/>
                          <a:ea typeface="Calibri"/>
                          <a:cs typeface="Times New Roman"/>
                        </a:rPr>
                        <a:t>Répartition des points</a:t>
                      </a:r>
                      <a:endParaRPr lang="nl-BE" sz="28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nl-BE"/>
                    </a:p>
                  </a:txBody>
                  <a:tcPr/>
                </a:tc>
              </a:tr>
              <a:tr h="420972">
                <a:tc>
                  <a:txBody>
                    <a:bodyPr/>
                    <a:lstStyle/>
                    <a:p>
                      <a:pPr>
                        <a:lnSpc>
                          <a:spcPct val="115000"/>
                        </a:lnSpc>
                        <a:spcAft>
                          <a:spcPts val="1000"/>
                        </a:spcAft>
                      </a:pPr>
                      <a:r>
                        <a:rPr lang="fr-FR" sz="2000">
                          <a:latin typeface="Calibri"/>
                          <a:ea typeface="Calibri"/>
                          <a:cs typeface="Times New Roman"/>
                        </a:rPr>
                        <a:t>questionnaire</a:t>
                      </a:r>
                      <a:endParaRPr lang="nl-BE" sz="20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2000" dirty="0">
                          <a:latin typeface="Calibri"/>
                          <a:ea typeface="Calibri"/>
                          <a:cs typeface="Times New Roman"/>
                        </a:rPr>
                        <a:t>10%</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0563">
                <a:tc>
                  <a:txBody>
                    <a:bodyPr/>
                    <a:lstStyle/>
                    <a:p>
                      <a:pPr>
                        <a:lnSpc>
                          <a:spcPct val="115000"/>
                        </a:lnSpc>
                        <a:spcAft>
                          <a:spcPts val="1000"/>
                        </a:spcAft>
                      </a:pPr>
                      <a:r>
                        <a:rPr lang="fr-FR" sz="2000">
                          <a:latin typeface="Calibri"/>
                          <a:ea typeface="Calibri"/>
                          <a:cs typeface="Times New Roman"/>
                        </a:rPr>
                        <a:t>rédaction</a:t>
                      </a:r>
                      <a:endParaRPr lang="nl-BE" sz="200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2000" dirty="0" smtClean="0">
                          <a:latin typeface="Calibri"/>
                          <a:ea typeface="Calibri"/>
                          <a:cs typeface="Times New Roman"/>
                        </a:rPr>
                        <a:t>35%</a:t>
                      </a:r>
                      <a:endParaRPr lang="nl-BE" sz="2000" dirty="0">
                        <a:latin typeface="Calibri"/>
                        <a:ea typeface="Calibri"/>
                        <a:cs typeface="Times New Roman"/>
                      </a:endParaRPr>
                    </a:p>
                    <a:p>
                      <a:pPr>
                        <a:lnSpc>
                          <a:spcPct val="115000"/>
                        </a:lnSpc>
                        <a:spcAft>
                          <a:spcPts val="1000"/>
                        </a:spcAft>
                      </a:pPr>
                      <a:r>
                        <a:rPr lang="fr-FR" sz="2000" dirty="0">
                          <a:latin typeface="Calibri"/>
                          <a:ea typeface="Calibri"/>
                          <a:cs typeface="Times New Roman"/>
                        </a:rPr>
                        <a:t>     - pertinence </a:t>
                      </a:r>
                      <a:r>
                        <a:rPr lang="fr-FR" sz="2000" dirty="0" smtClean="0">
                          <a:latin typeface="Calibri"/>
                          <a:ea typeface="Calibri"/>
                          <a:cs typeface="Times New Roman"/>
                        </a:rPr>
                        <a:t>10%</a:t>
                      </a:r>
                      <a:endParaRPr lang="nl-BE" sz="2000" dirty="0">
                        <a:latin typeface="Calibri"/>
                        <a:ea typeface="Calibri"/>
                        <a:cs typeface="Times New Roman"/>
                      </a:endParaRPr>
                    </a:p>
                    <a:p>
                      <a:pPr>
                        <a:lnSpc>
                          <a:spcPct val="115000"/>
                        </a:lnSpc>
                        <a:spcAft>
                          <a:spcPts val="1000"/>
                        </a:spcAft>
                      </a:pPr>
                      <a:r>
                        <a:rPr lang="fr-FR" sz="2000" dirty="0">
                          <a:latin typeface="Calibri"/>
                          <a:ea typeface="Calibri"/>
                          <a:cs typeface="Times New Roman"/>
                        </a:rPr>
                        <a:t>     - grammaire </a:t>
                      </a:r>
                      <a:r>
                        <a:rPr lang="fr-FR" sz="2000" dirty="0" smtClean="0">
                          <a:latin typeface="Calibri"/>
                          <a:ea typeface="Calibri"/>
                          <a:cs typeface="Times New Roman"/>
                        </a:rPr>
                        <a:t>10%</a:t>
                      </a:r>
                      <a:endParaRPr lang="nl-BE" sz="2000" dirty="0">
                        <a:latin typeface="Calibri"/>
                        <a:ea typeface="Calibri"/>
                        <a:cs typeface="Times New Roman"/>
                      </a:endParaRPr>
                    </a:p>
                    <a:p>
                      <a:pPr>
                        <a:lnSpc>
                          <a:spcPct val="115000"/>
                        </a:lnSpc>
                        <a:spcAft>
                          <a:spcPts val="1000"/>
                        </a:spcAft>
                      </a:pPr>
                      <a:r>
                        <a:rPr lang="fr-FR" sz="2000" dirty="0">
                          <a:latin typeface="Calibri"/>
                          <a:ea typeface="Calibri"/>
                          <a:cs typeface="Times New Roman"/>
                        </a:rPr>
                        <a:t>     - orthographe </a:t>
                      </a:r>
                      <a:r>
                        <a:rPr lang="fr-FR" sz="2000" dirty="0" smtClean="0">
                          <a:latin typeface="Calibri"/>
                          <a:ea typeface="Calibri"/>
                          <a:cs typeface="Times New Roman"/>
                        </a:rPr>
                        <a:t>10%</a:t>
                      </a:r>
                      <a:endParaRPr lang="nl-BE" sz="2000" dirty="0">
                        <a:latin typeface="Calibri"/>
                        <a:ea typeface="Calibri"/>
                        <a:cs typeface="Times New Roman"/>
                      </a:endParaRPr>
                    </a:p>
                    <a:p>
                      <a:pPr>
                        <a:lnSpc>
                          <a:spcPct val="115000"/>
                        </a:lnSpc>
                        <a:spcAft>
                          <a:spcPts val="1000"/>
                        </a:spcAft>
                      </a:pPr>
                      <a:r>
                        <a:rPr lang="fr-FR" sz="2000" dirty="0">
                          <a:latin typeface="Calibri"/>
                          <a:ea typeface="Calibri"/>
                          <a:cs typeface="Times New Roman"/>
                        </a:rPr>
                        <a:t>     - style </a:t>
                      </a:r>
                      <a:r>
                        <a:rPr lang="fr-FR" sz="2000" dirty="0" smtClean="0">
                          <a:latin typeface="Calibri"/>
                          <a:ea typeface="Calibri"/>
                          <a:cs typeface="Times New Roman"/>
                        </a:rPr>
                        <a:t>5%</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735">
                <a:tc>
                  <a:txBody>
                    <a:bodyPr/>
                    <a:lstStyle/>
                    <a:p>
                      <a:pPr>
                        <a:lnSpc>
                          <a:spcPct val="115000"/>
                        </a:lnSpc>
                        <a:spcAft>
                          <a:spcPts val="1000"/>
                        </a:spcAft>
                      </a:pPr>
                      <a:r>
                        <a:rPr lang="fr-FR" sz="2000" dirty="0" smtClean="0">
                          <a:latin typeface="Calibri"/>
                          <a:ea typeface="Calibri"/>
                          <a:cs typeface="Times New Roman"/>
                        </a:rPr>
                        <a:t>traduction (contenu)</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2000" dirty="0" smtClean="0">
                          <a:latin typeface="Calibri"/>
                          <a:ea typeface="Calibri"/>
                          <a:cs typeface="Times New Roman"/>
                        </a:rPr>
                        <a:t>25%</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261">
                <a:tc>
                  <a:txBody>
                    <a:bodyPr/>
                    <a:lstStyle/>
                    <a:p>
                      <a:pPr>
                        <a:lnSpc>
                          <a:spcPct val="115000"/>
                        </a:lnSpc>
                        <a:spcAft>
                          <a:spcPts val="1000"/>
                        </a:spcAft>
                      </a:pPr>
                      <a:r>
                        <a:rPr lang="fr-FR" sz="2000" dirty="0">
                          <a:latin typeface="Calibri"/>
                          <a:ea typeface="Calibri"/>
                          <a:cs typeface="Times New Roman"/>
                        </a:rPr>
                        <a:t>photo(s</a:t>
                      </a:r>
                      <a:r>
                        <a:rPr lang="fr-FR" sz="2000" dirty="0" smtClean="0">
                          <a:latin typeface="Calibri"/>
                          <a:ea typeface="Calibri"/>
                          <a:cs typeface="Times New Roman"/>
                        </a:rPr>
                        <a:t>) + explication</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2000" dirty="0" smtClean="0">
                          <a:latin typeface="Calibri"/>
                          <a:ea typeface="Calibri"/>
                          <a:cs typeface="Times New Roman"/>
                        </a:rPr>
                        <a:t>20%</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261">
                <a:tc>
                  <a:txBody>
                    <a:bodyPr/>
                    <a:lstStyle/>
                    <a:p>
                      <a:pPr>
                        <a:lnSpc>
                          <a:spcPct val="115000"/>
                        </a:lnSpc>
                        <a:spcAft>
                          <a:spcPts val="1000"/>
                        </a:spcAft>
                      </a:pPr>
                      <a:r>
                        <a:rPr lang="fr-FR" sz="2000" i="0" dirty="0" smtClean="0">
                          <a:latin typeface="Calibri"/>
                          <a:ea typeface="Calibri"/>
                          <a:cs typeface="Times New Roman"/>
                        </a:rPr>
                        <a:t>évaluation</a:t>
                      </a:r>
                      <a:r>
                        <a:rPr lang="fr-FR" sz="2000" i="0" baseline="0" dirty="0" smtClean="0">
                          <a:latin typeface="Calibri"/>
                          <a:ea typeface="Calibri"/>
                          <a:cs typeface="Times New Roman"/>
                        </a:rPr>
                        <a:t> par les paires</a:t>
                      </a:r>
                      <a:endParaRPr lang="nl-BE" sz="2000" i="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fr-FR" sz="2000" dirty="0" smtClean="0">
                          <a:latin typeface="Calibri"/>
                          <a:ea typeface="Calibri"/>
                          <a:cs typeface="Times New Roman"/>
                        </a:rPr>
                        <a:t>10%</a:t>
                      </a:r>
                      <a:endParaRPr lang="nl-BE" sz="2000" dirty="0">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214313" y="2000250"/>
            <a:ext cx="8929687"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Votre adaptation d’un poème de Baudelaire est écrite en néerlandais. </a:t>
            </a:r>
          </a:p>
          <a:p>
            <a:endParaRPr lang="fr-FR" sz="2400">
              <a:latin typeface="Calibri" pitchFamily="34" charset="0"/>
              <a:ea typeface="Calibri" pitchFamily="34" charset="0"/>
              <a:cs typeface="Times New Roman" pitchFamily="18" charset="0"/>
            </a:endParaRPr>
          </a:p>
          <a:p>
            <a:r>
              <a:rPr lang="fr-FR" sz="2400">
                <a:latin typeface="Calibri" pitchFamily="34" charset="0"/>
                <a:ea typeface="Calibri" pitchFamily="34" charset="0"/>
                <a:cs typeface="Times New Roman" pitchFamily="18" charset="0"/>
              </a:rPr>
              <a:t>Voilà pourquoi vous obtiendrez deux notes : </a:t>
            </a:r>
          </a:p>
          <a:p>
            <a:r>
              <a:rPr lang="fr-FR" sz="2400">
                <a:latin typeface="Calibri" pitchFamily="34" charset="0"/>
                <a:ea typeface="Calibri" pitchFamily="34" charset="0"/>
                <a:cs typeface="Times New Roman" pitchFamily="18" charset="0"/>
              </a:rPr>
              <a:t>le contenu sera évalué par les professeurs de français tandis que la forme sera évaluée par votre prof de néerlandais. </a:t>
            </a:r>
            <a:endParaRPr lang="fr-FR" sz="2400">
              <a:latin typeface="Rockwell" pitchFamily="18" charset="0"/>
              <a:ea typeface="Calibri" pitchFamily="34" charset="0"/>
              <a:cs typeface="Times New Roman" pitchFamily="18" charset="0"/>
            </a:endParaRPr>
          </a:p>
        </p:txBody>
      </p:sp>
      <p:sp>
        <p:nvSpPr>
          <p:cNvPr id="18435" name="Rectangle 2"/>
          <p:cNvSpPr>
            <a:spLocks noChangeArrowheads="1"/>
          </p:cNvSpPr>
          <p:nvPr/>
        </p:nvSpPr>
        <p:spPr bwMode="auto">
          <a:xfrm>
            <a:off x="2714625" y="714375"/>
            <a:ext cx="371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800">
                <a:latin typeface="Calibri" pitchFamily="34" charset="0"/>
                <a:ea typeface="Calibri" pitchFamily="34" charset="0"/>
                <a:cs typeface="Times New Roman" pitchFamily="18" charset="0"/>
              </a:rPr>
              <a:t>Remarque importante</a:t>
            </a:r>
            <a:endParaRPr lang="fr-FR" sz="2800">
              <a:latin typeface="Rockwell" pitchFamily="18" charset="0"/>
              <a:ea typeface="Calibri" pitchFamily="34" charset="0"/>
              <a:cs typeface="Times New Roman" pitchFamily="18" charset="0"/>
            </a:endParaRPr>
          </a:p>
        </p:txBody>
      </p:sp>
      <p:sp>
        <p:nvSpPr>
          <p:cNvPr id="18436" name="Rectangle 3"/>
          <p:cNvSpPr>
            <a:spLocks noChangeArrowheads="1"/>
          </p:cNvSpPr>
          <p:nvPr/>
        </p:nvSpPr>
        <p:spPr bwMode="auto">
          <a:xfrm>
            <a:off x="2714625" y="4714875"/>
            <a:ext cx="3643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fr-FR" sz="2400">
                <a:latin typeface="Calibri" pitchFamily="34" charset="0"/>
                <a:ea typeface="Calibri" pitchFamily="34" charset="0"/>
                <a:cs typeface="Times New Roman" pitchFamily="18" charset="0"/>
              </a:rPr>
              <a:t>Soignez donc votre langue !</a:t>
            </a:r>
            <a:endParaRPr lang="fr-FR" sz="2400">
              <a:latin typeface="Rockwell" pitchFamily="18"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Aangepast 1">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780202"/>
      </a:hlink>
      <a:folHlink>
        <a:srgbClr val="694F07"/>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804</TotalTime>
  <Words>669</Words>
  <Application>Microsoft Office PowerPoint</Application>
  <PresentationFormat>On-screen Show (4:3)</PresentationFormat>
  <Paragraphs>157</Paragraphs>
  <Slides>18</Slides>
  <Notes>0</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Gieterij</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Kelly</dc:creator>
  <cp:lastModifiedBy>Vandermeulen Nina</cp:lastModifiedBy>
  <cp:revision>115</cp:revision>
  <dcterms:created xsi:type="dcterms:W3CDTF">2010-04-28T09:45:05Z</dcterms:created>
  <dcterms:modified xsi:type="dcterms:W3CDTF">2014-12-19T14:54:53Z</dcterms:modified>
</cp:coreProperties>
</file>