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86" r:id="rId4"/>
    <p:sldId id="259" r:id="rId5"/>
    <p:sldId id="274" r:id="rId6"/>
    <p:sldId id="260" r:id="rId7"/>
    <p:sldId id="261" r:id="rId8"/>
    <p:sldId id="262" r:id="rId9"/>
    <p:sldId id="263" r:id="rId10"/>
    <p:sldId id="293" r:id="rId11"/>
    <p:sldId id="298" r:id="rId12"/>
    <p:sldId id="276" r:id="rId13"/>
    <p:sldId id="288" r:id="rId14"/>
    <p:sldId id="279" r:id="rId15"/>
    <p:sldId id="280" r:id="rId16"/>
    <p:sldId id="282" r:id="rId17"/>
    <p:sldId id="294" r:id="rId18"/>
    <p:sldId id="295" r:id="rId19"/>
    <p:sldId id="291" r:id="rId20"/>
    <p:sldId id="306" r:id="rId21"/>
    <p:sldId id="301" r:id="rId22"/>
    <p:sldId id="307" r:id="rId23"/>
    <p:sldId id="277" r:id="rId24"/>
    <p:sldId id="297" r:id="rId25"/>
    <p:sldId id="302" r:id="rId26"/>
    <p:sldId id="290" r:id="rId27"/>
    <p:sldId id="304" r:id="rId28"/>
    <p:sldId id="305" r:id="rId2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C0C0C0"/>
    <a:srgbClr val="33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1" autoAdjust="0"/>
    <p:restoredTop sz="92922" autoAdjust="0"/>
  </p:normalViewPr>
  <p:slideViewPr>
    <p:cSldViewPr>
      <p:cViewPr varScale="1">
        <p:scale>
          <a:sx n="68" d="100"/>
          <a:sy n="68" d="100"/>
        </p:scale>
        <p:origin x="-14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0A37A1D-4020-4248-BAD3-1DCA14A8E9BD}" type="slidenum">
              <a:rPr lang="nl-NL"/>
              <a:pPr>
                <a:defRPr/>
              </a:pPr>
              <a:t>‹#›</a:t>
            </a:fld>
            <a:endParaRPr lang="nl-NL"/>
          </a:p>
        </p:txBody>
      </p:sp>
    </p:spTree>
    <p:extLst>
      <p:ext uri="{BB962C8B-B14F-4D97-AF65-F5344CB8AC3E}">
        <p14:creationId xmlns:p14="http://schemas.microsoft.com/office/powerpoint/2010/main" val="201643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5DA4A0D-0EE6-4FC8-96C8-F459D8B0AC70}" type="slidenum">
              <a:rPr lang="nl-NL"/>
              <a:pPr>
                <a:defRPr/>
              </a:pPr>
              <a:t>‹#›</a:t>
            </a:fld>
            <a:endParaRPr lang="nl-NL"/>
          </a:p>
        </p:txBody>
      </p:sp>
    </p:spTree>
    <p:extLst>
      <p:ext uri="{BB962C8B-B14F-4D97-AF65-F5344CB8AC3E}">
        <p14:creationId xmlns:p14="http://schemas.microsoft.com/office/powerpoint/2010/main" val="1308811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847D921-E73C-4900-A0F2-965C807B7A96}" type="slidenum">
              <a:rPr lang="nl-NL"/>
              <a:pPr>
                <a:defRPr/>
              </a:pPr>
              <a:t>‹#›</a:t>
            </a:fld>
            <a:endParaRPr lang="nl-NL"/>
          </a:p>
        </p:txBody>
      </p:sp>
    </p:spTree>
    <p:extLst>
      <p:ext uri="{BB962C8B-B14F-4D97-AF65-F5344CB8AC3E}">
        <p14:creationId xmlns:p14="http://schemas.microsoft.com/office/powerpoint/2010/main" val="64982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84CF4AC-E75E-4F47-911F-0DF2DF3B1A56}" type="slidenum">
              <a:rPr lang="nl-NL"/>
              <a:pPr>
                <a:defRPr/>
              </a:pPr>
              <a:t>‹#›</a:t>
            </a:fld>
            <a:endParaRPr lang="nl-NL"/>
          </a:p>
        </p:txBody>
      </p:sp>
    </p:spTree>
    <p:extLst>
      <p:ext uri="{BB962C8B-B14F-4D97-AF65-F5344CB8AC3E}">
        <p14:creationId xmlns:p14="http://schemas.microsoft.com/office/powerpoint/2010/main" val="121305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7415022-80E5-434E-8513-80AB1435A25C}" type="slidenum">
              <a:rPr lang="nl-NL"/>
              <a:pPr>
                <a:defRPr/>
              </a:pPr>
              <a:t>‹#›</a:t>
            </a:fld>
            <a:endParaRPr lang="nl-NL"/>
          </a:p>
        </p:txBody>
      </p:sp>
    </p:spTree>
    <p:extLst>
      <p:ext uri="{BB962C8B-B14F-4D97-AF65-F5344CB8AC3E}">
        <p14:creationId xmlns:p14="http://schemas.microsoft.com/office/powerpoint/2010/main" val="61754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BE69F78C-E941-4A30-B5C6-C7E49585AD97}" type="slidenum">
              <a:rPr lang="nl-NL"/>
              <a:pPr>
                <a:defRPr/>
              </a:pPr>
              <a:t>‹#›</a:t>
            </a:fld>
            <a:endParaRPr lang="nl-NL"/>
          </a:p>
        </p:txBody>
      </p:sp>
    </p:spTree>
    <p:extLst>
      <p:ext uri="{BB962C8B-B14F-4D97-AF65-F5344CB8AC3E}">
        <p14:creationId xmlns:p14="http://schemas.microsoft.com/office/powerpoint/2010/main" val="100821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9FB7398E-0FA1-4188-B66B-C947BA11ED28}" type="slidenum">
              <a:rPr lang="nl-NL"/>
              <a:pPr>
                <a:defRPr/>
              </a:pPr>
              <a:t>‹#›</a:t>
            </a:fld>
            <a:endParaRPr lang="nl-NL"/>
          </a:p>
        </p:txBody>
      </p:sp>
    </p:spTree>
    <p:extLst>
      <p:ext uri="{BB962C8B-B14F-4D97-AF65-F5344CB8AC3E}">
        <p14:creationId xmlns:p14="http://schemas.microsoft.com/office/powerpoint/2010/main" val="228501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8245B028-9F4A-4AE3-A331-78436C39843F}" type="slidenum">
              <a:rPr lang="nl-NL"/>
              <a:pPr>
                <a:defRPr/>
              </a:pPr>
              <a:t>‹#›</a:t>
            </a:fld>
            <a:endParaRPr lang="nl-NL"/>
          </a:p>
        </p:txBody>
      </p:sp>
    </p:spTree>
    <p:extLst>
      <p:ext uri="{BB962C8B-B14F-4D97-AF65-F5344CB8AC3E}">
        <p14:creationId xmlns:p14="http://schemas.microsoft.com/office/powerpoint/2010/main" val="79237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FE2C1BF3-4597-492F-9397-7B105D5ED5B4}" type="slidenum">
              <a:rPr lang="nl-NL"/>
              <a:pPr>
                <a:defRPr/>
              </a:pPr>
              <a:t>‹#›</a:t>
            </a:fld>
            <a:endParaRPr lang="nl-NL"/>
          </a:p>
        </p:txBody>
      </p:sp>
    </p:spTree>
    <p:extLst>
      <p:ext uri="{BB962C8B-B14F-4D97-AF65-F5344CB8AC3E}">
        <p14:creationId xmlns:p14="http://schemas.microsoft.com/office/powerpoint/2010/main" val="4054032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A1846770-59E0-426B-9B9F-152EA8E9841B}" type="slidenum">
              <a:rPr lang="nl-NL"/>
              <a:pPr>
                <a:defRPr/>
              </a:pPr>
              <a:t>‹#›</a:t>
            </a:fld>
            <a:endParaRPr lang="nl-NL"/>
          </a:p>
        </p:txBody>
      </p:sp>
    </p:spTree>
    <p:extLst>
      <p:ext uri="{BB962C8B-B14F-4D97-AF65-F5344CB8AC3E}">
        <p14:creationId xmlns:p14="http://schemas.microsoft.com/office/powerpoint/2010/main" val="406350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50B381C-E69B-4D76-A949-3DA1351614C1}" type="slidenum">
              <a:rPr lang="nl-NL"/>
              <a:pPr>
                <a:defRPr/>
              </a:pPr>
              <a:t>‹#›</a:t>
            </a:fld>
            <a:endParaRPr lang="nl-NL"/>
          </a:p>
        </p:txBody>
      </p:sp>
    </p:spTree>
    <p:extLst>
      <p:ext uri="{BB962C8B-B14F-4D97-AF65-F5344CB8AC3E}">
        <p14:creationId xmlns:p14="http://schemas.microsoft.com/office/powerpoint/2010/main" val="174165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81F8B16-82BB-466D-9DC6-2F76C975F54F}"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av2NhPIWRW4"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mnet.be/voix/main/fr/pgatfr/autfr22.html"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http://www.libnet.ulg.ac.be/simenon/biosim.htm"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Bx5kc5trw4&amp;feature=related"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mnesie.net/"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libnet.ulg.ac.be/simenon/biosim.htm"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fr.wikipedia.org/wiki/Maigret"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fr.wikipedia.org/wiki/Maigret" TargetMode="External"/><Relationship Id="rId3" Type="http://schemas.openxmlformats.org/officeDocument/2006/relationships/hyperlink" Target="http://www.amnesie.net/" TargetMode="External"/><Relationship Id="rId7" Type="http://schemas.openxmlformats.org/officeDocument/2006/relationships/hyperlink" Target="http://fr.wikipedia.org/wiki/Georges_Simenon"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dmnet.be/voix/main/fr/pgatfr/autfr22.html" TargetMode="External"/><Relationship Id="rId5" Type="http://schemas.openxmlformats.org/officeDocument/2006/relationships/hyperlink" Target="http://www.libnet.ulg.ac.be/simenon/biosim.htm" TargetMode="External"/><Relationship Id="rId4" Type="http://schemas.openxmlformats.org/officeDocument/2006/relationships/hyperlink" Target="http://www.youtube.com/watch?v=-Bx5kc5trw4&amp;feature=related" TargetMode="External"/><Relationship Id="rId9" Type="http://schemas.openxmlformats.org/officeDocument/2006/relationships/hyperlink" Target="http://www.tv5.org/TV5Site/lf/langue_francaise.ph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af.org.au/Consortium/French_Links/fiches_pedagogiques/Simenon/Simenon.ht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polarfle.com/" TargetMode="External"/><Relationship Id="rId5" Type="http://schemas.openxmlformats.org/officeDocument/2006/relationships/hyperlink" Target="http://dossierscinemaetcie.ifrance.com/simenon%20georges.htm" TargetMode="External"/><Relationship Id="rId4" Type="http://schemas.openxmlformats.org/officeDocument/2006/relationships/hyperlink" Target="http://www.toutsimenon.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tv5.org/TV5Site/lf/langue_francaise.php"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p:cNvPicPr>
            <a:picLocks noChangeAspect="1" noChangeArrowheads="1"/>
          </p:cNvPicPr>
          <p:nvPr/>
        </p:nvPicPr>
        <p:blipFill>
          <a:blip r:embed="rId2">
            <a:lum bright="40000" contrast="-76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1"/>
          <p:cNvSpPr>
            <a:spLocks noGrp="1"/>
          </p:cNvSpPr>
          <p:nvPr>
            <p:ph type="ctrTitle" idx="4294967295"/>
          </p:nvPr>
        </p:nvSpPr>
        <p:spPr>
          <a:xfrm>
            <a:off x="785813" y="1785938"/>
            <a:ext cx="7772400" cy="1470025"/>
          </a:xfrm>
        </p:spPr>
        <p:txBody>
          <a:bodyPr/>
          <a:lstStyle/>
          <a:p>
            <a:pPr algn="r" eaLnBrk="1" hangingPunct="1"/>
            <a:r>
              <a:rPr lang="nl-BE" sz="4800" smtClean="0"/>
              <a:t>Sur les traces de </a:t>
            </a:r>
            <a:br>
              <a:rPr lang="nl-BE" sz="4800" smtClean="0"/>
            </a:br>
            <a:r>
              <a:rPr lang="nl-BE" sz="4800" smtClean="0"/>
              <a:t>Georges Simenon</a:t>
            </a:r>
            <a:endParaRPr lang="en-US" sz="4800" smtClean="0"/>
          </a:p>
        </p:txBody>
      </p:sp>
      <p:sp>
        <p:nvSpPr>
          <p:cNvPr id="2053" name="Subtitle 2"/>
          <p:cNvSpPr>
            <a:spLocks noGrp="1"/>
          </p:cNvSpPr>
          <p:nvPr>
            <p:ph type="subTitle" idx="4294967295"/>
          </p:nvPr>
        </p:nvSpPr>
        <p:spPr>
          <a:xfrm>
            <a:off x="2051720" y="3789040"/>
            <a:ext cx="6400800" cy="1752600"/>
          </a:xfrm>
        </p:spPr>
        <p:txBody>
          <a:bodyPr/>
          <a:lstStyle/>
          <a:p>
            <a:pPr marL="0" indent="0" algn="r" eaLnBrk="1" hangingPunct="1">
              <a:buFontTx/>
              <a:buNone/>
            </a:pPr>
            <a:r>
              <a:rPr lang="nl-BE" sz="1800" b="1" smtClean="0"/>
              <a:t>CECR: B2</a:t>
            </a:r>
            <a:endParaRPr lang="nl-BE" sz="1800" b="1" dirty="0" smtClean="0"/>
          </a:p>
          <a:p>
            <a:pPr marL="0" indent="0" algn="ctr" eaLnBrk="1" hangingPunct="1">
              <a:buFontTx/>
              <a:buNone/>
            </a:pPr>
            <a:endParaRPr lang="nl-BE" dirty="0" smtClean="0">
              <a:solidFill>
                <a:srgbClr val="898989"/>
              </a:solidFill>
            </a:endParaRPr>
          </a:p>
          <a:p>
            <a:pPr marL="0" indent="0" algn="r" eaLnBrk="1" hangingPunct="1">
              <a:buFontTx/>
              <a:buNone/>
            </a:pPr>
            <a:r>
              <a:rPr lang="nl-BE" sz="1800" dirty="0" smtClean="0"/>
              <a:t>Hilde </a:t>
            </a:r>
            <a:r>
              <a:rPr lang="nl-BE" sz="1800" dirty="0" err="1" smtClean="0"/>
              <a:t>Praet</a:t>
            </a:r>
            <a:endParaRPr lang="nl-BE" sz="1800" dirty="0" smtClean="0"/>
          </a:p>
          <a:p>
            <a:pPr marL="0" indent="0" algn="r" eaLnBrk="1" hangingPunct="1">
              <a:buFontTx/>
              <a:buNone/>
            </a:pPr>
            <a:r>
              <a:rPr lang="nl-BE" sz="1800" dirty="0" err="1" smtClean="0"/>
              <a:t>Shanna</a:t>
            </a:r>
            <a:r>
              <a:rPr lang="nl-BE" sz="1800" dirty="0" smtClean="0"/>
              <a:t> </a:t>
            </a:r>
            <a:r>
              <a:rPr lang="nl-BE" sz="1800" dirty="0" err="1" smtClean="0"/>
              <a:t>Thierens</a:t>
            </a:r>
            <a:endParaRPr lang="nl-BE" sz="1800" dirty="0" smtClean="0"/>
          </a:p>
          <a:p>
            <a:pPr marL="0" indent="0" algn="r" eaLnBrk="1" hangingPunct="1">
              <a:buFontTx/>
              <a:buNone/>
            </a:pPr>
            <a:r>
              <a:rPr lang="nl-BE" sz="1400" dirty="0" smtClean="0"/>
              <a:t/>
            </a:r>
            <a:br>
              <a:rPr lang="nl-BE" sz="1400" dirty="0" smtClean="0"/>
            </a:br>
            <a:endParaRPr lang="en-US" sz="1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pPr algn="r"/>
            <a:r>
              <a:rPr lang="nl-BE" i="1" smtClean="0">
                <a:solidFill>
                  <a:srgbClr val="7030A0"/>
                </a:solidFill>
              </a:rPr>
              <a:t>Étape 2: Maigret à l’écran</a:t>
            </a:r>
            <a:endParaRPr lang="nl-NL" i="1" smtClean="0">
              <a:solidFill>
                <a:srgbClr val="7030A0"/>
              </a:solidFill>
            </a:endParaRPr>
          </a:p>
        </p:txBody>
      </p:sp>
      <p:sp>
        <p:nvSpPr>
          <p:cNvPr id="11268" name="Rectangle 3"/>
          <p:cNvSpPr>
            <a:spLocks noGrp="1" noChangeArrowheads="1"/>
          </p:cNvSpPr>
          <p:nvPr>
            <p:ph type="body" idx="1"/>
          </p:nvPr>
        </p:nvSpPr>
        <p:spPr>
          <a:xfrm>
            <a:off x="457200" y="1600200"/>
            <a:ext cx="8229600" cy="4781550"/>
          </a:xfrm>
        </p:spPr>
        <p:txBody>
          <a:bodyPr/>
          <a:lstStyle/>
          <a:p>
            <a:pPr>
              <a:lnSpc>
                <a:spcPct val="80000"/>
              </a:lnSpc>
              <a:buFontTx/>
              <a:buNone/>
            </a:pPr>
            <a:r>
              <a:rPr lang="nl-BE" sz="1400" smtClean="0">
                <a:solidFill>
                  <a:srgbClr val="FF0000"/>
                </a:solidFill>
              </a:rPr>
              <a:t>	</a:t>
            </a:r>
            <a:r>
              <a:rPr lang="nl-NL" sz="1800" smtClean="0"/>
              <a:t>L’oeuvre de Simenon a été largement adaptée au cinéma et à la télévision. Si Georges Simenon a toujours manifesté une sorte d'indifférence pour cet univers, le cinéma et la télé se sont beaucoup intéressés à l'œuvre de l'écrivain.  </a:t>
            </a:r>
            <a:br>
              <a:rPr lang="nl-NL" sz="1800" smtClean="0"/>
            </a:br>
            <a:r>
              <a:rPr lang="nl-NL" sz="1800" smtClean="0"/>
              <a:t/>
            </a:r>
            <a:br>
              <a:rPr lang="nl-NL" sz="1800" smtClean="0"/>
            </a:br>
            <a:r>
              <a:rPr lang="nl-NL" sz="1800" smtClean="0"/>
              <a:t>Regardons un extrait de “Maigret chez les Flamands”. </a:t>
            </a:r>
            <a:br>
              <a:rPr lang="nl-NL" sz="1800" smtClean="0"/>
            </a:br>
            <a:r>
              <a:rPr lang="nl-NL" sz="1800" smtClean="0"/>
              <a:t>Voici l’arrière-plan de l’histoire:</a:t>
            </a:r>
            <a:br>
              <a:rPr lang="nl-NL" sz="1800" smtClean="0"/>
            </a:br>
            <a:endParaRPr lang="nl-NL" sz="1800" smtClean="0"/>
          </a:p>
          <a:p>
            <a:pPr>
              <a:lnSpc>
                <a:spcPct val="80000"/>
              </a:lnSpc>
              <a:buFontTx/>
              <a:buNone/>
            </a:pPr>
            <a:r>
              <a:rPr lang="nl-NL" sz="1800" smtClean="0"/>
              <a:t/>
            </a:r>
            <a:br>
              <a:rPr lang="nl-NL" sz="1800" smtClean="0"/>
            </a:br>
            <a:r>
              <a:rPr lang="nl-NL" sz="1800" smtClean="0"/>
              <a:t>			</a:t>
            </a:r>
            <a:r>
              <a:rPr lang="nl-NL" sz="1800" i="1" smtClean="0"/>
              <a:t>La riche famille Peeters est soupçonnée par le reste 			de la ville de Givet du meurtre de Germaine 				Piedboeuf, jeune 	femme d'un milieu modeste et 			maîtresse du fils Peeters. Ann Peeters </a:t>
            </a:r>
            <a:r>
              <a:rPr lang="en-US" sz="1800" i="1" smtClean="0"/>
              <a:t>fait appel au 			commissaire Maigret pour les disculper.</a:t>
            </a:r>
            <a:br>
              <a:rPr lang="en-US" sz="1800" i="1" smtClean="0"/>
            </a:br>
            <a:endParaRPr lang="en-US" sz="1800" i="1" smtClean="0"/>
          </a:p>
          <a:p>
            <a:pPr>
              <a:lnSpc>
                <a:spcPct val="80000"/>
              </a:lnSpc>
              <a:buFontTx/>
              <a:buNone/>
            </a:pPr>
            <a:endParaRPr lang="en-US" sz="1800" i="1" smtClean="0"/>
          </a:p>
          <a:p>
            <a:pPr>
              <a:lnSpc>
                <a:spcPct val="80000"/>
              </a:lnSpc>
              <a:buFontTx/>
              <a:buNone/>
            </a:pPr>
            <a:r>
              <a:rPr lang="nl-BE" sz="2000" b="1" i="1" smtClean="0">
                <a:solidFill>
                  <a:srgbClr val="FF0000"/>
                </a:solidFill>
              </a:rPr>
              <a:t>				</a:t>
            </a:r>
            <a:r>
              <a:rPr lang="nl-BE" sz="2000" b="1" i="1" smtClean="0">
                <a:solidFill>
                  <a:srgbClr val="FF0000"/>
                </a:solidFill>
                <a:hlinkClick r:id="rId3"/>
              </a:rPr>
              <a:t>YouTube - Maigret chez les Flamands</a:t>
            </a:r>
            <a:endParaRPr lang="nl-BE" sz="2000" b="1" i="1" smtClean="0">
              <a:solidFill>
                <a:srgbClr val="FF0000"/>
              </a:solidFill>
            </a:endParaRPr>
          </a:p>
          <a:p>
            <a:pPr>
              <a:lnSpc>
                <a:spcPct val="80000"/>
              </a:lnSpc>
              <a:buFontTx/>
              <a:buNone/>
            </a:pPr>
            <a:r>
              <a:rPr lang="en-US" sz="2000" i="1" smtClean="0">
                <a:solidFill>
                  <a:srgbClr val="FF0000"/>
                </a:solidFill>
                <a:latin typeface="Times New Roman" pitchFamily="18" charset="0"/>
              </a:rPr>
              <a:t/>
            </a:r>
            <a:br>
              <a:rPr lang="en-US" sz="2000" i="1" smtClean="0">
                <a:solidFill>
                  <a:srgbClr val="FF0000"/>
                </a:solidFill>
                <a:latin typeface="Times New Roman" pitchFamily="18" charset="0"/>
              </a:rPr>
            </a:br>
            <a:endParaRPr lang="nl-NL" sz="2000" i="1" smtClean="0">
              <a:solidFill>
                <a:srgbClr val="FF0000"/>
              </a:solidFill>
              <a:latin typeface="Times New Roman" pitchFamily="18" charset="0"/>
            </a:endParaRPr>
          </a:p>
        </p:txBody>
      </p:sp>
      <p:pic>
        <p:nvPicPr>
          <p:cNvPr id="112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429000"/>
            <a:ext cx="1500188"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carnet_01bouc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35132">
            <a:off x="8027988" y="5229225"/>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body" idx="1"/>
          </p:nvPr>
        </p:nvSpPr>
        <p:spPr>
          <a:xfrm>
            <a:off x="0" y="1628775"/>
            <a:ext cx="8769350" cy="4525963"/>
          </a:xfrm>
        </p:spPr>
        <p:txBody>
          <a:bodyPr/>
          <a:lstStyle/>
          <a:p>
            <a:pPr>
              <a:buFontTx/>
              <a:buNone/>
            </a:pPr>
            <a:r>
              <a:rPr lang="nl-BE" smtClean="0"/>
              <a:t>	</a:t>
            </a:r>
          </a:p>
          <a:p>
            <a:pPr>
              <a:buFontTx/>
              <a:buNone/>
            </a:pPr>
            <a:r>
              <a:rPr lang="nl-BE" smtClean="0">
                <a:latin typeface="Times New Roman" pitchFamily="18" charset="0"/>
              </a:rPr>
              <a:t>		</a:t>
            </a:r>
          </a:p>
          <a:p>
            <a:pPr algn="ctr">
              <a:buFontTx/>
              <a:buNone/>
            </a:pPr>
            <a:r>
              <a:rPr lang="nl-BE" smtClean="0"/>
              <a:t>		Remettez votre carnet à la fin du cours.</a:t>
            </a:r>
            <a:endParaRPr lang="nl-NL" smtClean="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4140200" y="1773238"/>
            <a:ext cx="467995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nl-BE"/>
          </a:p>
          <a:p>
            <a:pPr eaLnBrk="1" hangingPunct="1">
              <a:spcBef>
                <a:spcPct val="50000"/>
              </a:spcBef>
            </a:pPr>
            <a:endParaRPr lang="nl-BE"/>
          </a:p>
          <a:p>
            <a:pPr eaLnBrk="1" hangingPunct="1">
              <a:spcBef>
                <a:spcPct val="50000"/>
              </a:spcBef>
            </a:pPr>
            <a:endParaRPr lang="nl-BE"/>
          </a:p>
          <a:p>
            <a:pPr eaLnBrk="1" hangingPunct="1">
              <a:spcBef>
                <a:spcPct val="50000"/>
              </a:spcBef>
            </a:pPr>
            <a:endParaRPr lang="nl-BE"/>
          </a:p>
          <a:p>
            <a:pPr eaLnBrk="1" hangingPunct="1">
              <a:spcBef>
                <a:spcPct val="50000"/>
              </a:spcBef>
            </a:pPr>
            <a:endParaRPr lang="nl-BE"/>
          </a:p>
          <a:p>
            <a:pPr eaLnBrk="1" hangingPunct="1">
              <a:spcBef>
                <a:spcPct val="50000"/>
              </a:spcBef>
            </a:pPr>
            <a:endParaRPr lang="nl-BE"/>
          </a:p>
          <a:p>
            <a:pPr eaLnBrk="1" hangingPunct="1">
              <a:spcBef>
                <a:spcPct val="50000"/>
              </a:spcBef>
            </a:pPr>
            <a:endParaRPr lang="nl-BE"/>
          </a:p>
          <a:p>
            <a:pPr eaLnBrk="1" hangingPunct="1">
              <a:spcBef>
                <a:spcPct val="50000"/>
              </a:spcBef>
            </a:pPr>
            <a:endParaRPr lang="nl-BE"/>
          </a:p>
          <a:p>
            <a:pPr eaLnBrk="1" hangingPunct="1">
              <a:spcBef>
                <a:spcPct val="50000"/>
              </a:spcBef>
            </a:pPr>
            <a:endParaRPr lang="nl-BE"/>
          </a:p>
          <a:p>
            <a:pPr eaLnBrk="1" hangingPunct="1">
              <a:spcBef>
                <a:spcPct val="50000"/>
              </a:spcBef>
            </a:pPr>
            <a:endParaRPr lang="nl-BE"/>
          </a:p>
          <a:p>
            <a:pPr eaLnBrk="1" hangingPunct="1">
              <a:spcBef>
                <a:spcPct val="50000"/>
              </a:spcBef>
            </a:pPr>
            <a:endParaRPr lang="nl-NL"/>
          </a:p>
        </p:txBody>
      </p:sp>
      <p:sp>
        <p:nvSpPr>
          <p:cNvPr id="13316" name="Text Box 6"/>
          <p:cNvSpPr txBox="1">
            <a:spLocks noChangeArrowheads="1"/>
          </p:cNvSpPr>
          <p:nvPr/>
        </p:nvSpPr>
        <p:spPr bwMode="auto">
          <a:xfrm>
            <a:off x="4211638" y="1557338"/>
            <a:ext cx="4535487"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000" i="1">
                <a:latin typeface="Arial" charset="0"/>
              </a:rPr>
              <a:t>« Je ne pense pas à moi comme à un grand romancier, mais comme à un homme qui a écrit beaucoup de romans . </a:t>
            </a:r>
            <a:r>
              <a:rPr lang="fr-FR" sz="2000">
                <a:latin typeface="Arial" charset="0"/>
              </a:rPr>
              <a:t>»</a:t>
            </a:r>
          </a:p>
          <a:p>
            <a:pPr eaLnBrk="1" hangingPunct="1"/>
            <a:endParaRPr lang="nl-BE" sz="2000">
              <a:latin typeface="Arial" charset="0"/>
            </a:endParaRPr>
          </a:p>
          <a:p>
            <a:pPr eaLnBrk="1" hangingPunct="1"/>
            <a:endParaRPr lang="nl-BE" sz="2000">
              <a:latin typeface="Arial" charset="0"/>
            </a:endParaRPr>
          </a:p>
          <a:p>
            <a:pPr eaLnBrk="1" hangingPunct="1"/>
            <a:r>
              <a:rPr lang="nl-BE" sz="2000">
                <a:latin typeface="Arial" charset="0"/>
              </a:rPr>
              <a:t>Cliquez sur</a:t>
            </a:r>
          </a:p>
          <a:p>
            <a:pPr eaLnBrk="1" hangingPunct="1"/>
            <a:r>
              <a:rPr lang="nl-BE" sz="2000">
                <a:latin typeface="Arial" charset="0"/>
                <a:hlinkClick r:id="rId3"/>
              </a:rPr>
              <a:t>Voix d'auteurs: Georges Simenon</a:t>
            </a:r>
            <a:endParaRPr lang="nl-BE" sz="2000">
              <a:latin typeface="Arial" charset="0"/>
            </a:endParaRPr>
          </a:p>
          <a:p>
            <a:pPr eaLnBrk="1" hangingPunct="1"/>
            <a:endParaRPr lang="nl-BE" sz="2000">
              <a:latin typeface="Arial" charset="0"/>
            </a:endParaRPr>
          </a:p>
          <a:p>
            <a:pPr eaLnBrk="1" hangingPunct="1"/>
            <a:endParaRPr lang="nl-BE" sz="2000">
              <a:latin typeface="Arial" charset="0"/>
            </a:endParaRPr>
          </a:p>
          <a:p>
            <a:pPr eaLnBrk="1" hangingPunct="1"/>
            <a:r>
              <a:rPr lang="nl-BE" sz="2000">
                <a:latin typeface="Arial" charset="0"/>
              </a:rPr>
              <a:t>Lisez et écoutez l’extrait sur la biographie. </a:t>
            </a:r>
          </a:p>
          <a:p>
            <a:pPr eaLnBrk="1" hangingPunct="1"/>
            <a:endParaRPr lang="nl-BE" sz="2000">
              <a:latin typeface="Arial" charset="0"/>
            </a:endParaRPr>
          </a:p>
          <a:p>
            <a:pPr eaLnBrk="1" hangingPunct="1"/>
            <a:endParaRPr lang="nl-BE" sz="2000">
              <a:latin typeface="Arial" charset="0"/>
            </a:endParaRPr>
          </a:p>
          <a:p>
            <a:pPr eaLnBrk="1" hangingPunct="1">
              <a:spcBef>
                <a:spcPct val="50000"/>
              </a:spcBef>
            </a:pPr>
            <a:endParaRPr lang="nl-NL" sz="2000">
              <a:solidFill>
                <a:srgbClr val="333399"/>
              </a:solidFill>
            </a:endParaRPr>
          </a:p>
        </p:txBody>
      </p:sp>
      <p:pic>
        <p:nvPicPr>
          <p:cNvPr id="13317" name="Picture 7" descr="carnet_01bou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35132">
            <a:off x="5795963" y="5157788"/>
            <a:ext cx="576262"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7"/>
          <p:cNvSpPr>
            <a:spLocks noChangeArrowheads="1"/>
          </p:cNvSpPr>
          <p:nvPr/>
        </p:nvSpPr>
        <p:spPr bwMode="auto">
          <a:xfrm>
            <a:off x="684213" y="476250"/>
            <a:ext cx="7991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nl-BE" sz="3600" i="1">
                <a:solidFill>
                  <a:srgbClr val="7030A0"/>
                </a:solidFill>
                <a:latin typeface="Arial" charset="0"/>
              </a:rPr>
              <a:t>Étape 3: Qui est Georges Simenon?</a:t>
            </a:r>
            <a:endParaRPr lang="nl-NL" sz="3600" i="1">
              <a:solidFill>
                <a:srgbClr val="7030A0"/>
              </a:solidFill>
              <a:latin typeface="Arial" charset="0"/>
            </a:endParaRPr>
          </a:p>
        </p:txBody>
      </p:sp>
      <p:pic>
        <p:nvPicPr>
          <p:cNvPr id="8" name="Content Placeholder 8" descr="simenon.bmp"/>
          <p:cNvPicPr>
            <a:picLocks noChangeAspect="1"/>
          </p:cNvPicPr>
          <p:nvPr/>
        </p:nvPicPr>
        <p:blipFill>
          <a:blip r:embed="rId5">
            <a:lum bright="-12000"/>
          </a:blip>
          <a:srcRect/>
          <a:stretch>
            <a:fillRect/>
          </a:stretch>
        </p:blipFill>
        <p:spPr>
          <a:xfrm>
            <a:off x="-357188" y="3919538"/>
            <a:ext cx="2017713" cy="2938462"/>
          </a:xfrm>
          <a:prstGeom prst="rect">
            <a:avLst/>
          </a:prstGeom>
          <a:solidFill>
            <a:schemeClr val="accent2">
              <a:lumMod val="75000"/>
              <a:alpha val="11000"/>
            </a:schemeClr>
          </a:solid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p:txBody>
          <a:bodyPr/>
          <a:lstStyle/>
          <a:p>
            <a:r>
              <a:rPr lang="nl-BE" sz="3600" i="1" u="sng" smtClean="0">
                <a:solidFill>
                  <a:srgbClr val="7030A0"/>
                </a:solidFill>
              </a:rPr>
              <a:t>Sa jeunesse</a:t>
            </a:r>
            <a:endParaRPr lang="nl-NL" sz="3600" i="1" u="sng" smtClean="0">
              <a:solidFill>
                <a:srgbClr val="7030A0"/>
              </a:solidFill>
            </a:endParaRPr>
          </a:p>
        </p:txBody>
      </p:sp>
      <p:sp>
        <p:nvSpPr>
          <p:cNvPr id="14340" name="Rectangle 3"/>
          <p:cNvSpPr>
            <a:spLocks noGrp="1" noChangeArrowheads="1"/>
          </p:cNvSpPr>
          <p:nvPr>
            <p:ph type="body" idx="1"/>
          </p:nvPr>
        </p:nvSpPr>
        <p:spPr/>
        <p:txBody>
          <a:bodyPr/>
          <a:lstStyle/>
          <a:p>
            <a:pPr>
              <a:buFontTx/>
              <a:buNone/>
            </a:pPr>
            <a:r>
              <a:rPr lang="nl-BE" dirty="0" smtClean="0"/>
              <a:t>	</a:t>
            </a:r>
          </a:p>
          <a:p>
            <a:pPr>
              <a:buFontTx/>
              <a:buNone/>
            </a:pPr>
            <a:endParaRPr lang="nl-BE" dirty="0" smtClean="0"/>
          </a:p>
          <a:p>
            <a:pPr>
              <a:buFontTx/>
              <a:buNone/>
            </a:pPr>
            <a:r>
              <a:rPr lang="nl-BE" sz="2000" dirty="0" smtClean="0">
                <a:latin typeface="Times New Roman" pitchFamily="18" charset="0"/>
              </a:rPr>
              <a:t>	</a:t>
            </a:r>
            <a:r>
              <a:rPr lang="nl-BE" sz="2000" dirty="0" err="1" smtClean="0"/>
              <a:t>Faites</a:t>
            </a:r>
            <a:r>
              <a:rPr lang="nl-BE" sz="2000" dirty="0" smtClean="0"/>
              <a:t> </a:t>
            </a:r>
            <a:r>
              <a:rPr lang="nl-BE" sz="2000" dirty="0" err="1" smtClean="0"/>
              <a:t>connaissance</a:t>
            </a:r>
            <a:r>
              <a:rPr lang="nl-BE" sz="2000" dirty="0" smtClean="0"/>
              <a:t> </a:t>
            </a:r>
            <a:r>
              <a:rPr lang="nl-BE" sz="2000" dirty="0" err="1" smtClean="0"/>
              <a:t>avec</a:t>
            </a:r>
            <a:r>
              <a:rPr lang="nl-BE" sz="2000" dirty="0" smtClean="0"/>
              <a:t> </a:t>
            </a:r>
            <a:r>
              <a:rPr lang="nl-BE" sz="2000" dirty="0" err="1" smtClean="0"/>
              <a:t>le</a:t>
            </a:r>
            <a:r>
              <a:rPr lang="nl-BE" sz="2000" dirty="0" smtClean="0"/>
              <a:t> </a:t>
            </a:r>
            <a:r>
              <a:rPr lang="nl-BE" sz="2000" dirty="0" err="1" smtClean="0"/>
              <a:t>jeune</a:t>
            </a:r>
            <a:r>
              <a:rPr lang="nl-BE" sz="2000" dirty="0" smtClean="0"/>
              <a:t> Simenon. </a:t>
            </a:r>
          </a:p>
          <a:p>
            <a:pPr>
              <a:buFontTx/>
              <a:buNone/>
            </a:pPr>
            <a:r>
              <a:rPr lang="fr-FR" sz="2000" dirty="0" smtClean="0"/>
              <a:t>	Cliquez sur:</a:t>
            </a:r>
            <a:r>
              <a:rPr lang="fr-FR" sz="2000" dirty="0" smtClean="0">
                <a:solidFill>
                  <a:srgbClr val="FF0000"/>
                </a:solidFill>
              </a:rPr>
              <a:t> </a:t>
            </a:r>
            <a:r>
              <a:rPr lang="nl-BE" sz="2000" dirty="0" smtClean="0">
                <a:hlinkClick r:id="rId3"/>
              </a:rPr>
              <a:t>Georges Simenon : </a:t>
            </a:r>
            <a:r>
              <a:rPr lang="nl-BE" sz="2000" dirty="0" err="1" smtClean="0">
                <a:hlinkClick r:id="rId3"/>
              </a:rPr>
              <a:t>biographie</a:t>
            </a:r>
            <a:endParaRPr lang="nl-BE" sz="2000" dirty="0" smtClean="0"/>
          </a:p>
          <a:p>
            <a:pPr>
              <a:buFontTx/>
              <a:buNone/>
            </a:pPr>
            <a:endParaRPr lang="fr-FR" sz="2000" dirty="0" smtClean="0"/>
          </a:p>
          <a:p>
            <a:pPr>
              <a:buFontTx/>
              <a:buNone/>
            </a:pPr>
            <a:r>
              <a:rPr lang="fr-FR" sz="2000" dirty="0" smtClean="0"/>
              <a:t>	</a:t>
            </a:r>
          </a:p>
          <a:p>
            <a:pPr>
              <a:buFontTx/>
              <a:buNone/>
            </a:pPr>
            <a:r>
              <a:rPr lang="fr-FR" sz="2000" dirty="0" smtClean="0"/>
              <a:t>	Lisez la première partie  </a:t>
            </a:r>
            <a:r>
              <a:rPr lang="fr-FR" sz="2000" i="1" dirty="0" smtClean="0"/>
              <a:t>Une jeunesse liégeoise </a:t>
            </a:r>
            <a:r>
              <a:rPr lang="fr-FR" sz="2000" dirty="0" smtClean="0"/>
              <a:t>(jusqu’</a:t>
            </a:r>
            <a:r>
              <a:rPr lang="fr-FR" sz="2000" i="1" dirty="0" smtClean="0"/>
              <a:t>A la conquête de Paris et de la France</a:t>
            </a:r>
            <a:r>
              <a:rPr lang="fr-FR" sz="2000" dirty="0" smtClean="0"/>
              <a:t>).</a:t>
            </a:r>
            <a:br>
              <a:rPr lang="fr-FR" sz="2000" dirty="0" smtClean="0"/>
            </a:br>
            <a:r>
              <a:rPr lang="fr-FR" sz="2000" dirty="0" smtClean="0"/>
              <a:t>Répondez vrai ou faux aux questions dans votre carnet.</a:t>
            </a:r>
          </a:p>
          <a:p>
            <a:pPr>
              <a:buFontTx/>
              <a:buNone/>
            </a:pPr>
            <a:endParaRPr lang="nl-NL" sz="2000" dirty="0" smtClean="0"/>
          </a:p>
        </p:txBody>
      </p:sp>
      <p:pic>
        <p:nvPicPr>
          <p:cNvPr id="14341" name="Picture 8" descr="carnet_01bouc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35132">
            <a:off x="7451725" y="4724400"/>
            <a:ext cx="5762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8069">
            <a:off x="6534150" y="409575"/>
            <a:ext cx="1643063"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p:txBody>
          <a:bodyPr/>
          <a:lstStyle/>
          <a:p>
            <a:pPr eaLnBrk="1" hangingPunct="1"/>
            <a:r>
              <a:rPr lang="nl-BE" sz="3600" i="1" u="sng" smtClean="0">
                <a:solidFill>
                  <a:srgbClr val="7030A0"/>
                </a:solidFill>
              </a:rPr>
              <a:t>Sa ville de naissance</a:t>
            </a:r>
            <a:endParaRPr lang="nl-NL" sz="3600" i="1" u="sng" smtClean="0">
              <a:solidFill>
                <a:srgbClr val="7030A0"/>
              </a:solidFill>
            </a:endParaRPr>
          </a:p>
        </p:txBody>
      </p:sp>
      <p:sp>
        <p:nvSpPr>
          <p:cNvPr id="15364" name="Rectangle 3"/>
          <p:cNvSpPr>
            <a:spLocks noGrp="1" noChangeArrowheads="1"/>
          </p:cNvSpPr>
          <p:nvPr>
            <p:ph type="body" idx="1"/>
          </p:nvPr>
        </p:nvSpPr>
        <p:spPr>
          <a:xfrm>
            <a:off x="457200" y="1268413"/>
            <a:ext cx="8229600" cy="4857750"/>
          </a:xfrm>
        </p:spPr>
        <p:txBody>
          <a:bodyPr/>
          <a:lstStyle/>
          <a:p>
            <a:pPr eaLnBrk="1" hangingPunct="1">
              <a:buFontTx/>
              <a:buNone/>
            </a:pPr>
            <a:r>
              <a:rPr lang="nl-BE" smtClean="0"/>
              <a:t>	</a:t>
            </a:r>
            <a:br>
              <a:rPr lang="nl-BE" smtClean="0"/>
            </a:br>
            <a:r>
              <a:rPr lang="nl-BE" sz="2000" smtClean="0"/>
              <a:t>Simenon est né à Liège. Où se trouve Liège? Encerclez la réponse correcte (A, B ou C) dans votre carnet. </a:t>
            </a:r>
          </a:p>
          <a:p>
            <a:pPr eaLnBrk="1" hangingPunct="1">
              <a:buFontTx/>
              <a:buNone/>
            </a:pPr>
            <a:endParaRPr lang="nl-BE" smtClean="0"/>
          </a:p>
          <a:p>
            <a:pPr eaLnBrk="1" hangingPunct="1"/>
            <a:endParaRPr lang="nl-NL" smtClean="0"/>
          </a:p>
        </p:txBody>
      </p:sp>
      <p:pic>
        <p:nvPicPr>
          <p:cNvPr id="15365" name="Picture 6" descr="carnet_01bou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35132">
            <a:off x="5508625" y="2276475"/>
            <a:ext cx="5048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descr="kaart van belgië aangepast.bmp"/>
          <p:cNvPicPr>
            <a:picLocks noChangeAspect="1"/>
          </p:cNvPicPr>
          <p:nvPr/>
        </p:nvPicPr>
        <p:blipFill>
          <a:blip r:embed="rId4">
            <a:lum bright="-12000"/>
          </a:blip>
          <a:srcRect/>
          <a:stretch>
            <a:fillRect/>
          </a:stretch>
        </p:blipFill>
        <p:spPr bwMode="auto">
          <a:xfrm>
            <a:off x="285750" y="2714625"/>
            <a:ext cx="4897438" cy="3678238"/>
          </a:xfrm>
          <a:prstGeom prst="rect">
            <a:avLst/>
          </a:prstGeom>
          <a:solidFill>
            <a:schemeClr val="accent2">
              <a:lumMod val="75000"/>
              <a:alpha val="11000"/>
            </a:schemeClr>
          </a:solid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p:txBody>
          <a:bodyPr/>
          <a:lstStyle/>
          <a:p>
            <a:pPr eaLnBrk="1" hangingPunct="1"/>
            <a:r>
              <a:rPr lang="nl-BE" sz="3600" i="1" u="sng" smtClean="0">
                <a:solidFill>
                  <a:srgbClr val="7030A0"/>
                </a:solidFill>
              </a:rPr>
              <a:t>Simenon et la légende</a:t>
            </a:r>
            <a:endParaRPr lang="nl-NL" sz="3600" i="1" u="sng" smtClean="0">
              <a:solidFill>
                <a:srgbClr val="7030A0"/>
              </a:solidFill>
            </a:endParaRPr>
          </a:p>
        </p:txBody>
      </p:sp>
      <p:sp>
        <p:nvSpPr>
          <p:cNvPr id="16388" name="Rectangle 3"/>
          <p:cNvSpPr>
            <a:spLocks noGrp="1" noChangeArrowheads="1"/>
          </p:cNvSpPr>
          <p:nvPr>
            <p:ph type="body" idx="1"/>
          </p:nvPr>
        </p:nvSpPr>
        <p:spPr>
          <a:xfrm>
            <a:off x="428625" y="1557338"/>
            <a:ext cx="8229600" cy="4754562"/>
          </a:xfrm>
        </p:spPr>
        <p:txBody>
          <a:bodyPr/>
          <a:lstStyle/>
          <a:p>
            <a:pPr lvl="1" eaLnBrk="1" hangingPunct="1">
              <a:buFontTx/>
              <a:buNone/>
            </a:pPr>
            <a:r>
              <a:rPr lang="fr-FR" dirty="0" smtClean="0"/>
              <a:t>	</a:t>
            </a:r>
            <a:r>
              <a:rPr lang="fr-FR" sz="1800" dirty="0" smtClean="0"/>
              <a:t>Nous vous avons demandé de choisir le titre le plus approprié pour la petite biographie que vous avez lue au début. </a:t>
            </a:r>
            <a:br>
              <a:rPr lang="fr-FR" sz="1800" dirty="0" smtClean="0"/>
            </a:br>
            <a:r>
              <a:rPr lang="fr-FR" sz="1800" dirty="0" smtClean="0"/>
              <a:t>Vous avez probablement choisi:</a:t>
            </a:r>
          </a:p>
          <a:p>
            <a:pPr lvl="1" eaLnBrk="1" hangingPunct="1">
              <a:buFontTx/>
              <a:buNone/>
            </a:pPr>
            <a:endParaRPr lang="fr-FR" sz="1800" dirty="0" smtClean="0"/>
          </a:p>
          <a:p>
            <a:pPr lvl="4" eaLnBrk="1" hangingPunct="1">
              <a:buFontTx/>
              <a:buChar char="o"/>
            </a:pPr>
            <a:r>
              <a:rPr lang="fr-FR" sz="1800" i="1" dirty="0" smtClean="0"/>
              <a:t>Simenon et ses 10.000 femmes</a:t>
            </a:r>
          </a:p>
          <a:p>
            <a:pPr lvl="4" eaLnBrk="1" hangingPunct="1">
              <a:buFontTx/>
              <a:buChar char="o"/>
            </a:pPr>
            <a:r>
              <a:rPr lang="fr-FR" sz="1800" i="1" dirty="0" smtClean="0"/>
              <a:t>Simenon et ses voyages</a:t>
            </a:r>
            <a:endParaRPr lang="fr-FR" sz="1800" dirty="0" smtClean="0"/>
          </a:p>
          <a:p>
            <a:pPr lvl="4" eaLnBrk="1" hangingPunct="1">
              <a:buFontTx/>
              <a:buChar char="o"/>
            </a:pPr>
            <a:r>
              <a:rPr lang="fr-FR" sz="1800" b="1" i="1" dirty="0" smtClean="0"/>
              <a:t>Simenon et son œuvre abondante</a:t>
            </a:r>
          </a:p>
          <a:p>
            <a:pPr lvl="1" eaLnBrk="1" hangingPunct="1">
              <a:buFontTx/>
              <a:buNone/>
            </a:pPr>
            <a:r>
              <a:rPr lang="fr-FR" sz="1800" dirty="0" smtClean="0"/>
              <a:t>	</a:t>
            </a:r>
          </a:p>
          <a:p>
            <a:pPr lvl="1" eaLnBrk="1" hangingPunct="1">
              <a:buFontTx/>
              <a:buNone/>
            </a:pPr>
            <a:r>
              <a:rPr lang="fr-FR" sz="1800" dirty="0" smtClean="0"/>
              <a:t>	C’est correct! </a:t>
            </a:r>
          </a:p>
          <a:p>
            <a:pPr lvl="1" eaLnBrk="1" hangingPunct="1">
              <a:buFontTx/>
              <a:buNone/>
            </a:pPr>
            <a:r>
              <a:rPr lang="fr-FR" sz="1800" dirty="0" smtClean="0"/>
              <a:t>	Mais...</a:t>
            </a:r>
          </a:p>
          <a:p>
            <a:pPr lvl="1" eaLnBrk="1" hangingPunct="1">
              <a:buFontTx/>
              <a:buNone/>
            </a:pPr>
            <a:r>
              <a:rPr lang="fr-FR" sz="1800" dirty="0" smtClean="0"/>
              <a:t>	Les autres aussi ! En fait, les trois « titres » sont trois légendes racontées sur Simenon. </a:t>
            </a:r>
            <a:br>
              <a:rPr lang="fr-FR" sz="1800" dirty="0" smtClean="0"/>
            </a:br>
            <a:r>
              <a:rPr lang="fr-FR" sz="1800" dirty="0" smtClean="0"/>
              <a:t>Simenon lui-même va vous expliquer </a:t>
            </a:r>
            <a:r>
              <a:rPr lang="fr-FR" sz="1800" dirty="0" smtClean="0">
                <a:solidFill>
                  <a:srgbClr val="000000"/>
                </a:solidFill>
              </a:rPr>
              <a:t>pourquoi…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Grp="1" noChangeArrowheads="1"/>
          </p:cNvSpPr>
          <p:nvPr>
            <p:ph type="body" idx="1"/>
          </p:nvPr>
        </p:nvSpPr>
        <p:spPr>
          <a:xfrm>
            <a:off x="457200" y="1268413"/>
            <a:ext cx="8229600" cy="4857750"/>
          </a:xfrm>
        </p:spPr>
        <p:txBody>
          <a:bodyPr/>
          <a:lstStyle/>
          <a:p>
            <a:pPr eaLnBrk="1" hangingPunct="1">
              <a:lnSpc>
                <a:spcPct val="90000"/>
              </a:lnSpc>
            </a:pPr>
            <a:r>
              <a:rPr lang="fr-FR" sz="1800" i="1" dirty="0" smtClean="0"/>
              <a:t>Simenon et ses 10.000 femmes</a:t>
            </a:r>
            <a:endParaRPr lang="nl-BE" sz="1800" i="1" dirty="0" smtClean="0"/>
          </a:p>
          <a:p>
            <a:pPr eaLnBrk="1" hangingPunct="1">
              <a:lnSpc>
                <a:spcPct val="90000"/>
              </a:lnSpc>
              <a:buFontTx/>
              <a:buNone/>
            </a:pPr>
            <a:r>
              <a:rPr lang="nl-BE" sz="1800" dirty="0" smtClean="0"/>
              <a:t>	Simenon </a:t>
            </a:r>
            <a:r>
              <a:rPr lang="nl-BE" sz="1800" dirty="0" err="1" smtClean="0"/>
              <a:t>était</a:t>
            </a:r>
            <a:r>
              <a:rPr lang="nl-BE" sz="1800" dirty="0" smtClean="0"/>
              <a:t> </a:t>
            </a:r>
            <a:r>
              <a:rPr lang="nl-BE" sz="1800" dirty="0" err="1" smtClean="0"/>
              <a:t>un</a:t>
            </a:r>
            <a:r>
              <a:rPr lang="nl-BE" sz="1800" dirty="0" smtClean="0"/>
              <a:t> coureur de jupons. </a:t>
            </a:r>
          </a:p>
          <a:p>
            <a:pPr eaLnBrk="1" hangingPunct="1">
              <a:lnSpc>
                <a:spcPct val="90000"/>
              </a:lnSpc>
              <a:buFontTx/>
              <a:buNone/>
            </a:pPr>
            <a:r>
              <a:rPr lang="nl-BE" sz="1800" dirty="0" smtClean="0"/>
              <a:t>	</a:t>
            </a:r>
            <a:r>
              <a:rPr lang="nl-BE" sz="1800" dirty="0" err="1" smtClean="0"/>
              <a:t>Il</a:t>
            </a:r>
            <a:r>
              <a:rPr lang="nl-BE" sz="1800" dirty="0" smtClean="0"/>
              <a:t> a </a:t>
            </a:r>
            <a:r>
              <a:rPr lang="nl-BE" sz="1800" dirty="0" err="1" smtClean="0"/>
              <a:t>connu</a:t>
            </a:r>
            <a:r>
              <a:rPr lang="nl-BE" sz="1800" dirty="0" smtClean="0"/>
              <a:t> des </a:t>
            </a:r>
            <a:r>
              <a:rPr lang="nl-BE" sz="1800" dirty="0" err="1" smtClean="0"/>
              <a:t>milliers</a:t>
            </a:r>
            <a:r>
              <a:rPr lang="nl-BE" sz="1800" dirty="0" smtClean="0"/>
              <a:t> de </a:t>
            </a:r>
            <a:r>
              <a:rPr lang="nl-BE" sz="1800" dirty="0" err="1" smtClean="0"/>
              <a:t>femmes</a:t>
            </a:r>
            <a:r>
              <a:rPr lang="nl-BE" sz="1800" dirty="0" smtClean="0"/>
              <a:t>,</a:t>
            </a:r>
          </a:p>
          <a:p>
            <a:pPr eaLnBrk="1" hangingPunct="1">
              <a:lnSpc>
                <a:spcPct val="90000"/>
              </a:lnSpc>
              <a:buFontTx/>
              <a:buNone/>
            </a:pPr>
            <a:r>
              <a:rPr lang="nl-BE" sz="1800" dirty="0" smtClean="0"/>
              <a:t>	</a:t>
            </a:r>
            <a:r>
              <a:rPr lang="nl-BE" sz="1800" dirty="0" err="1" smtClean="0"/>
              <a:t>entre</a:t>
            </a:r>
            <a:r>
              <a:rPr lang="nl-BE" sz="1800" dirty="0" smtClean="0"/>
              <a:t> </a:t>
            </a:r>
            <a:r>
              <a:rPr lang="nl-BE" sz="1800" dirty="0" err="1" smtClean="0"/>
              <a:t>elles</a:t>
            </a:r>
            <a:r>
              <a:rPr lang="nl-BE" sz="1800" dirty="0" smtClean="0"/>
              <a:t> </a:t>
            </a:r>
            <a:r>
              <a:rPr lang="nl-BE" sz="1800" dirty="0" err="1" smtClean="0"/>
              <a:t>nombre</a:t>
            </a:r>
            <a:r>
              <a:rPr lang="nl-BE" sz="1800" dirty="0" smtClean="0"/>
              <a:t> de </a:t>
            </a:r>
            <a:r>
              <a:rPr lang="nl-BE" sz="1800" dirty="0" err="1" smtClean="0"/>
              <a:t>prostituées</a:t>
            </a:r>
            <a:r>
              <a:rPr lang="nl-BE" sz="1800" dirty="0" smtClean="0"/>
              <a:t>, </a:t>
            </a:r>
            <a:r>
              <a:rPr lang="nl-BE" sz="1800" dirty="0" err="1" smtClean="0"/>
              <a:t>qu’il</a:t>
            </a:r>
            <a:endParaRPr lang="nl-BE" sz="1800" dirty="0" smtClean="0"/>
          </a:p>
          <a:p>
            <a:pPr eaLnBrk="1" hangingPunct="1">
              <a:lnSpc>
                <a:spcPct val="90000"/>
              </a:lnSpc>
              <a:buFontTx/>
              <a:buNone/>
            </a:pPr>
            <a:r>
              <a:rPr lang="nl-BE" sz="1800" dirty="0" smtClean="0"/>
              <a:t>	</a:t>
            </a:r>
            <a:r>
              <a:rPr lang="nl-BE" sz="1800" dirty="0" err="1" smtClean="0"/>
              <a:t>appelle</a:t>
            </a:r>
            <a:r>
              <a:rPr lang="nl-BE" sz="1800" dirty="0" smtClean="0"/>
              <a:t> les </a:t>
            </a:r>
            <a:r>
              <a:rPr lang="nl-BE" sz="1800" dirty="0" err="1" smtClean="0"/>
              <a:t>femmes</a:t>
            </a:r>
            <a:r>
              <a:rPr lang="nl-BE" sz="1800" dirty="0" smtClean="0"/>
              <a:t> les plus </a:t>
            </a:r>
            <a:r>
              <a:rPr lang="nl-BE" sz="1800" dirty="0" err="1" smtClean="0"/>
              <a:t>dignes</a:t>
            </a:r>
            <a:r>
              <a:rPr lang="nl-BE" sz="1800" dirty="0" smtClean="0"/>
              <a:t>.</a:t>
            </a:r>
          </a:p>
          <a:p>
            <a:pPr eaLnBrk="1" hangingPunct="1">
              <a:lnSpc>
                <a:spcPct val="90000"/>
              </a:lnSpc>
              <a:buFontTx/>
              <a:buNone/>
            </a:pPr>
            <a:endParaRPr lang="nl-BE" sz="1800" dirty="0" smtClean="0"/>
          </a:p>
          <a:p>
            <a:pPr eaLnBrk="1" hangingPunct="1">
              <a:lnSpc>
                <a:spcPct val="90000"/>
              </a:lnSpc>
              <a:buFontTx/>
              <a:buNone/>
            </a:pPr>
            <a:endParaRPr lang="nl-BE" sz="1800" dirty="0" smtClean="0"/>
          </a:p>
          <a:p>
            <a:pPr eaLnBrk="1" hangingPunct="1">
              <a:lnSpc>
                <a:spcPct val="90000"/>
              </a:lnSpc>
            </a:pPr>
            <a:r>
              <a:rPr lang="nl-BE" sz="1800" i="1" dirty="0" smtClean="0"/>
              <a:t>Simenon et </a:t>
            </a:r>
            <a:r>
              <a:rPr lang="nl-BE" sz="1800" i="1" dirty="0" err="1" smtClean="0"/>
              <a:t>ses</a:t>
            </a:r>
            <a:r>
              <a:rPr lang="nl-BE" sz="1800" i="1" dirty="0" smtClean="0"/>
              <a:t> </a:t>
            </a:r>
            <a:r>
              <a:rPr lang="nl-BE" sz="1800" i="1" dirty="0" err="1" smtClean="0"/>
              <a:t>voyages</a:t>
            </a:r>
            <a:endParaRPr lang="nl-BE" sz="1800" i="1" dirty="0" smtClean="0"/>
          </a:p>
          <a:p>
            <a:pPr eaLnBrk="1" hangingPunct="1">
              <a:lnSpc>
                <a:spcPct val="90000"/>
              </a:lnSpc>
              <a:buFontTx/>
              <a:buNone/>
            </a:pPr>
            <a:r>
              <a:rPr lang="nl-BE" sz="1800" i="1" dirty="0" smtClean="0"/>
              <a:t>	Simenon et </a:t>
            </a:r>
            <a:r>
              <a:rPr lang="nl-BE" sz="1800" i="1" dirty="0" err="1" smtClean="0"/>
              <a:t>son</a:t>
            </a:r>
            <a:r>
              <a:rPr lang="nl-BE" sz="1800" i="1" dirty="0" smtClean="0"/>
              <a:t> oeuvre abondante</a:t>
            </a:r>
          </a:p>
          <a:p>
            <a:pPr eaLnBrk="1" hangingPunct="1">
              <a:lnSpc>
                <a:spcPct val="90000"/>
              </a:lnSpc>
              <a:buFontTx/>
              <a:buNone/>
            </a:pPr>
            <a:endParaRPr lang="nl-BE" sz="1800" dirty="0" smtClean="0"/>
          </a:p>
          <a:p>
            <a:pPr eaLnBrk="1" hangingPunct="1">
              <a:lnSpc>
                <a:spcPct val="90000"/>
              </a:lnSpc>
              <a:buFontTx/>
              <a:buNone/>
            </a:pPr>
            <a:r>
              <a:rPr lang="nl-BE" sz="1800" dirty="0" smtClean="0"/>
              <a:t>	</a:t>
            </a:r>
            <a:r>
              <a:rPr lang="nl-BE" sz="1800" dirty="0" err="1" smtClean="0"/>
              <a:t>Cliquez</a:t>
            </a:r>
            <a:r>
              <a:rPr lang="nl-BE" sz="1800" dirty="0" smtClean="0"/>
              <a:t> </a:t>
            </a:r>
            <a:r>
              <a:rPr lang="nl-BE" sz="1800" dirty="0" err="1" smtClean="0"/>
              <a:t>sur</a:t>
            </a:r>
            <a:r>
              <a:rPr lang="nl-BE" sz="1800" dirty="0" smtClean="0"/>
              <a:t> </a:t>
            </a:r>
            <a:r>
              <a:rPr lang="nl-BE" sz="1800" dirty="0" err="1" smtClean="0"/>
              <a:t>le</a:t>
            </a:r>
            <a:r>
              <a:rPr lang="nl-BE" sz="1800" dirty="0" smtClean="0"/>
              <a:t> </a:t>
            </a:r>
            <a:r>
              <a:rPr lang="nl-BE" sz="1800" dirty="0" err="1" smtClean="0"/>
              <a:t>lien</a:t>
            </a:r>
            <a:r>
              <a:rPr lang="nl-BE" sz="1800" dirty="0" smtClean="0"/>
              <a:t> ci-dessous et </a:t>
            </a:r>
            <a:r>
              <a:rPr lang="nl-BE" sz="1800" dirty="0" err="1" smtClean="0"/>
              <a:t>écoutez</a:t>
            </a:r>
            <a:r>
              <a:rPr lang="nl-BE" sz="1800" dirty="0" smtClean="0"/>
              <a:t> </a:t>
            </a:r>
            <a:r>
              <a:rPr lang="nl-BE" sz="1800" dirty="0" err="1" smtClean="0"/>
              <a:t>une</a:t>
            </a:r>
            <a:r>
              <a:rPr lang="nl-BE" sz="1800" dirty="0" smtClean="0"/>
              <a:t> </a:t>
            </a:r>
            <a:r>
              <a:rPr lang="nl-BE" sz="1800" dirty="0" err="1" smtClean="0"/>
              <a:t>partie</a:t>
            </a:r>
            <a:r>
              <a:rPr lang="nl-BE" sz="1800" dirty="0" smtClean="0"/>
              <a:t> de l’ interview </a:t>
            </a:r>
            <a:r>
              <a:rPr lang="nl-BE" sz="1800" dirty="0" err="1" smtClean="0"/>
              <a:t>avec</a:t>
            </a:r>
            <a:r>
              <a:rPr lang="nl-BE" sz="1800" dirty="0" smtClean="0"/>
              <a:t> Georges Simenon. </a:t>
            </a:r>
            <a:r>
              <a:rPr lang="nl-BE" sz="1800" dirty="0" err="1" smtClean="0"/>
              <a:t>Arrêtez</a:t>
            </a:r>
            <a:r>
              <a:rPr lang="nl-BE" sz="1800" dirty="0" smtClean="0"/>
              <a:t> </a:t>
            </a:r>
            <a:r>
              <a:rPr lang="nl-BE" sz="1800" dirty="0" err="1" smtClean="0"/>
              <a:t>votre</a:t>
            </a:r>
            <a:r>
              <a:rPr lang="nl-BE" sz="1800" dirty="0" smtClean="0"/>
              <a:t> </a:t>
            </a:r>
            <a:r>
              <a:rPr lang="nl-BE" sz="1800" dirty="0" err="1" smtClean="0"/>
              <a:t>écoute</a:t>
            </a:r>
            <a:r>
              <a:rPr lang="nl-BE" sz="1800" dirty="0" smtClean="0"/>
              <a:t> </a:t>
            </a:r>
            <a:r>
              <a:rPr lang="nl-BE" sz="1800" dirty="0" err="1" smtClean="0"/>
              <a:t>après</a:t>
            </a:r>
            <a:r>
              <a:rPr lang="nl-BE" sz="1800" dirty="0" smtClean="0"/>
              <a:t> 5 minutes et </a:t>
            </a:r>
            <a:r>
              <a:rPr lang="nl-BE" sz="1800" dirty="0" err="1" smtClean="0"/>
              <a:t>répondez</a:t>
            </a:r>
            <a:r>
              <a:rPr lang="nl-BE" sz="1800" dirty="0" smtClean="0"/>
              <a:t> </a:t>
            </a:r>
            <a:r>
              <a:rPr lang="nl-BE" sz="1800" dirty="0" err="1" smtClean="0"/>
              <a:t>aux</a:t>
            </a:r>
            <a:r>
              <a:rPr lang="nl-BE" sz="1800" dirty="0" smtClean="0"/>
              <a:t> </a:t>
            </a:r>
            <a:r>
              <a:rPr lang="nl-BE" sz="1800" dirty="0" err="1" smtClean="0"/>
              <a:t>questions</a:t>
            </a:r>
            <a:r>
              <a:rPr lang="nl-BE" sz="1800" dirty="0" smtClean="0"/>
              <a:t>.</a:t>
            </a:r>
          </a:p>
          <a:p>
            <a:pPr eaLnBrk="1" hangingPunct="1">
              <a:lnSpc>
                <a:spcPct val="90000"/>
              </a:lnSpc>
              <a:buFontTx/>
              <a:buNone/>
            </a:pPr>
            <a:endParaRPr lang="nl-BE" sz="1800" dirty="0" smtClean="0"/>
          </a:p>
          <a:p>
            <a:pPr eaLnBrk="1" hangingPunct="1">
              <a:lnSpc>
                <a:spcPct val="90000"/>
              </a:lnSpc>
              <a:buFontTx/>
              <a:buNone/>
            </a:pPr>
            <a:r>
              <a:rPr lang="nl-BE" sz="1800" dirty="0" smtClean="0"/>
              <a:t>	</a:t>
            </a:r>
            <a:r>
              <a:rPr lang="nl-BE" sz="1800" dirty="0" err="1" smtClean="0">
                <a:hlinkClick r:id="rId3"/>
              </a:rPr>
              <a:t>YouTube</a:t>
            </a:r>
            <a:r>
              <a:rPr lang="nl-BE" sz="1800" dirty="0" smtClean="0">
                <a:hlinkClick r:id="rId3"/>
              </a:rPr>
              <a:t> - </a:t>
            </a:r>
            <a:r>
              <a:rPr lang="nl-BE" sz="1800" dirty="0" err="1" smtClean="0">
                <a:hlinkClick r:id="rId3"/>
              </a:rPr>
              <a:t>Apostrophes</a:t>
            </a:r>
            <a:r>
              <a:rPr lang="nl-BE" sz="1800" dirty="0" smtClean="0">
                <a:hlinkClick r:id="rId3"/>
              </a:rPr>
              <a:t>: Georges Simenon (VOSE) 5/7</a:t>
            </a:r>
            <a:endParaRPr lang="nl-BE" sz="1800" dirty="0" smtClean="0"/>
          </a:p>
          <a:p>
            <a:pPr eaLnBrk="1" hangingPunct="1">
              <a:lnSpc>
                <a:spcPct val="90000"/>
              </a:lnSpc>
              <a:buFontTx/>
              <a:buNone/>
            </a:pPr>
            <a:endParaRPr lang="nl-BE" sz="1800" dirty="0" smtClean="0">
              <a:solidFill>
                <a:srgbClr val="FF0000"/>
              </a:solidFill>
            </a:endParaRPr>
          </a:p>
        </p:txBody>
      </p:sp>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l="19601" t="30867" r="43866" b="22766"/>
          <a:stretch>
            <a:fillRect/>
          </a:stretch>
        </p:blipFill>
        <p:spPr bwMode="auto">
          <a:xfrm>
            <a:off x="5219700" y="188913"/>
            <a:ext cx="36734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carnet_01bouc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35132">
            <a:off x="6804025" y="5300663"/>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idx="4294967295"/>
          </p:nvPr>
        </p:nvSpPr>
        <p:spPr/>
        <p:txBody>
          <a:bodyPr/>
          <a:lstStyle/>
          <a:p>
            <a:pPr algn="r" eaLnBrk="1" hangingPunct="1"/>
            <a:r>
              <a:rPr lang="nl-BE" i="1" smtClean="0">
                <a:solidFill>
                  <a:srgbClr val="7030A0"/>
                </a:solidFill>
              </a:rPr>
              <a:t>Étape 4: Les “Maigret” </a:t>
            </a:r>
            <a:endParaRPr lang="en-US" i="1" smtClean="0">
              <a:solidFill>
                <a:srgbClr val="7030A0"/>
              </a:solidFill>
            </a:endParaRPr>
          </a:p>
        </p:txBody>
      </p:sp>
      <p:sp>
        <p:nvSpPr>
          <p:cNvPr id="18436" name="Content Placeholder 2"/>
          <p:cNvSpPr>
            <a:spLocks noGrp="1"/>
          </p:cNvSpPr>
          <p:nvPr>
            <p:ph idx="4294967295"/>
          </p:nvPr>
        </p:nvSpPr>
        <p:spPr/>
        <p:txBody>
          <a:bodyPr/>
          <a:lstStyle/>
          <a:p>
            <a:pPr eaLnBrk="1" hangingPunct="1">
              <a:buFontTx/>
              <a:buNone/>
            </a:pPr>
            <a:r>
              <a:rPr lang="nl-BE" sz="2000" smtClean="0"/>
              <a:t>Combinez la couverture avec le dos du livre et motivez votre choix.</a:t>
            </a:r>
          </a:p>
          <a:p>
            <a:pPr eaLnBrk="1" hangingPunct="1">
              <a:buFontTx/>
              <a:buNone/>
            </a:pPr>
            <a:endParaRPr lang="nl-BE" sz="2000" smtClean="0"/>
          </a:p>
          <a:p>
            <a:pPr eaLnBrk="1" hangingPunct="1"/>
            <a:endParaRPr lang="nl-BE" smtClean="0">
              <a:latin typeface="Times New Roman" pitchFamily="18" charset="0"/>
            </a:endParaRPr>
          </a:p>
          <a:p>
            <a:pPr eaLnBrk="1" hangingPunct="1"/>
            <a:endParaRPr lang="nl-BE" smtClean="0">
              <a:latin typeface="Times New Roman" pitchFamily="18" charset="0"/>
            </a:endParaRPr>
          </a:p>
          <a:p>
            <a:pPr eaLnBrk="1" hangingPunct="1"/>
            <a:endParaRPr lang="nl-BE" smtClean="0">
              <a:latin typeface="Times New Roman" pitchFamily="18" charset="0"/>
            </a:endParaRPr>
          </a:p>
          <a:p>
            <a:pPr eaLnBrk="1" hangingPunct="1"/>
            <a:endParaRPr lang="nl-BE" smtClean="0">
              <a:latin typeface="Times New Roman" pitchFamily="18" charset="0"/>
            </a:endParaRPr>
          </a:p>
          <a:p>
            <a:pPr eaLnBrk="1" hangingPunct="1"/>
            <a:endParaRPr lang="nl-BE" smtClean="0">
              <a:latin typeface="Times New Roman" pitchFamily="18" charset="0"/>
            </a:endParaRPr>
          </a:p>
          <a:p>
            <a:pPr eaLnBrk="1" hangingPunct="1"/>
            <a:endParaRPr lang="nl-BE" smtClean="0">
              <a:latin typeface="Times New Roman" pitchFamily="18" charset="0"/>
            </a:endParaRPr>
          </a:p>
          <a:p>
            <a:pPr eaLnBrk="1" hangingPunct="1">
              <a:buFontTx/>
              <a:buNone/>
            </a:pPr>
            <a:r>
              <a:rPr lang="nl-BE" smtClean="0">
                <a:latin typeface="Times New Roman" pitchFamily="18" charset="0"/>
              </a:rPr>
              <a:t>		  A                          B			  C</a:t>
            </a:r>
            <a:br>
              <a:rPr lang="nl-BE" smtClean="0">
                <a:latin typeface="Times New Roman" pitchFamily="18" charset="0"/>
              </a:rPr>
            </a:br>
            <a:r>
              <a:rPr lang="nl-BE" smtClean="0">
                <a:latin typeface="Times New Roman" pitchFamily="18" charset="0"/>
              </a:rPr>
              <a:t>  								</a:t>
            </a:r>
            <a:endParaRPr lang="en-US" smtClean="0">
              <a:latin typeface="Times New Roman" pitchFamily="18" charset="0"/>
            </a:endParaRPr>
          </a:p>
        </p:txBody>
      </p:sp>
      <p:pic>
        <p:nvPicPr>
          <p:cNvPr id="18437" name="Afbeelding 3"/>
          <p:cNvPicPr>
            <a:picLocks noChangeAspect="1" noChangeArrowheads="1"/>
          </p:cNvPicPr>
          <p:nvPr/>
        </p:nvPicPr>
        <p:blipFill>
          <a:blip r:embed="rId3">
            <a:extLst>
              <a:ext uri="{28A0092B-C50C-407E-A947-70E740481C1C}">
                <a14:useLocalDpi xmlns:a14="http://schemas.microsoft.com/office/drawing/2010/main" val="0"/>
              </a:ext>
            </a:extLst>
          </a:blip>
          <a:srcRect l="18353" r="19620" b="7594"/>
          <a:stretch>
            <a:fillRect/>
          </a:stretch>
        </p:blipFill>
        <p:spPr bwMode="auto">
          <a:xfrm>
            <a:off x="857250" y="3143250"/>
            <a:ext cx="1985963"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Afbeelding 4"/>
          <p:cNvPicPr>
            <a:picLocks noChangeAspect="1" noChangeArrowheads="1"/>
          </p:cNvPicPr>
          <p:nvPr/>
        </p:nvPicPr>
        <p:blipFill>
          <a:blip r:embed="rId4">
            <a:extLst>
              <a:ext uri="{28A0092B-C50C-407E-A947-70E740481C1C}">
                <a14:useLocalDpi xmlns:a14="http://schemas.microsoft.com/office/drawing/2010/main" val="0"/>
              </a:ext>
            </a:extLst>
          </a:blip>
          <a:srcRect t="5176" b="4550"/>
          <a:stretch>
            <a:fillRect/>
          </a:stretch>
        </p:blipFill>
        <p:spPr bwMode="auto">
          <a:xfrm>
            <a:off x="3714750" y="2286000"/>
            <a:ext cx="192881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Afbeelding 6"/>
          <p:cNvPicPr>
            <a:picLocks noChangeAspect="1" noChangeArrowheads="1"/>
          </p:cNvPicPr>
          <p:nvPr/>
        </p:nvPicPr>
        <p:blipFill>
          <a:blip r:embed="rId5">
            <a:extLst>
              <a:ext uri="{28A0092B-C50C-407E-A947-70E740481C1C}">
                <a14:useLocalDpi xmlns:a14="http://schemas.microsoft.com/office/drawing/2010/main" val="0"/>
              </a:ext>
            </a:extLst>
          </a:blip>
          <a:srcRect l="2969" t="13434" r="-5846"/>
          <a:stretch>
            <a:fillRect/>
          </a:stretch>
        </p:blipFill>
        <p:spPr bwMode="auto">
          <a:xfrm>
            <a:off x="6372225" y="3141663"/>
            <a:ext cx="192722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descr="carnet_01bouc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35132">
            <a:off x="8228013" y="1546225"/>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lum bright="92000"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el 1"/>
          <p:cNvSpPr>
            <a:spLocks noGrp="1"/>
          </p:cNvSpPr>
          <p:nvPr>
            <p:ph type="title" idx="4294967295"/>
          </p:nvPr>
        </p:nvSpPr>
        <p:spPr>
          <a:xfrm>
            <a:off x="457200" y="0"/>
            <a:ext cx="8229600" cy="1417638"/>
          </a:xfrm>
        </p:spPr>
        <p:txBody>
          <a:bodyPr/>
          <a:lstStyle/>
          <a:p>
            <a:pPr eaLnBrk="1" hangingPunct="1"/>
            <a:r>
              <a:rPr lang="nl-BE" smtClean="0">
                <a:solidFill>
                  <a:srgbClr val="7030A0"/>
                </a:solidFill>
              </a:rPr>
              <a:t>Dos des livres</a:t>
            </a:r>
          </a:p>
        </p:txBody>
      </p:sp>
      <p:sp>
        <p:nvSpPr>
          <p:cNvPr id="19460" name="Tijdelijke aanduiding voor inhoud 2"/>
          <p:cNvSpPr>
            <a:spLocks noGrp="1"/>
          </p:cNvSpPr>
          <p:nvPr>
            <p:ph idx="4294967295"/>
          </p:nvPr>
        </p:nvSpPr>
        <p:spPr>
          <a:xfrm>
            <a:off x="500063" y="1125538"/>
            <a:ext cx="8229600" cy="5232400"/>
          </a:xfrm>
        </p:spPr>
        <p:txBody>
          <a:bodyPr/>
          <a:lstStyle/>
          <a:p>
            <a:pPr eaLnBrk="1" hangingPunct="1">
              <a:buFont typeface="Calibri" pitchFamily="34" charset="0"/>
              <a:buAutoNum type="arabicPeriod"/>
            </a:pPr>
            <a:r>
              <a:rPr lang="fr-FR" sz="1500" dirty="0" smtClean="0"/>
              <a:t>« …Maigret préférait rentrer à pied, tout seul, et, à mesure qu’il marchait le long des trottoirs, son excitation tombait, une expression plus grave, presque angoissée, envahissait son visage.</a:t>
            </a:r>
            <a:br>
              <a:rPr lang="fr-FR" sz="1500" dirty="0" smtClean="0"/>
            </a:br>
            <a:r>
              <a:rPr lang="fr-FR" sz="1500" dirty="0" smtClean="0"/>
              <a:t>En six mois, cinq femmes qui marchaient dans les rues de Paris avaient été victimes d’un même assassin. »</a:t>
            </a:r>
            <a:br>
              <a:rPr lang="fr-FR" sz="1500" dirty="0" smtClean="0"/>
            </a:br>
            <a:endParaRPr lang="fr-FR" sz="1500" dirty="0" smtClean="0"/>
          </a:p>
          <a:p>
            <a:pPr eaLnBrk="1" hangingPunct="1">
              <a:buFont typeface="Calibri" pitchFamily="34" charset="0"/>
              <a:buAutoNum type="arabicPeriod"/>
            </a:pPr>
            <a:r>
              <a:rPr lang="fr-FR" sz="1500" dirty="0" smtClean="0"/>
              <a:t>Vendredi 7 novembre. Concarneau est désert. L’horloge lumineuse de la vieille ville, qu’on aperçoit au-dessus des remparts, marque onze heures moins cinq.</a:t>
            </a:r>
            <a:br>
              <a:rPr lang="fr-FR" sz="1500" dirty="0" smtClean="0"/>
            </a:br>
            <a:r>
              <a:rPr lang="fr-FR" sz="1500" dirty="0" smtClean="0"/>
              <a:t/>
            </a:r>
            <a:br>
              <a:rPr lang="fr-FR" sz="1500" dirty="0" smtClean="0"/>
            </a:br>
            <a:r>
              <a:rPr lang="fr-FR" sz="1500" dirty="0" smtClean="0"/>
              <a:t>C’est le plein de la marée et une tempête du sud-ouest fait s’entrechoquer les barques dans le port. Le vent s’engouffre dans les rues, où l’on voit parfois des bouts de papier filer à toute allure au ras du sol.</a:t>
            </a:r>
            <a:br>
              <a:rPr lang="fr-FR" sz="1500" dirty="0" smtClean="0"/>
            </a:br>
            <a:r>
              <a:rPr lang="fr-FR" sz="1500" dirty="0" smtClean="0"/>
              <a:t/>
            </a:r>
            <a:br>
              <a:rPr lang="fr-FR" sz="1500" dirty="0" smtClean="0"/>
            </a:br>
            <a:r>
              <a:rPr lang="fr-FR" sz="1500" dirty="0" smtClean="0"/>
              <a:t>Qua de l’Aiguillon, il n’y a pas une lumière. Tout est fermé. Tout le monde dort. Seules les trois fenêtres de l’hôtel de l’Amiral, à l’angle de la place et du quai, sont encore éclairées…</a:t>
            </a:r>
            <a:br>
              <a:rPr lang="fr-FR" sz="1500" dirty="0" smtClean="0"/>
            </a:br>
            <a:endParaRPr lang="fr-FR" sz="1500" dirty="0" smtClean="0"/>
          </a:p>
          <a:p>
            <a:pPr eaLnBrk="1" hangingPunct="1">
              <a:buFont typeface="Calibri" pitchFamily="34" charset="0"/>
              <a:buAutoNum type="arabicPeriod"/>
            </a:pPr>
            <a:r>
              <a:rPr lang="fr-FR" sz="1500" dirty="0" smtClean="0"/>
              <a:t>Joseph </a:t>
            </a:r>
            <a:r>
              <a:rPr lang="fr-FR" sz="1500" dirty="0" err="1" smtClean="0"/>
              <a:t>Gastin</a:t>
            </a:r>
            <a:r>
              <a:rPr lang="fr-FR" sz="1500" dirty="0" smtClean="0"/>
              <a:t> est instituteur et Parisien. Il enseigne à Saint-André-sur-Mer, un petit village au nord-ouest de La Rochelle où l'on est facilement hostile à l'étranger. Un jour de printemps, Léonie </a:t>
            </a:r>
            <a:r>
              <a:rPr lang="fr-FR" sz="1500" dirty="0" err="1" smtClean="0"/>
              <a:t>Birard</a:t>
            </a:r>
            <a:r>
              <a:rPr lang="fr-FR" sz="1500" dirty="0" smtClean="0"/>
              <a:t>, receveuse des postes à la retraite, est abattue d'une balle de carabine… </a:t>
            </a:r>
            <a:br>
              <a:rPr lang="fr-FR" sz="1500" dirty="0" smtClean="0"/>
            </a:br>
            <a:r>
              <a:rPr lang="fr-FR" sz="1500" dirty="0" smtClean="0"/>
              <a:t>La rumeur publique accuse l’instituteur.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idx="4294967295"/>
          </p:nvPr>
        </p:nvSpPr>
        <p:spPr/>
        <p:txBody>
          <a:bodyPr/>
          <a:lstStyle/>
          <a:p>
            <a:pPr algn="r" eaLnBrk="1" hangingPunct="1"/>
            <a:r>
              <a:rPr lang="nl-BE" i="1" smtClean="0">
                <a:solidFill>
                  <a:srgbClr val="7030A0"/>
                </a:solidFill>
              </a:rPr>
              <a:t>Étape 5: Lecture  </a:t>
            </a:r>
            <a:endParaRPr lang="en-US" i="1" smtClean="0">
              <a:solidFill>
                <a:srgbClr val="7030A0"/>
              </a:solidFill>
            </a:endParaRPr>
          </a:p>
        </p:txBody>
      </p:sp>
      <p:sp>
        <p:nvSpPr>
          <p:cNvPr id="20484" name="Content Placeholder 2"/>
          <p:cNvSpPr>
            <a:spLocks noGrp="1"/>
          </p:cNvSpPr>
          <p:nvPr>
            <p:ph idx="4294967295"/>
          </p:nvPr>
        </p:nvSpPr>
        <p:spPr>
          <a:xfrm>
            <a:off x="428625" y="1357313"/>
            <a:ext cx="8229600" cy="4525962"/>
          </a:xfrm>
        </p:spPr>
        <p:txBody>
          <a:bodyPr/>
          <a:lstStyle/>
          <a:p>
            <a:pPr eaLnBrk="1" hangingPunct="1">
              <a:buFontTx/>
              <a:buNone/>
            </a:pPr>
            <a:r>
              <a:rPr lang="nl-BE" sz="2000" smtClean="0">
                <a:latin typeface="Times New Roman" pitchFamily="18" charset="0"/>
              </a:rPr>
              <a:t>	</a:t>
            </a:r>
          </a:p>
          <a:p>
            <a:pPr eaLnBrk="1" hangingPunct="1">
              <a:buFontTx/>
              <a:buNone/>
            </a:pPr>
            <a:r>
              <a:rPr lang="nl-BE" sz="2000" smtClean="0">
                <a:latin typeface="Times New Roman" pitchFamily="18" charset="0"/>
              </a:rPr>
              <a:t>	</a:t>
            </a:r>
            <a:r>
              <a:rPr lang="nl-BE" sz="2000" smtClean="0"/>
              <a:t>Choisissez un de ces trois livres et lisez-le.</a:t>
            </a:r>
          </a:p>
          <a:p>
            <a:pPr eaLnBrk="1" hangingPunct="1">
              <a:buFontTx/>
              <a:buNone/>
            </a:pPr>
            <a:r>
              <a:rPr lang="nl-BE" sz="2000" smtClean="0"/>
              <a:t>	</a:t>
            </a:r>
          </a:p>
          <a:p>
            <a:pPr eaLnBrk="1" hangingPunct="1">
              <a:buFontTx/>
              <a:buNone/>
            </a:pPr>
            <a:r>
              <a:rPr lang="nl-BE" sz="2000" smtClean="0"/>
              <a:t>	</a:t>
            </a:r>
            <a:r>
              <a:rPr lang="nl-BE" sz="2000" i="1" smtClean="0"/>
              <a:t>Le chien jaune </a:t>
            </a:r>
            <a:br>
              <a:rPr lang="nl-BE" sz="2000" i="1" smtClean="0"/>
            </a:br>
            <a:r>
              <a:rPr lang="nl-BE" sz="2000" i="1" smtClean="0"/>
              <a:t>Maigret à l’école </a:t>
            </a:r>
            <a:br>
              <a:rPr lang="nl-BE" sz="2000" i="1" smtClean="0"/>
            </a:br>
            <a:r>
              <a:rPr lang="nl-BE" sz="2000" i="1" smtClean="0"/>
              <a:t>Maigret tend un piège</a:t>
            </a:r>
          </a:p>
          <a:p>
            <a:pPr eaLnBrk="1" hangingPunct="1">
              <a:buFontTx/>
              <a:buNone/>
            </a:pPr>
            <a:endParaRPr lang="nl-BE" sz="2000" i="1" smtClean="0"/>
          </a:p>
          <a:p>
            <a:pPr eaLnBrk="1" hangingPunct="1">
              <a:buFontTx/>
              <a:buNone/>
            </a:pPr>
            <a:r>
              <a:rPr lang="nl-BE" sz="2000" smtClean="0"/>
              <a:t>	Dans votre carnet se trouvent quelques questions auxquelles vous devez répondre. Lisez-les </a:t>
            </a:r>
            <a:r>
              <a:rPr lang="nl-BE" sz="2000" b="1" smtClean="0"/>
              <a:t>avant</a:t>
            </a:r>
            <a:r>
              <a:rPr lang="nl-BE" sz="2000" smtClean="0"/>
              <a:t> de passer à la lecture du livre.</a:t>
            </a:r>
          </a:p>
          <a:p>
            <a:pPr eaLnBrk="1" hangingPunct="1">
              <a:buFontTx/>
              <a:buNone/>
            </a:pPr>
            <a:endParaRPr lang="nl-BE" sz="2000" smtClean="0"/>
          </a:p>
          <a:p>
            <a:pPr eaLnBrk="1" hangingPunct="1">
              <a:buFontTx/>
              <a:buNone/>
            </a:pPr>
            <a:endParaRPr lang="nl-BE" sz="2000" smtClean="0"/>
          </a:p>
          <a:p>
            <a:pPr eaLnBrk="1" hangingPunct="1">
              <a:buFontTx/>
              <a:buNone/>
            </a:pPr>
            <a:endParaRPr lang="nl-BE" sz="2000" smtClean="0"/>
          </a:p>
          <a:p>
            <a:pPr algn="ctr" eaLnBrk="1" hangingPunct="1">
              <a:buFontTx/>
              <a:buNone/>
            </a:pPr>
            <a:r>
              <a:rPr lang="nl-BE" sz="2000" b="1" smtClean="0"/>
              <a:t>Bonne chance!</a:t>
            </a:r>
          </a:p>
          <a:p>
            <a:pPr eaLnBrk="1" hangingPunct="1">
              <a:buFontTx/>
              <a:buNone/>
            </a:pPr>
            <a:endParaRPr lang="nl-BE" sz="2000" smtClean="0"/>
          </a:p>
          <a:p>
            <a:pPr eaLnBrk="1" hangingPunct="1">
              <a:buFontTx/>
              <a:buNone/>
            </a:pPr>
            <a:r>
              <a:rPr lang="nl-BE" sz="2000" i="1" smtClean="0">
                <a:latin typeface="Times New Roman" pitchFamily="18" charset="0"/>
              </a:rPr>
              <a:t>	</a:t>
            </a:r>
            <a:endParaRPr lang="nl-BE" sz="2000" smtClean="0">
              <a:latin typeface="Times New Roman" pitchFamily="18" charset="0"/>
            </a:endParaRPr>
          </a:p>
        </p:txBody>
      </p:sp>
      <p:pic>
        <p:nvPicPr>
          <p:cNvPr id="20485" name="Picture 8" descr="carnet_01bou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35132">
            <a:off x="4356100" y="4797425"/>
            <a:ext cx="6477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descr="lezen"/>
          <p:cNvPicPr/>
          <p:nvPr/>
        </p:nvPicPr>
        <p:blipFill>
          <a:blip r:embed="rId4">
            <a:lum contrast="-20000"/>
          </a:blip>
          <a:srcRect/>
          <a:stretch>
            <a:fillRect/>
          </a:stretch>
        </p:blipFill>
        <p:spPr bwMode="auto">
          <a:xfrm rot="891615">
            <a:off x="6372225" y="1989138"/>
            <a:ext cx="1655763" cy="1314450"/>
          </a:xfrm>
          <a:prstGeom prst="rect">
            <a:avLst/>
          </a:prstGeom>
          <a:gradFill>
            <a:gsLst>
              <a:gs pos="17000">
                <a:schemeClr val="bg1">
                  <a:lumMod val="6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500063" y="1928813"/>
            <a:ext cx="7772400" cy="2571750"/>
          </a:xfrm>
        </p:spPr>
        <p:txBody>
          <a:bodyPr/>
          <a:lstStyle/>
          <a:p>
            <a:pPr algn="r" eaLnBrk="1" hangingPunct="1"/>
            <a:r>
              <a:rPr lang="nl-BE" smtClean="0">
                <a:latin typeface="Times New Roman" pitchFamily="18" charset="0"/>
              </a:rPr>
              <a:t/>
            </a:r>
            <a:br>
              <a:rPr lang="nl-BE" smtClean="0">
                <a:latin typeface="Times New Roman" pitchFamily="18" charset="0"/>
              </a:rPr>
            </a:br>
            <a:r>
              <a:rPr lang="nl-BE" smtClean="0">
                <a:latin typeface="Times New Roman" pitchFamily="18" charset="0"/>
              </a:rPr>
              <a:t/>
            </a:r>
            <a:br>
              <a:rPr lang="nl-BE" smtClean="0">
                <a:latin typeface="Times New Roman" pitchFamily="18" charset="0"/>
              </a:rPr>
            </a:br>
            <a:r>
              <a:rPr lang="nl-BE" smtClean="0">
                <a:latin typeface="Times New Roman" pitchFamily="18" charset="0"/>
              </a:rPr>
              <a:t/>
            </a:r>
            <a:br>
              <a:rPr lang="nl-BE" smtClean="0">
                <a:latin typeface="Times New Roman" pitchFamily="18" charset="0"/>
              </a:rPr>
            </a:br>
            <a:r>
              <a:rPr lang="nl-BE" smtClean="0">
                <a:latin typeface="Times New Roman" pitchFamily="18" charset="0"/>
              </a:rPr>
              <a:t/>
            </a:r>
            <a:br>
              <a:rPr lang="nl-BE" smtClean="0">
                <a:latin typeface="Times New Roman" pitchFamily="18" charset="0"/>
              </a:rPr>
            </a:br>
            <a:r>
              <a:rPr lang="nl-BE" smtClean="0">
                <a:latin typeface="Times New Roman" pitchFamily="18" charset="0"/>
              </a:rPr>
              <a:t/>
            </a:r>
            <a:br>
              <a:rPr lang="nl-BE" smtClean="0">
                <a:latin typeface="Times New Roman" pitchFamily="18" charset="0"/>
              </a:rPr>
            </a:br>
            <a:r>
              <a:rPr lang="nl-BE" smtClean="0">
                <a:latin typeface="Times New Roman" pitchFamily="18" charset="0"/>
              </a:rPr>
              <a:t/>
            </a:r>
            <a:br>
              <a:rPr lang="nl-BE" smtClean="0">
                <a:latin typeface="Times New Roman" pitchFamily="18" charset="0"/>
              </a:rPr>
            </a:br>
            <a:r>
              <a:rPr lang="nl-BE" smtClean="0">
                <a:solidFill>
                  <a:srgbClr val="FF0000"/>
                </a:solidFill>
              </a:rPr>
              <a:t>Entrez dans l’intrigue…</a:t>
            </a:r>
            <a:br>
              <a:rPr lang="nl-BE" smtClean="0">
                <a:solidFill>
                  <a:srgbClr val="FF0000"/>
                </a:solidFill>
              </a:rPr>
            </a:br>
            <a:r>
              <a:rPr lang="nl-BE" smtClean="0">
                <a:latin typeface="Times New Roman" pitchFamily="18" charset="0"/>
              </a:rPr>
              <a:t/>
            </a:r>
            <a:br>
              <a:rPr lang="nl-BE" smtClean="0">
                <a:latin typeface="Times New Roman" pitchFamily="18" charset="0"/>
              </a:rPr>
            </a:br>
            <a:endParaRPr lang="en-US" smtClean="0">
              <a:latin typeface="Times New Roman" pitchFamily="18" charset="0"/>
            </a:endParaRPr>
          </a:p>
        </p:txBody>
      </p:sp>
      <p:sp>
        <p:nvSpPr>
          <p:cNvPr id="3075" name="Subtitle 2"/>
          <p:cNvSpPr>
            <a:spLocks noGrp="1"/>
          </p:cNvSpPr>
          <p:nvPr>
            <p:ph type="subTitle" idx="4294967295"/>
          </p:nvPr>
        </p:nvSpPr>
        <p:spPr>
          <a:xfrm>
            <a:off x="1357313" y="2786063"/>
            <a:ext cx="6400800" cy="642937"/>
          </a:xfrm>
        </p:spPr>
        <p:txBody>
          <a:bodyPr/>
          <a:lstStyle/>
          <a:p>
            <a:pPr marL="0" indent="0" algn="ctr" eaLnBrk="1" hangingPunct="1">
              <a:buFontTx/>
              <a:buNone/>
            </a:pPr>
            <a:endParaRPr lang="en-US" dirty="0" smtClean="0">
              <a:latin typeface="Times New Roman" pitchFamily="18" charset="0"/>
              <a:hlinkClick r:id="rId2"/>
            </a:endParaRPr>
          </a:p>
          <a:p>
            <a:pPr marL="0" indent="0" algn="ctr" eaLnBrk="1" hangingPunct="1">
              <a:buFontTx/>
              <a:buNone/>
            </a:pPr>
            <a:endParaRPr lang="en-US" dirty="0" smtClean="0">
              <a:latin typeface="Times New Roman" pitchFamily="18" charset="0"/>
              <a:hlinkClick r:id="rId2"/>
            </a:endParaRPr>
          </a:p>
          <a:p>
            <a:pPr marL="0" indent="0" algn="ctr" eaLnBrk="1" hangingPunct="1">
              <a:buFontTx/>
              <a:buNone/>
            </a:pPr>
            <a:endParaRPr lang="en-US" dirty="0" smtClean="0">
              <a:latin typeface="Times New Roman" pitchFamily="18" charset="0"/>
              <a:hlinkClick r:id="rId2"/>
            </a:endParaRPr>
          </a:p>
          <a:p>
            <a:pPr marL="0" indent="0" algn="ctr" eaLnBrk="1" hangingPunct="1">
              <a:buFontTx/>
              <a:buNone/>
            </a:pPr>
            <a:endParaRPr lang="en-US" dirty="0" smtClean="0">
              <a:latin typeface="Times New Roman" pitchFamily="18" charset="0"/>
              <a:hlinkClick r:id="rId2"/>
            </a:endParaRPr>
          </a:p>
          <a:p>
            <a:pPr marL="0" indent="0" algn="r" eaLnBrk="1" hangingPunct="1">
              <a:buFontTx/>
              <a:buNone/>
            </a:pPr>
            <a:r>
              <a:rPr lang="en-US" sz="2400" dirty="0" smtClean="0">
                <a:hlinkClick r:id="rId2"/>
              </a:rPr>
              <a:t>http://www.amnesie.net</a:t>
            </a:r>
            <a:r>
              <a:rPr lang="en-US" dirty="0" smtClean="0"/>
              <a:t/>
            </a:r>
            <a:br>
              <a:rPr lang="en-US" dirty="0" smtClean="0"/>
            </a:br>
            <a:r>
              <a:rPr lang="en-US" dirty="0" smtClean="0"/>
              <a:t/>
            </a:r>
            <a:br>
              <a:rPr lang="en-US" dirty="0" smtClean="0"/>
            </a:br>
            <a:r>
              <a:rPr lang="en-US" sz="1400" i="1" dirty="0" err="1" smtClean="0"/>
              <a:t>Choisissez</a:t>
            </a:r>
            <a:r>
              <a:rPr lang="en-US" sz="1400" i="1" dirty="0" smtClean="0"/>
              <a:t> “</a:t>
            </a:r>
            <a:r>
              <a:rPr lang="en-US" sz="1400" i="1" dirty="0" err="1" smtClean="0"/>
              <a:t>plein</a:t>
            </a:r>
            <a:r>
              <a:rPr lang="en-US" sz="1400" i="1" dirty="0" smtClean="0"/>
              <a:t> </a:t>
            </a:r>
            <a:r>
              <a:rPr lang="en-US" sz="1400" i="1" dirty="0" err="1" smtClean="0"/>
              <a:t>écran</a:t>
            </a:r>
            <a:r>
              <a:rPr lang="en-US" sz="1400" i="1" dirty="0" smtClean="0"/>
              <a:t>” pour </a:t>
            </a:r>
            <a:r>
              <a:rPr lang="en-US" sz="1400" i="1" dirty="0" err="1" smtClean="0"/>
              <a:t>parcourir</a:t>
            </a:r>
            <a:r>
              <a:rPr lang="en-US" sz="1400" i="1" dirty="0" smtClean="0"/>
              <a:t> </a:t>
            </a:r>
            <a:r>
              <a:rPr lang="en-US" sz="1400" i="1" dirty="0" err="1" smtClean="0"/>
              <a:t>cette</a:t>
            </a:r>
            <a:r>
              <a:rPr lang="en-US" sz="1400" i="1" dirty="0" smtClean="0"/>
              <a:t> </a:t>
            </a:r>
            <a:r>
              <a:rPr lang="en-US" sz="1400" i="1" dirty="0" err="1" smtClean="0"/>
              <a:t>présentation</a:t>
            </a:r>
            <a:r>
              <a:rPr lang="en-US" sz="1400" i="1" dirty="0" smtClean="0"/>
              <a:t>.</a:t>
            </a:r>
          </a:p>
        </p:txBody>
      </p:sp>
      <p:pic>
        <p:nvPicPr>
          <p:cNvPr id="3076"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0"/>
            <a:ext cx="9144000"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body" idx="1"/>
          </p:nvPr>
        </p:nvSpPr>
        <p:spPr>
          <a:xfrm>
            <a:off x="0" y="1628775"/>
            <a:ext cx="8769350" cy="4525963"/>
          </a:xfrm>
        </p:spPr>
        <p:txBody>
          <a:bodyPr/>
          <a:lstStyle/>
          <a:p>
            <a:pPr>
              <a:buFontTx/>
              <a:buNone/>
            </a:pPr>
            <a:r>
              <a:rPr lang="nl-BE" smtClean="0"/>
              <a:t>	</a:t>
            </a:r>
          </a:p>
          <a:p>
            <a:pPr>
              <a:buFontTx/>
              <a:buNone/>
            </a:pPr>
            <a:r>
              <a:rPr lang="nl-BE" smtClean="0">
                <a:latin typeface="Times New Roman" pitchFamily="18" charset="0"/>
              </a:rPr>
              <a:t>		</a:t>
            </a:r>
          </a:p>
          <a:p>
            <a:pPr>
              <a:buFontTx/>
              <a:buNone/>
            </a:pPr>
            <a:r>
              <a:rPr lang="nl-BE" smtClean="0"/>
              <a:t>		Remettez votre carnet à la fin du cours.</a:t>
            </a:r>
            <a:endParaRPr lang="nl-NL" smtClean="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p:txBody>
          <a:bodyPr/>
          <a:lstStyle/>
          <a:p>
            <a:pPr algn="r"/>
            <a:r>
              <a:rPr lang="nl-BE" i="1" smtClean="0">
                <a:solidFill>
                  <a:srgbClr val="7030A0"/>
                </a:solidFill>
                <a:latin typeface="Times New Roman" pitchFamily="18" charset="0"/>
              </a:rPr>
              <a:t>Étape 6: Exercice récapitulatif </a:t>
            </a:r>
            <a:endParaRPr lang="nl-NL" i="1" smtClean="0">
              <a:solidFill>
                <a:srgbClr val="7030A0"/>
              </a:solidFill>
              <a:latin typeface="Times New Roman" pitchFamily="18" charset="0"/>
            </a:endParaRPr>
          </a:p>
        </p:txBody>
      </p:sp>
      <p:sp>
        <p:nvSpPr>
          <p:cNvPr id="22532" name="Rectangle 3"/>
          <p:cNvSpPr>
            <a:spLocks noGrp="1" noChangeArrowheads="1"/>
          </p:cNvSpPr>
          <p:nvPr>
            <p:ph type="body" idx="1"/>
          </p:nvPr>
        </p:nvSpPr>
        <p:spPr>
          <a:xfrm>
            <a:off x="457200" y="1600200"/>
            <a:ext cx="8229600" cy="4924425"/>
          </a:xfrm>
        </p:spPr>
        <p:txBody>
          <a:bodyPr/>
          <a:lstStyle/>
          <a:p>
            <a:pPr>
              <a:lnSpc>
                <a:spcPct val="90000"/>
              </a:lnSpc>
              <a:buFontTx/>
              <a:buNone/>
            </a:pPr>
            <a:r>
              <a:rPr lang="fr-FR" sz="4400" smtClean="0">
                <a:latin typeface="Times New Roman" pitchFamily="18" charset="0"/>
              </a:rPr>
              <a:t>	</a:t>
            </a:r>
            <a:r>
              <a:rPr lang="fr-FR" sz="1800" smtClean="0"/>
              <a:t>Cherchez un compagnon de classe qui a lu le même livre que vous et comparez vos réponses aux questions de lecture. Essayez également de </a:t>
            </a:r>
          </a:p>
          <a:p>
            <a:pPr>
              <a:lnSpc>
                <a:spcPct val="90000"/>
              </a:lnSpc>
              <a:buFontTx/>
              <a:buNone/>
            </a:pPr>
            <a:r>
              <a:rPr lang="fr-FR" sz="1800" smtClean="0"/>
              <a:t>	remplir les fiches d’identité que vous trouverez dans votre carnet. </a:t>
            </a:r>
          </a:p>
          <a:p>
            <a:pPr>
              <a:lnSpc>
                <a:spcPct val="90000"/>
              </a:lnSpc>
              <a:buFontTx/>
              <a:buNone/>
            </a:pPr>
            <a:endParaRPr lang="fr-FR" sz="1800" smtClean="0"/>
          </a:p>
          <a:p>
            <a:pPr>
              <a:lnSpc>
                <a:spcPct val="90000"/>
              </a:lnSpc>
              <a:buFontTx/>
              <a:buNone/>
            </a:pPr>
            <a:r>
              <a:rPr lang="fr-FR" sz="1800" smtClean="0"/>
              <a:t>	</a:t>
            </a:r>
          </a:p>
          <a:p>
            <a:pPr>
              <a:lnSpc>
                <a:spcPct val="90000"/>
              </a:lnSpc>
              <a:buFontTx/>
              <a:buNone/>
            </a:pPr>
            <a:r>
              <a:rPr lang="fr-FR" sz="1800" smtClean="0"/>
              <a:t>	En cas de doute, consultez un des sites suivants :</a:t>
            </a:r>
          </a:p>
          <a:p>
            <a:pPr>
              <a:lnSpc>
                <a:spcPct val="90000"/>
              </a:lnSpc>
              <a:buFontTx/>
              <a:buNone/>
            </a:pPr>
            <a:endParaRPr lang="es-ES" sz="1800" smtClean="0">
              <a:solidFill>
                <a:srgbClr val="333399"/>
              </a:solidFill>
            </a:endParaRPr>
          </a:p>
          <a:p>
            <a:pPr>
              <a:lnSpc>
                <a:spcPct val="90000"/>
              </a:lnSpc>
            </a:pPr>
            <a:r>
              <a:rPr lang="es-ES" sz="1800" smtClean="0"/>
              <a:t>Simenon:</a:t>
            </a:r>
          </a:p>
          <a:p>
            <a:pPr>
              <a:lnSpc>
                <a:spcPct val="90000"/>
              </a:lnSpc>
              <a:buFontTx/>
              <a:buNone/>
            </a:pPr>
            <a:r>
              <a:rPr lang="fr-FR" sz="1800" smtClean="0"/>
              <a:t>	</a:t>
            </a:r>
            <a:r>
              <a:rPr lang="fr-FR" sz="1800" smtClean="0">
                <a:hlinkClick r:id="rId3"/>
              </a:rPr>
              <a:t>http://www.libnet.ulg.ac.be/simenon/biosim.htm</a:t>
            </a:r>
            <a:endParaRPr lang="fr-FR" sz="1800" smtClean="0"/>
          </a:p>
          <a:p>
            <a:pPr>
              <a:lnSpc>
                <a:spcPct val="90000"/>
              </a:lnSpc>
            </a:pPr>
            <a:r>
              <a:rPr lang="fr-FR" sz="1800" smtClean="0"/>
              <a:t>Maigret : </a:t>
            </a:r>
            <a:br>
              <a:rPr lang="fr-FR" sz="1800" smtClean="0"/>
            </a:br>
            <a:r>
              <a:rPr lang="fr-FR" sz="1800" smtClean="0">
                <a:hlinkClick r:id="rId4"/>
              </a:rPr>
              <a:t>http://fr.wikipedia.org/wiki/Maigret</a:t>
            </a:r>
            <a:r>
              <a:rPr lang="fr-FR" sz="1800" smtClean="0"/>
              <a:t/>
            </a:r>
            <a:br>
              <a:rPr lang="fr-FR" sz="1800" smtClean="0"/>
            </a:br>
            <a:r>
              <a:rPr lang="fr-FR" sz="1800" smtClean="0"/>
              <a:t/>
            </a:r>
            <a:br>
              <a:rPr lang="fr-FR" sz="1800" smtClean="0"/>
            </a:br>
            <a:endParaRPr lang="fr-FR" sz="1800" smtClean="0"/>
          </a:p>
          <a:p>
            <a:pPr>
              <a:lnSpc>
                <a:spcPct val="90000"/>
              </a:lnSpc>
              <a:buFontTx/>
              <a:buNone/>
            </a:pPr>
            <a:r>
              <a:rPr lang="fr-FR" sz="1800" smtClean="0"/>
              <a:t>	Nous organiserons une petite discussion en classe pour nous raconter vos expériences de lecture. </a:t>
            </a:r>
            <a:endParaRPr lang="nl-NL" sz="1800" smtClean="0"/>
          </a:p>
        </p:txBody>
      </p:sp>
      <p:pic>
        <p:nvPicPr>
          <p:cNvPr id="22533" name="Picture 8" descr="carnet_01bouc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35132">
            <a:off x="7667625" y="2636838"/>
            <a:ext cx="447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body" idx="1"/>
          </p:nvPr>
        </p:nvSpPr>
        <p:spPr>
          <a:xfrm>
            <a:off x="179388" y="1628775"/>
            <a:ext cx="8589962" cy="4525963"/>
          </a:xfrm>
        </p:spPr>
        <p:txBody>
          <a:bodyPr/>
          <a:lstStyle/>
          <a:p>
            <a:pPr>
              <a:buFontTx/>
              <a:buNone/>
            </a:pPr>
            <a:r>
              <a:rPr lang="nl-BE" smtClean="0"/>
              <a:t>	</a:t>
            </a:r>
          </a:p>
          <a:p>
            <a:pPr>
              <a:buFontTx/>
              <a:buNone/>
            </a:pPr>
            <a:r>
              <a:rPr lang="nl-BE" smtClean="0">
                <a:latin typeface="Times New Roman" pitchFamily="18" charset="0"/>
              </a:rPr>
              <a:t>		</a:t>
            </a:r>
          </a:p>
          <a:p>
            <a:pPr>
              <a:buFontTx/>
              <a:buNone/>
            </a:pPr>
            <a:r>
              <a:rPr lang="nl-BE" smtClean="0">
                <a:latin typeface="Times New Roman" pitchFamily="18" charset="0"/>
              </a:rPr>
              <a:t>		Remettez votre carnet à la fin du cours.</a:t>
            </a:r>
            <a:endParaRPr lang="nl-NL" smtClean="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p:txBody>
          <a:bodyPr/>
          <a:lstStyle/>
          <a:p>
            <a:pPr eaLnBrk="1" hangingPunct="1"/>
            <a:r>
              <a:rPr lang="nl-BE" smtClean="0">
                <a:solidFill>
                  <a:srgbClr val="FF0000"/>
                </a:solidFill>
                <a:latin typeface="Times New Roman" pitchFamily="18" charset="0"/>
              </a:rPr>
              <a:t>   </a:t>
            </a:r>
            <a:r>
              <a:rPr lang="nl-BE" smtClean="0">
                <a:solidFill>
                  <a:srgbClr val="FF0000"/>
                </a:solidFill>
              </a:rPr>
              <a:t>4. Ressources</a:t>
            </a:r>
            <a:endParaRPr lang="nl-NL" smtClean="0">
              <a:solidFill>
                <a:srgbClr val="FF0000"/>
              </a:solidFill>
            </a:endParaRPr>
          </a:p>
        </p:txBody>
      </p:sp>
      <p:sp>
        <p:nvSpPr>
          <p:cNvPr id="24580" name="Rectangle 3"/>
          <p:cNvSpPr>
            <a:spLocks noGrp="1" noChangeArrowheads="1"/>
          </p:cNvSpPr>
          <p:nvPr>
            <p:ph type="body" idx="1"/>
          </p:nvPr>
        </p:nvSpPr>
        <p:spPr>
          <a:xfrm>
            <a:off x="395288" y="1214438"/>
            <a:ext cx="8229600" cy="4852987"/>
          </a:xfrm>
        </p:spPr>
        <p:txBody>
          <a:bodyPr/>
          <a:lstStyle/>
          <a:p>
            <a:pPr eaLnBrk="1" hangingPunct="1">
              <a:lnSpc>
                <a:spcPct val="90000"/>
              </a:lnSpc>
              <a:buFontTx/>
              <a:buNone/>
            </a:pPr>
            <a:r>
              <a:rPr lang="nl-BE" sz="2000" smtClean="0"/>
              <a:t>Voici un aperçu des ressources que vous avez utilisées pendant vos </a:t>
            </a:r>
          </a:p>
          <a:p>
            <a:pPr eaLnBrk="1" hangingPunct="1">
              <a:lnSpc>
                <a:spcPct val="90000"/>
              </a:lnSpc>
              <a:buFontTx/>
              <a:buNone/>
            </a:pPr>
            <a:r>
              <a:rPr lang="nl-BE" sz="2000" smtClean="0"/>
              <a:t>recherches:</a:t>
            </a:r>
          </a:p>
          <a:p>
            <a:pPr eaLnBrk="1" hangingPunct="1">
              <a:lnSpc>
                <a:spcPct val="90000"/>
              </a:lnSpc>
              <a:buFontTx/>
              <a:buNone/>
            </a:pPr>
            <a:endParaRPr lang="nl-BE" sz="2000" smtClean="0"/>
          </a:p>
          <a:p>
            <a:pPr eaLnBrk="1" hangingPunct="1">
              <a:lnSpc>
                <a:spcPct val="90000"/>
              </a:lnSpc>
              <a:buFontTx/>
              <a:buNone/>
            </a:pPr>
            <a:r>
              <a:rPr lang="nl-BE" sz="1800" i="1" smtClean="0"/>
              <a:t>Introduction</a:t>
            </a:r>
          </a:p>
          <a:p>
            <a:pPr eaLnBrk="1" hangingPunct="1">
              <a:lnSpc>
                <a:spcPct val="90000"/>
              </a:lnSpc>
            </a:pPr>
            <a:r>
              <a:rPr lang="nl-BE" sz="1800" smtClean="0">
                <a:hlinkClick r:id="rId3"/>
              </a:rPr>
              <a:t>http://www.amnesie.net/</a:t>
            </a:r>
            <a:r>
              <a:rPr lang="nl-BE" sz="1800" smtClean="0"/>
              <a:t/>
            </a:r>
            <a:br>
              <a:rPr lang="nl-BE" sz="1800" smtClean="0"/>
            </a:br>
            <a:endParaRPr lang="nl-BE" sz="1800" smtClean="0"/>
          </a:p>
          <a:p>
            <a:pPr eaLnBrk="1" hangingPunct="1">
              <a:lnSpc>
                <a:spcPct val="90000"/>
              </a:lnSpc>
              <a:buFontTx/>
              <a:buNone/>
            </a:pPr>
            <a:r>
              <a:rPr lang="nl-BE" sz="1800" i="1" smtClean="0"/>
              <a:t>Fragments audiovisuels</a:t>
            </a:r>
            <a:endParaRPr lang="nl-BE" sz="1800" i="1" smtClean="0">
              <a:solidFill>
                <a:srgbClr val="333399"/>
              </a:solidFill>
            </a:endParaRPr>
          </a:p>
          <a:p>
            <a:pPr eaLnBrk="1" hangingPunct="1">
              <a:lnSpc>
                <a:spcPct val="90000"/>
              </a:lnSpc>
            </a:pPr>
            <a:r>
              <a:rPr lang="nl-BE" sz="1800" smtClean="0">
                <a:hlinkClick r:id="rId4"/>
              </a:rPr>
              <a:t>http://www.youtube.com/watch?v=-Bx5kc5trw4&amp;feature=related</a:t>
            </a:r>
            <a:endParaRPr lang="nl-BE" sz="1800" smtClean="0"/>
          </a:p>
          <a:p>
            <a:pPr eaLnBrk="1" hangingPunct="1">
              <a:lnSpc>
                <a:spcPct val="90000"/>
              </a:lnSpc>
            </a:pPr>
            <a:endParaRPr lang="nl-BE" sz="1800" smtClean="0"/>
          </a:p>
          <a:p>
            <a:pPr eaLnBrk="1" hangingPunct="1">
              <a:lnSpc>
                <a:spcPct val="90000"/>
              </a:lnSpc>
              <a:buFontTx/>
              <a:buNone/>
            </a:pPr>
            <a:r>
              <a:rPr lang="nl-BE" sz="1800" i="1" smtClean="0"/>
              <a:t>Biographie</a:t>
            </a:r>
          </a:p>
          <a:p>
            <a:pPr eaLnBrk="1" hangingPunct="1">
              <a:lnSpc>
                <a:spcPct val="90000"/>
              </a:lnSpc>
            </a:pPr>
            <a:r>
              <a:rPr lang="nl-BE" sz="1800" smtClean="0">
                <a:hlinkClick r:id="rId5"/>
              </a:rPr>
              <a:t>http://www.libnet.ulg.ac.be/simenon/biosim.htm</a:t>
            </a:r>
            <a:endParaRPr lang="nl-BE" sz="1800" smtClean="0"/>
          </a:p>
          <a:p>
            <a:pPr eaLnBrk="1" hangingPunct="1">
              <a:lnSpc>
                <a:spcPct val="90000"/>
              </a:lnSpc>
            </a:pPr>
            <a:r>
              <a:rPr lang="nl-BE" sz="1800" smtClean="0">
                <a:hlinkClick r:id="rId6"/>
              </a:rPr>
              <a:t>http://www.dmnet.be/voix/main/fr/pgatfr/autfr22.html</a:t>
            </a:r>
            <a:endParaRPr lang="nl-BE" sz="1800" smtClean="0"/>
          </a:p>
          <a:p>
            <a:pPr>
              <a:lnSpc>
                <a:spcPct val="90000"/>
              </a:lnSpc>
            </a:pPr>
            <a:r>
              <a:rPr lang="es-ES" sz="1800" smtClean="0">
                <a:hlinkClick r:id="rId7"/>
              </a:rPr>
              <a:t>http://fr.wikipedia.org/wiki/Georges_Simenon</a:t>
            </a:r>
            <a:endParaRPr lang="es-ES" sz="1800" smtClean="0"/>
          </a:p>
          <a:p>
            <a:pPr>
              <a:lnSpc>
                <a:spcPct val="90000"/>
              </a:lnSpc>
            </a:pPr>
            <a:r>
              <a:rPr lang="fr-FR" sz="1800" smtClean="0">
                <a:hlinkClick r:id="rId8"/>
              </a:rPr>
              <a:t>http://fr.wikipedia.org/wiki/Maigret</a:t>
            </a:r>
            <a:r>
              <a:rPr lang="fr-FR" sz="1800" smtClean="0"/>
              <a:t/>
            </a:r>
            <a:br>
              <a:rPr lang="fr-FR" sz="1800" smtClean="0"/>
            </a:br>
            <a:endParaRPr lang="fr-FR" sz="1800" smtClean="0"/>
          </a:p>
          <a:p>
            <a:pPr>
              <a:lnSpc>
                <a:spcPct val="90000"/>
              </a:lnSpc>
              <a:buFontTx/>
              <a:buNone/>
            </a:pPr>
            <a:r>
              <a:rPr lang="fr-FR" sz="1800" i="1" smtClean="0"/>
              <a:t>Dictionnaire en ligne</a:t>
            </a:r>
          </a:p>
          <a:p>
            <a:pPr>
              <a:lnSpc>
                <a:spcPct val="90000"/>
              </a:lnSpc>
            </a:pPr>
            <a:r>
              <a:rPr lang="nl-BE" sz="1800" smtClean="0">
                <a:hlinkClick r:id="rId9"/>
              </a:rPr>
              <a:t>http://www.tv5.org/TV5Site/lf/langue_francaise.php</a:t>
            </a:r>
            <a:endParaRPr lang="nl-BE" sz="1800" smtClean="0"/>
          </a:p>
          <a:p>
            <a:pPr>
              <a:lnSpc>
                <a:spcPct val="90000"/>
              </a:lnSpc>
              <a:buFontTx/>
              <a:buNone/>
            </a:pPr>
            <a:endParaRPr lang="nl-BE" sz="1800" smtClean="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p:txBody>
          <a:bodyPr/>
          <a:lstStyle/>
          <a:p>
            <a:r>
              <a:rPr lang="nl-BE" smtClean="0">
                <a:solidFill>
                  <a:srgbClr val="FF0000"/>
                </a:solidFill>
              </a:rPr>
              <a:t>Ressources supplémentaires</a:t>
            </a:r>
            <a:endParaRPr lang="nl-NL" smtClean="0">
              <a:solidFill>
                <a:srgbClr val="FF0000"/>
              </a:solidFill>
            </a:endParaRPr>
          </a:p>
        </p:txBody>
      </p:sp>
      <p:sp>
        <p:nvSpPr>
          <p:cNvPr id="25604" name="Rectangle 3"/>
          <p:cNvSpPr>
            <a:spLocks noGrp="1" noChangeArrowheads="1"/>
          </p:cNvSpPr>
          <p:nvPr>
            <p:ph type="body" idx="1"/>
          </p:nvPr>
        </p:nvSpPr>
        <p:spPr/>
        <p:txBody>
          <a:bodyPr/>
          <a:lstStyle/>
          <a:p>
            <a:pPr>
              <a:lnSpc>
                <a:spcPct val="80000"/>
              </a:lnSpc>
              <a:buFontTx/>
              <a:buNone/>
            </a:pPr>
            <a:r>
              <a:rPr lang="nl-BE" sz="2000" smtClean="0">
                <a:solidFill>
                  <a:srgbClr val="FF0000"/>
                </a:solidFill>
                <a:latin typeface="Times New Roman" pitchFamily="18" charset="0"/>
              </a:rPr>
              <a:t>	</a:t>
            </a:r>
          </a:p>
          <a:p>
            <a:pPr>
              <a:lnSpc>
                <a:spcPct val="80000"/>
              </a:lnSpc>
              <a:buFontTx/>
              <a:buNone/>
            </a:pPr>
            <a:r>
              <a:rPr lang="nl-BE" sz="2000" smtClean="0">
                <a:solidFill>
                  <a:srgbClr val="FF0000"/>
                </a:solidFill>
                <a:latin typeface="Times New Roman" pitchFamily="18" charset="0"/>
              </a:rPr>
              <a:t>	</a:t>
            </a:r>
            <a:r>
              <a:rPr lang="nl-BE" sz="2000" smtClean="0"/>
              <a:t>À tous ceux qui veulent approfondir leurs connaissances, nous recommandons:</a:t>
            </a:r>
          </a:p>
          <a:p>
            <a:pPr>
              <a:lnSpc>
                <a:spcPct val="80000"/>
              </a:lnSpc>
              <a:buFontTx/>
              <a:buNone/>
            </a:pPr>
            <a:endParaRPr lang="nl-BE" sz="2000" smtClean="0">
              <a:solidFill>
                <a:srgbClr val="FF0000"/>
              </a:solidFill>
            </a:endParaRPr>
          </a:p>
          <a:p>
            <a:pPr>
              <a:lnSpc>
                <a:spcPct val="80000"/>
              </a:lnSpc>
            </a:pPr>
            <a:r>
              <a:rPr lang="nl-BE" sz="1800" smtClean="0">
                <a:hlinkClick r:id="rId3"/>
              </a:rPr>
              <a:t>http://www.af.org.au/Consortium/French_Links/fiches_pedagogiques/Simenon/Simenon.htm</a:t>
            </a:r>
            <a:r>
              <a:rPr lang="nl-NL" sz="1800" smtClean="0"/>
              <a:t> </a:t>
            </a:r>
            <a:endParaRPr lang="nl-BE" sz="1800" smtClean="0"/>
          </a:p>
          <a:p>
            <a:pPr>
              <a:lnSpc>
                <a:spcPct val="80000"/>
              </a:lnSpc>
            </a:pPr>
            <a:r>
              <a:rPr lang="nl-BE" sz="1800" smtClean="0">
                <a:hlinkClick r:id="rId4"/>
              </a:rPr>
              <a:t>http://www.toutsimenon.com/</a:t>
            </a:r>
            <a:endParaRPr lang="nl-BE" sz="1800" smtClean="0"/>
          </a:p>
          <a:p>
            <a:pPr>
              <a:lnSpc>
                <a:spcPct val="80000"/>
              </a:lnSpc>
            </a:pPr>
            <a:r>
              <a:rPr lang="nl-BE" sz="1800" smtClean="0">
                <a:hlinkClick r:id="rId5"/>
              </a:rPr>
              <a:t>http://dossierscinemaetcie.ifrance.com/simenon%20georges.htm</a:t>
            </a:r>
            <a:endParaRPr lang="nl-BE" sz="2000" smtClean="0"/>
          </a:p>
          <a:p>
            <a:pPr>
              <a:lnSpc>
                <a:spcPct val="80000"/>
              </a:lnSpc>
            </a:pPr>
            <a:endParaRPr lang="nl-BE" sz="1800" smtClean="0"/>
          </a:p>
          <a:p>
            <a:pPr>
              <a:lnSpc>
                <a:spcPct val="80000"/>
              </a:lnSpc>
              <a:buFontTx/>
              <a:buNone/>
            </a:pPr>
            <a:endParaRPr lang="nl-BE" sz="1800" smtClean="0"/>
          </a:p>
          <a:p>
            <a:pPr>
              <a:lnSpc>
                <a:spcPct val="80000"/>
              </a:lnSpc>
              <a:buFontTx/>
              <a:buNone/>
            </a:pPr>
            <a:r>
              <a:rPr lang="nl-BE" sz="2000" smtClean="0"/>
              <a:t>	Nous vous conseillons vivement de consulter le site:  </a:t>
            </a:r>
          </a:p>
          <a:p>
            <a:pPr>
              <a:lnSpc>
                <a:spcPct val="80000"/>
              </a:lnSpc>
              <a:buFontTx/>
              <a:buNone/>
            </a:pPr>
            <a:endParaRPr lang="nl-NL" sz="2000" smtClean="0">
              <a:solidFill>
                <a:srgbClr val="333399"/>
              </a:solidFill>
            </a:endParaRPr>
          </a:p>
          <a:p>
            <a:pPr>
              <a:lnSpc>
                <a:spcPct val="80000"/>
              </a:lnSpc>
            </a:pPr>
            <a:r>
              <a:rPr lang="en-US" sz="1800" smtClean="0">
                <a:hlinkClick r:id="rId6"/>
              </a:rPr>
              <a:t>www.polarfle.com</a:t>
            </a:r>
            <a:endParaRPr lang="nl-NL" sz="1800" smtClean="0"/>
          </a:p>
          <a:p>
            <a:pPr>
              <a:lnSpc>
                <a:spcPct val="80000"/>
              </a:lnSpc>
            </a:pPr>
            <a:endParaRPr lang="nl-NL" sz="1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p:txBody>
          <a:bodyPr/>
          <a:lstStyle/>
          <a:p>
            <a:r>
              <a:rPr lang="nl-BE" smtClean="0">
                <a:solidFill>
                  <a:srgbClr val="FF0000"/>
                </a:solidFill>
              </a:rPr>
              <a:t>    5. Conclusion</a:t>
            </a:r>
            <a:endParaRPr lang="nl-NL" smtClean="0">
              <a:solidFill>
                <a:srgbClr val="FF0000"/>
              </a:solidFill>
            </a:endParaRPr>
          </a:p>
        </p:txBody>
      </p:sp>
      <p:sp>
        <p:nvSpPr>
          <p:cNvPr id="26628" name="Rectangle 3"/>
          <p:cNvSpPr>
            <a:spLocks noGrp="1" noChangeArrowheads="1"/>
          </p:cNvSpPr>
          <p:nvPr>
            <p:ph type="body" idx="1"/>
          </p:nvPr>
        </p:nvSpPr>
        <p:spPr/>
        <p:txBody>
          <a:bodyPr/>
          <a:lstStyle/>
          <a:p>
            <a:pPr>
              <a:lnSpc>
                <a:spcPct val="90000"/>
              </a:lnSpc>
              <a:buFontTx/>
              <a:buNone/>
            </a:pPr>
            <a:r>
              <a:rPr lang="nl-BE" smtClean="0"/>
              <a:t>	</a:t>
            </a:r>
            <a:r>
              <a:rPr lang="nl-BE" sz="2000" smtClean="0"/>
              <a:t>Voilà, vous avez parcouru toutes les étapes. Au cours de ces recherches, vous avez:</a:t>
            </a:r>
          </a:p>
          <a:p>
            <a:pPr>
              <a:lnSpc>
                <a:spcPct val="90000"/>
              </a:lnSpc>
              <a:buFontTx/>
              <a:buNone/>
            </a:pPr>
            <a:r>
              <a:rPr lang="nl-BE" smtClean="0"/>
              <a:t> 	</a:t>
            </a:r>
            <a:r>
              <a:rPr lang="nl-BE" sz="2000" smtClean="0"/>
              <a:t>-</a:t>
            </a:r>
            <a:r>
              <a:rPr lang="nl-BE" smtClean="0"/>
              <a:t> 	</a:t>
            </a:r>
            <a:r>
              <a:rPr lang="nl-BE" sz="2000" smtClean="0"/>
              <a:t>fait connaissance avec Georges Simenon et découvert les 	légendes autour de sa personne</a:t>
            </a:r>
          </a:p>
          <a:p>
            <a:pPr>
              <a:lnSpc>
                <a:spcPct val="90000"/>
              </a:lnSpc>
              <a:buFontTx/>
              <a:buNone/>
            </a:pPr>
            <a:r>
              <a:rPr lang="nl-BE" sz="2000" smtClean="0"/>
              <a:t>	- 	appris que Jules Maigret est le personnage principal des 	romans policiers de Georges Simenon </a:t>
            </a:r>
            <a:br>
              <a:rPr lang="nl-BE" sz="2000" smtClean="0"/>
            </a:br>
            <a:r>
              <a:rPr lang="nl-BE" sz="2000" smtClean="0"/>
              <a:t>-	décrit le style simenonien</a:t>
            </a:r>
            <a:endParaRPr lang="nl-BE" sz="1600" smtClean="0"/>
          </a:p>
          <a:p>
            <a:pPr>
              <a:lnSpc>
                <a:spcPct val="90000"/>
              </a:lnSpc>
              <a:buFontTx/>
              <a:buNone/>
            </a:pPr>
            <a:r>
              <a:rPr lang="nl-BE" sz="2000" smtClean="0"/>
              <a:t>	- 	écrit et présenté une version personnalisée de </a:t>
            </a:r>
            <a:r>
              <a:rPr lang="nl-BE" sz="2000" i="1" smtClean="0"/>
              <a:t>Maigret chez les 	Flamands</a:t>
            </a:r>
          </a:p>
          <a:p>
            <a:pPr>
              <a:lnSpc>
                <a:spcPct val="90000"/>
              </a:lnSpc>
              <a:buFontTx/>
              <a:buNone/>
            </a:pPr>
            <a:r>
              <a:rPr lang="nl-BE" sz="2000" i="1" smtClean="0"/>
              <a:t>	- 	</a:t>
            </a:r>
            <a:r>
              <a:rPr lang="nl-BE" sz="2000" smtClean="0"/>
              <a:t>lu un “Maigret” et donné une réponse personnelle aux 	questions</a:t>
            </a:r>
          </a:p>
          <a:p>
            <a:pPr>
              <a:lnSpc>
                <a:spcPct val="90000"/>
              </a:lnSpc>
              <a:buFontTx/>
              <a:buNone/>
            </a:pPr>
            <a:r>
              <a:rPr lang="nl-BE" sz="2000" smtClean="0"/>
              <a:t>	-	discuté en classe des livres de Simenon</a:t>
            </a:r>
          </a:p>
          <a:p>
            <a:pPr>
              <a:lnSpc>
                <a:spcPct val="90000"/>
              </a:lnSpc>
              <a:buFontTx/>
              <a:buNone/>
            </a:pPr>
            <a:r>
              <a:rPr lang="nl-BE" sz="2000" smtClean="0">
                <a:solidFill>
                  <a:srgbClr val="333399"/>
                </a:solidFill>
              </a:rPr>
              <a:t>	</a:t>
            </a:r>
          </a:p>
          <a:p>
            <a:pPr algn="ctr">
              <a:lnSpc>
                <a:spcPct val="90000"/>
              </a:lnSpc>
              <a:buFontTx/>
              <a:buNone/>
            </a:pPr>
            <a:r>
              <a:rPr lang="nl-BE" sz="2000" smtClean="0"/>
              <a:t>Et ... vous êtes devenu un vrai enquêteur de police...félicitations!</a:t>
            </a:r>
            <a:endParaRPr lang="nl-NL" sz="2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idx="4294967295"/>
          </p:nvPr>
        </p:nvSpPr>
        <p:spPr/>
        <p:txBody>
          <a:bodyPr/>
          <a:lstStyle/>
          <a:p>
            <a:r>
              <a:rPr lang="nl-BE" smtClean="0">
                <a:solidFill>
                  <a:srgbClr val="FF0000"/>
                </a:solidFill>
                <a:latin typeface="Times New Roman" pitchFamily="18" charset="0"/>
              </a:rPr>
              <a:t>  </a:t>
            </a:r>
            <a:r>
              <a:rPr lang="nl-BE" smtClean="0">
                <a:solidFill>
                  <a:srgbClr val="FF0000"/>
                </a:solidFill>
              </a:rPr>
              <a:t>6. Évaluation</a:t>
            </a:r>
            <a:endParaRPr lang="nl-NL" smtClean="0">
              <a:solidFill>
                <a:srgbClr val="FF0000"/>
              </a:solidFill>
            </a:endParaRPr>
          </a:p>
        </p:txBody>
      </p:sp>
      <p:sp>
        <p:nvSpPr>
          <p:cNvPr id="27652" name="Rectangle 3"/>
          <p:cNvSpPr>
            <a:spLocks noGrp="1" noChangeArrowheads="1"/>
          </p:cNvSpPr>
          <p:nvPr>
            <p:ph type="body" idx="4294967295"/>
          </p:nvPr>
        </p:nvSpPr>
        <p:spPr>
          <a:xfrm>
            <a:off x="457200" y="1600200"/>
            <a:ext cx="8229600" cy="4781550"/>
          </a:xfrm>
        </p:spPr>
        <p:txBody>
          <a:bodyPr/>
          <a:lstStyle/>
          <a:p>
            <a:pPr eaLnBrk="1" hangingPunct="1">
              <a:lnSpc>
                <a:spcPct val="80000"/>
              </a:lnSpc>
              <a:buFontTx/>
              <a:buNone/>
            </a:pPr>
            <a:r>
              <a:rPr lang="nl-BE" sz="2000" smtClean="0">
                <a:latin typeface="Times New Roman" pitchFamily="18" charset="0"/>
              </a:rPr>
              <a:t>	</a:t>
            </a:r>
            <a:r>
              <a:rPr lang="nl-BE" sz="2000" smtClean="0"/>
              <a:t>Vous serez évalué à partir de votre carnet et les exercices oraux faits en classe: </a:t>
            </a:r>
          </a:p>
          <a:p>
            <a:pPr eaLnBrk="1" hangingPunct="1">
              <a:lnSpc>
                <a:spcPct val="80000"/>
              </a:lnSpc>
              <a:buFontTx/>
              <a:buNone/>
            </a:pPr>
            <a:r>
              <a:rPr lang="nl-BE" sz="2000" smtClean="0">
                <a:latin typeface="Times New Roman" pitchFamily="18" charset="0"/>
              </a:rPr>
              <a:t>			</a:t>
            </a:r>
            <a:br>
              <a:rPr lang="nl-BE" sz="2000" smtClean="0">
                <a:latin typeface="Times New Roman" pitchFamily="18" charset="0"/>
              </a:rPr>
            </a:br>
            <a:r>
              <a:rPr lang="nl-BE" sz="2000" smtClean="0">
                <a:latin typeface="Times New Roman" pitchFamily="18" charset="0"/>
              </a:rPr>
              <a:t>		</a:t>
            </a:r>
          </a:p>
          <a:p>
            <a:pPr>
              <a:lnSpc>
                <a:spcPct val="80000"/>
              </a:lnSpc>
              <a:buFontTx/>
              <a:buNone/>
            </a:pPr>
            <a:r>
              <a:rPr lang="nl-BE" sz="2000" smtClean="0">
                <a:latin typeface="Times New Roman" pitchFamily="18" charset="0"/>
              </a:rPr>
              <a:t>	</a:t>
            </a:r>
          </a:p>
          <a:p>
            <a:pPr>
              <a:lnSpc>
                <a:spcPct val="80000"/>
              </a:lnSpc>
              <a:buFontTx/>
              <a:buNone/>
            </a:pPr>
            <a:endParaRPr lang="nl-BE" sz="2000" smtClean="0">
              <a:latin typeface="Times New Roman" pitchFamily="18" charset="0"/>
            </a:endParaRPr>
          </a:p>
          <a:p>
            <a:pPr>
              <a:lnSpc>
                <a:spcPct val="80000"/>
              </a:lnSpc>
              <a:buFontTx/>
              <a:buNone/>
            </a:pPr>
            <a:endParaRPr lang="nl-BE" sz="2000" smtClean="0">
              <a:latin typeface="Times New Roman" pitchFamily="18" charset="0"/>
            </a:endParaRPr>
          </a:p>
          <a:p>
            <a:pPr>
              <a:lnSpc>
                <a:spcPct val="80000"/>
              </a:lnSpc>
              <a:buFontTx/>
              <a:buNone/>
            </a:pPr>
            <a:endParaRPr lang="nl-BE" sz="2000" smtClean="0">
              <a:latin typeface="Times New Roman" pitchFamily="18" charset="0"/>
            </a:endParaRPr>
          </a:p>
          <a:p>
            <a:pPr>
              <a:lnSpc>
                <a:spcPct val="80000"/>
              </a:lnSpc>
              <a:buFontTx/>
              <a:buNone/>
            </a:pPr>
            <a:endParaRPr lang="nl-BE" sz="2000" smtClean="0">
              <a:latin typeface="Times New Roman" pitchFamily="18" charset="0"/>
            </a:endParaRPr>
          </a:p>
          <a:p>
            <a:pPr>
              <a:lnSpc>
                <a:spcPct val="80000"/>
              </a:lnSpc>
              <a:buFontTx/>
              <a:buNone/>
            </a:pPr>
            <a:endParaRPr lang="nl-BE" sz="2000" smtClean="0">
              <a:latin typeface="Times New Roman" pitchFamily="18" charset="0"/>
            </a:endParaRPr>
          </a:p>
          <a:p>
            <a:pPr>
              <a:lnSpc>
                <a:spcPct val="80000"/>
              </a:lnSpc>
              <a:buFontTx/>
              <a:buNone/>
            </a:pPr>
            <a:endParaRPr lang="nl-BE" sz="2000" smtClean="0">
              <a:latin typeface="Times New Roman" pitchFamily="18" charset="0"/>
            </a:endParaRPr>
          </a:p>
          <a:p>
            <a:pPr>
              <a:lnSpc>
                <a:spcPct val="80000"/>
              </a:lnSpc>
              <a:buFontTx/>
              <a:buNone/>
            </a:pPr>
            <a:endParaRPr lang="nl-BE" sz="2000" smtClean="0">
              <a:latin typeface="Times New Roman" pitchFamily="18" charset="0"/>
            </a:endParaRPr>
          </a:p>
          <a:p>
            <a:pPr>
              <a:lnSpc>
                <a:spcPct val="80000"/>
              </a:lnSpc>
              <a:buFontTx/>
              <a:buNone/>
            </a:pPr>
            <a:endParaRPr lang="nl-BE" sz="2000" i="1" smtClean="0">
              <a:latin typeface="Times New Roman" pitchFamily="18" charset="0"/>
            </a:endParaRPr>
          </a:p>
        </p:txBody>
      </p:sp>
      <p:graphicFrame>
        <p:nvGraphicFramePr>
          <p:cNvPr id="27680" name="Group 32"/>
          <p:cNvGraphicFramePr>
            <a:graphicFrameLocks noGrp="1"/>
          </p:cNvGraphicFramePr>
          <p:nvPr/>
        </p:nvGraphicFramePr>
        <p:xfrm>
          <a:off x="827088" y="2349500"/>
          <a:ext cx="7489825" cy="4160838"/>
        </p:xfrm>
        <a:graphic>
          <a:graphicData uri="http://schemas.openxmlformats.org/drawingml/2006/table">
            <a:tbl>
              <a:tblPr/>
              <a:tblGrid>
                <a:gridCol w="1873250"/>
                <a:gridCol w="1727200"/>
                <a:gridCol w="3889375"/>
              </a:tblGrid>
              <a:tr h="471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BE" sz="2000" b="0" i="0" u="none" strike="noStrike" cap="none" normalizeH="0" baseline="0" smtClean="0">
                          <a:ln>
                            <a:noFill/>
                          </a:ln>
                          <a:solidFill>
                            <a:schemeClr val="tx1"/>
                          </a:solidFill>
                          <a:effectLst/>
                          <a:latin typeface="Arial" charset="0"/>
                        </a:rPr>
                        <a:t>Étape 1</a:t>
                      </a:r>
                      <a:endParaRPr kumimoji="0" lang="nl-NL"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BE" sz="2000" b="0" i="0" u="none" strike="noStrike" cap="none" normalizeH="0" baseline="0" smtClean="0">
                          <a:ln>
                            <a:noFill/>
                          </a:ln>
                          <a:solidFill>
                            <a:schemeClr val="tx1"/>
                          </a:solidFill>
                          <a:effectLst/>
                          <a:latin typeface="Arial" charset="0"/>
                        </a:rPr>
                        <a:t>5%</a:t>
                      </a:r>
                      <a:endParaRPr kumimoji="0" lang="nl-NL"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BE" sz="2000" b="0" i="0" u="none" strike="noStrike" cap="none" normalizeH="0" baseline="0" smtClean="0">
                          <a:ln>
                            <a:noFill/>
                          </a:ln>
                          <a:solidFill>
                            <a:schemeClr val="tx1"/>
                          </a:solidFill>
                          <a:effectLst/>
                          <a:latin typeface="Arial" charset="0"/>
                        </a:rPr>
                        <a:t>- Qui est Maigret ?</a:t>
                      </a:r>
                      <a:endParaRPr kumimoji="0" lang="nl-NL"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BE" sz="2000" b="0" i="0" u="none" strike="noStrike" cap="none" normalizeH="0" baseline="0" smtClean="0">
                          <a:ln>
                            <a:noFill/>
                          </a:ln>
                          <a:solidFill>
                            <a:schemeClr val="tx1"/>
                          </a:solidFill>
                          <a:effectLst/>
                          <a:latin typeface="Arial" charset="0"/>
                        </a:rPr>
                        <a:t>Étape 2</a:t>
                      </a:r>
                      <a:endParaRPr kumimoji="0" lang="nl-NL"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BE" sz="2000" b="0" i="0" u="none" strike="noStrike" cap="none" normalizeH="0" baseline="0" smtClean="0">
                          <a:ln>
                            <a:noFill/>
                          </a:ln>
                          <a:solidFill>
                            <a:schemeClr val="tx1"/>
                          </a:solidFill>
                          <a:effectLst/>
                          <a:latin typeface="Arial" charset="0"/>
                        </a:rPr>
                        <a:t>30%</a:t>
                      </a:r>
                      <a:endParaRPr kumimoji="0" lang="nl-NL"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nl-BE" sz="2000" b="0" i="0" u="none" strike="noStrike" cap="none" normalizeH="0" baseline="0" smtClean="0">
                          <a:ln>
                            <a:noFill/>
                          </a:ln>
                          <a:solidFill>
                            <a:schemeClr val="tx1"/>
                          </a:solidFill>
                          <a:effectLst/>
                          <a:latin typeface="Arial" charset="0"/>
                        </a:rPr>
                        <a:t> Maigret à l’écran  (20%)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nl-BE" sz="2000" b="0" i="0" u="none" strike="noStrike" cap="none" normalizeH="0" baseline="0" smtClean="0">
                          <a:ln>
                            <a:noFill/>
                          </a:ln>
                          <a:solidFill>
                            <a:schemeClr val="tx1"/>
                          </a:solidFill>
                          <a:effectLst/>
                          <a:latin typeface="Arial" charset="0"/>
                        </a:rPr>
                        <a:t>- Présentation orale en classe (10%)</a:t>
                      </a:r>
                      <a:endParaRPr kumimoji="0" lang="nl-NL"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BE" sz="2000" b="0" i="0" u="none" strike="noStrike" cap="none" normalizeH="0" baseline="0" smtClean="0">
                          <a:ln>
                            <a:noFill/>
                          </a:ln>
                          <a:solidFill>
                            <a:schemeClr val="tx1"/>
                          </a:solidFill>
                          <a:effectLst/>
                          <a:latin typeface="Arial" charset="0"/>
                        </a:rPr>
                        <a:t>Étape 3</a:t>
                      </a:r>
                      <a:endParaRPr kumimoji="0" lang="nl-NL"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BE" sz="2000" b="0" i="0" u="none" strike="noStrike" cap="none" normalizeH="0" baseline="0" smtClean="0">
                          <a:ln>
                            <a:noFill/>
                          </a:ln>
                          <a:solidFill>
                            <a:schemeClr val="tx1"/>
                          </a:solidFill>
                          <a:effectLst/>
                          <a:latin typeface="Arial" charset="0"/>
                        </a:rPr>
                        <a:t>10%</a:t>
                      </a:r>
                      <a:endParaRPr kumimoji="0" lang="nl-NL"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BE" sz="2000" b="0" i="0" u="none" strike="noStrike" cap="none" normalizeH="0" baseline="0" smtClean="0">
                          <a:ln>
                            <a:noFill/>
                          </a:ln>
                          <a:solidFill>
                            <a:schemeClr val="tx1"/>
                          </a:solidFill>
                          <a:effectLst/>
                          <a:latin typeface="Arial" charset="0"/>
                        </a:rPr>
                        <a:t>- Qui est Georges Simenon?</a:t>
                      </a:r>
                      <a:endParaRPr kumimoji="0" lang="nl-NL"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4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BE" sz="2000" b="0" i="0" u="none" strike="noStrike" cap="none" normalizeH="0" baseline="0" smtClean="0">
                          <a:ln>
                            <a:noFill/>
                          </a:ln>
                          <a:solidFill>
                            <a:schemeClr val="tx1"/>
                          </a:solidFill>
                          <a:effectLst/>
                          <a:latin typeface="Arial" charset="0"/>
                        </a:rPr>
                        <a:t>Étape 4 et 5</a:t>
                      </a:r>
                      <a:endParaRPr kumimoji="0" lang="nl-NL"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BE" sz="2000" b="0" i="0" u="none" strike="noStrike" cap="none" normalizeH="0" baseline="0" smtClean="0">
                          <a:ln>
                            <a:noFill/>
                          </a:ln>
                          <a:solidFill>
                            <a:schemeClr val="tx1"/>
                          </a:solidFill>
                          <a:effectLst/>
                          <a:latin typeface="Arial" charset="0"/>
                        </a:rPr>
                        <a:t>40%</a:t>
                      </a:r>
                      <a:endParaRPr kumimoji="0" lang="nl-NL"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BE" sz="2000" b="0" i="0" u="none" strike="noStrike" cap="none" normalizeH="0" baseline="0" smtClean="0">
                          <a:ln>
                            <a:noFill/>
                          </a:ln>
                          <a:solidFill>
                            <a:schemeClr val="tx1"/>
                          </a:solidFill>
                          <a:effectLst/>
                          <a:latin typeface="Arial" charset="0"/>
                        </a:rPr>
                        <a:t>- Les “Maigret” (5%)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nl-BE" sz="2000" b="0" i="0" u="none" strike="noStrike" cap="none" normalizeH="0" baseline="0" smtClean="0">
                          <a:ln>
                            <a:noFill/>
                          </a:ln>
                          <a:solidFill>
                            <a:schemeClr val="tx1"/>
                          </a:solidFill>
                          <a:effectLst/>
                          <a:latin typeface="Arial" charset="0"/>
                        </a:rPr>
                        <a:t>- Lecture ( 35%)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BE" sz="2000" b="0" i="0" u="none" strike="noStrike" cap="none" normalizeH="0" baseline="0" smtClean="0">
                          <a:ln>
                            <a:noFill/>
                          </a:ln>
                          <a:solidFill>
                            <a:schemeClr val="tx1"/>
                          </a:solidFill>
                          <a:effectLst/>
                          <a:latin typeface="Arial" charset="0"/>
                        </a:rPr>
                        <a:t>Étape 6</a:t>
                      </a:r>
                      <a:endParaRPr kumimoji="0" lang="nl-NL"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BE" sz="2000" b="0" i="0" u="none" strike="noStrike" cap="none" normalizeH="0" baseline="0" smtClean="0">
                          <a:ln>
                            <a:noFill/>
                          </a:ln>
                          <a:solidFill>
                            <a:schemeClr val="tx1"/>
                          </a:solidFill>
                          <a:effectLst/>
                          <a:latin typeface="Arial" charset="0"/>
                        </a:rPr>
                        <a:t>15%</a:t>
                      </a:r>
                      <a:endParaRPr kumimoji="0" lang="nl-NL"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sz="2000" b="0" i="0" u="none" strike="noStrike" cap="none" normalizeH="0" baseline="0" smtClean="0">
                          <a:ln>
                            <a:noFill/>
                          </a:ln>
                          <a:solidFill>
                            <a:schemeClr val="tx1"/>
                          </a:solidFill>
                          <a:effectLst/>
                          <a:latin typeface="Arial" charset="0"/>
                        </a:rPr>
                        <a:t>-</a:t>
                      </a:r>
                      <a:r>
                        <a:rPr kumimoji="0" lang="nl-BE" sz="2000" b="0" i="0" u="none" strike="noStrike" cap="none" normalizeH="0" baseline="0" smtClean="0">
                          <a:ln>
                            <a:noFill/>
                          </a:ln>
                          <a:solidFill>
                            <a:schemeClr val="tx1"/>
                          </a:solidFill>
                          <a:effectLst/>
                          <a:latin typeface="Arial" charset="0"/>
                        </a:rPr>
                        <a:t>Discussion en classe (10%)</a:t>
                      </a:r>
                      <a:endParaRPr kumimoji="0" lang="nl-NL" sz="20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nl-BE" sz="2000" b="0" i="0" u="none" strike="noStrike" cap="none" normalizeH="0" baseline="0" smtClean="0">
                          <a:ln>
                            <a:noFill/>
                          </a:ln>
                          <a:solidFill>
                            <a:schemeClr val="tx1"/>
                          </a:solidFill>
                          <a:effectLst/>
                          <a:latin typeface="Arial" charset="0"/>
                        </a:rPr>
                        <a:t>-Exercice récapitulatif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500063"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p:txBody>
          <a:bodyPr/>
          <a:lstStyle/>
          <a:p>
            <a:r>
              <a:rPr lang="nl-BE" smtClean="0">
                <a:solidFill>
                  <a:srgbClr val="FF0000"/>
                </a:solidFill>
              </a:rPr>
              <a:t>6. Évaluation</a:t>
            </a:r>
            <a:endParaRPr lang="nl-NL" smtClean="0">
              <a:solidFill>
                <a:srgbClr val="FF0000"/>
              </a:solidFill>
            </a:endParaRPr>
          </a:p>
        </p:txBody>
      </p:sp>
      <p:sp>
        <p:nvSpPr>
          <p:cNvPr id="28676" name="Rectangle 3"/>
          <p:cNvSpPr>
            <a:spLocks noGrp="1" noChangeArrowheads="1"/>
          </p:cNvSpPr>
          <p:nvPr>
            <p:ph type="body" idx="1"/>
          </p:nvPr>
        </p:nvSpPr>
        <p:spPr>
          <a:xfrm>
            <a:off x="395288" y="1557338"/>
            <a:ext cx="8229600" cy="4525962"/>
          </a:xfrm>
        </p:spPr>
        <p:txBody>
          <a:bodyPr/>
          <a:lstStyle/>
          <a:p>
            <a:pPr>
              <a:buFontTx/>
              <a:buNone/>
            </a:pPr>
            <a:endParaRPr lang="nl-BE" sz="2000" smtClean="0">
              <a:latin typeface="Times New Roman" pitchFamily="18" charset="0"/>
            </a:endParaRPr>
          </a:p>
          <a:p>
            <a:pPr>
              <a:buFontTx/>
              <a:buNone/>
            </a:pPr>
            <a:endParaRPr lang="nl-BE" sz="2000" smtClean="0">
              <a:latin typeface="Times New Roman" pitchFamily="18" charset="0"/>
            </a:endParaRPr>
          </a:p>
          <a:p>
            <a:pPr>
              <a:buFontTx/>
              <a:buNone/>
            </a:pPr>
            <a:r>
              <a:rPr lang="nl-BE" sz="2000" smtClean="0"/>
              <a:t>	Nous prendrons en compte: </a:t>
            </a:r>
          </a:p>
          <a:p>
            <a:pPr>
              <a:buFontTx/>
              <a:buNone/>
            </a:pPr>
            <a:endParaRPr lang="nl-BE" sz="2000" smtClean="0">
              <a:solidFill>
                <a:srgbClr val="FF0000"/>
              </a:solidFill>
            </a:endParaRPr>
          </a:p>
          <a:p>
            <a:pPr>
              <a:buFontTx/>
              <a:buNone/>
            </a:pPr>
            <a:r>
              <a:rPr lang="nl-BE" sz="2400" smtClean="0"/>
              <a:t>		</a:t>
            </a:r>
            <a:r>
              <a:rPr lang="nl-BE" sz="2000" smtClean="0"/>
              <a:t>- votre participation en classe</a:t>
            </a:r>
          </a:p>
          <a:p>
            <a:pPr>
              <a:buFontTx/>
              <a:buNone/>
            </a:pPr>
            <a:r>
              <a:rPr lang="nl-BE" sz="2000" smtClean="0"/>
              <a:t>		- l’élaboration de vos réponses</a:t>
            </a:r>
          </a:p>
          <a:p>
            <a:pPr>
              <a:buFontTx/>
              <a:buNone/>
            </a:pPr>
            <a:r>
              <a:rPr lang="nl-BE" sz="2000" smtClean="0"/>
              <a:t>		- votre originalité et créativité</a:t>
            </a:r>
          </a:p>
          <a:p>
            <a:pPr>
              <a:buFontTx/>
              <a:buNone/>
            </a:pPr>
            <a:r>
              <a:rPr lang="nl-BE" sz="2000" smtClean="0"/>
              <a:t>		- la langue </a:t>
            </a:r>
            <a:endParaRPr lang="nl-BE" sz="2000" i="1" smtClean="0"/>
          </a:p>
          <a:p>
            <a:endParaRPr lang="nl-NL" sz="2000" smtClean="0"/>
          </a:p>
        </p:txBody>
      </p:sp>
      <p:pic>
        <p:nvPicPr>
          <p:cNvPr id="28677" name="Picture 5" descr="Eval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700213"/>
            <a:ext cx="2100263"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nl-BE" smtClean="0"/>
          </a:p>
        </p:txBody>
      </p:sp>
      <p:sp>
        <p:nvSpPr>
          <p:cNvPr id="29699" name="Rectangle 3"/>
          <p:cNvSpPr>
            <a:spLocks noGrp="1" noChangeArrowheads="1"/>
          </p:cNvSpPr>
          <p:nvPr>
            <p:ph type="body" idx="1"/>
          </p:nvPr>
        </p:nvSpPr>
        <p:spPr/>
        <p:txBody>
          <a:bodyPr/>
          <a:lstStyle/>
          <a:p>
            <a:pPr>
              <a:buFontTx/>
              <a:buNone/>
            </a:pPr>
            <a:r>
              <a:rPr lang="nl-BE" smtClean="0"/>
              <a:t>		</a:t>
            </a:r>
          </a:p>
          <a:p>
            <a:pPr>
              <a:buFontTx/>
              <a:buNone/>
            </a:pPr>
            <a:endParaRPr lang="nl-BE" smtClean="0"/>
          </a:p>
          <a:p>
            <a:pPr>
              <a:buFontTx/>
              <a:buNone/>
            </a:pPr>
            <a:endParaRPr lang="nl-BE" smtClean="0"/>
          </a:p>
        </p:txBody>
      </p:sp>
      <p:pic>
        <p:nvPicPr>
          <p:cNvPr id="29700" name="Picture 6" descr="9782258075375"/>
          <p:cNvPicPr>
            <a:picLocks noChangeAspect="1" noChangeArrowheads="1"/>
          </p:cNvPicPr>
          <p:nvPr/>
        </p:nvPicPr>
        <p:blipFill>
          <a:blip r:embed="rId2">
            <a:extLst>
              <a:ext uri="{28A0092B-C50C-407E-A947-70E740481C1C}">
                <a14:useLocalDpi xmlns:a14="http://schemas.microsoft.com/office/drawing/2010/main" val="0"/>
              </a:ext>
            </a:extLst>
          </a:blip>
          <a:srcRect l="5809" t="30072" r="17920" b="936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7"/>
          <p:cNvSpPr txBox="1">
            <a:spLocks noChangeArrowheads="1"/>
          </p:cNvSpPr>
          <p:nvPr/>
        </p:nvSpPr>
        <p:spPr bwMode="auto">
          <a:xfrm>
            <a:off x="827088" y="1412875"/>
            <a:ext cx="32400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nl-BE" sz="6000">
                <a:solidFill>
                  <a:schemeClr val="bg1"/>
                </a:solidFill>
              </a:rPr>
              <a:t>	</a:t>
            </a:r>
            <a:r>
              <a:rPr lang="nl-BE" sz="6000">
                <a:solidFill>
                  <a:schemeClr val="bg1"/>
                </a:solidFill>
                <a:latin typeface="Arial" charset="0"/>
              </a:rPr>
              <a:t>Fin</a:t>
            </a:r>
            <a:endParaRPr lang="nl-NL" sz="6000">
              <a:solidFill>
                <a:schemeClr val="bg1"/>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lum bright="36000" contrast="-68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395288" y="260350"/>
            <a:ext cx="8229600" cy="1143000"/>
          </a:xfrm>
        </p:spPr>
        <p:txBody>
          <a:bodyPr/>
          <a:lstStyle/>
          <a:p>
            <a:r>
              <a:rPr lang="nl-BE" smtClean="0">
                <a:solidFill>
                  <a:srgbClr val="FF0000"/>
                </a:solidFill>
              </a:rPr>
              <a:t>Petite discussion à deux...</a:t>
            </a:r>
            <a:endParaRPr lang="nl-NL" smtClean="0">
              <a:solidFill>
                <a:srgbClr val="FF0000"/>
              </a:solidFill>
            </a:endParaRPr>
          </a:p>
        </p:txBody>
      </p:sp>
      <p:sp>
        <p:nvSpPr>
          <p:cNvPr id="4100" name="Rectangle 3"/>
          <p:cNvSpPr>
            <a:spLocks noGrp="1" noChangeArrowheads="1"/>
          </p:cNvSpPr>
          <p:nvPr>
            <p:ph type="body" idx="1"/>
          </p:nvPr>
        </p:nvSpPr>
        <p:spPr>
          <a:xfrm>
            <a:off x="457200" y="1557338"/>
            <a:ext cx="8229600" cy="4568825"/>
          </a:xfrm>
        </p:spPr>
        <p:txBody>
          <a:bodyPr/>
          <a:lstStyle/>
          <a:p>
            <a:r>
              <a:rPr lang="nl-BE" sz="2000" dirty="0" err="1" smtClean="0"/>
              <a:t>Racontez</a:t>
            </a:r>
            <a:r>
              <a:rPr lang="nl-BE" sz="2000" dirty="0" smtClean="0"/>
              <a:t> à </a:t>
            </a:r>
            <a:r>
              <a:rPr lang="nl-BE" sz="2000" dirty="0" err="1" smtClean="0"/>
              <a:t>votre</a:t>
            </a:r>
            <a:r>
              <a:rPr lang="nl-BE" sz="2000" dirty="0" smtClean="0"/>
              <a:t> </a:t>
            </a:r>
            <a:r>
              <a:rPr lang="nl-BE" sz="2000" dirty="0" err="1" smtClean="0"/>
              <a:t>voisin</a:t>
            </a:r>
            <a:r>
              <a:rPr lang="nl-BE" sz="2000" dirty="0" smtClean="0"/>
              <a:t> </a:t>
            </a:r>
            <a:r>
              <a:rPr lang="nl-BE" sz="2000" dirty="0" err="1" smtClean="0"/>
              <a:t>ce</a:t>
            </a:r>
            <a:r>
              <a:rPr lang="nl-BE" sz="2000" dirty="0" smtClean="0"/>
              <a:t> </a:t>
            </a:r>
            <a:r>
              <a:rPr lang="nl-BE" sz="2000" dirty="0" err="1" smtClean="0"/>
              <a:t>qui</a:t>
            </a:r>
            <a:r>
              <a:rPr lang="nl-BE" sz="2000" dirty="0" smtClean="0"/>
              <a:t> </a:t>
            </a:r>
            <a:r>
              <a:rPr lang="nl-BE" sz="2000" dirty="0" err="1" smtClean="0"/>
              <a:t>vous</a:t>
            </a:r>
            <a:r>
              <a:rPr lang="nl-BE" sz="2000" dirty="0" smtClean="0"/>
              <a:t> </a:t>
            </a:r>
            <a:r>
              <a:rPr lang="nl-BE" sz="2000" dirty="0" err="1" smtClean="0"/>
              <a:t>est</a:t>
            </a:r>
            <a:r>
              <a:rPr lang="nl-BE" sz="2000" dirty="0" smtClean="0"/>
              <a:t> arrivé dans </a:t>
            </a:r>
            <a:r>
              <a:rPr lang="nl-BE" sz="2000" dirty="0" err="1" smtClean="0"/>
              <a:t>l’histoire</a:t>
            </a:r>
            <a:r>
              <a:rPr lang="nl-BE" sz="2000" dirty="0" smtClean="0"/>
              <a:t>. </a:t>
            </a:r>
          </a:p>
          <a:p>
            <a:pPr marL="0" indent="0">
              <a:buNone/>
            </a:pPr>
            <a:endParaRPr lang="nl-BE" sz="2000" dirty="0" smtClean="0"/>
          </a:p>
          <a:p>
            <a:r>
              <a:rPr lang="nl-BE" sz="2000" dirty="0" err="1" smtClean="0"/>
              <a:t>Comment</a:t>
            </a:r>
            <a:r>
              <a:rPr lang="nl-BE" sz="2000" dirty="0" smtClean="0"/>
              <a:t> </a:t>
            </a:r>
            <a:r>
              <a:rPr lang="nl-BE" sz="2000" dirty="0" err="1" smtClean="0"/>
              <a:t>appelle</a:t>
            </a:r>
            <a:r>
              <a:rPr lang="nl-BE" sz="2000" dirty="0" smtClean="0"/>
              <a:t>-</a:t>
            </a:r>
            <a:r>
              <a:rPr lang="nl-BE" sz="2000" dirty="0" err="1" smtClean="0"/>
              <a:t>t-on</a:t>
            </a:r>
            <a:r>
              <a:rPr lang="nl-BE" sz="2000" dirty="0" smtClean="0"/>
              <a:t> les </a:t>
            </a:r>
            <a:r>
              <a:rPr lang="nl-BE" sz="2000" dirty="0" err="1" smtClean="0"/>
              <a:t>histoires</a:t>
            </a:r>
            <a:r>
              <a:rPr lang="nl-BE" sz="2000" dirty="0" smtClean="0"/>
              <a:t> de crime ? </a:t>
            </a:r>
          </a:p>
          <a:p>
            <a:pPr marL="0" indent="0">
              <a:buNone/>
            </a:pPr>
            <a:endParaRPr lang="nl-BE" sz="2000" dirty="0" smtClean="0"/>
          </a:p>
          <a:p>
            <a:r>
              <a:rPr lang="nl-BE" sz="2000" dirty="0" err="1" smtClean="0"/>
              <a:t>Quelles</a:t>
            </a:r>
            <a:r>
              <a:rPr lang="nl-BE" sz="2000" dirty="0" smtClean="0"/>
              <a:t> </a:t>
            </a:r>
            <a:r>
              <a:rPr lang="nl-BE" sz="2000" dirty="0" err="1" smtClean="0"/>
              <a:t>sont</a:t>
            </a:r>
            <a:r>
              <a:rPr lang="nl-BE" sz="2000" dirty="0" smtClean="0"/>
              <a:t> </a:t>
            </a:r>
            <a:r>
              <a:rPr lang="nl-BE" sz="2000" dirty="0" err="1" smtClean="0"/>
              <a:t>selon</a:t>
            </a:r>
            <a:r>
              <a:rPr lang="nl-BE" sz="2000" dirty="0" smtClean="0"/>
              <a:t> </a:t>
            </a:r>
            <a:r>
              <a:rPr lang="nl-BE" sz="2000" dirty="0" err="1" smtClean="0"/>
              <a:t>vous</a:t>
            </a:r>
            <a:r>
              <a:rPr lang="nl-BE" sz="2000" dirty="0" smtClean="0"/>
              <a:t> les </a:t>
            </a:r>
            <a:r>
              <a:rPr lang="nl-BE" sz="2000" dirty="0" err="1" smtClean="0"/>
              <a:t>caractéristiques</a:t>
            </a:r>
            <a:r>
              <a:rPr lang="nl-BE" sz="2000" dirty="0" smtClean="0"/>
              <a:t> de </a:t>
            </a:r>
            <a:r>
              <a:rPr lang="nl-BE" sz="2000" dirty="0" err="1" smtClean="0"/>
              <a:t>ce</a:t>
            </a:r>
            <a:r>
              <a:rPr lang="nl-BE" sz="2000" dirty="0" smtClean="0"/>
              <a:t> genre </a:t>
            </a:r>
            <a:r>
              <a:rPr lang="nl-BE" sz="2000" dirty="0" err="1" smtClean="0"/>
              <a:t>d’histoires</a:t>
            </a:r>
            <a:r>
              <a:rPr lang="nl-BE" sz="2000" dirty="0" smtClean="0"/>
              <a:t>?</a:t>
            </a:r>
            <a:endParaRPr lang="nl-BE" sz="2000" dirty="0" smtClean="0">
              <a:solidFill>
                <a:srgbClr val="FF0000"/>
              </a:solidFill>
            </a:endParaRPr>
          </a:p>
          <a:p>
            <a:endParaRPr lang="nl-BE" sz="2000" dirty="0" smtClean="0">
              <a:latin typeface="Times New Roman" pitchFamily="18" charset="0"/>
            </a:endParaRPr>
          </a:p>
          <a:p>
            <a:endParaRPr lang="nl-NL" sz="2000" dirty="0" smtClean="0">
              <a:latin typeface="Times New Roman" pitchFamily="18" charset="0"/>
            </a:endParaRPr>
          </a:p>
        </p:txBody>
      </p:sp>
      <p:pic>
        <p:nvPicPr>
          <p:cNvPr id="2" name="Picture 5" descr="brunocb-sherlock-holmes-tux-5975"/>
          <p:cNvPicPr>
            <a:picLocks noChangeAspect="1" noChangeArrowheads="1"/>
          </p:cNvPicPr>
          <p:nvPr/>
        </p:nvPicPr>
        <p:blipFill>
          <a:blip r:embed="rId3" cstate="print"/>
          <a:srcRect/>
          <a:stretch>
            <a:fillRect/>
          </a:stretch>
        </p:blipFill>
        <p:spPr bwMode="auto">
          <a:xfrm>
            <a:off x="5143504" y="4419600"/>
            <a:ext cx="2438400" cy="2438400"/>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40000" contrast="-76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idx="4294967295"/>
          </p:nvPr>
        </p:nvSpPr>
        <p:spPr/>
        <p:txBody>
          <a:bodyPr/>
          <a:lstStyle/>
          <a:p>
            <a:pPr marL="742950" indent="-742950" eaLnBrk="1" hangingPunct="1"/>
            <a:r>
              <a:rPr lang="nl-BE" dirty="0" smtClean="0">
                <a:solidFill>
                  <a:srgbClr val="FF0000"/>
                </a:solidFill>
              </a:rPr>
              <a:t>    1. </a:t>
            </a:r>
            <a:r>
              <a:rPr lang="nl-BE" dirty="0" err="1" smtClean="0">
                <a:solidFill>
                  <a:srgbClr val="FF0000"/>
                </a:solidFill>
              </a:rPr>
              <a:t>Introduction</a:t>
            </a:r>
            <a:endParaRPr lang="en-US" dirty="0" smtClean="0">
              <a:solidFill>
                <a:srgbClr val="FF0000"/>
              </a:solidFill>
            </a:endParaRPr>
          </a:p>
        </p:txBody>
      </p:sp>
      <p:sp>
        <p:nvSpPr>
          <p:cNvPr id="5124" name="Content Placeholder 2"/>
          <p:cNvSpPr>
            <a:spLocks noGrp="1"/>
          </p:cNvSpPr>
          <p:nvPr>
            <p:ph idx="4294967295"/>
          </p:nvPr>
        </p:nvSpPr>
        <p:spPr>
          <a:xfrm>
            <a:off x="0" y="1500188"/>
            <a:ext cx="8229600" cy="4525962"/>
          </a:xfrm>
        </p:spPr>
        <p:txBody>
          <a:bodyPr/>
          <a:lstStyle/>
          <a:p>
            <a:pPr eaLnBrk="1" hangingPunct="1">
              <a:lnSpc>
                <a:spcPct val="80000"/>
              </a:lnSpc>
              <a:buFontTx/>
              <a:buNone/>
            </a:pPr>
            <a:r>
              <a:rPr lang="nl-BE" sz="2400" dirty="0" smtClean="0"/>
              <a:t>	</a:t>
            </a:r>
          </a:p>
          <a:p>
            <a:pPr eaLnBrk="1" hangingPunct="1">
              <a:lnSpc>
                <a:spcPct val="80000"/>
              </a:lnSpc>
              <a:buFontTx/>
              <a:buNone/>
            </a:pPr>
            <a:r>
              <a:rPr lang="nl-BE" sz="2000" dirty="0" smtClean="0">
                <a:latin typeface="Times New Roman" pitchFamily="18" charset="0"/>
              </a:rPr>
              <a:t>		</a:t>
            </a:r>
            <a:r>
              <a:rPr lang="nl-BE" sz="2000" dirty="0" err="1" smtClean="0"/>
              <a:t>Vous</a:t>
            </a:r>
            <a:r>
              <a:rPr lang="nl-BE" sz="2000" dirty="0" smtClean="0"/>
              <a:t> </a:t>
            </a:r>
            <a:r>
              <a:rPr lang="nl-BE" sz="2000" dirty="0" err="1" smtClean="0"/>
              <a:t>venez</a:t>
            </a:r>
            <a:r>
              <a:rPr lang="nl-BE" sz="2000" dirty="0" smtClean="0"/>
              <a:t> </a:t>
            </a:r>
            <a:r>
              <a:rPr lang="nl-BE" sz="2000" dirty="0" err="1" smtClean="0"/>
              <a:t>d’être</a:t>
            </a:r>
            <a:r>
              <a:rPr lang="nl-BE" sz="2000" dirty="0" smtClean="0"/>
              <a:t> </a:t>
            </a:r>
            <a:r>
              <a:rPr lang="nl-BE" sz="2000" dirty="0" err="1" smtClean="0"/>
              <a:t>le</a:t>
            </a:r>
            <a:r>
              <a:rPr lang="nl-BE" sz="2000" dirty="0" smtClean="0"/>
              <a:t> </a:t>
            </a:r>
            <a:r>
              <a:rPr lang="nl-BE" sz="2000" dirty="0" err="1" smtClean="0"/>
              <a:t>héros</a:t>
            </a:r>
            <a:r>
              <a:rPr lang="nl-BE" sz="2000" dirty="0" smtClean="0"/>
              <a:t> @ internet. </a:t>
            </a:r>
          </a:p>
          <a:p>
            <a:pPr eaLnBrk="1" hangingPunct="1">
              <a:buFontTx/>
              <a:buNone/>
            </a:pPr>
            <a:endParaRPr lang="nl-BE" sz="2000" dirty="0" smtClean="0"/>
          </a:p>
          <a:p>
            <a:pPr eaLnBrk="1" hangingPunct="1">
              <a:buFontTx/>
              <a:buNone/>
            </a:pPr>
            <a:r>
              <a:rPr lang="nl-BE" sz="2000" dirty="0" smtClean="0"/>
              <a:t>		</a:t>
            </a:r>
            <a:r>
              <a:rPr lang="nl-BE" sz="2000" dirty="0" err="1" smtClean="0"/>
              <a:t>Découvrons</a:t>
            </a:r>
            <a:r>
              <a:rPr lang="nl-BE" sz="2000" dirty="0" smtClean="0"/>
              <a:t> </a:t>
            </a:r>
            <a:r>
              <a:rPr lang="nl-BE" sz="2000" dirty="0" err="1" smtClean="0"/>
              <a:t>un</a:t>
            </a:r>
            <a:r>
              <a:rPr lang="nl-BE" sz="2000" dirty="0" smtClean="0"/>
              <a:t> </a:t>
            </a:r>
            <a:r>
              <a:rPr lang="nl-BE" sz="2000" dirty="0" err="1" smtClean="0"/>
              <a:t>autre</a:t>
            </a:r>
            <a:r>
              <a:rPr lang="nl-BE" sz="2000" dirty="0" smtClean="0"/>
              <a:t> </a:t>
            </a:r>
            <a:r>
              <a:rPr lang="nl-BE" sz="2000" dirty="0" err="1" smtClean="0"/>
              <a:t>héros</a:t>
            </a:r>
            <a:r>
              <a:rPr lang="nl-BE" sz="2000" dirty="0" smtClean="0"/>
              <a:t>, Jules </a:t>
            </a:r>
            <a:r>
              <a:rPr lang="nl-BE" sz="2000" dirty="0" err="1" smtClean="0"/>
              <a:t>Maigret</a:t>
            </a:r>
            <a:r>
              <a:rPr lang="nl-BE" sz="2000" dirty="0" smtClean="0"/>
              <a:t>, </a:t>
            </a:r>
            <a:r>
              <a:rPr lang="nl-BE" sz="2000" dirty="0" err="1" smtClean="0"/>
              <a:t>qui</a:t>
            </a:r>
            <a:r>
              <a:rPr lang="nl-BE" sz="2000" dirty="0" smtClean="0"/>
              <a:t> </a:t>
            </a:r>
            <a:r>
              <a:rPr lang="nl-BE" sz="2000" dirty="0" err="1" smtClean="0"/>
              <a:t>est</a:t>
            </a:r>
            <a:r>
              <a:rPr lang="nl-BE" sz="2000" dirty="0" smtClean="0"/>
              <a:t> </a:t>
            </a:r>
            <a:r>
              <a:rPr lang="nl-BE" sz="2000" dirty="0" err="1" smtClean="0"/>
              <a:t>le</a:t>
            </a:r>
            <a:r>
              <a:rPr lang="nl-BE" sz="2000" dirty="0" smtClean="0"/>
              <a:t> 	</a:t>
            </a:r>
            <a:r>
              <a:rPr lang="nl-BE" sz="2000" dirty="0" err="1" smtClean="0"/>
              <a:t>personnage</a:t>
            </a:r>
            <a:r>
              <a:rPr lang="nl-BE" sz="2000" dirty="0" smtClean="0"/>
              <a:t> </a:t>
            </a:r>
            <a:r>
              <a:rPr lang="nl-BE" sz="2000" dirty="0" err="1" smtClean="0"/>
              <a:t>principal</a:t>
            </a:r>
            <a:r>
              <a:rPr lang="nl-BE" sz="2000" dirty="0" smtClean="0"/>
              <a:t> dans les romans </a:t>
            </a:r>
            <a:r>
              <a:rPr lang="nl-BE" sz="2000" dirty="0" err="1" smtClean="0"/>
              <a:t>policiers</a:t>
            </a:r>
            <a:r>
              <a:rPr lang="nl-BE" sz="2000" dirty="0" smtClean="0"/>
              <a:t> de Georges 	Simenon. </a:t>
            </a:r>
            <a:r>
              <a:rPr lang="fr-FR" sz="2000" dirty="0" smtClean="0"/>
              <a:t>Cet écrivain belge, né à Liège, est à la fois un des 	plus grands romanciers, et en tout cas l'un des plus lus au 	monde. </a:t>
            </a:r>
            <a:br>
              <a:rPr lang="fr-FR" sz="2000" dirty="0" smtClean="0"/>
            </a:br>
            <a:endParaRPr lang="fr-FR" sz="2000" dirty="0" smtClean="0"/>
          </a:p>
          <a:p>
            <a:pPr eaLnBrk="1" hangingPunct="1">
              <a:buFontTx/>
              <a:buNone/>
            </a:pPr>
            <a:r>
              <a:rPr lang="fr-FR" sz="2000" dirty="0" smtClean="0"/>
              <a:t>		Ses livres? 1,4 milliards vendus sur la planète dont 853 millions 	pour les "Maigret" uniquement. (*)</a:t>
            </a:r>
          </a:p>
          <a:p>
            <a:pPr eaLnBrk="1" hangingPunct="1">
              <a:buFontTx/>
              <a:buNone/>
            </a:pPr>
            <a:r>
              <a:rPr lang="nl-BE" sz="2000" dirty="0" smtClean="0"/>
              <a:t>	</a:t>
            </a:r>
          </a:p>
          <a:p>
            <a:pPr eaLnBrk="1" hangingPunct="1">
              <a:buFontTx/>
              <a:buNone/>
            </a:pPr>
            <a:endParaRPr lang="nl-BE" sz="2000" dirty="0" smtClean="0"/>
          </a:p>
          <a:p>
            <a:pPr eaLnBrk="1" hangingPunct="1">
              <a:buFontTx/>
              <a:buNone/>
            </a:pPr>
            <a:r>
              <a:rPr lang="nl-BE" sz="2000" i="1" dirty="0" smtClean="0"/>
              <a:t> 		</a:t>
            </a:r>
            <a:r>
              <a:rPr lang="fr-FR" sz="1600" i="1" dirty="0" smtClean="0"/>
              <a:t>(*) Source:  L'Express.fr – chiffres de 2003</a:t>
            </a:r>
          </a:p>
          <a:p>
            <a:pPr eaLnBrk="1" hangingPunct="1">
              <a:buFontTx/>
              <a:buNone/>
            </a:pPr>
            <a:endParaRPr lang="fr-FR" sz="1600" dirty="0" smtClean="0"/>
          </a:p>
          <a:p>
            <a:pPr eaLnBrk="1" hangingPunct="1">
              <a:lnSpc>
                <a:spcPct val="80000"/>
              </a:lnSpc>
              <a:buFontTx/>
              <a:buNone/>
            </a:pP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lum bright="40000" contrast="-76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p:txBody>
          <a:bodyPr/>
          <a:lstStyle/>
          <a:p>
            <a:pPr eaLnBrk="1" hangingPunct="1"/>
            <a:r>
              <a:rPr lang="nl-BE" smtClean="0">
                <a:solidFill>
                  <a:srgbClr val="FF0000"/>
                </a:solidFill>
              </a:rPr>
              <a:t>2. Tâche</a:t>
            </a:r>
            <a:endParaRPr lang="nl-NL" smtClean="0">
              <a:solidFill>
                <a:srgbClr val="FF0000"/>
              </a:solidFill>
            </a:endParaRPr>
          </a:p>
        </p:txBody>
      </p:sp>
      <p:sp>
        <p:nvSpPr>
          <p:cNvPr id="6148" name="Rectangle 3"/>
          <p:cNvSpPr>
            <a:spLocks noGrp="1" noChangeArrowheads="1"/>
          </p:cNvSpPr>
          <p:nvPr>
            <p:ph type="body" idx="1"/>
          </p:nvPr>
        </p:nvSpPr>
        <p:spPr>
          <a:xfrm>
            <a:off x="468313" y="1268413"/>
            <a:ext cx="8229600" cy="5040312"/>
          </a:xfrm>
        </p:spPr>
        <p:txBody>
          <a:bodyPr/>
          <a:lstStyle/>
          <a:p>
            <a:pPr eaLnBrk="1" hangingPunct="1">
              <a:buFontTx/>
              <a:buNone/>
            </a:pPr>
            <a:r>
              <a:rPr lang="fr-FR" sz="3600" dirty="0" smtClean="0">
                <a:latin typeface="Times New Roman" pitchFamily="18" charset="0"/>
              </a:rPr>
              <a:t>	</a:t>
            </a:r>
            <a:r>
              <a:rPr lang="fr-FR" sz="1800" dirty="0" smtClean="0"/>
              <a:t>Vous êtes enquêteur de police et vous voulez dessiner le profil de Georges Simenon. Vous allez rechercher des informations dans son œuvre et sa biographie. Comme dans une vraie investigation policière, votre recherche sera composée de différentes étapes, qui sont expliquées sous le point 3 (</a:t>
            </a:r>
            <a:r>
              <a:rPr lang="fr-FR" sz="1800" i="1" dirty="0" smtClean="0"/>
              <a:t>Processus</a:t>
            </a:r>
            <a:r>
              <a:rPr lang="fr-FR" sz="1800" dirty="0" smtClean="0"/>
              <a:t>). Vous disposerez de 4 cours pour mener votre enquête.</a:t>
            </a:r>
          </a:p>
          <a:p>
            <a:pPr eaLnBrk="1" hangingPunct="1">
              <a:buFontTx/>
              <a:buNone/>
            </a:pPr>
            <a:endParaRPr lang="fr-FR" sz="1800" dirty="0" smtClean="0"/>
          </a:p>
          <a:p>
            <a:pPr eaLnBrk="1" hangingPunct="1">
              <a:buFontTx/>
              <a:buNone/>
            </a:pPr>
            <a:r>
              <a:rPr lang="fr-FR" sz="1800" dirty="0" smtClean="0"/>
              <a:t>	Les enquêteurs</a:t>
            </a:r>
            <a:r>
              <a:rPr lang="fr-FR" sz="1800" dirty="0" smtClean="0">
                <a:solidFill>
                  <a:srgbClr val="FF0000"/>
                </a:solidFill>
              </a:rPr>
              <a:t> </a:t>
            </a:r>
            <a:r>
              <a:rPr lang="fr-FR" sz="1800" dirty="0" smtClean="0"/>
              <a:t>ont toujours un carnet avec eux, dans lequel ils notent leurs observations. Vous avez reçu également un petit carnet imprimé, que vous devez remplir, chaque fois que vous voyez l’image suivante:</a:t>
            </a:r>
            <a:br>
              <a:rPr lang="fr-FR" sz="1800" dirty="0" smtClean="0"/>
            </a:br>
            <a:endParaRPr lang="fr-FR" sz="1800" dirty="0" smtClean="0"/>
          </a:p>
          <a:p>
            <a:pPr eaLnBrk="1" hangingPunct="1">
              <a:buFontTx/>
              <a:buNone/>
            </a:pPr>
            <a:endParaRPr lang="fr-FR" sz="2000" dirty="0" smtClean="0"/>
          </a:p>
          <a:p>
            <a:pPr eaLnBrk="1" hangingPunct="1">
              <a:buFontTx/>
              <a:buNone/>
            </a:pPr>
            <a:r>
              <a:rPr lang="fr-FR" sz="2000" dirty="0" smtClean="0"/>
              <a:t>	</a:t>
            </a:r>
          </a:p>
          <a:p>
            <a:pPr eaLnBrk="1" hangingPunct="1">
              <a:buFontTx/>
              <a:buNone/>
            </a:pPr>
            <a:r>
              <a:rPr lang="fr-FR" sz="2000" dirty="0" smtClean="0"/>
              <a:t>	</a:t>
            </a:r>
            <a:r>
              <a:rPr lang="fr-FR" sz="1800" dirty="0" smtClean="0"/>
              <a:t>Les deux meilleurs enquêteurs de la classe seront diplômés « apprenti enquêteur ».  N’oubliez pas de rendre votre travail personnel au professeur à la fin du cours.</a:t>
            </a:r>
          </a:p>
          <a:p>
            <a:pPr lvl="1" eaLnBrk="1" hangingPunct="1">
              <a:buFontTx/>
              <a:buNone/>
            </a:pPr>
            <a:endParaRPr lang="fr-FR" sz="1800" dirty="0" smtClean="0"/>
          </a:p>
          <a:p>
            <a:pPr eaLnBrk="1" hangingPunct="1">
              <a:buFontTx/>
              <a:buNone/>
            </a:pPr>
            <a:r>
              <a:rPr lang="nl-BE" sz="2000" dirty="0" smtClean="0"/>
              <a:t>	</a:t>
            </a:r>
          </a:p>
        </p:txBody>
      </p:sp>
      <p:pic>
        <p:nvPicPr>
          <p:cNvPr id="6149" name="Picture 9" descr="carnet_01bou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35132">
            <a:off x="4427538" y="4365625"/>
            <a:ext cx="600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lum bright="40000" contrast="-76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idx="4294967295"/>
          </p:nvPr>
        </p:nvSpPr>
        <p:spPr/>
        <p:txBody>
          <a:bodyPr/>
          <a:lstStyle/>
          <a:p>
            <a:pPr marL="742950" indent="-742950" eaLnBrk="1" hangingPunct="1"/>
            <a:r>
              <a:rPr lang="nl-BE" smtClean="0">
                <a:solidFill>
                  <a:srgbClr val="FF0000"/>
                </a:solidFill>
              </a:rPr>
              <a:t>3. Processus</a:t>
            </a:r>
            <a:endParaRPr lang="en-US" smtClean="0">
              <a:solidFill>
                <a:srgbClr val="FF0000"/>
              </a:solidFill>
            </a:endParaRPr>
          </a:p>
        </p:txBody>
      </p:sp>
      <p:sp>
        <p:nvSpPr>
          <p:cNvPr id="7172" name="Content Placeholder 2"/>
          <p:cNvSpPr>
            <a:spLocks noGrp="1"/>
          </p:cNvSpPr>
          <p:nvPr>
            <p:ph idx="4294967295"/>
          </p:nvPr>
        </p:nvSpPr>
        <p:spPr>
          <a:xfrm>
            <a:off x="0" y="1428750"/>
            <a:ext cx="8229600" cy="4713288"/>
          </a:xfrm>
        </p:spPr>
        <p:txBody>
          <a:bodyPr/>
          <a:lstStyle/>
          <a:p>
            <a:pPr eaLnBrk="1" hangingPunct="1">
              <a:buFontTx/>
              <a:buNone/>
            </a:pPr>
            <a:r>
              <a:rPr lang="fr-BE" sz="2400" dirty="0" smtClean="0">
                <a:latin typeface="Times New Roman" pitchFamily="18" charset="0"/>
              </a:rPr>
              <a:t>		</a:t>
            </a:r>
            <a:r>
              <a:rPr lang="fr-BE" sz="1800" dirty="0" smtClean="0"/>
              <a:t>L’investigation que vous allez mener est composée de cinq étapes: </a:t>
            </a:r>
          </a:p>
          <a:p>
            <a:pPr eaLnBrk="1" hangingPunct="1">
              <a:buFontTx/>
              <a:buNone/>
            </a:pPr>
            <a:endParaRPr lang="fr-BE" sz="1800" dirty="0" smtClean="0"/>
          </a:p>
          <a:p>
            <a:pPr eaLnBrk="1" hangingPunct="1">
              <a:buFontTx/>
              <a:buNone/>
            </a:pPr>
            <a:r>
              <a:rPr lang="nl-BE" sz="1800" dirty="0" smtClean="0"/>
              <a:t>			</a:t>
            </a:r>
            <a:r>
              <a:rPr lang="nl-BE" sz="1800" dirty="0" err="1" smtClean="0"/>
              <a:t>Étape</a:t>
            </a:r>
            <a:r>
              <a:rPr lang="nl-BE" sz="1800" dirty="0" smtClean="0"/>
              <a:t> 1: </a:t>
            </a:r>
            <a:r>
              <a:rPr lang="nl-BE" sz="1800" dirty="0" err="1" smtClean="0"/>
              <a:t>Qui</a:t>
            </a:r>
            <a:r>
              <a:rPr lang="nl-BE" sz="1800" dirty="0" smtClean="0"/>
              <a:t> </a:t>
            </a:r>
            <a:r>
              <a:rPr lang="nl-BE" sz="1800" dirty="0" err="1" smtClean="0"/>
              <a:t>est</a:t>
            </a:r>
            <a:r>
              <a:rPr lang="nl-BE" sz="1800" dirty="0" smtClean="0"/>
              <a:t> </a:t>
            </a:r>
            <a:r>
              <a:rPr lang="nl-BE" sz="1800" dirty="0" err="1" smtClean="0"/>
              <a:t>Maigret</a:t>
            </a:r>
            <a:r>
              <a:rPr lang="nl-BE" sz="1800" dirty="0" smtClean="0"/>
              <a:t>?</a:t>
            </a:r>
          </a:p>
          <a:p>
            <a:pPr eaLnBrk="1" hangingPunct="1">
              <a:buFontTx/>
              <a:buNone/>
            </a:pPr>
            <a:r>
              <a:rPr lang="nl-BE" sz="1800" dirty="0" smtClean="0"/>
              <a:t>			</a:t>
            </a:r>
            <a:r>
              <a:rPr lang="nl-BE" sz="1800" dirty="0" err="1" smtClean="0"/>
              <a:t>Étape</a:t>
            </a:r>
            <a:r>
              <a:rPr lang="nl-BE" sz="1800" dirty="0" smtClean="0"/>
              <a:t> 2: </a:t>
            </a:r>
            <a:r>
              <a:rPr lang="nl-BE" sz="1800" dirty="0" err="1" smtClean="0"/>
              <a:t>Maigret</a:t>
            </a:r>
            <a:r>
              <a:rPr lang="nl-BE" sz="1800" dirty="0" smtClean="0"/>
              <a:t> à </a:t>
            </a:r>
            <a:r>
              <a:rPr lang="nl-BE" sz="1800" dirty="0" err="1" smtClean="0"/>
              <a:t>l’écran</a:t>
            </a:r>
            <a:r>
              <a:rPr lang="nl-BE" sz="1800" dirty="0" smtClean="0"/>
              <a:t> </a:t>
            </a:r>
          </a:p>
          <a:p>
            <a:pPr eaLnBrk="1" hangingPunct="1">
              <a:buFontTx/>
              <a:buNone/>
            </a:pPr>
            <a:r>
              <a:rPr lang="nl-BE" sz="1800" dirty="0" smtClean="0"/>
              <a:t>			</a:t>
            </a:r>
            <a:r>
              <a:rPr lang="nl-BE" sz="1800" dirty="0" err="1" smtClean="0"/>
              <a:t>Étape</a:t>
            </a:r>
            <a:r>
              <a:rPr lang="nl-BE" sz="1800" dirty="0" smtClean="0"/>
              <a:t> 3: </a:t>
            </a:r>
            <a:r>
              <a:rPr lang="nl-BE" sz="1800" dirty="0" err="1" smtClean="0"/>
              <a:t>Qui</a:t>
            </a:r>
            <a:r>
              <a:rPr lang="nl-BE" sz="1800" dirty="0" smtClean="0"/>
              <a:t> </a:t>
            </a:r>
            <a:r>
              <a:rPr lang="nl-BE" sz="1800" dirty="0" err="1" smtClean="0"/>
              <a:t>est</a:t>
            </a:r>
            <a:r>
              <a:rPr lang="nl-BE" sz="1800" dirty="0" smtClean="0"/>
              <a:t> Georges Simenon?</a:t>
            </a:r>
          </a:p>
          <a:p>
            <a:pPr eaLnBrk="1" hangingPunct="1">
              <a:buFontTx/>
              <a:buNone/>
            </a:pPr>
            <a:r>
              <a:rPr lang="nl-BE" sz="1800" dirty="0" smtClean="0"/>
              <a:t>			</a:t>
            </a:r>
            <a:r>
              <a:rPr lang="nl-BE" sz="1800" dirty="0" err="1" smtClean="0"/>
              <a:t>Étape</a:t>
            </a:r>
            <a:r>
              <a:rPr lang="nl-BE" sz="1800" dirty="0" smtClean="0"/>
              <a:t> 4: Les “</a:t>
            </a:r>
            <a:r>
              <a:rPr lang="nl-BE" sz="1800" dirty="0" err="1" smtClean="0"/>
              <a:t>Maigret</a:t>
            </a:r>
            <a:r>
              <a:rPr lang="nl-BE" sz="1800" dirty="0" smtClean="0"/>
              <a:t>”</a:t>
            </a:r>
          </a:p>
          <a:p>
            <a:pPr eaLnBrk="1" hangingPunct="1">
              <a:buFontTx/>
              <a:buNone/>
            </a:pPr>
            <a:r>
              <a:rPr lang="nl-BE" sz="1800" dirty="0" smtClean="0"/>
              <a:t>			</a:t>
            </a:r>
            <a:r>
              <a:rPr lang="nl-BE" sz="1800" dirty="0" err="1" smtClean="0"/>
              <a:t>Étape</a:t>
            </a:r>
            <a:r>
              <a:rPr lang="nl-BE" sz="1800" dirty="0" smtClean="0"/>
              <a:t> 5: </a:t>
            </a:r>
            <a:r>
              <a:rPr lang="nl-BE" sz="1800" dirty="0" err="1" smtClean="0"/>
              <a:t>Lecture</a:t>
            </a:r>
            <a:endParaRPr lang="nl-BE" sz="1800" dirty="0" smtClean="0"/>
          </a:p>
          <a:p>
            <a:pPr eaLnBrk="1" hangingPunct="1">
              <a:buFontTx/>
              <a:buNone/>
            </a:pPr>
            <a:r>
              <a:rPr lang="nl-BE" sz="1800" dirty="0" smtClean="0"/>
              <a:t>			</a:t>
            </a:r>
            <a:r>
              <a:rPr lang="nl-BE" sz="1800" dirty="0" err="1" smtClean="0"/>
              <a:t>Étape</a:t>
            </a:r>
            <a:r>
              <a:rPr lang="nl-BE" sz="1800" dirty="0" smtClean="0"/>
              <a:t> 6: </a:t>
            </a:r>
            <a:r>
              <a:rPr lang="nl-BE" sz="1800" dirty="0" err="1" smtClean="0"/>
              <a:t>Exercice</a:t>
            </a:r>
            <a:r>
              <a:rPr lang="nl-BE" sz="1800" dirty="0" smtClean="0"/>
              <a:t> </a:t>
            </a:r>
            <a:r>
              <a:rPr lang="nl-BE" sz="1800" dirty="0" err="1" smtClean="0"/>
              <a:t>récapitulatif</a:t>
            </a:r>
            <a:endParaRPr lang="nl-BE" sz="1800" dirty="0" smtClean="0"/>
          </a:p>
          <a:p>
            <a:pPr eaLnBrk="1" hangingPunct="1">
              <a:buFontTx/>
              <a:buNone/>
            </a:pPr>
            <a:endParaRPr lang="en-US" sz="1800" dirty="0" smtClean="0"/>
          </a:p>
          <a:p>
            <a:pPr eaLnBrk="1" hangingPunct="1">
              <a:buFontTx/>
              <a:buNone/>
            </a:pPr>
            <a:r>
              <a:rPr lang="en-US" sz="1800" dirty="0" smtClean="0"/>
              <a:t>		</a:t>
            </a:r>
            <a:r>
              <a:rPr lang="en-US" sz="1800" dirty="0" err="1" smtClean="0"/>
              <a:t>Vous</a:t>
            </a:r>
            <a:r>
              <a:rPr lang="en-US" sz="1800" dirty="0" smtClean="0"/>
              <a:t> </a:t>
            </a:r>
            <a:r>
              <a:rPr lang="en-US" sz="1800" dirty="0" err="1" smtClean="0"/>
              <a:t>devez</a:t>
            </a:r>
            <a:r>
              <a:rPr lang="en-US" sz="1800" dirty="0" smtClean="0"/>
              <a:t> </a:t>
            </a:r>
            <a:r>
              <a:rPr lang="en-US" sz="1800" dirty="0" err="1" smtClean="0"/>
              <a:t>parcourir</a:t>
            </a:r>
            <a:r>
              <a:rPr lang="en-US" sz="1800" dirty="0" smtClean="0"/>
              <a:t> les </a:t>
            </a:r>
            <a:r>
              <a:rPr lang="en-US" sz="1800" dirty="0" err="1" smtClean="0"/>
              <a:t>étapes</a:t>
            </a:r>
            <a:r>
              <a:rPr lang="en-US" sz="1800" dirty="0" smtClean="0"/>
              <a:t> </a:t>
            </a:r>
            <a:r>
              <a:rPr lang="en-US" sz="1800" dirty="0" err="1" smtClean="0"/>
              <a:t>chronologiquement</a:t>
            </a:r>
            <a:r>
              <a:rPr lang="en-US" sz="1800" dirty="0" smtClean="0"/>
              <a:t>. </a:t>
            </a:r>
            <a:r>
              <a:rPr lang="en-US" sz="1800" dirty="0" err="1" smtClean="0"/>
              <a:t>Chaque</a:t>
            </a:r>
            <a:r>
              <a:rPr lang="en-US" sz="1800" dirty="0" smtClean="0"/>
              <a:t> </a:t>
            </a:r>
            <a:r>
              <a:rPr lang="en-US" sz="1800" dirty="0" err="1" smtClean="0"/>
              <a:t>étape</a:t>
            </a:r>
            <a:r>
              <a:rPr lang="en-US" sz="1800" dirty="0" smtClean="0"/>
              <a:t> 	</a:t>
            </a:r>
            <a:r>
              <a:rPr lang="en-US" sz="1800" dirty="0" err="1" smtClean="0"/>
              <a:t>doit</a:t>
            </a:r>
            <a:r>
              <a:rPr lang="en-US" sz="1800" dirty="0" smtClean="0"/>
              <a:t> </a:t>
            </a:r>
            <a:r>
              <a:rPr lang="en-US" sz="1800" dirty="0" err="1" smtClean="0"/>
              <a:t>donc</a:t>
            </a:r>
            <a:r>
              <a:rPr lang="en-US" sz="1800" dirty="0" smtClean="0"/>
              <a:t> </a:t>
            </a:r>
            <a:r>
              <a:rPr lang="en-US" sz="1800" dirty="0" err="1" smtClean="0"/>
              <a:t>être</a:t>
            </a:r>
            <a:r>
              <a:rPr lang="en-US" sz="1800" dirty="0" smtClean="0"/>
              <a:t> </a:t>
            </a:r>
            <a:r>
              <a:rPr lang="en-US" sz="1800" dirty="0" err="1" smtClean="0"/>
              <a:t>achevée</a:t>
            </a:r>
            <a:r>
              <a:rPr lang="en-US" sz="1800" dirty="0" smtClean="0"/>
              <a:t> </a:t>
            </a:r>
            <a:r>
              <a:rPr lang="en-US" sz="1800" dirty="0" err="1" smtClean="0"/>
              <a:t>avant</a:t>
            </a:r>
            <a:r>
              <a:rPr lang="en-US" sz="1800" dirty="0" smtClean="0"/>
              <a:t> de passer à la </a:t>
            </a:r>
            <a:r>
              <a:rPr lang="en-US" sz="1800" dirty="0" err="1" smtClean="0"/>
              <a:t>suivante</a:t>
            </a:r>
            <a:r>
              <a:rPr lang="en-US" sz="1800" dirty="0" smtClean="0"/>
              <a:t>. </a:t>
            </a:r>
            <a:br>
              <a:rPr lang="en-US" sz="1800" dirty="0" smtClean="0"/>
            </a:br>
            <a:r>
              <a:rPr lang="en-US" sz="1800" dirty="0" smtClean="0"/>
              <a:t>	</a:t>
            </a:r>
            <a:r>
              <a:rPr lang="en-US" sz="1800" dirty="0" err="1" smtClean="0"/>
              <a:t>N’oubliez</a:t>
            </a:r>
            <a:r>
              <a:rPr lang="en-US" sz="1800" dirty="0" smtClean="0"/>
              <a:t> pas de </a:t>
            </a:r>
            <a:r>
              <a:rPr lang="en-US" sz="1800" dirty="0" err="1" smtClean="0"/>
              <a:t>remplir</a:t>
            </a:r>
            <a:r>
              <a:rPr lang="en-US" sz="1800" dirty="0" smtClean="0"/>
              <a:t> </a:t>
            </a:r>
            <a:r>
              <a:rPr lang="en-US" sz="1800" dirty="0" err="1" smtClean="0"/>
              <a:t>votre</a:t>
            </a:r>
            <a:r>
              <a:rPr lang="en-US" sz="1800" dirty="0" smtClean="0"/>
              <a:t> carnet au </a:t>
            </a:r>
            <a:r>
              <a:rPr lang="en-US" sz="1800" dirty="0" err="1" smtClean="0"/>
              <a:t>cours</a:t>
            </a:r>
            <a:r>
              <a:rPr lang="en-US" sz="1800" dirty="0" smtClean="0"/>
              <a:t> de </a:t>
            </a:r>
            <a:r>
              <a:rPr lang="en-US" sz="1800" dirty="0" err="1" smtClean="0"/>
              <a:t>votre</a:t>
            </a:r>
            <a:r>
              <a:rPr lang="en-US" sz="1800" dirty="0" smtClean="0"/>
              <a:t> </a:t>
            </a:r>
            <a:r>
              <a:rPr lang="en-US" sz="1800" dirty="0" err="1" smtClean="0"/>
              <a:t>recherche</a:t>
            </a:r>
            <a:r>
              <a:rPr lang="en-US" sz="1800" dirty="0" smtClean="0"/>
              <a:t>. </a:t>
            </a:r>
            <a:br>
              <a:rPr lang="en-US" sz="1800" dirty="0" smtClean="0"/>
            </a:br>
            <a:r>
              <a:rPr lang="en-US" sz="1800" dirty="0" smtClean="0"/>
              <a:t/>
            </a:r>
            <a:br>
              <a:rPr lang="en-US" sz="1800" dirty="0" smtClean="0"/>
            </a:br>
            <a:endParaRPr lang="en-US" sz="1800" dirty="0" smtClean="0"/>
          </a:p>
          <a:p>
            <a:pPr eaLnBrk="1" hangingPunct="1">
              <a:buFontTx/>
              <a:buNone/>
            </a:pPr>
            <a:r>
              <a:rPr lang="en-US" sz="1800" dirty="0" smtClean="0"/>
              <a:t>		</a:t>
            </a:r>
            <a:r>
              <a:rPr lang="en-US" sz="1800" b="1" dirty="0" smtClean="0"/>
              <a:t>Bonne chance !</a:t>
            </a:r>
          </a:p>
          <a:p>
            <a:pPr eaLnBrk="1" hangingPunct="1">
              <a:buFontTx/>
              <a:buNone/>
            </a:pPr>
            <a:endParaRPr lang="en-US" sz="1800" dirty="0" smtClean="0">
              <a:solidFill>
                <a:srgbClr val="FF0000"/>
              </a:solidFill>
            </a:endParaRPr>
          </a:p>
          <a:p>
            <a:pPr eaLnBrk="1" hangingPunct="1">
              <a:buFontTx/>
              <a:buNone/>
            </a:pPr>
            <a:r>
              <a:rPr lang="fr-FR" sz="2000" dirty="0" smtClean="0">
                <a:latin typeface="Times New Roman" pitchFamily="18" charset="0"/>
              </a:rPr>
              <a:t>	</a:t>
            </a:r>
            <a:endParaRPr lang="en-US" sz="2000" dirty="0" smtClean="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lum bright="40000" contrast="-76000"/>
            <a:extLst>
              <a:ext uri="{28A0092B-C50C-407E-A947-70E740481C1C}">
                <a14:useLocalDpi xmlns:a14="http://schemas.microsoft.com/office/drawing/2010/main" val="0"/>
              </a:ext>
            </a:extLst>
          </a:blip>
          <a:srcRect/>
          <a:stretch>
            <a:fillRect/>
          </a:stretch>
        </p:blipFill>
        <p:spPr bwMode="auto">
          <a:xfrm>
            <a:off x="-357188" y="0"/>
            <a:ext cx="9501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idx="4294967295"/>
          </p:nvPr>
        </p:nvSpPr>
        <p:spPr/>
        <p:txBody>
          <a:bodyPr/>
          <a:lstStyle/>
          <a:p>
            <a:pPr algn="r" eaLnBrk="1" hangingPunct="1"/>
            <a:r>
              <a:rPr lang="nl-BE" i="1" smtClean="0">
                <a:solidFill>
                  <a:srgbClr val="7030A0"/>
                </a:solidFill>
              </a:rPr>
              <a:t>Étape 1: Qui est Maigret?</a:t>
            </a:r>
            <a:endParaRPr lang="en-US" i="1" smtClean="0">
              <a:solidFill>
                <a:srgbClr val="7030A0"/>
              </a:solidFill>
            </a:endParaRPr>
          </a:p>
        </p:txBody>
      </p:sp>
      <p:sp>
        <p:nvSpPr>
          <p:cNvPr id="8196" name="Content Placeholder 2"/>
          <p:cNvSpPr>
            <a:spLocks noGrp="1"/>
          </p:cNvSpPr>
          <p:nvPr>
            <p:ph idx="4294967295"/>
          </p:nvPr>
        </p:nvSpPr>
        <p:spPr/>
        <p:txBody>
          <a:bodyPr/>
          <a:lstStyle/>
          <a:p>
            <a:pPr eaLnBrk="1" hangingPunct="1">
              <a:buFontTx/>
              <a:buNone/>
            </a:pPr>
            <a:r>
              <a:rPr lang="nl-BE" sz="2400" dirty="0" smtClean="0">
                <a:latin typeface="Times New Roman" pitchFamily="18" charset="0"/>
              </a:rPr>
              <a:t>	</a:t>
            </a:r>
          </a:p>
          <a:p>
            <a:pPr eaLnBrk="1" hangingPunct="1">
              <a:buFontTx/>
              <a:buNone/>
            </a:pPr>
            <a:r>
              <a:rPr lang="nl-BE" sz="2400" dirty="0" smtClean="0">
                <a:latin typeface="Times New Roman" pitchFamily="18" charset="0"/>
              </a:rPr>
              <a:t>	</a:t>
            </a:r>
            <a:r>
              <a:rPr lang="nl-BE" sz="2000" dirty="0" err="1" smtClean="0"/>
              <a:t>Vous</a:t>
            </a:r>
            <a:r>
              <a:rPr lang="nl-BE" sz="2000" dirty="0" smtClean="0"/>
              <a:t> </a:t>
            </a:r>
            <a:r>
              <a:rPr lang="nl-BE" sz="2000" dirty="0" err="1" smtClean="0"/>
              <a:t>le</a:t>
            </a:r>
            <a:r>
              <a:rPr lang="nl-BE" sz="2000" dirty="0" smtClean="0"/>
              <a:t> </a:t>
            </a:r>
            <a:r>
              <a:rPr lang="nl-BE" sz="2000" dirty="0" err="1" smtClean="0"/>
              <a:t>savez</a:t>
            </a:r>
            <a:r>
              <a:rPr lang="nl-BE" sz="2000" dirty="0" smtClean="0"/>
              <a:t> déjà: </a:t>
            </a:r>
            <a:br>
              <a:rPr lang="nl-BE" sz="2000" dirty="0" smtClean="0"/>
            </a:br>
            <a:r>
              <a:rPr lang="nl-BE" sz="2000" dirty="0" smtClean="0"/>
              <a:t>Jules </a:t>
            </a:r>
            <a:r>
              <a:rPr lang="nl-BE" sz="2000" dirty="0" err="1" smtClean="0"/>
              <a:t>Maigret</a:t>
            </a:r>
            <a:r>
              <a:rPr lang="nl-BE" sz="2000" dirty="0" smtClean="0"/>
              <a:t> </a:t>
            </a:r>
            <a:r>
              <a:rPr lang="nl-BE" sz="2000" dirty="0" err="1" smtClean="0"/>
              <a:t>est</a:t>
            </a:r>
            <a:r>
              <a:rPr lang="nl-BE" sz="2000" dirty="0" smtClean="0"/>
              <a:t> </a:t>
            </a:r>
            <a:r>
              <a:rPr lang="nl-BE" sz="2000" dirty="0" err="1" smtClean="0"/>
              <a:t>le</a:t>
            </a:r>
            <a:r>
              <a:rPr lang="nl-BE" sz="2000" dirty="0" smtClean="0"/>
              <a:t> nom du </a:t>
            </a:r>
            <a:r>
              <a:rPr lang="nl-BE" sz="2000" dirty="0" err="1" smtClean="0"/>
              <a:t>personnage</a:t>
            </a:r>
            <a:r>
              <a:rPr lang="nl-BE" sz="2000" dirty="0" smtClean="0"/>
              <a:t> </a:t>
            </a:r>
            <a:r>
              <a:rPr lang="nl-BE" sz="2000" dirty="0" err="1" smtClean="0"/>
              <a:t>principal</a:t>
            </a:r>
            <a:r>
              <a:rPr lang="nl-BE" sz="2000" dirty="0" smtClean="0"/>
              <a:t> dans les romans </a:t>
            </a:r>
            <a:r>
              <a:rPr lang="nl-BE" sz="2000" dirty="0" err="1" smtClean="0"/>
              <a:t>policiers</a:t>
            </a:r>
            <a:r>
              <a:rPr lang="nl-BE" sz="2000" dirty="0" smtClean="0"/>
              <a:t> de Simenon.</a:t>
            </a:r>
          </a:p>
          <a:p>
            <a:pPr eaLnBrk="1" hangingPunct="1">
              <a:buFontTx/>
              <a:buNone/>
            </a:pPr>
            <a:endParaRPr lang="nl-BE" sz="2000" dirty="0" smtClean="0"/>
          </a:p>
          <a:p>
            <a:pPr eaLnBrk="1" hangingPunct="1">
              <a:buFontTx/>
              <a:buNone/>
            </a:pPr>
            <a:r>
              <a:rPr lang="nl-BE" sz="2000" dirty="0" smtClean="0"/>
              <a:t>	</a:t>
            </a:r>
            <a:r>
              <a:rPr lang="nl-BE" sz="2000" dirty="0" err="1" smtClean="0"/>
              <a:t>Découvrez</a:t>
            </a:r>
            <a:r>
              <a:rPr lang="nl-BE" sz="2000" dirty="0" smtClean="0"/>
              <a:t> </a:t>
            </a:r>
            <a:r>
              <a:rPr lang="nl-BE" sz="2000" dirty="0" err="1" smtClean="0"/>
              <a:t>Maigret</a:t>
            </a:r>
            <a:r>
              <a:rPr lang="nl-BE" sz="2000" dirty="0" smtClean="0"/>
              <a:t> par </a:t>
            </a:r>
            <a:r>
              <a:rPr lang="nl-BE" sz="2000" dirty="0" err="1" smtClean="0"/>
              <a:t>le</a:t>
            </a:r>
            <a:r>
              <a:rPr lang="nl-BE" sz="2000" dirty="0" smtClean="0"/>
              <a:t> </a:t>
            </a:r>
            <a:r>
              <a:rPr lang="nl-BE" sz="2000" dirty="0" err="1" smtClean="0"/>
              <a:t>biais</a:t>
            </a:r>
            <a:r>
              <a:rPr lang="nl-BE" sz="2000" dirty="0" smtClean="0"/>
              <a:t> de 4 </a:t>
            </a:r>
            <a:r>
              <a:rPr lang="nl-BE" sz="2000" dirty="0" err="1" smtClean="0"/>
              <a:t>extraits</a:t>
            </a:r>
            <a:r>
              <a:rPr lang="nl-BE" sz="2000" dirty="0" smtClean="0"/>
              <a:t> de </a:t>
            </a:r>
            <a:r>
              <a:rPr lang="nl-BE" sz="2000" dirty="0" err="1" smtClean="0"/>
              <a:t>livres</a:t>
            </a:r>
            <a:r>
              <a:rPr lang="nl-BE" sz="2000" dirty="0" smtClean="0"/>
              <a:t>, que </a:t>
            </a:r>
            <a:r>
              <a:rPr lang="nl-BE" sz="2000" dirty="0" err="1" smtClean="0"/>
              <a:t>vous</a:t>
            </a:r>
            <a:r>
              <a:rPr lang="nl-BE" sz="2000" dirty="0" smtClean="0"/>
              <a:t> </a:t>
            </a:r>
            <a:r>
              <a:rPr lang="nl-BE" sz="2000" dirty="0" err="1" smtClean="0"/>
              <a:t>trouverez</a:t>
            </a:r>
            <a:r>
              <a:rPr lang="nl-BE" sz="2000" dirty="0" smtClean="0"/>
              <a:t> </a:t>
            </a:r>
            <a:r>
              <a:rPr lang="nl-BE" sz="2000" dirty="0" err="1" smtClean="0"/>
              <a:t>sur</a:t>
            </a:r>
            <a:r>
              <a:rPr lang="nl-BE" sz="2000" dirty="0" smtClean="0"/>
              <a:t> les </a:t>
            </a:r>
            <a:r>
              <a:rPr lang="nl-BE" sz="2000" dirty="0" err="1" smtClean="0"/>
              <a:t>diapositives</a:t>
            </a:r>
            <a:r>
              <a:rPr lang="nl-BE" sz="2000" dirty="0" smtClean="0"/>
              <a:t> </a:t>
            </a:r>
            <a:r>
              <a:rPr lang="nl-BE" sz="2000" dirty="0" err="1" smtClean="0"/>
              <a:t>suivantes</a:t>
            </a:r>
            <a:r>
              <a:rPr lang="nl-BE" sz="2000" dirty="0" smtClean="0"/>
              <a:t>. </a:t>
            </a:r>
            <a:r>
              <a:rPr lang="nl-BE" sz="2000" dirty="0" err="1" smtClean="0"/>
              <a:t>Lisez</a:t>
            </a:r>
            <a:r>
              <a:rPr lang="nl-BE" sz="2000" dirty="0" smtClean="0"/>
              <a:t>-les.</a:t>
            </a:r>
            <a:br>
              <a:rPr lang="nl-BE" sz="2000" dirty="0" smtClean="0"/>
            </a:br>
            <a:r>
              <a:rPr lang="nl-BE" sz="2000" dirty="0" smtClean="0"/>
              <a:t/>
            </a:r>
            <a:br>
              <a:rPr lang="nl-BE" sz="2000" dirty="0" smtClean="0"/>
            </a:br>
            <a:r>
              <a:rPr lang="nl-BE" sz="2000" dirty="0" smtClean="0"/>
              <a:t>En </a:t>
            </a:r>
            <a:r>
              <a:rPr lang="nl-BE" sz="2000" dirty="0" err="1" smtClean="0"/>
              <a:t>cas</a:t>
            </a:r>
            <a:r>
              <a:rPr lang="nl-BE" sz="2000" dirty="0" smtClean="0"/>
              <a:t> de </a:t>
            </a:r>
            <a:r>
              <a:rPr lang="nl-BE" sz="2000" dirty="0" err="1" smtClean="0"/>
              <a:t>doute</a:t>
            </a:r>
            <a:r>
              <a:rPr lang="nl-BE" sz="2000" dirty="0" smtClean="0"/>
              <a:t> </a:t>
            </a:r>
            <a:r>
              <a:rPr lang="nl-BE" sz="2000" dirty="0" err="1" smtClean="0"/>
              <a:t>sur</a:t>
            </a:r>
            <a:r>
              <a:rPr lang="nl-BE" sz="2000" dirty="0" smtClean="0"/>
              <a:t> </a:t>
            </a:r>
            <a:r>
              <a:rPr lang="nl-BE" sz="2000" dirty="0" err="1" smtClean="0"/>
              <a:t>le</a:t>
            </a:r>
            <a:r>
              <a:rPr lang="nl-BE" sz="2000" dirty="0" smtClean="0"/>
              <a:t> vocabulaire, </a:t>
            </a:r>
            <a:r>
              <a:rPr lang="nl-BE" sz="2000" dirty="0" err="1" smtClean="0"/>
              <a:t>consultez</a:t>
            </a:r>
            <a:r>
              <a:rPr lang="nl-BE" sz="2000" dirty="0" smtClean="0"/>
              <a:t> </a:t>
            </a:r>
            <a:r>
              <a:rPr lang="nl-BE" sz="2000" dirty="0" err="1" smtClean="0"/>
              <a:t>le</a:t>
            </a:r>
            <a:r>
              <a:rPr lang="nl-BE" sz="2000" dirty="0" smtClean="0"/>
              <a:t> </a:t>
            </a:r>
            <a:r>
              <a:rPr lang="nl-BE" sz="2000" dirty="0" err="1" smtClean="0"/>
              <a:t>dictionnaire</a:t>
            </a:r>
            <a:r>
              <a:rPr lang="nl-BE" sz="2000" dirty="0" smtClean="0"/>
              <a:t> </a:t>
            </a:r>
            <a:r>
              <a:rPr lang="nl-BE" sz="2000" dirty="0" err="1" smtClean="0"/>
              <a:t>français</a:t>
            </a:r>
            <a:r>
              <a:rPr lang="nl-BE" sz="2000" dirty="0" smtClean="0"/>
              <a:t> en </a:t>
            </a:r>
            <a:r>
              <a:rPr lang="nl-BE" sz="2000" dirty="0" err="1" smtClean="0"/>
              <a:t>ligne</a:t>
            </a:r>
            <a:r>
              <a:rPr lang="nl-BE" sz="2000" dirty="0" smtClean="0"/>
              <a:t>:</a:t>
            </a:r>
            <a:r>
              <a:rPr lang="nl-BE" sz="2000" dirty="0" smtClean="0">
                <a:solidFill>
                  <a:srgbClr val="FF0000"/>
                </a:solidFill>
              </a:rPr>
              <a:t>	</a:t>
            </a:r>
          </a:p>
          <a:p>
            <a:pPr eaLnBrk="1" hangingPunct="1">
              <a:buFontTx/>
              <a:buNone/>
            </a:pPr>
            <a:r>
              <a:rPr lang="nl-BE" sz="2000" dirty="0" smtClean="0">
                <a:solidFill>
                  <a:srgbClr val="FF0000"/>
                </a:solidFill>
              </a:rPr>
              <a:t>	</a:t>
            </a:r>
            <a:r>
              <a:rPr lang="nl-BE" sz="2000" dirty="0" smtClean="0">
                <a:solidFill>
                  <a:srgbClr val="FF0000"/>
                </a:solidFill>
                <a:hlinkClick r:id="rId3"/>
              </a:rPr>
              <a:t>TV5Monde - </a:t>
            </a:r>
            <a:r>
              <a:rPr lang="nl-BE" sz="2000" dirty="0" err="1" smtClean="0">
                <a:solidFill>
                  <a:srgbClr val="FF0000"/>
                </a:solidFill>
                <a:hlinkClick r:id="rId3"/>
              </a:rPr>
              <a:t>Langue</a:t>
            </a:r>
            <a:r>
              <a:rPr lang="nl-BE" sz="2000" dirty="0" smtClean="0">
                <a:solidFill>
                  <a:srgbClr val="FF0000"/>
                </a:solidFill>
                <a:hlinkClick r:id="rId3"/>
              </a:rPr>
              <a:t> </a:t>
            </a:r>
            <a:r>
              <a:rPr lang="nl-BE" sz="2000" dirty="0" err="1" smtClean="0">
                <a:solidFill>
                  <a:srgbClr val="FF0000"/>
                </a:solidFill>
                <a:hlinkClick r:id="rId3"/>
              </a:rPr>
              <a:t>Française</a:t>
            </a:r>
            <a:r>
              <a:rPr lang="nl-BE" sz="2000" dirty="0" smtClean="0">
                <a:solidFill>
                  <a:srgbClr val="FF0000"/>
                </a:solidFill>
                <a:hlinkClick r:id="rId3"/>
              </a:rPr>
              <a:t>- </a:t>
            </a:r>
            <a:r>
              <a:rPr lang="nl-BE" sz="2000" dirty="0" err="1" smtClean="0">
                <a:solidFill>
                  <a:srgbClr val="FF0000"/>
                </a:solidFill>
                <a:hlinkClick r:id="rId3"/>
              </a:rPr>
              <a:t>Sommaire</a:t>
            </a:r>
            <a:endParaRPr lang="nl-BE" sz="2000" dirty="0" smtClean="0">
              <a:solidFill>
                <a:srgbClr val="FF0000"/>
              </a:solidFill>
            </a:endParaRPr>
          </a:p>
          <a:p>
            <a:pPr eaLnBrk="1" hangingPunct="1">
              <a:buFontTx/>
              <a:buNone/>
            </a:pPr>
            <a:r>
              <a:rPr lang="nl-BE" sz="2000" dirty="0" smtClean="0">
                <a:solidFill>
                  <a:srgbClr val="FF0000"/>
                </a:solidFill>
              </a:rPr>
              <a:t/>
            </a:r>
            <a:br>
              <a:rPr lang="nl-BE" sz="2000" dirty="0" smtClean="0">
                <a:solidFill>
                  <a:srgbClr val="FF0000"/>
                </a:solidFill>
              </a:rPr>
            </a:br>
            <a:endParaRPr lang="nl-BE" sz="2000" dirty="0" smtClean="0">
              <a:solidFill>
                <a:srgbClr val="FF0000"/>
              </a:solidFill>
            </a:endParaRPr>
          </a:p>
          <a:p>
            <a:pPr eaLnBrk="1" hangingPunct="1">
              <a:buFontTx/>
              <a:buNone/>
            </a:pPr>
            <a:endParaRPr lang="en-US" sz="2000" dirty="0" smtClean="0">
              <a:latin typeface="Times New Roman" pitchFamily="18" charset="0"/>
            </a:endParaRPr>
          </a:p>
        </p:txBody>
      </p:sp>
      <p:pic>
        <p:nvPicPr>
          <p:cNvPr id="8197" name="Picture 5" descr="carnet_01bouc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35132">
            <a:off x="6011863" y="4941888"/>
            <a:ext cx="56356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Afbeelding 2"/>
          <p:cNvPicPr>
            <a:picLocks noChangeAspect="1" noChangeArrowheads="1"/>
          </p:cNvPicPr>
          <p:nvPr/>
        </p:nvPicPr>
        <p:blipFill>
          <a:blip r:embed="rId2">
            <a:lum bright="80000" contras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el 1"/>
          <p:cNvSpPr>
            <a:spLocks noGrp="1"/>
          </p:cNvSpPr>
          <p:nvPr>
            <p:ph type="title" idx="4294967295"/>
          </p:nvPr>
        </p:nvSpPr>
        <p:spPr>
          <a:xfrm>
            <a:off x="457200" y="0"/>
            <a:ext cx="8229600" cy="836613"/>
          </a:xfrm>
        </p:spPr>
        <p:txBody>
          <a:bodyPr/>
          <a:lstStyle/>
          <a:p>
            <a:pPr eaLnBrk="1" hangingPunct="1"/>
            <a:r>
              <a:rPr lang="nl-BE" sz="4000" i="1" smtClean="0">
                <a:solidFill>
                  <a:srgbClr val="7030A0"/>
                </a:solidFill>
              </a:rPr>
              <a:t>Extraits</a:t>
            </a:r>
          </a:p>
        </p:txBody>
      </p:sp>
      <p:sp>
        <p:nvSpPr>
          <p:cNvPr id="9220" name="Tijdelijke aanduiding voor inhoud 2"/>
          <p:cNvSpPr>
            <a:spLocks noGrp="1"/>
          </p:cNvSpPr>
          <p:nvPr>
            <p:ph idx="4294967295"/>
          </p:nvPr>
        </p:nvSpPr>
        <p:spPr/>
        <p:txBody>
          <a:bodyPr/>
          <a:lstStyle/>
          <a:p>
            <a:pPr eaLnBrk="1" hangingPunct="1">
              <a:buFont typeface="Calibri" pitchFamily="34" charset="0"/>
              <a:buAutoNum type="arabicPeriod"/>
            </a:pPr>
            <a:r>
              <a:rPr lang="fr-FR" sz="1600" dirty="0" smtClean="0"/>
              <a:t>A partir de trois heures et demie, Maigret commença à relever la tête de temps en temps pour regarder l’heure. A quatre heures moins dix, il parapha le dernier feuillet qu’il venait d’annoter, repoussa son fauteuil, s’épongea, hésita entre les cinq pipes qui se trouvaient dans le cendrier et qu’il avait fumées sans prendre la peine de les vider ensuite. Son pied, sous le bureau, avait pressé un timbre et on frappait à la porte. S’épongeant d’un mouchoir largement déployé, il grognait:</a:t>
            </a:r>
            <a:br>
              <a:rPr lang="fr-FR" sz="1600" dirty="0" smtClean="0"/>
            </a:br>
            <a:r>
              <a:rPr lang="fr-FR" sz="1600" dirty="0" smtClean="0"/>
              <a:t>- Entrez !</a:t>
            </a:r>
            <a:br>
              <a:rPr lang="fr-FR" sz="1600" dirty="0" smtClean="0"/>
            </a:br>
            <a:r>
              <a:rPr lang="fr-FR" sz="1600" dirty="0" smtClean="0"/>
              <a:t>C’était l’inspecteur Janvier qui, comme le commissaire, avait retiré son veston, mais avait conservé sa cravate tandis que Maigret s’était débarrassé de la sienne.</a:t>
            </a:r>
            <a:br>
              <a:rPr lang="fr-FR" sz="1600" dirty="0" smtClean="0"/>
            </a:br>
            <a:endParaRPr lang="fr-FR" sz="1600" dirty="0" smtClean="0"/>
          </a:p>
          <a:p>
            <a:pPr eaLnBrk="1" hangingPunct="1">
              <a:buFont typeface="Calibri" pitchFamily="34" charset="0"/>
              <a:buAutoNum type="arabicPeriod"/>
            </a:pPr>
            <a:r>
              <a:rPr lang="fr-FR" sz="1600" dirty="0" err="1" smtClean="0"/>
              <a:t>Lognon</a:t>
            </a:r>
            <a:r>
              <a:rPr lang="fr-FR" sz="1600" dirty="0" smtClean="0"/>
              <a:t> avait une mine désabusée. Il avait découvert la piste </a:t>
            </a:r>
            <a:r>
              <a:rPr lang="fr-FR" sz="1600" dirty="0" err="1" smtClean="0"/>
              <a:t>Poré</a:t>
            </a:r>
            <a:r>
              <a:rPr lang="fr-FR" sz="1600" dirty="0" smtClean="0"/>
              <a:t>, ce qui lui avait coûté probablement de longues et harassantes marches à travers Paris. Combien d’averses avait-il reçues sur les épaules, sans prendre la peine de se mettre à l’abri ?</a:t>
            </a:r>
            <a:br>
              <a:rPr lang="fr-FR" sz="1600" dirty="0" smtClean="0"/>
            </a:br>
            <a:r>
              <a:rPr lang="fr-FR" sz="1600" dirty="0" smtClean="0"/>
              <a:t/>
            </a:r>
            <a:br>
              <a:rPr lang="fr-FR" sz="1600" dirty="0" smtClean="0"/>
            </a:br>
            <a:r>
              <a:rPr lang="fr-FR" sz="1600" dirty="0" smtClean="0"/>
              <a:t>Maigret, lui, n’avait pas eu besoin de quitter son bureau. Les renseignements lui venaient sans qu’il se dérange. Or, non seulement il arrivait sur la piste </a:t>
            </a:r>
            <a:r>
              <a:rPr lang="fr-FR" sz="1600" dirty="0" err="1" smtClean="0"/>
              <a:t>Poré</a:t>
            </a:r>
            <a:r>
              <a:rPr lang="fr-FR" sz="1600" dirty="0" smtClean="0"/>
              <a:t> presque en même temps que </a:t>
            </a:r>
            <a:r>
              <a:rPr lang="fr-FR" sz="1600" dirty="0" err="1" smtClean="0"/>
              <a:t>Lognon</a:t>
            </a:r>
            <a:r>
              <a:rPr lang="fr-FR" sz="1600" dirty="0" smtClean="0"/>
              <a:t>, mais il semblait en savoir davantage.</a:t>
            </a:r>
            <a:br>
              <a:rPr lang="fr-FR" sz="1600" dirty="0" smtClean="0"/>
            </a:br>
            <a:endParaRPr lang="fr-FR" sz="1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Afbeelding 2"/>
          <p:cNvPicPr>
            <a:picLocks noChangeAspect="1" noChangeArrowheads="1"/>
          </p:cNvPicPr>
          <p:nvPr/>
        </p:nvPicPr>
        <p:blipFill>
          <a:blip r:embed="rId2">
            <a:lum bright="80000" contras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jdelijke aanduiding voor inhoud 2"/>
          <p:cNvSpPr>
            <a:spLocks noGrp="1"/>
          </p:cNvSpPr>
          <p:nvPr>
            <p:ph idx="4294967295"/>
          </p:nvPr>
        </p:nvSpPr>
        <p:spPr/>
        <p:txBody>
          <a:bodyPr/>
          <a:lstStyle/>
          <a:p>
            <a:pPr eaLnBrk="1" hangingPunct="1">
              <a:buFont typeface="Calibri" pitchFamily="34" charset="0"/>
              <a:buAutoNum type="arabicPeriod" startAt="3"/>
            </a:pPr>
            <a:r>
              <a:rPr lang="fr-FR" sz="1600" smtClean="0"/>
              <a:t>Maigret n’était pas jaloux de ses collègues, encore moins de ses inspecteurs. Quand une affaire arrivait à bonne fin, c’était presque toujours à eux qu’il en donnait le mérite. Il était rare qu’il fasse des déclarations à la presse. L’après-midi, encore, c’était Lucas qu’il avait chargé de recevoir les journalistes accrédités au Quai. </a:t>
            </a:r>
            <a:br>
              <a:rPr lang="fr-FR" sz="1600" smtClean="0"/>
            </a:br>
            <a:endParaRPr lang="fr-FR" sz="1600" smtClean="0"/>
          </a:p>
          <a:p>
            <a:pPr eaLnBrk="1" hangingPunct="1">
              <a:buFont typeface="Calibri" pitchFamily="34" charset="0"/>
              <a:buAutoNum type="arabicPeriod" startAt="3"/>
            </a:pPr>
            <a:r>
              <a:rPr lang="fr-FR" sz="1600" smtClean="0"/>
              <a:t>Pendant le dîner, Mme Maigret parla de la fille de leur voisine de palier qui, ce jour-là, était allée chez le dentiste pour la première fois et qui avait dit … Qu’avait-elle dit, au fait ? Maigret ne se rendait pas compte qu’il n’écoutait que d’une oreille distraite, regardait sa femme, dont la voix coulait comme une musique agréable, et elle s’interrompait pour lui demander:</a:t>
            </a:r>
            <a:br>
              <a:rPr lang="fr-FR" sz="1600" smtClean="0"/>
            </a:br>
            <a:r>
              <a:rPr lang="fr-FR" sz="1600" smtClean="0"/>
              <a:t>   - Tu ne ris pas ?</a:t>
            </a:r>
            <a:br>
              <a:rPr lang="fr-FR" sz="1600" smtClean="0"/>
            </a:br>
            <a:r>
              <a:rPr lang="fr-FR" sz="1600" smtClean="0"/>
              <a:t>   - Tu as raison, c’est très drôle.</a:t>
            </a:r>
            <a:br>
              <a:rPr lang="fr-FR" sz="1600" smtClean="0"/>
            </a:br>
            <a:r>
              <a:rPr lang="fr-FR" sz="1600" smtClean="0"/>
              <a:t>Il avait eu une absence. Cela lui arrivait. Dans ces cas-là, il regardait les gens avec de gros yeux un peu trop fixes, et ceux qui ne le connaissaient pas ne pouvaient pas savoir que, pour ces yeux-là, ils n’étaient qu’une sorte de mur ou de toile de fond</a:t>
            </a:r>
            <a:r>
              <a:rPr lang="fr-FR" sz="1600" smtClean="0">
                <a:latin typeface="Times New Roman" pitchFamily="18" charset="0"/>
              </a:rPr>
              <a:t>.</a:t>
            </a:r>
          </a:p>
          <a:p>
            <a:pPr eaLnBrk="1" hangingPunct="1"/>
            <a:endParaRPr lang="nl-BE" sz="1600" smtClean="0">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2078</TotalTime>
  <Words>394</Words>
  <Application>Microsoft Office PowerPoint</Application>
  <PresentationFormat>On-screen Show (4:3)</PresentationFormat>
  <Paragraphs>243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Standaardontwerp</vt:lpstr>
      <vt:lpstr>Sur les traces de  Georges Simenon</vt:lpstr>
      <vt:lpstr>      Entrez dans l’intrigue…  </vt:lpstr>
      <vt:lpstr>Petite discussion à deux...</vt:lpstr>
      <vt:lpstr>    1. Introduction</vt:lpstr>
      <vt:lpstr>2. Tâche</vt:lpstr>
      <vt:lpstr>3. Processus</vt:lpstr>
      <vt:lpstr>Étape 1: Qui est Maigret?</vt:lpstr>
      <vt:lpstr>Extraits</vt:lpstr>
      <vt:lpstr>PowerPoint Presentation</vt:lpstr>
      <vt:lpstr>Étape 2: Maigret à l’écran</vt:lpstr>
      <vt:lpstr>PowerPoint Presentation</vt:lpstr>
      <vt:lpstr>PowerPoint Presentation</vt:lpstr>
      <vt:lpstr>Sa jeunesse</vt:lpstr>
      <vt:lpstr>Sa ville de naissance</vt:lpstr>
      <vt:lpstr>Simenon et la légende</vt:lpstr>
      <vt:lpstr>PowerPoint Presentation</vt:lpstr>
      <vt:lpstr>Étape 4: Les “Maigret” </vt:lpstr>
      <vt:lpstr>Dos des livres</vt:lpstr>
      <vt:lpstr>Étape 5: Lecture  </vt:lpstr>
      <vt:lpstr>PowerPoint Presentation</vt:lpstr>
      <vt:lpstr>Étape 6: Exercice récapitulatif </vt:lpstr>
      <vt:lpstr>PowerPoint Presentation</vt:lpstr>
      <vt:lpstr>   4. Ressources</vt:lpstr>
      <vt:lpstr>Ressources supplémentaires</vt:lpstr>
      <vt:lpstr>    5. Conclusion</vt:lpstr>
      <vt:lpstr>  6. Évaluation</vt:lpstr>
      <vt:lpstr>6. Évaluation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Thierens</dc:creator>
  <cp:lastModifiedBy>Vandermeulen Nina</cp:lastModifiedBy>
  <cp:revision>293</cp:revision>
  <dcterms:created xsi:type="dcterms:W3CDTF">2009-05-09T10:10:40Z</dcterms:created>
  <dcterms:modified xsi:type="dcterms:W3CDTF">2014-12-19T14:54:25Z</dcterms:modified>
</cp:coreProperties>
</file>