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95" r:id="rId5"/>
    <p:sldId id="260" r:id="rId6"/>
    <p:sldId id="289" r:id="rId7"/>
    <p:sldId id="290" r:id="rId8"/>
    <p:sldId id="297" r:id="rId9"/>
    <p:sldId id="298" r:id="rId10"/>
    <p:sldId id="291" r:id="rId11"/>
    <p:sldId id="292" r:id="rId12"/>
    <p:sldId id="303" r:id="rId13"/>
    <p:sldId id="304" r:id="rId14"/>
    <p:sldId id="305" r:id="rId15"/>
    <p:sldId id="294" r:id="rId16"/>
    <p:sldId id="306" r:id="rId17"/>
    <p:sldId id="281" r:id="rId18"/>
    <p:sldId id="282" r:id="rId19"/>
    <p:sldId id="307" r:id="rId20"/>
    <p:sldId id="308" r:id="rId21"/>
    <p:sldId id="309" r:id="rId22"/>
    <p:sldId id="286" r:id="rId23"/>
    <p:sldId id="287" r:id="rId24"/>
    <p:sldId id="310" r:id="rId25"/>
    <p:sldId id="274" r:id="rId26"/>
    <p:sldId id="258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40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107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669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01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188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231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59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946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831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43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145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A4B6-7D1F-4C02-A84B-6054FA72C5BA}" type="datetimeFigureOut">
              <a:rPr lang="nl-BE" smtClean="0"/>
              <a:t>19/12/2014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1C4D-CEB3-4A29-8C30-18F3291B0AC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074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teauversailles.fr/resources/pdf/fr/handicap/aide_visite_vie_de_cour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teauversailles.fr/resources/pdf/fr/handicap/aide_visite_vie_de_cour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P8HcTBeMeY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chateauversailles.fr/l-histoire/personnages-de-cour/epoque-louis-xiv/louis-xiv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teauversailles.fr/resources/pdf/fr/handicap/aide_visite_vie_de_cour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teauversailles.fr/l-histoire/personnages-de-cour/epoque-louis-xiv/louis-xi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courduroisoleil.chez.com/documents/montespan.htmww.chateauversailles.fr/l-histoire/personnages-de-cour/epoque-louis-xiv/louis-xi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ire-en-ligne.com/spip.php?article263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uZUEpxGR8-w&amp;feature=related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chateauversailles.fr/l-histoire/personnages-de-cour/epoque-louis-xv/louis-xv/roi-de-france/roi-de-france-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ire-en-ligne.com/spip.php?article23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VzLgVFk6XaM&amp;feature=relat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ire-en-ligne.com/spip.php?article23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chateauversailles.fr/domaine-marie-antoinette" TargetMode="External"/><Relationship Id="rId4" Type="http://schemas.openxmlformats.org/officeDocument/2006/relationships/hyperlink" Target="http://www.chateauversailles.fr/l-histoire/personnages-de-cour/epoque-louis-xvi/louis-x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teauversailles.fr/decouvrir-domaine/chateau/le-chateau/la-galerie-des-glaces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artproject.com/fr/collection/palace-of-versailles/museumview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insecula.com/salle/theme_40033_M0037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teauversailles.fr/decouvrir-domaine/jardins/la-nature-disciplinee/le-parterre-dea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hyperlink" Target="http://720plan.ovh.net/~jardinsd/Accueil/plans/plan-L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teauversailles.fr/grand-trian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ateauversailles.fr/l-histoire/personnages-de-cour/epoque-louis-xv/louis-xv/roi-de-france/roi-de-france-1" TargetMode="External"/><Relationship Id="rId13" Type="http://schemas.openxmlformats.org/officeDocument/2006/relationships/hyperlink" Target="http://www.insecula.com/salle/theme_40033_M0037.html" TargetMode="External"/><Relationship Id="rId3" Type="http://schemas.openxmlformats.org/officeDocument/2006/relationships/hyperlink" Target="http://www.interglot.com/" TargetMode="External"/><Relationship Id="rId7" Type="http://schemas.openxmlformats.org/officeDocument/2006/relationships/hyperlink" Target="http://www.histoire-en-ligne.com/spip.php?article263" TargetMode="External"/><Relationship Id="rId12" Type="http://schemas.openxmlformats.org/officeDocument/2006/relationships/hyperlink" Target="http://www.chateauversailles.fr/decouvrir-domaine/chateau/le-chateau/la-galerie-des-glaces" TargetMode="External"/><Relationship Id="rId2" Type="http://schemas.openxmlformats.org/officeDocument/2006/relationships/hyperlink" Target="http://www.chateauversailles.fr/l-histoire/personnages-de-cour/epoque-louis-xiv/louis-xiv" TargetMode="External"/><Relationship Id="rId16" Type="http://schemas.openxmlformats.org/officeDocument/2006/relationships/hyperlink" Target="http://www.chateauversailles.fr/grand-trian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urduroisoleil.chez.com/documents/montespan.htmww.chateauversailles.fr/l-histoire/personnages-de-cour/epoque-louis-xiv/louis-xiv" TargetMode="External"/><Relationship Id="rId11" Type="http://schemas.openxmlformats.org/officeDocument/2006/relationships/hyperlink" Target="http://www.chateauversailles.fr/domaine-marie-antoinette" TargetMode="External"/><Relationship Id="rId5" Type="http://schemas.openxmlformats.org/officeDocument/2006/relationships/hyperlink" Target="http://www.youtube.com/watch?v=X1_lrDZjphI" TargetMode="External"/><Relationship Id="rId15" Type="http://schemas.openxmlformats.org/officeDocument/2006/relationships/hyperlink" Target="http://www.chateauversailles.fr/decouvrir-domaine/jardins/la-nature-disciplinee/le-parterre-deau" TargetMode="External"/><Relationship Id="rId10" Type="http://schemas.openxmlformats.org/officeDocument/2006/relationships/hyperlink" Target="http://www.chateauversailles.fr/l-histoire/personnages-de-cour/epoque-louis-xvi/louis-xvi" TargetMode="External"/><Relationship Id="rId4" Type="http://schemas.openxmlformats.org/officeDocument/2006/relationships/hyperlink" Target="http://www.chateauversailles.fr/resources/pdf/fr/handicap/aide_visite_vie_de_cour.pdf" TargetMode="External"/><Relationship Id="rId9" Type="http://schemas.openxmlformats.org/officeDocument/2006/relationships/hyperlink" Target="http://www.histoire-en-ligne.com/spip.php?article230" TargetMode="External"/><Relationship Id="rId14" Type="http://schemas.openxmlformats.org/officeDocument/2006/relationships/hyperlink" Target="http://www.chateauversailles.fr/multimedias/multimedia/google-art-proje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o-RYmQrftI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youtube.com/watch?v=X1_lrDZjphI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teauversailles.fr/l-histoire/personnages-de-cour/epoque-louis-xiv/louis-xi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glo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0"/>
            <a:ext cx="91596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3649" y="-171400"/>
            <a:ext cx="7772400" cy="1470025"/>
          </a:xfrm>
        </p:spPr>
        <p:txBody>
          <a:bodyPr>
            <a:normAutofit/>
          </a:bodyPr>
          <a:lstStyle/>
          <a:p>
            <a:r>
              <a:rPr lang="nl-BE" sz="4800" dirty="0" smtClean="0">
                <a:solidFill>
                  <a:schemeClr val="accent2"/>
                </a:solidFill>
              </a:rPr>
              <a:t>La cour de Versailles </a:t>
            </a:r>
            <a:endParaRPr lang="nl-BE" sz="4800" dirty="0">
              <a:solidFill>
                <a:schemeClr val="accent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3770" y="836712"/>
            <a:ext cx="6040760" cy="888504"/>
          </a:xfrm>
        </p:spPr>
        <p:txBody>
          <a:bodyPr/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Versailles à travers les siècles 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3798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4523"/>
            <a:ext cx="8229600" cy="1143000"/>
          </a:xfrm>
        </p:spPr>
        <p:txBody>
          <a:bodyPr/>
          <a:lstStyle/>
          <a:p>
            <a:r>
              <a:rPr lang="nl-BE" dirty="0" err="1" smtClean="0"/>
              <a:t>L’évaluation</a:t>
            </a:r>
            <a:r>
              <a:rPr lang="nl-BE" dirty="0" smtClean="0"/>
              <a:t> (1)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0364" y="1484784"/>
            <a:ext cx="8363272" cy="4680519"/>
          </a:xfrm>
        </p:spPr>
        <p:txBody>
          <a:bodyPr/>
          <a:lstStyle/>
          <a:p>
            <a:pPr marL="0" indent="0">
              <a:buNone/>
            </a:pPr>
            <a:r>
              <a:rPr lang="fr-FR" sz="2700" dirty="0" smtClean="0"/>
              <a:t>Avant de commencer, voyons comment l’évaluation sera faite: </a:t>
            </a:r>
          </a:p>
          <a:p>
            <a:r>
              <a:rPr lang="fr-FR" sz="2700" dirty="0" smtClean="0"/>
              <a:t>Le carnet (30%)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74942"/>
              </p:ext>
            </p:extLst>
          </p:nvPr>
        </p:nvGraphicFramePr>
        <p:xfrm>
          <a:off x="262321" y="2852936"/>
          <a:ext cx="8619357" cy="388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302"/>
                <a:gridCol w="1244672"/>
                <a:gridCol w="700128"/>
                <a:gridCol w="1244672"/>
                <a:gridCol w="1353583"/>
              </a:tblGrid>
              <a:tr h="432048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 </a:t>
                      </a:r>
                      <a:endParaRPr kumimoji="0" 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</a:t>
                      </a:r>
                      <a:endParaRPr kumimoji="0" 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</a:t>
                      </a:r>
                      <a:endParaRPr kumimoji="0" lang="fr-FR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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/>
                </a:tc>
              </a:tr>
              <a:tr h="368916">
                <a:tc>
                  <a:txBody>
                    <a:bodyPr/>
                    <a:lstStyle/>
                    <a:p>
                      <a:r>
                        <a:rPr lang="fr-FR" b="1" noProof="0" dirty="0" smtClean="0"/>
                        <a:t>FORME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noProof="0" dirty="0"/>
                    </a:p>
                  </a:txBody>
                  <a:tcPr/>
                </a:tc>
              </a:tr>
              <a:tr h="368916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Vous écrivez</a:t>
                      </a:r>
                      <a:r>
                        <a:rPr lang="fr-FR" baseline="0" noProof="0" dirty="0" smtClean="0"/>
                        <a:t> correctement. </a:t>
                      </a:r>
                      <a:r>
                        <a:rPr lang="fr-FR" noProof="0" dirty="0" smtClean="0"/>
                        <a:t>(5%)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Très bien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Bien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Suffisant</a:t>
                      </a:r>
                      <a:r>
                        <a:rPr lang="fr-FR" baseline="0" noProof="0" dirty="0" smtClean="0"/>
                        <a:t>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Insuffisant</a:t>
                      </a:r>
                      <a:r>
                        <a:rPr lang="fr-FR" baseline="0" noProof="0" dirty="0" smtClean="0"/>
                        <a:t> </a:t>
                      </a:r>
                      <a:endParaRPr lang="fr-FR" noProof="0" dirty="0"/>
                    </a:p>
                  </a:txBody>
                  <a:tcPr/>
                </a:tc>
              </a:tr>
              <a:tr h="368916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Vous utilisez des structures grammaticales correctes. (5%)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Très 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Insuffisant</a:t>
                      </a:r>
                      <a:r>
                        <a:rPr lang="fr-FR" baseline="0" noProof="0" dirty="0" smtClean="0"/>
                        <a:t> </a:t>
                      </a:r>
                      <a:endParaRPr lang="fr-FR" noProof="0" dirty="0"/>
                    </a:p>
                  </a:txBody>
                  <a:tcPr/>
                </a:tc>
              </a:tr>
              <a:tr h="422288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Vous écrivez des phrases complètes. (5%)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Très 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Insuffisant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</a:tr>
              <a:tr h="368916">
                <a:tc>
                  <a:txBody>
                    <a:bodyPr/>
                    <a:lstStyle/>
                    <a:p>
                      <a:r>
                        <a:rPr lang="fr-FR" b="1" noProof="0" dirty="0" smtClean="0"/>
                        <a:t>CONTENU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68916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Vous avez donné des réponses complètes. (5%)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Très 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Insuffisant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</a:tr>
              <a:tr h="368916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Vous avez sélectionné les informations</a:t>
                      </a:r>
                      <a:r>
                        <a:rPr lang="fr-FR" baseline="0" noProof="0" dirty="0" smtClean="0"/>
                        <a:t> pertinentes.  (10%)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Très 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Insuffisant</a:t>
                      </a:r>
                      <a:r>
                        <a:rPr lang="fr-FR" baseline="0" noProof="0" dirty="0" smtClean="0"/>
                        <a:t> 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5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3" y="-171400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L’évaluation</a:t>
            </a:r>
            <a:r>
              <a:rPr lang="nl-BE" dirty="0" smtClean="0"/>
              <a:t> (2)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2515" y="1844824"/>
            <a:ext cx="8363272" cy="4680519"/>
          </a:xfrm>
        </p:spPr>
        <p:txBody>
          <a:bodyPr/>
          <a:lstStyle/>
          <a:p>
            <a:r>
              <a:rPr lang="nl-BE" sz="2700" dirty="0" smtClean="0"/>
              <a:t>Le film (70%)</a:t>
            </a:r>
            <a:endParaRPr lang="nl-BE" sz="2700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533070"/>
              </p:ext>
            </p:extLst>
          </p:nvPr>
        </p:nvGraphicFramePr>
        <p:xfrm>
          <a:off x="189232" y="2492896"/>
          <a:ext cx="8712969" cy="422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481"/>
                <a:gridCol w="1101165"/>
                <a:gridCol w="798476"/>
                <a:gridCol w="1152128"/>
                <a:gridCol w="1187719"/>
              </a:tblGrid>
              <a:tr h="356909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 </a:t>
                      </a:r>
                      <a:endParaRPr kumimoji="0" 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</a:t>
                      </a:r>
                      <a:endParaRPr kumimoji="0" 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</a:t>
                      </a:r>
                      <a:endParaRPr kumimoji="0" lang="fr-FR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alibri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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FORME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fr-FR" dirty="0" smtClean="0"/>
                        <a:t>Vous donnez une présentation structurée. (15%)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Très 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Insuffisant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fr-FR" dirty="0" smtClean="0"/>
                        <a:t>Vous utilisez des structures grammaticales correctes. (10%)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Très 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Insuffisant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Vous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utilisez</a:t>
                      </a:r>
                      <a:r>
                        <a:rPr lang="nl-BE" baseline="0" dirty="0" smtClean="0"/>
                        <a:t> des </a:t>
                      </a:r>
                      <a:r>
                        <a:rPr lang="nl-BE" baseline="0" dirty="0" err="1" smtClean="0"/>
                        <a:t>phrases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complètes</a:t>
                      </a:r>
                      <a:r>
                        <a:rPr lang="nl-BE" baseline="0" dirty="0" smtClean="0"/>
                        <a:t>. </a:t>
                      </a:r>
                      <a:r>
                        <a:rPr lang="fr-FR" dirty="0" smtClean="0"/>
                        <a:t>(10%)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Très 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Insuffisant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Vous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prononcez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bien</a:t>
                      </a:r>
                      <a:r>
                        <a:rPr lang="nl-BE" dirty="0" smtClean="0"/>
                        <a:t> les mots (5%)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Très 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Bien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smtClean="0"/>
                        <a:t>Insuffisant</a:t>
                      </a:r>
                      <a:r>
                        <a:rPr lang="fr-FR" baseline="0" noProof="0" smtClean="0"/>
                        <a:t> </a:t>
                      </a:r>
                      <a:endParaRPr lang="fr-FR" noProof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CONTENU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Vous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avez</a:t>
                      </a:r>
                      <a:r>
                        <a:rPr lang="nl-BE" dirty="0" smtClean="0"/>
                        <a:t> </a:t>
                      </a:r>
                      <a:r>
                        <a:rPr lang="nl-BE" dirty="0" err="1" smtClean="0"/>
                        <a:t>sélectionné</a:t>
                      </a:r>
                      <a:r>
                        <a:rPr lang="nl-BE" dirty="0" smtClean="0"/>
                        <a:t> les </a:t>
                      </a:r>
                      <a:r>
                        <a:rPr lang="nl-BE" dirty="0" err="1" smtClean="0"/>
                        <a:t>informations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pertinentes</a:t>
                      </a:r>
                      <a:r>
                        <a:rPr lang="nl-BE" baseline="0" dirty="0" smtClean="0"/>
                        <a:t>.  (20%)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Très bien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Bien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Suffisant</a:t>
                      </a:r>
                      <a:r>
                        <a:rPr lang="fr-FR" baseline="0" noProof="0" dirty="0" smtClean="0"/>
                        <a:t>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Insuffisant</a:t>
                      </a:r>
                      <a:r>
                        <a:rPr lang="fr-FR" baseline="0" noProof="0" dirty="0" smtClean="0"/>
                        <a:t> </a:t>
                      </a:r>
                      <a:endParaRPr lang="fr-FR" noProof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fr-FR" dirty="0" smtClean="0"/>
                        <a:t>Vous savez formuler votre opinion.  (10%)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Très bien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Bien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Suffisant</a:t>
                      </a:r>
                      <a:r>
                        <a:rPr lang="fr-FR" baseline="0" noProof="0" dirty="0" smtClean="0"/>
                        <a:t> 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Insuffisant</a:t>
                      </a:r>
                      <a:r>
                        <a:rPr lang="fr-FR" baseline="0" noProof="0" dirty="0" smtClean="0"/>
                        <a:t> 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9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smtClean="0"/>
              <a:t>La </a:t>
            </a:r>
            <a:r>
              <a:rPr lang="nl-BE" dirty="0" err="1" smtClean="0"/>
              <a:t>vie</a:t>
            </a:r>
            <a:r>
              <a:rPr lang="nl-BE" dirty="0" smtClean="0"/>
              <a:t> à la </a:t>
            </a:r>
            <a:r>
              <a:rPr lang="nl-BE" dirty="0"/>
              <a:t>C</a:t>
            </a:r>
            <a:r>
              <a:rPr lang="nl-BE" dirty="0" smtClean="0"/>
              <a:t>our (1)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De 1682 à 1789, le château </a:t>
            </a:r>
            <a:r>
              <a:rPr lang="fr-FR" dirty="0" smtClean="0"/>
              <a:t>de Versailles est </a:t>
            </a:r>
            <a:r>
              <a:rPr lang="fr-FR" dirty="0"/>
              <a:t>une résidence royale, habitée par le Roi et son entourage. Ce domaine est le centre symbolique du royaume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    Cliquez sur le lien pour découvrir de qui est composé la Cour de Versailles:</a:t>
            </a:r>
          </a:p>
          <a:p>
            <a:pPr marL="0" indent="0">
              <a:buNone/>
            </a:pPr>
            <a:r>
              <a:rPr lang="fr-FR" sz="2400" dirty="0">
                <a:hlinkClick r:id="rId3"/>
              </a:rPr>
              <a:t>http://</a:t>
            </a:r>
            <a:r>
              <a:rPr lang="fr-FR" sz="2400" dirty="0" smtClean="0">
                <a:hlinkClick r:id="rId3"/>
              </a:rPr>
              <a:t>www.chateauversailles.fr/resources/pdf/fr/handicap/aide_visite_vie_de_cour.pdf</a:t>
            </a:r>
            <a:r>
              <a:rPr lang="fr-FR" sz="2400" dirty="0" smtClean="0"/>
              <a:t> </a:t>
            </a:r>
          </a:p>
          <a:p>
            <a:endParaRPr lang="nl-B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9" y="4797152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9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smtClean="0"/>
              <a:t>La </a:t>
            </a:r>
            <a:r>
              <a:rPr lang="nl-BE" dirty="0" err="1" smtClean="0"/>
              <a:t>vie</a:t>
            </a:r>
            <a:r>
              <a:rPr lang="nl-BE" dirty="0" smtClean="0"/>
              <a:t> à la </a:t>
            </a:r>
            <a:r>
              <a:rPr lang="nl-BE" dirty="0"/>
              <a:t>C</a:t>
            </a:r>
            <a:r>
              <a:rPr lang="nl-BE" dirty="0" smtClean="0"/>
              <a:t>our (2)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   </a:t>
            </a:r>
            <a:r>
              <a:rPr lang="fr-FR" sz="3500" dirty="0" smtClean="0"/>
              <a:t>Expliquez qui sont les personnes suivantes:</a:t>
            </a:r>
          </a:p>
          <a:p>
            <a:pPr marL="0" indent="0">
              <a:buNone/>
            </a:pPr>
            <a:endParaRPr lang="fr-FR" sz="3500" dirty="0" smtClean="0"/>
          </a:p>
          <a:p>
            <a:r>
              <a:rPr lang="fr-FR" sz="3500" dirty="0" smtClean="0"/>
              <a:t>« Monsieur »</a:t>
            </a:r>
          </a:p>
          <a:p>
            <a:r>
              <a:rPr lang="fr-FR" sz="3500" dirty="0" smtClean="0"/>
              <a:t>« Madame »</a:t>
            </a:r>
          </a:p>
          <a:p>
            <a:r>
              <a:rPr lang="fr-FR" sz="3500" dirty="0" smtClean="0"/>
              <a:t>« Le Dauphin »</a:t>
            </a:r>
          </a:p>
          <a:p>
            <a:r>
              <a:rPr lang="fr-FR" sz="3500" dirty="0" smtClean="0"/>
              <a:t>« Enfants de France »</a:t>
            </a:r>
          </a:p>
          <a:p>
            <a:r>
              <a:rPr lang="fr-FR" sz="3500" dirty="0" smtClean="0"/>
              <a:t>« Mesdames »</a:t>
            </a:r>
          </a:p>
          <a:p>
            <a:r>
              <a:rPr lang="fr-FR" sz="3500" dirty="0" smtClean="0"/>
              <a:t>« Favorite du roi »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sz="2600" dirty="0">
                <a:hlinkClick r:id="rId3"/>
              </a:rPr>
              <a:t>http://www.chateauversailles.fr/resources/pdf/fr/handicap/aide_visite_vie_de_cour.pdf</a:t>
            </a:r>
            <a:r>
              <a:rPr lang="fr-FR" sz="2600" dirty="0"/>
              <a:t> 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7" y="2035871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1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2950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nl-BE" dirty="0" smtClean="0"/>
              <a:t>La Cour de Louis XIV (1)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 smtClean="0"/>
              <a:t>Cliquez </a:t>
            </a:r>
            <a:r>
              <a:rPr lang="fr-FR" sz="2800" dirty="0"/>
              <a:t>sur la photo </a:t>
            </a:r>
            <a:r>
              <a:rPr lang="fr-FR" sz="2800" dirty="0" smtClean="0"/>
              <a:t>et regardez le fragment : </a:t>
            </a:r>
          </a:p>
          <a:p>
            <a:pPr marL="0" indent="0">
              <a:buNone/>
            </a:pPr>
            <a:r>
              <a:rPr lang="fr-FR" sz="2800" dirty="0" smtClean="0"/>
              <a:t>	Quel roi est présenté dans le fragment?</a:t>
            </a:r>
          </a:p>
          <a:p>
            <a:pPr marL="457200" lvl="1" indent="0">
              <a:buNone/>
            </a:pPr>
            <a:r>
              <a:rPr lang="fr-FR" dirty="0" smtClean="0"/>
              <a:t>	Quel est son surnom?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Qui est le musicien préféré de 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ce roi? </a:t>
            </a:r>
          </a:p>
          <a:p>
            <a:pPr marL="0" indent="0">
              <a:buNone/>
            </a:pPr>
            <a:endParaRPr lang="fr-FR" sz="2800" dirty="0" smtClean="0">
              <a:hlinkClick r:id="rId5"/>
            </a:endParaRPr>
          </a:p>
          <a:p>
            <a:pPr marL="0" indent="0">
              <a:buNone/>
            </a:pPr>
            <a:endParaRPr lang="fr-FR" sz="2800" dirty="0">
              <a:hlinkClick r:id="rId5"/>
            </a:endParaRPr>
          </a:p>
          <a:p>
            <a:pPr marL="0" indent="0">
              <a:buNone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</a:t>
            </a:r>
            <a:r>
              <a:rPr lang="fr-FR" sz="2000" dirty="0" smtClean="0">
                <a:hlinkClick r:id="rId5"/>
              </a:rPr>
              <a:t>www.chateauversailles.fr/l-histoire/personnages-de-cour/epoque-louis-xiv/louis-xiv</a:t>
            </a:r>
            <a:endParaRPr lang="fr-FR" sz="2000" dirty="0" smtClean="0"/>
          </a:p>
          <a:p>
            <a:pPr marL="0" indent="0">
              <a:buNone/>
            </a:pPr>
            <a:endParaRPr lang="fr-FR" sz="28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1" y="2572351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6" y="3112691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1" y="3649738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3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smtClean="0"/>
              <a:t>La Cour de Louis XIV (2)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4" y="1988840"/>
            <a:ext cx="8501283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900" dirty="0" smtClean="0"/>
              <a:t>	</a:t>
            </a:r>
          </a:p>
          <a:p>
            <a:pPr marL="0" indent="0">
              <a:buNone/>
            </a:pPr>
            <a:r>
              <a:rPr lang="fr-FR" sz="3300" dirty="0"/>
              <a:t>	</a:t>
            </a:r>
            <a:r>
              <a:rPr lang="fr-FR" sz="3300" dirty="0" smtClean="0"/>
              <a:t>C’est donc Louis XIV qui démange la Cour. Mais pourquoi? </a:t>
            </a:r>
          </a:p>
          <a:p>
            <a:pPr marL="0" indent="0">
              <a:buNone/>
            </a:pPr>
            <a:endParaRPr lang="fr-FR" sz="3300" dirty="0" smtClean="0"/>
          </a:p>
          <a:p>
            <a:pPr marL="0" indent="0">
              <a:buNone/>
            </a:pPr>
            <a:r>
              <a:rPr lang="fr-FR" sz="3300" dirty="0" smtClean="0"/>
              <a:t>	La </a:t>
            </a:r>
            <a:r>
              <a:rPr lang="fr-FR" sz="3300" dirty="0"/>
              <a:t>vie à la </a:t>
            </a:r>
            <a:r>
              <a:rPr lang="fr-FR" sz="3300" dirty="0" smtClean="0"/>
              <a:t>Cour </a:t>
            </a:r>
            <a:r>
              <a:rPr lang="fr-FR" sz="3300" dirty="0"/>
              <a:t>de Versailles est très codifiée. Il y a un ensemble de règles qui détermine le comportement de chacun. </a:t>
            </a:r>
            <a:endParaRPr lang="fr-FR" sz="3300" dirty="0" smtClean="0"/>
          </a:p>
          <a:p>
            <a:pPr marL="0" indent="0">
              <a:buNone/>
            </a:pPr>
            <a:r>
              <a:rPr lang="fr-FR" sz="3300" dirty="0" smtClean="0"/>
              <a:t>Le roi n’a presque pas de vie privée. Décrivez la journée de Louis XIV.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600" dirty="0">
                <a:hlinkClick r:id="rId3"/>
              </a:rPr>
              <a:t>http://www.chateauversailles.fr/resources/pdf/fr/handicap/aide_visite_vie_de_cour.pdf</a:t>
            </a:r>
            <a:r>
              <a:rPr lang="fr-FR" sz="2600" dirty="0"/>
              <a:t> </a:t>
            </a:r>
          </a:p>
          <a:p>
            <a:pPr marL="0" indent="0">
              <a:buNone/>
            </a:pPr>
            <a:endParaRPr lang="fr-FR" sz="2700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nl-B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6" y="2324771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27" y="3515853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8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smtClean="0"/>
              <a:t>La cour de Louis XIV (3)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844824"/>
            <a:ext cx="8229600" cy="50131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4000" dirty="0" smtClean="0"/>
              <a:t>	</a:t>
            </a:r>
          </a:p>
          <a:p>
            <a:pPr marL="0" indent="0">
              <a:buNone/>
            </a:pPr>
            <a:r>
              <a:rPr lang="fr-FR" sz="4000" dirty="0"/>
              <a:t>	</a:t>
            </a:r>
            <a:r>
              <a:rPr lang="fr-FR" sz="4500" dirty="0" smtClean="0"/>
              <a:t>Qui est l’épouse du roi? </a:t>
            </a:r>
          </a:p>
          <a:p>
            <a:pPr marL="0" indent="0">
              <a:buNone/>
            </a:pPr>
            <a:endParaRPr lang="fr-FR" sz="1900" dirty="0" smtClean="0"/>
          </a:p>
          <a:p>
            <a:pPr marL="0" indent="0">
              <a:buNone/>
            </a:pPr>
            <a:r>
              <a:rPr lang="fr-FR" sz="4500" dirty="0" smtClean="0"/>
              <a:t>Or, le roi n’a pas la liberté de choisir son épouse. Par conséquent, il a souvent une ou plusieurs maîtresses. Il y a même des maîtresses qui ont eu une </a:t>
            </a:r>
            <a:r>
              <a:rPr lang="fr-FR" sz="4500" dirty="0"/>
              <a:t>grande influence sur la vie de la </a:t>
            </a:r>
            <a:r>
              <a:rPr lang="fr-FR" sz="4500" dirty="0" smtClean="0"/>
              <a:t>Cour. 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4500" dirty="0" smtClean="0"/>
              <a:t>	Qui est la maîtresse la plus connue (la favorite) de Louis XIV?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www.chateauversailles.fr/l-histoire/personnages-de-cour/epoque-louis-xiv/louis-xiv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courduroisoleil.chez.com/documents/montespan.htmww.chateauversailles.fr/l-histoire/personnages-de-cour/epoque-louis-xiv/louis-xiv</a:t>
            </a:r>
            <a:endParaRPr lang="fr-FR" dirty="0" smtClean="0"/>
          </a:p>
          <a:p>
            <a:pPr marL="0" indent="0">
              <a:buNone/>
            </a:pPr>
            <a:endParaRPr lang="fr-FR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08" y="2246619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73" y="4453700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9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smtClean="0"/>
              <a:t>La Cour de Louis XV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9126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	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Qui </a:t>
            </a:r>
            <a:r>
              <a:rPr lang="fr-FR" sz="2800" dirty="0"/>
              <a:t>est l’épouse du roi? </a:t>
            </a:r>
          </a:p>
          <a:p>
            <a:pPr marL="0" indent="0">
              <a:buNone/>
            </a:pPr>
            <a:r>
              <a:rPr lang="fr-FR" sz="2800" dirty="0"/>
              <a:t>	Qui est </a:t>
            </a:r>
            <a:r>
              <a:rPr lang="fr-FR" sz="2800" dirty="0" smtClean="0"/>
              <a:t>la favorite la plus connue 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     de  Louis XV</a:t>
            </a:r>
            <a:r>
              <a:rPr lang="fr-FR" sz="2800" dirty="0"/>
              <a:t>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sz="2000" dirty="0">
                <a:hlinkClick r:id="rId3"/>
              </a:rPr>
              <a:t>http://</a:t>
            </a:r>
            <a:r>
              <a:rPr lang="nl-BE" sz="2000" dirty="0" smtClean="0">
                <a:hlinkClick r:id="rId3"/>
              </a:rPr>
              <a:t>www.histoire-en-ligne.com/spip.php?article263</a:t>
            </a:r>
            <a:endParaRPr lang="nl-BE" sz="2000" dirty="0" smtClean="0"/>
          </a:p>
          <a:p>
            <a:pPr marL="0" indent="0">
              <a:buNone/>
            </a:pPr>
            <a:r>
              <a:rPr lang="nl-BE" sz="2000" dirty="0">
                <a:hlinkClick r:id="rId4"/>
              </a:rPr>
              <a:t>http://</a:t>
            </a:r>
            <a:r>
              <a:rPr lang="nl-BE" sz="2000" dirty="0" smtClean="0">
                <a:hlinkClick r:id="rId4"/>
              </a:rPr>
              <a:t>www.chateauversailles.fr/l-histoire/personnages-de-cour/epoque-louis-xv/louis-xv/roi-de-france/roi-de-france-1</a:t>
            </a:r>
            <a:endParaRPr lang="nl-BE" sz="2000" dirty="0" smtClean="0"/>
          </a:p>
          <a:p>
            <a:pPr marL="0" indent="0">
              <a:buNone/>
            </a:pPr>
            <a:endParaRPr lang="nl-BE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10525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9" y="2625038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25038"/>
            <a:ext cx="1645120" cy="211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fr-FR" dirty="0" smtClean="0"/>
              <a:t>La Cour de Louis XVI (1)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4" y="1988840"/>
            <a:ext cx="84292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Cliquez sur l’image et regardez le fragment.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2800" dirty="0" smtClean="0"/>
              <a:t>	Qui est le dernier roi à résider à</a:t>
            </a:r>
          </a:p>
          <a:p>
            <a:pPr marL="0" indent="0">
              <a:buNone/>
            </a:pPr>
            <a:r>
              <a:rPr lang="fr-FR" sz="2800" dirty="0" smtClean="0"/>
              <a:t>	Versailles? </a:t>
            </a:r>
          </a:p>
          <a:p>
            <a:pPr marL="0" indent="0">
              <a:buNone/>
            </a:pPr>
            <a:r>
              <a:rPr lang="fr-FR" sz="2800" dirty="0" smtClean="0"/>
              <a:t>	Quel évènement marque la fin</a:t>
            </a:r>
          </a:p>
          <a:p>
            <a:pPr marL="0" indent="0">
              <a:buNone/>
            </a:pPr>
            <a:r>
              <a:rPr lang="fr-FR" sz="2800" dirty="0" smtClean="0"/>
              <a:t>	de son règne? Quand? 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						    Regardez jusqu’à 1’25 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hlinkClick r:id="rId3"/>
              </a:rPr>
              <a:t>http</a:t>
            </a:r>
            <a:r>
              <a:rPr lang="fr-FR" sz="2000" dirty="0">
                <a:hlinkClick r:id="rId3"/>
              </a:rPr>
              <a:t>://</a:t>
            </a:r>
            <a:r>
              <a:rPr lang="fr-FR" sz="2000" dirty="0" smtClean="0">
                <a:hlinkClick r:id="rId3"/>
              </a:rPr>
              <a:t>www.histoire-en-ligne.com/spip.php?article230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</p:txBody>
      </p:sp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91901"/>
            <a:ext cx="2514600" cy="314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1" y="2826216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9" y="3889871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smtClean="0"/>
              <a:t>La Cour de Louis XVI (2)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8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	</a:t>
            </a:r>
            <a:endParaRPr lang="fr-FR" sz="3000" dirty="0" smtClean="0"/>
          </a:p>
          <a:p>
            <a:pPr marL="0" indent="0">
              <a:buNone/>
            </a:pPr>
            <a:r>
              <a:rPr lang="fr-FR" sz="3000" dirty="0"/>
              <a:t>	</a:t>
            </a:r>
            <a:r>
              <a:rPr lang="fr-FR" sz="2800" dirty="0" smtClean="0"/>
              <a:t>Qui </a:t>
            </a:r>
            <a:r>
              <a:rPr lang="fr-FR" sz="2800" dirty="0"/>
              <a:t>est l’épouse du roi?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	Où est-ce qu’elle aime bien être? 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Comment le roi et son épouse meurent-ils?</a:t>
            </a:r>
          </a:p>
          <a:p>
            <a:pPr marL="0" indent="0">
              <a:buNone/>
            </a:pPr>
            <a:endParaRPr lang="fr-FR" sz="1300" dirty="0" smtClean="0"/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Est-ce que la vie à la Cour est la même que la vie	pendant le règne de Louis XIV? Expliquez. </a:t>
            </a: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000" dirty="0">
                <a:hlinkClick r:id="rId3"/>
              </a:rPr>
              <a:t>http://</a:t>
            </a:r>
            <a:r>
              <a:rPr lang="fr-FR" sz="2000" dirty="0" smtClean="0">
                <a:hlinkClick r:id="rId3"/>
              </a:rPr>
              <a:t>www.histoire-en-ligne.com/spip.php?article239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>
                <a:hlinkClick r:id="rId4"/>
              </a:rPr>
              <a:t>http://</a:t>
            </a:r>
            <a:r>
              <a:rPr lang="fr-FR" sz="2000" dirty="0" smtClean="0">
                <a:hlinkClick r:id="rId4"/>
              </a:rPr>
              <a:t>www.chateauversailles.fr/l-histoire/personnages-de-cour/epoque-louis-xvi/louis-xvi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>
                <a:hlinkClick r:id="rId5"/>
              </a:rPr>
              <a:t>http://</a:t>
            </a:r>
            <a:r>
              <a:rPr lang="fr-FR" sz="2000" dirty="0" smtClean="0">
                <a:hlinkClick r:id="rId5"/>
              </a:rPr>
              <a:t>www.chateauversailles.fr/domaine-marie-antoinette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5830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9" y="2514198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64" y="4182446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64571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525963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Bienvenue à Versailles!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 algn="r">
              <a:buNone/>
            </a:pPr>
            <a:r>
              <a:rPr lang="fr-FR" dirty="0" smtClean="0"/>
              <a:t>6ième année</a:t>
            </a:r>
          </a:p>
          <a:p>
            <a:pPr marL="0" indent="0" algn="r">
              <a:buNone/>
            </a:pPr>
            <a:r>
              <a:rPr lang="fr-FR" dirty="0" smtClean="0"/>
              <a:t>Langues modernes</a:t>
            </a:r>
          </a:p>
          <a:p>
            <a:pPr marL="0" indent="0">
              <a:buNone/>
            </a:pPr>
            <a:r>
              <a:rPr lang="fr-FR" dirty="0" smtClean="0"/>
              <a:t>Sara Philips</a:t>
            </a:r>
          </a:p>
          <a:p>
            <a:pPr marL="0" indent="0">
              <a:buNone/>
            </a:pPr>
            <a:r>
              <a:rPr lang="fr-FR" dirty="0" smtClean="0"/>
              <a:t>saraphilips87@gmail.com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8"/>
            <a:ext cx="9263996" cy="236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smtClean="0"/>
              <a:t>Le </a:t>
            </a:r>
            <a:r>
              <a:rPr lang="nl-BE" dirty="0" err="1" smtClean="0"/>
              <a:t>château</a:t>
            </a:r>
            <a:r>
              <a:rPr lang="nl-BE" dirty="0" smtClean="0"/>
              <a:t> (1)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A l’origine, le château de Versailles était le pavillon de chasse de Louis XIII. Son fils, Louis XIV,  transforme et agrandit le château. Ses successeurs embellissent a leur tour le château. 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Le château a aussi une grande valeur artistique. Il y a beaucoup de peintures précieuses. </a:t>
            </a:r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r>
              <a:rPr lang="fr-FR" sz="3000" dirty="0" smtClean="0"/>
              <a:t>	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153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smtClean="0"/>
              <a:t>Le </a:t>
            </a:r>
            <a:r>
              <a:rPr lang="nl-BE" dirty="0" err="1" smtClean="0"/>
              <a:t>château</a:t>
            </a:r>
            <a:r>
              <a:rPr lang="nl-BE" dirty="0" smtClean="0"/>
              <a:t> (2)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400" dirty="0" smtClean="0"/>
              <a:t>Il y a donc beaucoup de lieux spéciaux dans </a:t>
            </a:r>
          </a:p>
          <a:p>
            <a:pPr marL="0" indent="0">
              <a:buNone/>
            </a:pPr>
            <a:r>
              <a:rPr lang="fr-FR" sz="3400" dirty="0" smtClean="0"/>
              <a:t>le château. Pour découvrir ces lieux, </a:t>
            </a:r>
          </a:p>
          <a:p>
            <a:pPr marL="0" indent="0">
              <a:buNone/>
            </a:pPr>
            <a:r>
              <a:rPr lang="fr-FR" sz="3400" dirty="0" smtClean="0"/>
              <a:t>cliquez sur l’image et faites une visite</a:t>
            </a:r>
          </a:p>
          <a:p>
            <a:pPr marL="0" indent="0">
              <a:buNone/>
            </a:pPr>
            <a:r>
              <a:rPr lang="fr-FR" sz="3400" dirty="0"/>
              <a:t>v</a:t>
            </a:r>
            <a:r>
              <a:rPr lang="fr-FR" sz="3400" dirty="0" smtClean="0"/>
              <a:t>irtuelle. Cliquez ensuite sur le grand </a:t>
            </a:r>
            <a:endParaRPr lang="fr-FR" sz="3400" dirty="0"/>
          </a:p>
          <a:p>
            <a:pPr marL="0" indent="0">
              <a:buNone/>
            </a:pPr>
            <a:r>
              <a:rPr lang="fr-FR" sz="3400" dirty="0"/>
              <a:t>r</a:t>
            </a:r>
            <a:r>
              <a:rPr lang="fr-FR" sz="3400" dirty="0" smtClean="0"/>
              <a:t>ectangle à gauche pour découvrir la </a:t>
            </a:r>
          </a:p>
          <a:p>
            <a:pPr marL="0" indent="0">
              <a:buNone/>
            </a:pPr>
            <a:r>
              <a:rPr lang="fr-FR" sz="3400" dirty="0" smtClean="0"/>
              <a:t>pièce la plus impressionnante du </a:t>
            </a:r>
          </a:p>
          <a:p>
            <a:pPr marL="0" indent="0">
              <a:buNone/>
            </a:pPr>
            <a:r>
              <a:rPr lang="fr-FR" sz="3400" dirty="0" smtClean="0"/>
              <a:t>château.</a:t>
            </a:r>
            <a:endParaRPr lang="fr-FR" sz="3400" dirty="0"/>
          </a:p>
          <a:p>
            <a:pPr marL="0" indent="0">
              <a:buNone/>
            </a:pPr>
            <a:endParaRPr lang="fr-FR" sz="3400" dirty="0" smtClean="0"/>
          </a:p>
          <a:p>
            <a:pPr marL="0" indent="0">
              <a:buNone/>
            </a:pPr>
            <a:r>
              <a:rPr lang="fr-FR" sz="3400" dirty="0"/>
              <a:t>	</a:t>
            </a:r>
            <a:r>
              <a:rPr lang="fr-FR" sz="3400" dirty="0" smtClean="0"/>
              <a:t>Donnez le nom de 3 lieux et notez 2 ou 3 mots qui caractérisent ce lieu. 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hlinkClick r:id="rId3"/>
              </a:rPr>
              <a:t>http://www.chateauversailles.fr/decouvrir-domaine/chateau/le-chateau/la-galerie-des-glaces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>
                <a:hlinkClick r:id="rId4"/>
              </a:rPr>
              <a:t>http://www.insecula.com/salle/theme_40033_M0037.html</a:t>
            </a:r>
            <a:endParaRPr lang="fr-FR" sz="2000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" y="5050587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34" y="2492896"/>
            <a:ext cx="2857499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5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smtClean="0"/>
              <a:t>Les </a:t>
            </a:r>
            <a:r>
              <a:rPr lang="nl-BE" dirty="0" err="1" smtClean="0"/>
              <a:t>jardins</a:t>
            </a:r>
            <a:r>
              <a:rPr lang="nl-BE" dirty="0" smtClean="0"/>
              <a:t> (1)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Le château est entouré d’un domaine immense dont les jardins ne sont qu’une petite partie. Cliquez sur l’image pour découvrir les jardins. </a:t>
            </a:r>
          </a:p>
          <a:p>
            <a:pPr marL="0" indent="0">
              <a:buNone/>
            </a:pPr>
            <a:r>
              <a:rPr lang="fr-FR" dirty="0" smtClean="0"/>
              <a:t>				</a:t>
            </a:r>
            <a:r>
              <a:rPr lang="fr-FR" sz="2800" dirty="0"/>
              <a:t>	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				Donnez le nom de deux 					lieux dans le jardin et 					situez-les sur le plan. 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>
                <a:hlinkClick r:id="rId3"/>
              </a:rPr>
              <a:t>http</a:t>
            </a:r>
            <a:r>
              <a:rPr lang="fr-FR" sz="2000" dirty="0">
                <a:hlinkClick r:id="rId3"/>
              </a:rPr>
              <a:t>://</a:t>
            </a:r>
            <a:r>
              <a:rPr lang="fr-FR" sz="2000" dirty="0" smtClean="0">
                <a:hlinkClick r:id="rId3"/>
              </a:rPr>
              <a:t>www.chateauversailles.fr/decouvrir-domaine/jardins/la-nature-disciplinee/le-parterre-deau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</p:txBody>
      </p:sp>
      <p:pic>
        <p:nvPicPr>
          <p:cNvPr id="4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33337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21" y="4005064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smtClean="0"/>
              <a:t>Les </a:t>
            </a:r>
            <a:r>
              <a:rPr lang="nl-BE" dirty="0" err="1" smtClean="0"/>
              <a:t>jardins</a:t>
            </a:r>
            <a:r>
              <a:rPr lang="nl-BE" dirty="0" smtClean="0"/>
              <a:t> (2)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000" dirty="0" smtClean="0"/>
              <a:t>Un des bâtiments les plus raffinés de tout le domaine de Versailles est « le Grand Trianon »</a:t>
            </a:r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r>
              <a:rPr lang="fr-FR" sz="3000" dirty="0" smtClean="0"/>
              <a:t>	Donnez le nom de 3 personnes qui y ont séjourné. </a:t>
            </a:r>
          </a:p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r>
              <a:rPr lang="fr-FR" sz="3000" dirty="0" smtClean="0"/>
              <a:t>	A partir de l’époque de Charles de Gaulle, il est la résidence du Président de la République. Qu’est-ce que cela signifie? </a:t>
            </a:r>
          </a:p>
          <a:p>
            <a:pPr marL="0" indent="0">
              <a:buNone/>
            </a:pPr>
            <a:endParaRPr lang="fr-FR" sz="1300" dirty="0" smtClean="0"/>
          </a:p>
          <a:p>
            <a:pPr marL="0" indent="0">
              <a:buNone/>
            </a:pPr>
            <a:r>
              <a:rPr lang="fr-FR" sz="2200" dirty="0">
                <a:hlinkClick r:id="rId3"/>
              </a:rPr>
              <a:t>http://</a:t>
            </a:r>
            <a:r>
              <a:rPr lang="fr-FR" sz="2200" dirty="0" smtClean="0">
                <a:hlinkClick r:id="rId3"/>
              </a:rPr>
              <a:t>www.chateauversailles.fr/grand-trianon</a:t>
            </a:r>
            <a:endParaRPr lang="fr-FR" sz="2200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00" y="4653136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err="1" smtClean="0"/>
              <a:t>Conclusion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Maintenant la vie à la Cour de Versailles n’a plus de secrets pour vous!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Au travail pour la suite…</a:t>
            </a:r>
          </a:p>
          <a:p>
            <a:pPr marL="0" indent="0">
              <a:buNone/>
            </a:pPr>
            <a:r>
              <a:rPr lang="fr-FR" dirty="0" smtClean="0"/>
              <a:t>Bon courage!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Si vous avez des questions, n’hésitez pas à contacter votre professeur.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381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err="1" smtClean="0"/>
              <a:t>Objectifs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/>
          </a:bodyPr>
          <a:lstStyle/>
          <a:p>
            <a:r>
              <a:rPr lang="fr-FR" sz="2700" dirty="0" smtClean="0"/>
              <a:t>Tu comprends des textes informatifs sur des sites Internet. </a:t>
            </a:r>
          </a:p>
          <a:p>
            <a:r>
              <a:rPr lang="fr-FR" sz="2700" dirty="0" smtClean="0"/>
              <a:t>Tu découvres un élément de la culture française. </a:t>
            </a:r>
          </a:p>
          <a:p>
            <a:r>
              <a:rPr lang="fr-FR" sz="2700" dirty="0" smtClean="0"/>
              <a:t>Tu peux rechercher des informations sur Internet pour répondre à des questions posées. </a:t>
            </a:r>
          </a:p>
          <a:p>
            <a:r>
              <a:rPr lang="fr-BE" sz="2700" dirty="0" smtClean="0"/>
              <a:t>Tu peux sélectionner </a:t>
            </a:r>
            <a:r>
              <a:rPr lang="fr-BE" sz="2700" dirty="0"/>
              <a:t>des informations </a:t>
            </a:r>
            <a:r>
              <a:rPr lang="fr-BE" sz="2700" dirty="0" smtClean="0"/>
              <a:t>pertinentes. </a:t>
            </a:r>
          </a:p>
          <a:p>
            <a:r>
              <a:rPr lang="fr-BE" sz="2700" dirty="0" smtClean="0"/>
              <a:t>Tu peux donner </a:t>
            </a:r>
            <a:r>
              <a:rPr lang="fr-BE" sz="2700" dirty="0"/>
              <a:t>des informations dans un français précis et </a:t>
            </a:r>
            <a:r>
              <a:rPr lang="fr-BE" sz="2700" dirty="0" smtClean="0"/>
              <a:t>correct.</a:t>
            </a:r>
            <a:endParaRPr lang="fr-FR" sz="2700" dirty="0" smtClean="0"/>
          </a:p>
          <a:p>
            <a:r>
              <a:rPr lang="fr-FR" sz="2700" dirty="0" smtClean="0"/>
              <a:t>Tu peux travailler en groupe. 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7282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Ressources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141168"/>
          </a:xfrm>
        </p:spPr>
        <p:txBody>
          <a:bodyPr>
            <a:normAutofit fontScale="40000" lnSpcReduction="20000"/>
          </a:bodyPr>
          <a:lstStyle/>
          <a:p>
            <a:r>
              <a:rPr lang="fr-FR" sz="4200" u="sng" dirty="0" smtClean="0">
                <a:hlinkClick r:id="rId2"/>
              </a:rPr>
              <a:t>http://www.chateauversailles.fr/l-histoire/personnages-de-cour/epoque-louis-xiv/louis-xiv</a:t>
            </a:r>
            <a:endParaRPr lang="nl-BE" sz="4200" dirty="0" smtClean="0"/>
          </a:p>
          <a:p>
            <a:r>
              <a:rPr lang="fr-FR" sz="4200" u="sng" dirty="0" smtClean="0">
                <a:hlinkClick r:id="rId3"/>
              </a:rPr>
              <a:t>www.interglot.com</a:t>
            </a:r>
            <a:endParaRPr lang="nl-BE" sz="4200" dirty="0" smtClean="0"/>
          </a:p>
          <a:p>
            <a:r>
              <a:rPr lang="nl-BE" sz="4200" u="sng" dirty="0" smtClean="0">
                <a:hlinkClick r:id="rId4"/>
              </a:rPr>
              <a:t>http://www.chateauversailles.fr/resources/pdf/fr/handicap/aide_visite_vie_de_cour.pdf</a:t>
            </a:r>
            <a:r>
              <a:rPr lang="nl-BE" sz="4200" dirty="0" smtClean="0"/>
              <a:t> </a:t>
            </a:r>
          </a:p>
          <a:p>
            <a:r>
              <a:rPr lang="nl-BE" sz="4200" dirty="0" smtClean="0">
                <a:hlinkClick r:id="rId5"/>
              </a:rPr>
              <a:t>www. Youtube.com</a:t>
            </a:r>
            <a:endParaRPr lang="nl-BE" sz="4200" dirty="0" smtClean="0"/>
          </a:p>
          <a:p>
            <a:r>
              <a:rPr lang="nl-BE" sz="4200" u="sng" dirty="0" smtClean="0">
                <a:hlinkClick r:id="rId6"/>
              </a:rPr>
              <a:t>http://courduroisoleil.chez.com/documents/montespan.htmww.chateauversailles.fr/l-histoire/personnages-de-cour/epoque-louis-xiv/louis-xiv</a:t>
            </a:r>
            <a:endParaRPr lang="nl-BE" sz="4200" dirty="0" smtClean="0"/>
          </a:p>
          <a:p>
            <a:r>
              <a:rPr lang="nl-BE" sz="4200" u="sng" dirty="0" smtClean="0">
                <a:hlinkClick r:id="rId7"/>
              </a:rPr>
              <a:t>http://www.histoire-en-ligne.com/spip.php?article263</a:t>
            </a:r>
            <a:endParaRPr lang="nl-BE" sz="4200" dirty="0" smtClean="0"/>
          </a:p>
          <a:p>
            <a:r>
              <a:rPr lang="nl-BE" sz="4200" u="sng" dirty="0" smtClean="0">
                <a:hlinkClick r:id="rId8"/>
              </a:rPr>
              <a:t>http://www.chateauversailles.fr/l-histoire/personnages-de-cour/epoque-louis-xv/louis-xv/roi-de-france/roi-de-france-1</a:t>
            </a:r>
            <a:endParaRPr lang="nl-BE" sz="4200" dirty="0" smtClean="0"/>
          </a:p>
          <a:p>
            <a:r>
              <a:rPr lang="nl-BE" sz="4200" u="sng" dirty="0" smtClean="0">
                <a:hlinkClick r:id="rId9"/>
              </a:rPr>
              <a:t>http://www.histoire-en-ligne.com/spip.php?article230</a:t>
            </a:r>
            <a:endParaRPr lang="nl-BE" sz="4200" dirty="0" smtClean="0"/>
          </a:p>
          <a:p>
            <a:r>
              <a:rPr lang="nl-BE" sz="4200" u="sng" dirty="0" smtClean="0">
                <a:hlinkClick r:id="rId10"/>
              </a:rPr>
              <a:t>http://www.chateauversailles.fr/l-histoire/personnages-de-cour/epoque-louis-xvi/louis-xvi</a:t>
            </a:r>
            <a:endParaRPr lang="nl-BE" sz="4200" dirty="0" smtClean="0"/>
          </a:p>
          <a:p>
            <a:r>
              <a:rPr lang="nl-BE" sz="4200" u="sng" dirty="0" smtClean="0">
                <a:hlinkClick r:id="rId11"/>
              </a:rPr>
              <a:t>http://www.chateauversailles.fr/domaine-marie-antoinette</a:t>
            </a:r>
            <a:endParaRPr lang="nl-BE" sz="4200" dirty="0" smtClean="0"/>
          </a:p>
          <a:p>
            <a:r>
              <a:rPr lang="nl-BE" sz="4200" u="sng" dirty="0" smtClean="0">
                <a:hlinkClick r:id="rId12"/>
              </a:rPr>
              <a:t>http://www.chateauversailles.fr/decouvrir-domaine/chateau/le-chateau/la-galerie-des-glaces</a:t>
            </a:r>
            <a:endParaRPr lang="nl-BE" sz="4200" dirty="0" smtClean="0"/>
          </a:p>
          <a:p>
            <a:r>
              <a:rPr lang="nl-BE" sz="4200" u="sng" dirty="0" smtClean="0">
                <a:hlinkClick r:id="rId13"/>
              </a:rPr>
              <a:t>http://www.insecula.com/salle/theme_40033_M0037.html</a:t>
            </a:r>
            <a:endParaRPr lang="nl-BE" sz="4200" dirty="0" smtClean="0"/>
          </a:p>
          <a:p>
            <a:r>
              <a:rPr lang="nl-BE" sz="4200" u="sng" dirty="0" smtClean="0">
                <a:hlinkClick r:id="rId14"/>
              </a:rPr>
              <a:t>http://www.chateauversailles.fr/multimedias/multimedia/google-art-project</a:t>
            </a:r>
            <a:endParaRPr lang="nl-BE" sz="4200" dirty="0" smtClean="0"/>
          </a:p>
          <a:p>
            <a:r>
              <a:rPr lang="nl-BE" sz="4200" u="sng" dirty="0" smtClean="0">
                <a:hlinkClick r:id="rId15"/>
              </a:rPr>
              <a:t>http://www.chateauversailles.fr/decouvrir-domaine/jardins/la-nature-disciplinee/le-parterre-deau</a:t>
            </a:r>
            <a:endParaRPr lang="nl-BE" sz="4200" dirty="0" smtClean="0"/>
          </a:p>
          <a:p>
            <a:r>
              <a:rPr lang="nl-BE" sz="4200" u="sng" dirty="0" smtClean="0">
                <a:hlinkClick r:id="rId16"/>
              </a:rPr>
              <a:t>http://www.chateauversailles.fr/grand-trianon</a:t>
            </a:r>
            <a:endParaRPr lang="nl-BE" sz="4200" dirty="0" smtClean="0"/>
          </a:p>
          <a:p>
            <a:pPr marL="0" indent="0">
              <a:buNone/>
            </a:pPr>
            <a:r>
              <a:rPr lang="nl-BE" dirty="0"/>
              <a:t> 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55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-177436"/>
            <a:ext cx="9177536" cy="236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772816"/>
            <a:ext cx="8229600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Tâche</a:t>
            </a:r>
          </a:p>
          <a:p>
            <a:r>
              <a:rPr lang="fr-FR" dirty="0" smtClean="0"/>
              <a:t>Évaluation</a:t>
            </a:r>
          </a:p>
          <a:p>
            <a:r>
              <a:rPr lang="fr-FR" dirty="0" smtClean="0"/>
              <a:t>Processus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r-FR" dirty="0" smtClean="0"/>
              <a:t>La vie à la Cour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r-FR" dirty="0" smtClean="0"/>
              <a:t>La </a:t>
            </a:r>
            <a:r>
              <a:rPr lang="fr-FR" dirty="0"/>
              <a:t>C</a:t>
            </a:r>
            <a:r>
              <a:rPr lang="fr-FR" dirty="0" smtClean="0"/>
              <a:t>our de Louis XIV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r-FR" dirty="0" smtClean="0"/>
              <a:t>La Cour de Louis XV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r-FR" dirty="0" smtClean="0"/>
              <a:t>La Cour de Louis XVI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r-FR" dirty="0" smtClean="0"/>
              <a:t>Le château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fr-FR" dirty="0" smtClean="0"/>
              <a:t>Les jardins </a:t>
            </a:r>
          </a:p>
          <a:p>
            <a:r>
              <a:rPr lang="fr-FR" dirty="0" smtClean="0"/>
              <a:t>Conclusion</a:t>
            </a:r>
          </a:p>
          <a:p>
            <a:r>
              <a:rPr lang="fr-FR" dirty="0" smtClean="0"/>
              <a:t>Objectifs</a:t>
            </a:r>
          </a:p>
          <a:p>
            <a:r>
              <a:rPr lang="fr-FR" dirty="0" smtClean="0"/>
              <a:t>Ressources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0653"/>
            <a:ext cx="925252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(1)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8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Cliquez sur les photos et regardez les deux fragments de film.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1200" dirty="0" smtClean="0"/>
              <a:t>	</a:t>
            </a:r>
            <a:r>
              <a:rPr lang="fr-FR" sz="1600" dirty="0" smtClean="0"/>
              <a:t>Regardez les premiers 40’’ de </a:t>
            </a:r>
          </a:p>
          <a:p>
            <a:pPr marL="0" indent="0">
              <a:buNone/>
            </a:pPr>
            <a:r>
              <a:rPr lang="fr-FR" sz="1600" dirty="0" smtClean="0"/>
              <a:t>	ce fragment</a:t>
            </a:r>
            <a:endParaRPr lang="fr-FR" sz="1300" dirty="0" smtClean="0"/>
          </a:p>
          <a:p>
            <a:pPr marL="0" indent="0">
              <a:buNone/>
            </a:pPr>
            <a:r>
              <a:rPr lang="fr-FR" dirty="0" smtClean="0"/>
              <a:t>       Où est-ce </a:t>
            </a:r>
            <a:r>
              <a:rPr lang="fr-FR" dirty="0"/>
              <a:t>que ces films se déroulent?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   De qui parle-t-on? 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60772"/>
            <a:ext cx="2496375" cy="170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65646"/>
            <a:ext cx="2568005" cy="170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0" y="5733256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0" y="6264992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9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05" y="332656"/>
            <a:ext cx="8229600" cy="1143000"/>
          </a:xfrm>
        </p:spPr>
        <p:txBody>
          <a:bodyPr/>
          <a:lstStyle/>
          <a:p>
            <a:r>
              <a:rPr lang="nl-BE" dirty="0" err="1" smtClean="0"/>
              <a:t>Introduction</a:t>
            </a:r>
            <a:r>
              <a:rPr lang="nl-BE" dirty="0" smtClean="0"/>
              <a:t> (2)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3205" y="1988840"/>
            <a:ext cx="8229600" cy="48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500" dirty="0" smtClean="0"/>
              <a:t>Nous sommes à Versailles. </a:t>
            </a:r>
          </a:p>
          <a:p>
            <a:pPr marL="0" indent="0">
              <a:buNone/>
            </a:pPr>
            <a:endParaRPr lang="fr-FR" sz="3500" dirty="0" smtClean="0"/>
          </a:p>
          <a:p>
            <a:pPr marL="0" indent="0">
              <a:buNone/>
            </a:pPr>
            <a:r>
              <a:rPr lang="fr-FR" sz="3500" dirty="0"/>
              <a:t>Le château de Versailles symbolise la gloire et le déclin de la monarchie française. </a:t>
            </a:r>
            <a:endParaRPr lang="fr-FR" sz="3500" dirty="0" smtClean="0"/>
          </a:p>
          <a:p>
            <a:pPr marL="0" indent="0">
              <a:buNone/>
            </a:pPr>
            <a:endParaRPr lang="fr-FR" sz="3500" dirty="0" smtClean="0"/>
          </a:p>
          <a:p>
            <a:pPr marL="0" indent="0">
              <a:buNone/>
            </a:pPr>
            <a:r>
              <a:rPr lang="fr-FR" sz="3500" dirty="0" smtClean="0"/>
              <a:t>C’est Louis XIV qui a déménag</a:t>
            </a:r>
            <a:r>
              <a:rPr lang="fr-FR" sz="3500" dirty="0"/>
              <a:t>é</a:t>
            </a:r>
            <a:r>
              <a:rPr lang="fr-FR" sz="3500" dirty="0" smtClean="0"/>
              <a:t> la Cour à Versailles, mais il n’est pas le seul roi à y avoir résidé.  Cliquez sur le lien pour découvrir les deux autres rois qui ont tenu leur Cour à Versailles. </a:t>
            </a:r>
          </a:p>
          <a:p>
            <a:pPr marL="0" indent="0">
              <a:buNone/>
            </a:pPr>
            <a:r>
              <a:rPr lang="fr-FR" sz="3500" dirty="0" smtClean="0"/>
              <a:t>     Notez leurs noms dans votre carnet. </a:t>
            </a:r>
          </a:p>
          <a:p>
            <a:pPr marL="0" indent="0">
              <a:buNone/>
            </a:pPr>
            <a:r>
              <a:rPr lang="fr-FR" sz="2200" dirty="0" smtClean="0">
                <a:hlinkClick r:id="rId3"/>
              </a:rPr>
              <a:t>http://www.chateauversailles.fr/l-histoire/personnages-de-cour/epoque-louis-xiv/louis-xiv</a:t>
            </a:r>
            <a:endParaRPr lang="fr-FR" sz="22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1" y="5751789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7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 </a:t>
            </a:r>
            <a:r>
              <a:rPr lang="nl-BE" dirty="0" err="1" smtClean="0"/>
              <a:t>tâche</a:t>
            </a:r>
            <a:r>
              <a:rPr lang="nl-BE" dirty="0" smtClean="0"/>
              <a:t> (1)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Début juin, notre école organise une excursion à Versailles. </a:t>
            </a:r>
            <a:r>
              <a:rPr lang="fr-FR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Vous, en tant qu’étudiants en langues modernes, </a:t>
            </a:r>
            <a:r>
              <a:rPr 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vous devez guider les autres étudiants. </a:t>
            </a:r>
          </a:p>
          <a:p>
            <a:pPr marL="0" indent="0">
              <a:buNone/>
            </a:pPr>
            <a:endParaRPr lang="fr-FR" dirty="0"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dirty="0" smtClean="0"/>
              <a:t>Avant de partir, vous voulez déjà informer les autres étudiants sur le château de Versailles et sur la vie à la Cour. Pour cela vous allez faire un petit film que vous mettrez sur </a:t>
            </a:r>
            <a:r>
              <a:rPr lang="fr-FR" dirty="0" err="1"/>
              <a:t>Y</a:t>
            </a:r>
            <a:r>
              <a:rPr lang="fr-FR" dirty="0" err="1" smtClean="0"/>
              <a:t>outube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4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 </a:t>
            </a:r>
            <a:r>
              <a:rPr lang="nl-BE" dirty="0" err="1" smtClean="0"/>
              <a:t>tâche</a:t>
            </a:r>
            <a:r>
              <a:rPr lang="nl-BE" dirty="0" smtClean="0"/>
              <a:t> (2)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+mj-lt"/>
              </a:rPr>
              <a:t>En groupes de 3 à 4 personnes vous allez:</a:t>
            </a:r>
          </a:p>
          <a:p>
            <a:pPr marL="0" indent="0">
              <a:buNone/>
            </a:pPr>
            <a:endParaRPr lang="fr-FR" dirty="0" smtClean="0">
              <a:latin typeface="+mj-lt"/>
            </a:endParaRP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[1] chercher </a:t>
            </a:r>
            <a:r>
              <a:rPr lang="fr-FR" dirty="0">
                <a:latin typeface="+mj-lt"/>
              </a:rPr>
              <a:t>des informations sur Internet et remplir </a:t>
            </a:r>
            <a:r>
              <a:rPr lang="fr-FR" dirty="0" smtClean="0">
                <a:latin typeface="+mj-lt"/>
              </a:rPr>
              <a:t>un carnet.</a:t>
            </a: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[2] choisir un personnage OU un lieu que vous avez rencontré pendant votre recherche. </a:t>
            </a: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[3] sélectionner les informations (aussi </a:t>
            </a:r>
            <a:r>
              <a:rPr lang="fr-FR" dirty="0">
                <a:latin typeface="+mj-lt"/>
              </a:rPr>
              <a:t>l</a:t>
            </a:r>
            <a:r>
              <a:rPr lang="fr-FR" dirty="0" smtClean="0">
                <a:latin typeface="+mj-lt"/>
              </a:rPr>
              <a:t>es photos) intéressantes. </a:t>
            </a: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[4] créer un petit film (max. 3’) avec </a:t>
            </a:r>
            <a:r>
              <a:rPr lang="fr-FR" dirty="0" err="1" smtClean="0">
                <a:latin typeface="+mj-lt"/>
              </a:rPr>
              <a:t>Moviemaker</a:t>
            </a:r>
            <a:r>
              <a:rPr lang="fr-FR" dirty="0" smtClean="0">
                <a:latin typeface="+mj-lt"/>
              </a:rPr>
              <a:t> en utilisant ces informations.</a:t>
            </a:r>
          </a:p>
          <a:p>
            <a:pPr marL="0" indent="0">
              <a:buNone/>
            </a:pPr>
            <a:r>
              <a:rPr lang="fr-FR" dirty="0" smtClean="0">
                <a:latin typeface="+mj-lt"/>
              </a:rPr>
              <a:t>[</a:t>
            </a:r>
            <a:r>
              <a:rPr lang="fr-FR" dirty="0">
                <a:latin typeface="+mj-lt"/>
              </a:rPr>
              <a:t>5</a:t>
            </a:r>
            <a:r>
              <a:rPr lang="fr-FR" dirty="0" smtClean="0">
                <a:latin typeface="+mj-lt"/>
              </a:rPr>
              <a:t>] mettre le film sur </a:t>
            </a:r>
            <a:r>
              <a:rPr lang="fr-FR" dirty="0" err="1" smtClean="0">
                <a:latin typeface="+mj-lt"/>
              </a:rPr>
              <a:t>Youtube</a:t>
            </a:r>
            <a:r>
              <a:rPr lang="fr-FR" dirty="0" smtClean="0">
                <a:latin typeface="+mj-lt"/>
              </a:rPr>
              <a:t>. 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47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 </a:t>
            </a:r>
            <a:r>
              <a:rPr lang="nl-BE" dirty="0" err="1" smtClean="0"/>
              <a:t>tâche</a:t>
            </a:r>
            <a:r>
              <a:rPr lang="nl-BE" dirty="0" smtClean="0"/>
              <a:t> (3)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Quelques informations supplémentaires sur le film: 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sz="2900" dirty="0" smtClean="0"/>
              <a:t>Il suffit de faire un film avec des photos, </a:t>
            </a:r>
          </a:p>
          <a:p>
            <a:pPr>
              <a:buFontTx/>
              <a:buChar char="-"/>
            </a:pPr>
            <a:r>
              <a:rPr lang="fr-FR" sz="2900" dirty="0" smtClean="0"/>
              <a:t>Dans le film, vous commentez </a:t>
            </a:r>
            <a:r>
              <a:rPr lang="fr-FR" sz="2900" u="sng" dirty="0" smtClean="0"/>
              <a:t>oralement</a:t>
            </a:r>
            <a:r>
              <a:rPr lang="fr-FR" sz="2900" dirty="0" smtClean="0"/>
              <a:t> le personnage (vous situez dans le temps, décrivez ce qu’il a fait,…) ou le lieu (vous situez dans l’espace, décrivez les particularités,…). Vous expliquez aussi pourquoi vous avez choisi ce personnage ou ce lieu. Pour cela vous utilisez un enregistrement de voix. </a:t>
            </a:r>
          </a:p>
          <a:p>
            <a:pPr>
              <a:buFontTx/>
              <a:buChar char="-"/>
            </a:pPr>
            <a:r>
              <a:rPr lang="fr-FR" sz="2900" dirty="0" smtClean="0"/>
              <a:t>Pour faire l’enregistrement de voix, vous pouvez demander du matériel à votre professeur. </a:t>
            </a:r>
          </a:p>
          <a:p>
            <a:pPr>
              <a:buFontTx/>
              <a:buChar char="-"/>
            </a:pPr>
            <a:r>
              <a:rPr lang="fr-FR" sz="2900" dirty="0" smtClean="0"/>
              <a:t>Pour mettre le film sur </a:t>
            </a:r>
            <a:r>
              <a:rPr lang="fr-FR" sz="2900" dirty="0" err="1" smtClean="0"/>
              <a:t>Youtube</a:t>
            </a:r>
            <a:r>
              <a:rPr lang="fr-FR" sz="2900" dirty="0" smtClean="0"/>
              <a:t> vous devez créer un compte. Vous choisissez un nom d’utilisateur et un mot de passe. </a:t>
            </a:r>
            <a:endParaRPr lang="fr-FR" sz="2900" dirty="0"/>
          </a:p>
        </p:txBody>
      </p:sp>
    </p:spTree>
    <p:extLst>
      <p:ext uri="{BB962C8B-B14F-4D97-AF65-F5344CB8AC3E}">
        <p14:creationId xmlns:p14="http://schemas.microsoft.com/office/powerpoint/2010/main" val="6086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3"/>
            <a:ext cx="9144000" cy="201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 </a:t>
            </a:r>
            <a:r>
              <a:rPr lang="nl-BE" dirty="0" err="1" smtClean="0"/>
              <a:t>tâche</a:t>
            </a:r>
            <a:r>
              <a:rPr lang="nl-BE" dirty="0" smtClean="0"/>
              <a:t> (4)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D’autres informations: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sz="2700" dirty="0" smtClean="0"/>
              <a:t>Vous disposez d’ 1 cours pour remplir le carnet.</a:t>
            </a:r>
          </a:p>
          <a:p>
            <a:pPr>
              <a:buFontTx/>
              <a:buChar char="-"/>
            </a:pPr>
            <a:r>
              <a:rPr lang="fr-FR" sz="2700" dirty="0" smtClean="0"/>
              <a:t>Pour trouver les réponses, vous cliquez sur le lien qui se trouve dans la même diapositive. </a:t>
            </a:r>
          </a:p>
          <a:p>
            <a:pPr>
              <a:buFontTx/>
              <a:buChar char="-"/>
            </a:pPr>
            <a:r>
              <a:rPr lang="fr-FR" sz="2700" dirty="0" smtClean="0"/>
              <a:t>Vous mettez le film </a:t>
            </a:r>
            <a:r>
              <a:rPr lang="fr-FR" sz="2700" u="sng" dirty="0" smtClean="0"/>
              <a:t>au plus tard le 29 mai </a:t>
            </a:r>
            <a:r>
              <a:rPr lang="fr-FR" sz="2700" dirty="0" smtClean="0"/>
              <a:t>sur </a:t>
            </a:r>
            <a:r>
              <a:rPr lang="fr-FR" sz="2700" dirty="0" err="1" smtClean="0"/>
              <a:t>Youtube</a:t>
            </a:r>
            <a:r>
              <a:rPr lang="fr-FR" sz="2700" dirty="0" smtClean="0"/>
              <a:t>. Ce jour-là, vous remettez aussi votre carnet. </a:t>
            </a:r>
          </a:p>
          <a:p>
            <a:pPr>
              <a:buFontTx/>
              <a:buChar char="-"/>
            </a:pPr>
            <a:r>
              <a:rPr lang="fr-FR" sz="2700" dirty="0"/>
              <a:t>L</a:t>
            </a:r>
            <a:r>
              <a:rPr lang="fr-FR" sz="2700" dirty="0" smtClean="0"/>
              <a:t>e symbole        indique que vous devez noter une réponse dans le carnet.  </a:t>
            </a:r>
          </a:p>
          <a:p>
            <a:pPr>
              <a:buFontTx/>
              <a:buChar char="-"/>
            </a:pPr>
            <a:r>
              <a:rPr lang="fr-FR" sz="2700" dirty="0" smtClean="0"/>
              <a:t>Si vous avez besoin d’un dictionnaire, cliquez sur le lien suivant: </a:t>
            </a:r>
            <a:r>
              <a:rPr lang="fr-FR" sz="2700" dirty="0" smtClean="0">
                <a:hlinkClick r:id="rId3"/>
              </a:rPr>
              <a:t>www.interglot.com</a:t>
            </a:r>
            <a:r>
              <a:rPr lang="fr-FR" sz="2700" dirty="0" smtClean="0"/>
              <a:t> 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81" y="5018832"/>
            <a:ext cx="402357" cy="4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8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1134</Words>
  <Application>Microsoft Office PowerPoint</Application>
  <PresentationFormat>On-screen Show (4:3)</PresentationFormat>
  <Paragraphs>292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Kantoorthema</vt:lpstr>
      <vt:lpstr>La cour de Versailles </vt:lpstr>
      <vt:lpstr>PowerPoint Presentation</vt:lpstr>
      <vt:lpstr>PowerPoint Presentation</vt:lpstr>
      <vt:lpstr>Introduction (1)</vt:lpstr>
      <vt:lpstr>Introduction (2)</vt:lpstr>
      <vt:lpstr>La tâche (1)</vt:lpstr>
      <vt:lpstr>La tâche (2)</vt:lpstr>
      <vt:lpstr>La tâche (3)</vt:lpstr>
      <vt:lpstr>La tâche (4)</vt:lpstr>
      <vt:lpstr>L’évaluation (1)</vt:lpstr>
      <vt:lpstr>L’évaluation (2)</vt:lpstr>
      <vt:lpstr>La vie à la Cour (1)</vt:lpstr>
      <vt:lpstr>La vie à la Cour (2)</vt:lpstr>
      <vt:lpstr>La Cour de Louis XIV (1)</vt:lpstr>
      <vt:lpstr>La Cour de Louis XIV (2)</vt:lpstr>
      <vt:lpstr>La cour de Louis XIV (3)</vt:lpstr>
      <vt:lpstr>La Cour de Louis XV </vt:lpstr>
      <vt:lpstr>La Cour de Louis XVI (1)</vt:lpstr>
      <vt:lpstr>La Cour de Louis XVI (2)</vt:lpstr>
      <vt:lpstr>Le château (1)</vt:lpstr>
      <vt:lpstr>Le château (2)</vt:lpstr>
      <vt:lpstr>Les jardins (1)</vt:lpstr>
      <vt:lpstr>Les jardins (2)</vt:lpstr>
      <vt:lpstr>Conclusion</vt:lpstr>
      <vt:lpstr>Objectifs</vt:lpstr>
      <vt:lpstr>Ressources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Sara Philips</dc:creator>
  <cp:lastModifiedBy>Vandermeulen Nina</cp:lastModifiedBy>
  <cp:revision>77</cp:revision>
  <dcterms:created xsi:type="dcterms:W3CDTF">2012-04-26T12:41:46Z</dcterms:created>
  <dcterms:modified xsi:type="dcterms:W3CDTF">2014-12-19T15:10:40Z</dcterms:modified>
</cp:coreProperties>
</file>