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8" r:id="rId13"/>
    <p:sldId id="275" r:id="rId14"/>
    <p:sldId id="279" r:id="rId15"/>
    <p:sldId id="280" r:id="rId16"/>
    <p:sldId id="276" r:id="rId17"/>
    <p:sldId id="277" r:id="rId18"/>
    <p:sldId id="281" r:id="rId19"/>
    <p:sldId id="283" r:id="rId20"/>
    <p:sldId id="284" r:id="rId21"/>
    <p:sldId id="282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C1413-0B30-4AC6-9C80-22277F87C707}" type="datetimeFigureOut">
              <a:rPr lang="nl-NL" smtClean="0"/>
              <a:pPr/>
              <a:t>19-12-2014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E9DD-C204-45D7-8C43-061FFA2443BC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hyperlink" Target="http://www.youtube.com/watch?v=YXvo_UpmkE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masterweb.free.fr/" TargetMode="External"/><Relationship Id="rId3" Type="http://schemas.openxmlformats.org/officeDocument/2006/relationships/image" Target="../media/image22.gif"/><Relationship Id="rId7" Type="http://schemas.openxmlformats.org/officeDocument/2006/relationships/hyperlink" Target="http://fr.wikipedia.org/wiki/Guerre_d'Alg%C3%A9ri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utard.com/mag_dossiers/id_dm/41/ordre/4.htm" TargetMode="External"/><Relationship Id="rId5" Type="http://schemas.openxmlformats.org/officeDocument/2006/relationships/hyperlink" Target="http://www.linternaute.com/histoire/categorie/49/a/1/1/histoire_de_la_guerre_d_algerie.shtml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guerredalgerie.free.fr/" TargetMode="External"/><Relationship Id="rId9" Type="http://schemas.openxmlformats.org/officeDocument/2006/relationships/hyperlink" Target="http://www.memo.fr/Article.asp?ID=CON_DEC_005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Accords_d'%C3%89vian" TargetMode="External"/><Relationship Id="rId3" Type="http://schemas.openxmlformats.org/officeDocument/2006/relationships/image" Target="../media/image22.gif"/><Relationship Id="rId7" Type="http://schemas.openxmlformats.org/officeDocument/2006/relationships/hyperlink" Target="http://www.youtube.com/watch?v=RGLrdjkcLdM&amp;feature=relate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jK3YZ_DORT8&amp;feature=related" TargetMode="External"/><Relationship Id="rId5" Type="http://schemas.openxmlformats.org/officeDocument/2006/relationships/hyperlink" Target="http://fr.wikipedia.org/wiki/Torture_pendant_la_guerre_d'Alg%C3%A9rie" TargetMode="External"/><Relationship Id="rId4" Type="http://schemas.openxmlformats.org/officeDocument/2006/relationships/hyperlink" Target="http://latorturenalgerie.free.fr/" TargetMode="Externa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tadrart.com/tessalit/indigenes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4XQ0XGybO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brairie-spe.com/catalog/images/la-guerre-d-algeri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5031" t="6645" r="15190" b="5063"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0" y="2000240"/>
            <a:ext cx="571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0" y="1928802"/>
          <a:ext cx="68580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6"/>
              </a:tblGrid>
              <a:tr h="1500198">
                <a:tc>
                  <a:txBody>
                    <a:bodyPr/>
                    <a:lstStyle/>
                    <a:p>
                      <a:pPr algn="l"/>
                      <a:r>
                        <a:rPr lang="fr-CA" sz="5400" noProof="0" dirty="0" smtClean="0">
                          <a:latin typeface="Andalus" pitchFamily="2" charset="-78"/>
                          <a:cs typeface="Andalus" pitchFamily="2" charset="-78"/>
                        </a:rPr>
                        <a:t>La Guerre</a:t>
                      </a:r>
                      <a:r>
                        <a:rPr lang="fr-CA" sz="5400" baseline="0" noProof="0" dirty="0" smtClean="0">
                          <a:latin typeface="Andalus" pitchFamily="2" charset="-78"/>
                          <a:cs typeface="Andalus" pitchFamily="2" charset="-78"/>
                        </a:rPr>
                        <a:t> </a:t>
                      </a:r>
                    </a:p>
                    <a:p>
                      <a:pPr algn="l"/>
                      <a:r>
                        <a:rPr lang="fr-CA" sz="5400" baseline="0" noProof="0" dirty="0" smtClean="0">
                          <a:latin typeface="Andalus" pitchFamily="2" charset="-78"/>
                          <a:cs typeface="Andalus" pitchFamily="2" charset="-78"/>
                        </a:rPr>
                        <a:t>     d’Algérie </a:t>
                      </a:r>
                      <a:r>
                        <a:rPr lang="fr-CA" sz="3200" baseline="0" noProof="0" dirty="0" smtClean="0">
                          <a:latin typeface="Andalus" pitchFamily="2" charset="-78"/>
                          <a:cs typeface="Andalus" pitchFamily="2" charset="-78"/>
                        </a:rPr>
                        <a:t>(1954- 1962)</a:t>
                      </a:r>
                      <a:endParaRPr lang="fr-CA" sz="5400" noProof="0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611043"/>
              </p:ext>
            </p:extLst>
          </p:nvPr>
        </p:nvGraphicFramePr>
        <p:xfrm>
          <a:off x="2357422" y="5786454"/>
          <a:ext cx="4214842" cy="854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</a:tblGrid>
              <a:tr h="85439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Jolien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Neckebroeck</a:t>
                      </a:r>
                      <a:endParaRPr lang="nl-BE" baseline="0" dirty="0" smtClean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214282" y="214290"/>
            <a:ext cx="114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mtClean="0">
                <a:solidFill>
                  <a:schemeClr val="tx2">
                    <a:lumMod val="50000"/>
                  </a:schemeClr>
                </a:solidFill>
              </a:rPr>
              <a:t>CECR: B1+</a:t>
            </a:r>
            <a:endParaRPr lang="nl-NL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714348" y="1285860"/>
            <a:ext cx="4751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Pour les tâches individuelles</a:t>
            </a:r>
            <a:endParaRPr lang="fr-BE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1857364"/>
            <a:ext cx="78341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L’historien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Vous allez reconstruire les faits historiques de manière objective. Sélectionnez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soigneusement les données les plus importantes sur la guerre d’Algérie. Faites un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tour d’horizon des principaux événements de la guerre et rédigez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un rapport d’une à deux pages A4. Incluez dans le rapport des informations sur: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- La raison du conflit</a:t>
            </a:r>
            <a:endParaRPr kumimoji="0" lang="nl-NL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- Les deux camps opposés</a:t>
            </a:r>
            <a:endParaRPr kumimoji="0" lang="nl-NL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- La répression du peuple algérien</a:t>
            </a:r>
            <a:endParaRPr kumimoji="0" lang="nl-NL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- Les attentats les plus importants</a:t>
            </a:r>
            <a:endParaRPr kumimoji="0" lang="nl-NL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b="1" dirty="0" smtClean="0">
                <a:latin typeface="+mj-lt"/>
                <a:ea typeface="Calibri" pitchFamily="34" charset="0"/>
                <a:cs typeface="Arial" pitchFamily="34" charset="0"/>
              </a:rPr>
              <a:t>-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La fin de la guerre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nl-NL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N’oubliez pas de mentionner quelques dates cruciales.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33795" name="Picture 3" descr="http://www.stjosephsbns.ie/images/his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857364"/>
            <a:ext cx="571504" cy="619130"/>
          </a:xfrm>
          <a:prstGeom prst="rect">
            <a:avLst/>
          </a:prstGeom>
          <a:noFill/>
        </p:spPr>
      </p:pic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3. 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Pr 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cessus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(1)</a:t>
                      </a:r>
                      <a:endParaRPr lang="fr-BE" sz="16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1142984"/>
            <a:ext cx="9009198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Le journaliste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En tant que journaliste vous devez être capable de regarder les faits historiques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d’un œil critique.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Les activités militaires des années 50 et 60 sur le territoire algérien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sont mondialement connues comme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La guerre d’Algérie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Pourtant, la France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n’a reconnu le terme de « guerre » d’Algérie qu’il y a une dizaine d’années. Pourquoi 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Quelles étaient les injustices que l’Etat français a commises contre le peuple algérien et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quelles activités illégitimes les Algériens ont-il entrepris contre la France et leurs co</a:t>
            </a:r>
            <a:r>
              <a:rPr lang="fr-FR" dirty="0" smtClean="0">
                <a:latin typeface="+mj-lt"/>
                <a:ea typeface="Calibri" pitchFamily="34" charset="0"/>
                <a:cs typeface="Arial" pitchFamily="34" charset="0"/>
              </a:rPr>
              <a:t>ncitoyens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?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Ecrivez un article d’une à deux pages A4 sur les injustices de la guerre d’Algérie.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Soyez critique mais n’oubliez pas de garder votre objectivité 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il ne faut pas prendre parti pour ou contre la France / l’Algérie !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2771" name="Picture 3" descr="http://magazine.concordia.ca/2005/september/features/Journal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71546"/>
            <a:ext cx="747569" cy="908296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1070366" y="5072074"/>
            <a:ext cx="4681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smtClean="0"/>
              <a:t>Pour vous donner une idée des injustices pendant </a:t>
            </a:r>
          </a:p>
          <a:p>
            <a:pPr algn="ctr"/>
            <a:r>
              <a:rPr lang="fr-BE" sz="1600" b="1" dirty="0" smtClean="0"/>
              <a:t>la guerre d’Algérie, </a:t>
            </a:r>
          </a:p>
          <a:p>
            <a:pPr algn="ctr"/>
            <a:r>
              <a:rPr lang="fr-BE" sz="1600" b="1" dirty="0" smtClean="0"/>
              <a:t>regardez le fragment suivant en cliquant sur l’image. </a:t>
            </a:r>
            <a:endParaRPr lang="fr-BE" sz="1600" b="1" dirty="0"/>
          </a:p>
        </p:txBody>
      </p:sp>
      <p:pic>
        <p:nvPicPr>
          <p:cNvPr id="10" name="Picture 10" descr="http://www.lariposte.com/IMG/arton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857760"/>
            <a:ext cx="2222484" cy="1682738"/>
          </a:xfrm>
          <a:prstGeom prst="rect">
            <a:avLst/>
          </a:prstGeom>
          <a:noFill/>
        </p:spPr>
      </p:pic>
      <p:sp>
        <p:nvSpPr>
          <p:cNvPr id="11" name="Gekromde PIJL-RECHTS 10"/>
          <p:cNvSpPr/>
          <p:nvPr/>
        </p:nvSpPr>
        <p:spPr>
          <a:xfrm>
            <a:off x="5000628" y="5857892"/>
            <a:ext cx="785818" cy="571504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3. 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Pr 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cessus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(2)</a:t>
                      </a:r>
                      <a:endParaRPr lang="fr-BE" sz="16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1285860"/>
            <a:ext cx="1372876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Le reporter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2071678"/>
            <a:ext cx="88987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En tant que reporter vous devez être capable de reconstruire les principaux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événements qui se sont déroulés pendant la guerre d’Algérie avec des mots 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des images. Cherchez sur Internet et sélectionnez des photos qui font revivre la guerre.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Sous chaque photo vous donnez quelques brèves explications qui reflètent bien la situation.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Basez-vous sur les gros titres des journaux.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Sélectionnez au moins dix photos accompagnées de quelques explications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pertinentes. Utilisez de préférence une ou deux pages A3 pour présenter votre matériel.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Vous pouvez également ajouter des ornements.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38915" name="Picture 3" descr="http://dparsonsmedia.files.wordpress.com/2010/02/investigative_journal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000108"/>
            <a:ext cx="785818" cy="950466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428596" y="4857760"/>
            <a:ext cx="460786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 exemple:</a:t>
            </a:r>
          </a:p>
          <a:p>
            <a:endParaRPr lang="fr-FR" b="1" dirty="0" smtClean="0"/>
          </a:p>
          <a:p>
            <a:r>
              <a:rPr lang="fr-FR" sz="1400" b="1" dirty="0" smtClean="0"/>
              <a:t>	Comme les ultra et la majorité des musulmans </a:t>
            </a:r>
          </a:p>
          <a:p>
            <a:r>
              <a:rPr lang="fr-FR" sz="1400" b="1" dirty="0"/>
              <a:t>	</a:t>
            </a:r>
            <a:r>
              <a:rPr lang="fr-FR" sz="1400" b="1" dirty="0" smtClean="0"/>
              <a:t>refusaient d’accepter l’égalité entre Français et </a:t>
            </a:r>
          </a:p>
          <a:p>
            <a:r>
              <a:rPr lang="fr-FR" sz="1400" b="1" dirty="0" smtClean="0"/>
              <a:t>	Algériens que Soustelle voulait imposer, </a:t>
            </a:r>
          </a:p>
          <a:p>
            <a:r>
              <a:rPr lang="fr-FR" sz="1400" b="1" dirty="0"/>
              <a:t>	</a:t>
            </a:r>
            <a:r>
              <a:rPr lang="fr-FR" sz="1400" b="1" dirty="0" smtClean="0"/>
              <a:t>celui-ci a dû recourir à la force brutale. </a:t>
            </a:r>
            <a:endParaRPr lang="fr-BE" sz="1400" b="1" dirty="0"/>
          </a:p>
        </p:txBody>
      </p:sp>
      <p:pic>
        <p:nvPicPr>
          <p:cNvPr id="38917" name="Picture 5" descr="http://pagesperso-orange.fr/isly/images/melou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786322"/>
            <a:ext cx="2293922" cy="1646653"/>
          </a:xfrm>
          <a:prstGeom prst="rect">
            <a:avLst/>
          </a:prstGeom>
          <a:noFill/>
        </p:spPr>
      </p:pic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3. 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Pr 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cessus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(3)</a:t>
                      </a:r>
                      <a:endParaRPr lang="fr-BE" sz="16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714348" y="1285860"/>
            <a:ext cx="4202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Pour le travail en groupe</a:t>
            </a:r>
            <a:endParaRPr lang="fr-BE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4236703"/>
            <a:ext cx="846331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Mettez vos travaux ensemble et comparez les informations. Sélectionnez 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données les plus intéressantes.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Attention :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il faut inclure les informations des trois chercheurs.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+mj-lt"/>
                <a:ea typeface="Calibri" pitchFamily="34" charset="0"/>
                <a:cs typeface="Arial" pitchFamily="34" charset="0"/>
              </a:rPr>
              <a:t>F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aites une petite présentation d’environ 5 minutes suivi d’un quiz à choix multiple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pour vos camarades de classe. Les réponses aux questions doivent être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données pendant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+mj-lt"/>
                <a:ea typeface="Calibri" pitchFamily="34" charset="0"/>
                <a:cs typeface="Arial" pitchFamily="34" charset="0"/>
              </a:rPr>
              <a:t>la présentation.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95487" y="1151738"/>
            <a:ext cx="852498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+mj-lt"/>
                <a:ea typeface="Calibri" pitchFamily="34" charset="0"/>
                <a:cs typeface="Arial" pitchFamily="34" charset="0"/>
              </a:rPr>
              <a:t>Une fois les tâches individuelles terminées, vous allez travailler en groupe;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+mj-lt"/>
                <a:ea typeface="Calibri" pitchFamily="34" charset="0"/>
                <a:cs typeface="Arial" pitchFamily="34" charset="0"/>
              </a:rPr>
              <a:t>en équipe de recherche.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Important !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Lisez attentivement les rapports individuels de vos collègues afin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de vous mettre au courant des différentes sortes de données sur la guerre d’Algérie.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Faites attention à l’orthographe, à la grammaire ainsi qu’au contenu et signalez d’éventuelles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fautes à vos collègues.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(L’évaluation se fait par groupe ; plus d’informations à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la diapositive 18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3. 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Pr 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cessus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(4)</a:t>
                      </a:r>
                      <a:endParaRPr lang="fr-BE" sz="16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714348" y="1214422"/>
            <a:ext cx="765171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répartition en 4 cours</a:t>
            </a:r>
          </a:p>
          <a:p>
            <a:endParaRPr lang="fr-BE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fr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Cours 1: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BE" dirty="0" smtClean="0">
                <a:latin typeface="+mj-lt"/>
              </a:rPr>
              <a:t> Répartition des tâches entre les membres du groupe (l’historien, le journaliste</a:t>
            </a:r>
          </a:p>
          <a:p>
            <a:r>
              <a:rPr lang="fr-BE" dirty="0" smtClean="0">
                <a:latin typeface="+mj-lt"/>
              </a:rPr>
              <a:t>et le reporter)</a:t>
            </a:r>
          </a:p>
          <a:p>
            <a:pPr>
              <a:buFont typeface="Wingdings" pitchFamily="2" charset="2"/>
              <a:buChar char="§"/>
            </a:pPr>
            <a:r>
              <a:rPr lang="fr-BE" dirty="0" smtClean="0">
                <a:latin typeface="+mj-lt"/>
              </a:rPr>
              <a:t> Exploration de l’extrait du film sur la guerre d’Algérie (dia 7)</a:t>
            </a:r>
          </a:p>
          <a:p>
            <a:pPr>
              <a:buFont typeface="Wingdings" pitchFamily="2" charset="2"/>
              <a:buChar char="§"/>
            </a:pPr>
            <a:r>
              <a:rPr lang="fr-BE" dirty="0" smtClean="0">
                <a:latin typeface="+mj-lt"/>
              </a:rPr>
              <a:t> Recherche individuelle sur Internet</a:t>
            </a:r>
          </a:p>
          <a:p>
            <a:pPr>
              <a:buFont typeface="Wingdings" pitchFamily="2" charset="2"/>
              <a:buChar char="§"/>
            </a:pPr>
            <a:endParaRPr lang="fr-BE" dirty="0" smtClean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fr-BE" dirty="0" smtClean="0">
                <a:latin typeface="+mj-lt"/>
              </a:rPr>
              <a:t> </a:t>
            </a:r>
            <a:r>
              <a:rPr lang="fr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Cours 2: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Recherche individuelle sur Internet</a:t>
            </a:r>
          </a:p>
          <a:p>
            <a:pPr>
              <a:buFont typeface="Wingdings" pitchFamily="2" charset="2"/>
              <a:buChar char="§"/>
            </a:pPr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Elaboration des rapports / du collage </a:t>
            </a:r>
          </a:p>
          <a:p>
            <a:endParaRPr lang="fr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Cours 3:</a:t>
            </a:r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Elaboration des rapports / du collage</a:t>
            </a:r>
          </a:p>
          <a:p>
            <a:pPr>
              <a:buFont typeface="Wingdings" pitchFamily="2" charset="2"/>
              <a:buChar char="§"/>
            </a:pPr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Préparation de la présentation et du quiz (en groupe)</a:t>
            </a:r>
          </a:p>
          <a:p>
            <a:pPr>
              <a:buFont typeface="Wingdings" pitchFamily="2" charset="2"/>
              <a:buChar char="§"/>
            </a:pPr>
            <a:endParaRPr lang="fr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B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3. 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Pr 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cessus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(5)</a:t>
                      </a:r>
                      <a:endParaRPr lang="fr-BE" sz="16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714348" y="1214422"/>
            <a:ext cx="6683946" cy="509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répartition en 4 cours</a:t>
            </a:r>
          </a:p>
          <a:p>
            <a:endParaRPr lang="fr-BE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fr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Cours 4: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BE" dirty="0" smtClean="0">
                <a:latin typeface="+mj-lt"/>
              </a:rPr>
              <a:t> Préparation de la présentation et du quiz (en groupe)</a:t>
            </a:r>
          </a:p>
          <a:p>
            <a:pPr>
              <a:buFont typeface="Wingdings" pitchFamily="2" charset="2"/>
              <a:buChar char="§"/>
            </a:pPr>
            <a:r>
              <a:rPr lang="fr-BE" dirty="0" smtClean="0">
                <a:latin typeface="+mj-lt"/>
              </a:rPr>
              <a:t> Elaboration d’une présentation PowerPoint soignée (en groupe)</a:t>
            </a:r>
          </a:p>
          <a:p>
            <a:pPr>
              <a:buFont typeface="Wingdings" pitchFamily="2" charset="2"/>
              <a:buChar char="§"/>
            </a:pPr>
            <a:r>
              <a:rPr lang="fr-BE" dirty="0" smtClean="0">
                <a:latin typeface="+mj-lt"/>
              </a:rPr>
              <a:t> Eventuellement entraînement oral pour la présentation (en groupe)</a:t>
            </a:r>
          </a:p>
          <a:p>
            <a:endParaRPr lang="fr-BE" dirty="0" smtClean="0">
              <a:latin typeface="+mj-lt"/>
            </a:endParaRPr>
          </a:p>
          <a:p>
            <a:endParaRPr lang="fr-BE" dirty="0" smtClean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fr-BE" dirty="0" smtClean="0">
                <a:latin typeface="+mj-lt"/>
              </a:rPr>
              <a:t> </a:t>
            </a:r>
            <a:r>
              <a:rPr lang="fr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partir du 5ème cours: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BE" b="1" dirty="0" smtClean="0">
                <a:latin typeface="+mj-lt"/>
              </a:rPr>
              <a:t> </a:t>
            </a:r>
            <a:r>
              <a:rPr lang="fr-BE" dirty="0" smtClean="0">
                <a:latin typeface="+mj-lt"/>
              </a:rPr>
              <a:t>Présentations par groupe de trois personnes</a:t>
            </a:r>
          </a:p>
          <a:p>
            <a:pPr>
              <a:buFont typeface="Wingdings" pitchFamily="2" charset="2"/>
              <a:buChar char="§"/>
            </a:pPr>
            <a:r>
              <a:rPr lang="fr-BE" dirty="0" smtClean="0">
                <a:latin typeface="+mj-lt"/>
              </a:rPr>
              <a:t> Quiz (tous les élèves participent)</a:t>
            </a:r>
          </a:p>
          <a:p>
            <a:endParaRPr lang="fr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B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3. 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Pr 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cessus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(6)</a:t>
                      </a:r>
                      <a:endParaRPr lang="fr-BE" sz="16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285720" y="1071546"/>
            <a:ext cx="7858180" cy="63094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BE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Pour l’historien:</a:t>
            </a:r>
          </a:p>
          <a:p>
            <a:endParaRPr lang="fr-BE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fr-FR" sz="1600" dirty="0" smtClean="0">
                <a:ln>
                  <a:solidFill>
                    <a:schemeClr val="tx1"/>
                  </a:solidFill>
                </a:ln>
                <a:hlinkClick r:id="rId4"/>
              </a:rPr>
              <a:t>http://guerredalgerie.free.fr/</a:t>
            </a:r>
            <a:r>
              <a:rPr lang="fr-FR" sz="1600" dirty="0" smtClean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endParaRPr lang="nl-NL" sz="1600" dirty="0" smtClean="0"/>
          </a:p>
          <a:p>
            <a:r>
              <a:rPr lang="fr-FR" sz="1600" dirty="0" smtClean="0">
                <a:ln>
                  <a:solidFill>
                    <a:schemeClr val="tx1"/>
                  </a:solidFill>
                </a:ln>
                <a:hlinkClick r:id="rId5"/>
              </a:rPr>
              <a:t>http://www.linternaute.com/histoire/categorie/49/a/1/1/histoire_de_la_guerre_d_algerie.shtml</a:t>
            </a:r>
            <a:endParaRPr lang="fr-FR" sz="1600" dirty="0" smtClean="0">
              <a:ln>
                <a:solidFill>
                  <a:schemeClr val="tx1"/>
                </a:solidFill>
              </a:ln>
            </a:endParaRPr>
          </a:p>
          <a:p>
            <a:endParaRPr lang="nl-NL" sz="16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fr-FR" sz="1600" dirty="0" smtClean="0">
                <a:ln>
                  <a:solidFill>
                    <a:schemeClr val="tx1"/>
                  </a:solidFill>
                </a:ln>
                <a:hlinkClick r:id="rId6"/>
              </a:rPr>
              <a:t>http://www.routard.com/mag_dossiers/id_dm/41/ordre/4.htm</a:t>
            </a:r>
            <a:endParaRPr lang="fr-FR" sz="1600" dirty="0" smtClean="0">
              <a:ln>
                <a:solidFill>
                  <a:schemeClr val="tx1"/>
                </a:solidFill>
              </a:ln>
            </a:endParaRPr>
          </a:p>
          <a:p>
            <a:endParaRPr lang="nl-NL" sz="16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fr-FR" sz="1600" dirty="0" smtClean="0">
                <a:ln>
                  <a:solidFill>
                    <a:schemeClr val="tx1"/>
                  </a:solidFill>
                </a:ln>
                <a:hlinkClick r:id="rId7"/>
              </a:rPr>
              <a:t>http://fr.wikipedia.org/wiki/Guerre_d'Alg%C3%A9rie</a:t>
            </a:r>
            <a:endParaRPr lang="fr-FR" sz="1600" dirty="0" smtClean="0">
              <a:ln>
                <a:solidFill>
                  <a:schemeClr val="tx1"/>
                </a:solidFill>
              </a:ln>
            </a:endParaRPr>
          </a:p>
          <a:p>
            <a:endParaRPr lang="fr-FR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Blip>
                <a:blip r:embed="rId3"/>
              </a:buBlip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BE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le reporter:</a:t>
            </a:r>
          </a:p>
          <a:p>
            <a:endParaRPr lang="fr-BE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600" dirty="0" smtClean="0">
                <a:ln>
                  <a:solidFill>
                    <a:schemeClr val="tx1"/>
                  </a:solidFill>
                </a:ln>
                <a:hlinkClick r:id="rId8"/>
              </a:rPr>
              <a:t>http://masterweb.free.fr/</a:t>
            </a:r>
            <a:endParaRPr lang="fr-FR" sz="1600" dirty="0" smtClean="0">
              <a:ln>
                <a:solidFill>
                  <a:schemeClr val="tx1"/>
                </a:solidFill>
              </a:ln>
            </a:endParaRPr>
          </a:p>
          <a:p>
            <a:endParaRPr lang="nl-NL" sz="16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fr-FR" sz="1600" dirty="0" smtClean="0">
                <a:ln>
                  <a:solidFill>
                    <a:schemeClr val="tx1"/>
                  </a:solidFill>
                </a:ln>
                <a:hlinkClick r:id="rId4"/>
              </a:rPr>
              <a:t>http://guerredalgerie.free.fr/</a:t>
            </a:r>
            <a:endParaRPr lang="fr-FR" sz="1600" dirty="0" smtClean="0">
              <a:ln>
                <a:solidFill>
                  <a:schemeClr val="tx1"/>
                </a:solidFill>
              </a:ln>
            </a:endParaRPr>
          </a:p>
          <a:p>
            <a:endParaRPr lang="nl-NL" sz="16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fr-FR" sz="1600" dirty="0" smtClean="0">
                <a:ln>
                  <a:solidFill>
                    <a:schemeClr val="tx1"/>
                  </a:solidFill>
                </a:ln>
                <a:hlinkClick r:id="rId9"/>
              </a:rPr>
              <a:t>http://www.memo.fr/Article.asp?ID=CON_DEC_005</a:t>
            </a:r>
            <a:endParaRPr lang="fr-FR" sz="1600" dirty="0" smtClean="0">
              <a:ln>
                <a:solidFill>
                  <a:schemeClr val="tx1"/>
                </a:solidFill>
              </a:ln>
            </a:endParaRPr>
          </a:p>
          <a:p>
            <a:endParaRPr lang="nl-NL" sz="1600" dirty="0" smtClean="0"/>
          </a:p>
          <a:p>
            <a:endParaRPr lang="fr-BE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dirty="0" smtClean="0"/>
          </a:p>
          <a:p>
            <a:endParaRPr lang="fr-BE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4. </a:t>
                      </a:r>
                      <a:r>
                        <a:rPr lang="nl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res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S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ur</a:t>
                      </a:r>
                      <a:r>
                        <a:rPr lang="fr-BE" sz="4000" b="1" kern="12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ces</a:t>
                      </a:r>
                      <a:r>
                        <a:rPr lang="fr-BE" sz="4000" b="1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1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(1)</a:t>
                      </a:r>
                      <a:endParaRPr lang="fr-BE" sz="1600" b="1" kern="1200" dirty="0">
                        <a:solidFill>
                          <a:schemeClr val="bg1"/>
                        </a:solidFill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285720" y="1357298"/>
            <a:ext cx="78581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fr-BE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Pour le journaliste:</a:t>
            </a:r>
          </a:p>
          <a:p>
            <a:pPr>
              <a:buBlip>
                <a:blip r:embed="rId3"/>
              </a:buBlip>
            </a:pPr>
            <a:endParaRPr lang="fr-BE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BE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nl-NL" sz="1600" dirty="0" smtClean="0"/>
          </a:p>
          <a:p>
            <a:endParaRPr lang="fr-BE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dirty="0" smtClean="0"/>
          </a:p>
          <a:p>
            <a:endParaRPr lang="fr-BE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2143116"/>
            <a:ext cx="62997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  <a:hlinkClick r:id="rId4"/>
              </a:rPr>
              <a:t>http://latorturenalgerie.free.fr/</a:t>
            </a:r>
            <a:endParaRPr kumimoji="0" lang="nl-BE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  <a:hlinkClick r:id="rId5"/>
              </a:rPr>
              <a:t>http://fr.wikipedia.org/wiki/Torture_pendant_la_guerre_d'Alg%C3%A9rie</a:t>
            </a:r>
            <a:endParaRPr kumimoji="0" lang="nl-BE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ln>
                  <a:solidFill>
                    <a:schemeClr val="tx1"/>
                  </a:solidFill>
                </a:ln>
                <a:hlinkClick r:id="rId6"/>
              </a:rPr>
              <a:t>http://www.youtube.com/watch?v=jK3YZ_DORT8&amp;feature=related</a:t>
            </a:r>
            <a:endParaRPr lang="fr-FR" sz="1600" dirty="0" smtClean="0">
              <a:ln>
                <a:solidFill>
                  <a:schemeClr val="tx1"/>
                </a:solidFill>
              </a:ln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  <a:hlinkClick r:id="rId7"/>
              </a:rPr>
              <a:t>http://www.youtube.com/watch?v=RGLrdjkcLdM&amp;feature=related</a:t>
            </a:r>
            <a:endParaRPr kumimoji="0" lang="nl-BE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  <a:hlinkClick r:id="rId8"/>
              </a:rPr>
              <a:t>http://fr.wikipedia.org/wiki/Accords_d%27%C3%89vian</a:t>
            </a:r>
            <a:endParaRPr kumimoji="0" lang="fr-FR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4. </a:t>
                      </a:r>
                      <a:r>
                        <a:rPr lang="nl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res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S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urces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(2)</a:t>
                      </a:r>
                      <a:endParaRPr lang="fr-BE" sz="16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85720" y="1357298"/>
            <a:ext cx="78581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BE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nl-NL" sz="1600" dirty="0" smtClean="0"/>
          </a:p>
          <a:p>
            <a:endParaRPr lang="fr-BE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dirty="0" smtClean="0"/>
          </a:p>
          <a:p>
            <a:endParaRPr lang="fr-BE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1342925"/>
            <a:ext cx="80184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Pour les rapports et l’exécution de la présentation PowerPoint vous serez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évalués par groupe. Pour la présentation vous serez également évalués par groupe,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mais vous pouvez perdre ou gagner des points si votre contribution individuelle à 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présentation était exceptionnellement bonne ou mauvaise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Plus concrètement :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02186"/>
              </p:ext>
            </p:extLst>
          </p:nvPr>
        </p:nvGraphicFramePr>
        <p:xfrm>
          <a:off x="467544" y="3000372"/>
          <a:ext cx="8280921" cy="169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0307"/>
                <a:gridCol w="2760307"/>
                <a:gridCol w="27603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Les</a:t>
                      </a:r>
                      <a:r>
                        <a:rPr lang="fr-BE" sz="1600" baseline="0" dirty="0" smtClean="0"/>
                        <a:t> tâches écrites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La présentation  orale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Elaboration</a:t>
                      </a:r>
                      <a:r>
                        <a:rPr lang="fr-BE" sz="1600" baseline="0" dirty="0" smtClean="0"/>
                        <a:t>  du quiz et des diapositives PowerPoint</a:t>
                      </a:r>
                      <a:endParaRPr lang="fr-BE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Rapport</a:t>
                      </a:r>
                      <a:r>
                        <a:rPr lang="fr-BE" sz="1600" baseline="0" dirty="0" smtClean="0"/>
                        <a:t> 1 (10%)</a:t>
                      </a:r>
                      <a:endParaRPr lang="fr-BE" sz="16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50 %</a:t>
                      </a:r>
                      <a:endParaRPr lang="fr-BE" sz="16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20 %</a:t>
                      </a:r>
                      <a:endParaRPr lang="fr-BE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Rapport 2 (10%)</a:t>
                      </a:r>
                      <a:endParaRPr lang="fr-B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Collage</a:t>
                      </a:r>
                      <a:r>
                        <a:rPr lang="fr-BE" sz="1600" baseline="0" dirty="0" smtClean="0"/>
                        <a:t> (10 %)</a:t>
                      </a:r>
                      <a:endParaRPr lang="fr-B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73773"/>
              </p:ext>
            </p:extLst>
          </p:nvPr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fr-BE" sz="4000" kern="12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Évaluati</a:t>
                      </a:r>
                      <a:r>
                        <a:rPr lang="fr-BE" sz="4000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    n </a:t>
                      </a:r>
                      <a:r>
                        <a:rPr lang="fr-BE" sz="1600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(1)</a:t>
                      </a:r>
                      <a:endParaRPr lang="nl-B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85720" y="1357298"/>
            <a:ext cx="78581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BE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nl-NL" sz="1600" dirty="0" smtClean="0"/>
          </a:p>
          <a:p>
            <a:endParaRPr lang="fr-BE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dirty="0" smtClean="0"/>
          </a:p>
          <a:p>
            <a:endParaRPr lang="fr-BE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1071546"/>
            <a:ext cx="8143932" cy="40011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Critères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 d’évaluation pour les rapports et le collage (30%)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73406"/>
              </p:ext>
            </p:extLst>
          </p:nvPr>
        </p:nvGraphicFramePr>
        <p:xfrm>
          <a:off x="285720" y="1857364"/>
          <a:ext cx="8215368" cy="202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7388"/>
                <a:gridCol w="1285884"/>
                <a:gridCol w="1428760"/>
                <a:gridCol w="1214446"/>
                <a:gridCol w="1143008"/>
                <a:gridCol w="1285882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Volet 1: le contenu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Excellent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Très bien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Bien 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Suffisant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Insuffisant</a:t>
                      </a:r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Sélection des éléments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Capacité de synthèse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Présentation de la problématique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Plan</a:t>
                      </a:r>
                      <a:r>
                        <a:rPr lang="fr-BE" sz="1200" baseline="0" dirty="0" smtClean="0"/>
                        <a:t> de travail et cohérence générale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53710"/>
              </p:ext>
            </p:extLst>
          </p:nvPr>
        </p:nvGraphicFramePr>
        <p:xfrm>
          <a:off x="285720" y="4286256"/>
          <a:ext cx="8215368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7388"/>
                <a:gridCol w="1285884"/>
                <a:gridCol w="1428760"/>
                <a:gridCol w="1214446"/>
                <a:gridCol w="1143008"/>
                <a:gridCol w="1285882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Volet 2: la forme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Excellent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Très bien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Bien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Suffisant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Insuffisant</a:t>
                      </a:r>
                      <a:endParaRPr lang="fr-BE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Qualité de rédaction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Grammaire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Orthographe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Présentation visuelle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78244"/>
              </p:ext>
            </p:extLst>
          </p:nvPr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fr-BE" sz="4000" kern="12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Évaluati</a:t>
                      </a:r>
                      <a:r>
                        <a:rPr lang="fr-BE" sz="4000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    n </a:t>
                      </a:r>
                      <a:r>
                        <a:rPr lang="fr-BE" sz="1600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(2)</a:t>
                      </a:r>
                      <a:endParaRPr lang="nl-B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cbhg.org/wp-content/uploads/2007/10/_27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46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vak 6"/>
          <p:cNvSpPr txBox="1"/>
          <p:nvPr/>
        </p:nvSpPr>
        <p:spPr>
          <a:xfrm>
            <a:off x="714348" y="857232"/>
            <a:ext cx="6445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  <a:cs typeface="Andalus" pitchFamily="2" charset="-78"/>
              </a:rPr>
              <a:t>Lisez les questions sur les diapositives</a:t>
            </a:r>
            <a:r>
              <a:rPr lang="fr-BE" sz="2400" b="1" dirty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  <a:cs typeface="Andalus" pitchFamily="2" charset="-78"/>
              </a:rPr>
              <a:t> </a:t>
            </a:r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  <a:cs typeface="Andalus" pitchFamily="2" charset="-78"/>
              </a:rPr>
              <a:t>suivantes</a:t>
            </a:r>
            <a:r>
              <a:rPr lang="fr-BE" sz="2400" b="1" dirty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  <a:cs typeface="Andalus" pitchFamily="2" charset="-78"/>
              </a:rPr>
              <a:t> </a:t>
            </a:r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  <a:cs typeface="Andalus" pitchFamily="2" charset="-78"/>
              </a:rPr>
              <a:t>et</a:t>
            </a:r>
          </a:p>
          <a:p>
            <a:pPr>
              <a:lnSpc>
                <a:spcPct val="200000"/>
              </a:lnSpc>
            </a:pPr>
            <a:r>
              <a:rPr lang="fr-BE" sz="2400" b="1" dirty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  <a:cs typeface="Andalus" pitchFamily="2" charset="-78"/>
              </a:rPr>
              <a:t>d</a:t>
            </a:r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  <a:cs typeface="Andalus" pitchFamily="2" charset="-78"/>
              </a:rPr>
              <a:t>iscutez-en avec votre voisin.</a:t>
            </a:r>
            <a:endParaRPr lang="fr-BE" sz="2400" b="1" dirty="0">
              <a:solidFill>
                <a:schemeClr val="accent2">
                  <a:lumMod val="75000"/>
                </a:schemeClr>
              </a:solidFill>
              <a:latin typeface="Bodoni MT" pitchFamily="18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85720" y="1357298"/>
            <a:ext cx="78581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BE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nl-NL" sz="1600" dirty="0" smtClean="0"/>
          </a:p>
          <a:p>
            <a:endParaRPr lang="fr-BE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dirty="0" smtClean="0"/>
          </a:p>
          <a:p>
            <a:endParaRPr lang="fr-BE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1000108"/>
            <a:ext cx="8215370" cy="64633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Critères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 d’évaluation pour la présentation orale, la présentation PowerPoint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 et le quiz (70%)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40076"/>
              </p:ext>
            </p:extLst>
          </p:nvPr>
        </p:nvGraphicFramePr>
        <p:xfrm>
          <a:off x="357158" y="1714488"/>
          <a:ext cx="8535324" cy="239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2674"/>
                <a:gridCol w="1166530"/>
                <a:gridCol w="1166530"/>
                <a:gridCol w="1166530"/>
                <a:gridCol w="1166530"/>
                <a:gridCol w="1166530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Volet 1: </a:t>
                      </a:r>
                      <a:r>
                        <a:rPr lang="fr-BE" sz="1600" baseline="0" dirty="0" smtClean="0"/>
                        <a:t>présentation orale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Excellent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Très bien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Bien 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Suffisant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Insuffisant</a:t>
                      </a:r>
                      <a:endParaRPr lang="fr-BE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Portée de la voix</a:t>
                      </a:r>
                      <a:r>
                        <a:rPr lang="fr-BE" sz="1200" baseline="0" dirty="0" smtClean="0"/>
                        <a:t> et articulation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Langage</a:t>
                      </a:r>
                      <a:r>
                        <a:rPr lang="fr-BE" sz="1200" baseline="0" dirty="0" smtClean="0"/>
                        <a:t> et ton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Clarté des formulations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Correcti</a:t>
                      </a:r>
                      <a:r>
                        <a:rPr lang="fr-BE" sz="1200" baseline="0" dirty="0" smtClean="0"/>
                        <a:t>on de la langue (vocabulaire et phrases correctes)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Comportement</a:t>
                      </a:r>
                      <a:r>
                        <a:rPr lang="fr-BE" sz="1200" baseline="0" dirty="0" smtClean="0"/>
                        <a:t> (contact avec le public, naturel)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16810"/>
              </p:ext>
            </p:extLst>
          </p:nvPr>
        </p:nvGraphicFramePr>
        <p:xfrm>
          <a:off x="357158" y="4572008"/>
          <a:ext cx="8535324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2674"/>
                <a:gridCol w="1166530"/>
                <a:gridCol w="1166530"/>
                <a:gridCol w="1166530"/>
                <a:gridCol w="1166530"/>
                <a:gridCol w="1166530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Volet 2: </a:t>
                      </a:r>
                      <a:r>
                        <a:rPr lang="fr-BE" sz="1600" baseline="0" dirty="0" smtClean="0"/>
                        <a:t>présentation  </a:t>
                      </a:r>
                      <a:r>
                        <a:rPr lang="fr-BE" sz="1600" baseline="0" dirty="0" err="1" smtClean="0"/>
                        <a:t>ppt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Excellent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Très bien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Bien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Suffisant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Insuffisant</a:t>
                      </a:r>
                      <a:endParaRPr lang="fr-BE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Choix</a:t>
                      </a:r>
                      <a:r>
                        <a:rPr lang="fr-BE" sz="1200" baseline="0" dirty="0" smtClean="0"/>
                        <a:t> des informations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Cohérence</a:t>
                      </a:r>
                      <a:r>
                        <a:rPr lang="fr-BE" sz="1200" baseline="0" dirty="0" smtClean="0"/>
                        <a:t> de la présentation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Aspect</a:t>
                      </a:r>
                      <a:r>
                        <a:rPr lang="fr-BE" sz="1200" baseline="0" dirty="0" smtClean="0"/>
                        <a:t> visuel (images, caractères)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42578"/>
              </p:ext>
            </p:extLst>
          </p:nvPr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fr-BE" sz="4000" kern="12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Évaluati</a:t>
                      </a:r>
                      <a:r>
                        <a:rPr lang="fr-BE" sz="4000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    n </a:t>
                      </a:r>
                      <a:r>
                        <a:rPr lang="fr-BE" sz="1600" kern="1200" dirty="0" smtClean="0">
                          <a:solidFill>
                            <a:schemeClr val="bg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(3)</a:t>
                      </a:r>
                      <a:endParaRPr lang="nl-B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memoiredeshommes.sga.defense.gouv.fr/IMG/jpg/AFN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30000"/>
          </a:blip>
          <a:srcRect l="16287" t="4823" r="794" b="8523"/>
          <a:stretch>
            <a:fillRect/>
          </a:stretch>
        </p:blipFill>
        <p:spPr bwMode="auto">
          <a:xfrm>
            <a:off x="0" y="-28725"/>
            <a:ext cx="9144000" cy="6886725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85918" y="1207857"/>
            <a:ext cx="6929486" cy="497059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A la fin de cette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webquest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solidFill>
                <a:schemeClr val="tx1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Vous avez enrichi vos connaissances culturelles et historiques sur la France et l’une de ses anciennes colonies.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nl-NL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Vous avez appris a chercher des informations pertinentes sur des sites web francophones.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fr-FR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Vous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avez parlé d’événements historiques et </a:t>
            </a:r>
            <a:r>
              <a:rPr kumimoji="0" lang="fr-FR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vous avez 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appris des informations sur la guerre d’Algérie.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Vous avez développé une volonté d’être critique à l’égard des informations recherchées et vous êtes capables d’exprimer ce regard critique par écrit et à l’oral.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nl-NL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Vous avez appris à collaborer avec vos collègues et à unir vos recherches.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fr-FR" sz="9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Vous avez appris à être critiques envers vos collègues et à évaluer leurs travaux individuels.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kern="1200" dirty="0" smtClean="0">
                          <a:solidFill>
                            <a:schemeClr val="tx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fr-BE" sz="4000" kern="1200" dirty="0" err="1" smtClean="0">
                          <a:solidFill>
                            <a:schemeClr val="tx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Conclusi</a:t>
                      </a:r>
                      <a:r>
                        <a:rPr lang="fr-BE" sz="4000" kern="1200" dirty="0" smtClean="0">
                          <a:solidFill>
                            <a:schemeClr val="tx1"/>
                          </a:solidFill>
                          <a:latin typeface="Algerian" pitchFamily="82" charset="0"/>
                          <a:ea typeface="+mn-ea"/>
                          <a:cs typeface="+mn-cs"/>
                        </a:rPr>
                        <a:t>    n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z.about.com/d/africanhistory/1/0/1/L/Atlas-Algeria.jpg"/>
          <p:cNvPicPr>
            <a:picLocks noChangeAspect="1" noChangeArrowheads="1"/>
          </p:cNvPicPr>
          <p:nvPr/>
        </p:nvPicPr>
        <p:blipFill>
          <a:blip r:embed="rId3" cstate="print"/>
          <a:srcRect l="1500" b="3030"/>
          <a:stretch>
            <a:fillRect/>
          </a:stretch>
        </p:blipFill>
        <p:spPr bwMode="auto">
          <a:xfrm>
            <a:off x="3714744" y="857232"/>
            <a:ext cx="4691062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vak 6"/>
          <p:cNvSpPr txBox="1"/>
          <p:nvPr/>
        </p:nvSpPr>
        <p:spPr>
          <a:xfrm>
            <a:off x="214282" y="857232"/>
            <a:ext cx="3119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Quel est ce pays?</a:t>
            </a:r>
            <a:endParaRPr lang="fr-B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  <p:sp>
        <p:nvSpPr>
          <p:cNvPr id="8" name="Gekromde PIJL-RECHTS 7"/>
          <p:cNvSpPr/>
          <p:nvPr/>
        </p:nvSpPr>
        <p:spPr>
          <a:xfrm>
            <a:off x="3286116" y="214290"/>
            <a:ext cx="1571636" cy="142876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28596" y="164305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→ C’est l’Algérie.</a:t>
            </a:r>
            <a:endParaRPr lang="fr-BE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14282" y="3071810"/>
            <a:ext cx="351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L’Algérie se trouve où?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00034" y="3929066"/>
            <a:ext cx="431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FF0000"/>
                </a:solidFill>
                <a:cs typeface="Andalus" pitchFamily="2" charset="-78"/>
              </a:rPr>
              <a:t>→En Afrique du Nord.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/>
          <p:cNvSpPr txBox="1"/>
          <p:nvPr/>
        </p:nvSpPr>
        <p:spPr>
          <a:xfrm>
            <a:off x="714348" y="357166"/>
            <a:ext cx="18473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nl-N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42910" y="2071678"/>
            <a:ext cx="8132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est le lien entre l’Algérie et la France?</a:t>
            </a:r>
            <a:endParaRPr lang="fr-B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www.narfstrom.se/images/route/400x638px_route_map_europe_africa.png"/>
          <p:cNvPicPr>
            <a:picLocks noChangeAspect="1" noChangeArrowheads="1"/>
          </p:cNvPicPr>
          <p:nvPr/>
        </p:nvPicPr>
        <p:blipFill>
          <a:blip r:embed="rId3" cstate="print"/>
          <a:srcRect t="2123" r="2703"/>
          <a:stretch>
            <a:fillRect/>
          </a:stretch>
        </p:blipFill>
        <p:spPr bwMode="auto">
          <a:xfrm>
            <a:off x="6000760" y="2714620"/>
            <a:ext cx="257176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Gekromde PIJL-RECHTS 19"/>
          <p:cNvSpPr/>
          <p:nvPr/>
        </p:nvSpPr>
        <p:spPr>
          <a:xfrm>
            <a:off x="5357818" y="4000504"/>
            <a:ext cx="1357322" cy="85725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21" name="Picture 8" descr="http://www.bir-hacheim.com/wp-content/uploads/2009/09/kangerrecto-723x1024.jpg"/>
          <p:cNvPicPr>
            <a:picLocks noChangeAspect="1" noChangeArrowheads="1"/>
          </p:cNvPicPr>
          <p:nvPr/>
        </p:nvPicPr>
        <p:blipFill>
          <a:blip r:embed="rId4" cstate="print"/>
          <a:srcRect l="3778" t="5339" r="5541" b="14590"/>
          <a:stretch>
            <a:fillRect/>
          </a:stretch>
        </p:blipFill>
        <p:spPr bwMode="auto">
          <a:xfrm>
            <a:off x="214282" y="2928934"/>
            <a:ext cx="2571768" cy="3286148"/>
          </a:xfrm>
          <a:prstGeom prst="rect">
            <a:avLst/>
          </a:prstGeom>
          <a:noFill/>
        </p:spPr>
      </p:pic>
      <p:pic>
        <p:nvPicPr>
          <p:cNvPr id="22" name="Picture 2" descr="http://www.piedsnoirs-aujourdhui.com/imag110/algerie_france.jpg"/>
          <p:cNvPicPr>
            <a:picLocks noChangeAspect="1" noChangeArrowheads="1"/>
          </p:cNvPicPr>
          <p:nvPr/>
        </p:nvPicPr>
        <p:blipFill>
          <a:blip r:embed="rId5" cstate="print"/>
          <a:srcRect l="7143" t="-4762"/>
          <a:stretch>
            <a:fillRect/>
          </a:stretch>
        </p:blipFill>
        <p:spPr bwMode="auto">
          <a:xfrm>
            <a:off x="3428992" y="357166"/>
            <a:ext cx="1857361" cy="1571616"/>
          </a:xfrm>
          <a:prstGeom prst="rect">
            <a:avLst/>
          </a:prstGeom>
          <a:noFill/>
        </p:spPr>
      </p:pic>
      <p:pic>
        <p:nvPicPr>
          <p:cNvPr id="26632" name="Picture 8" descr="http://allezmarseillais13.files.wordpress.com/2009/11/algerie-drapeau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786322"/>
            <a:ext cx="1500198" cy="1000132"/>
          </a:xfrm>
          <a:prstGeom prst="rect">
            <a:avLst/>
          </a:prstGeom>
          <a:noFill/>
        </p:spPr>
      </p:pic>
      <p:pic>
        <p:nvPicPr>
          <p:cNvPr id="26634" name="Picture 10" descr="http://img.turbo.fr/02558674-photo-drapeau-francais-fran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429000"/>
            <a:ext cx="1481505" cy="835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http://jmph.blog.lemonde.fr/files/2007/05/guerre_algerie.1179129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71810"/>
            <a:ext cx="2571768" cy="1587114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285720" y="1357298"/>
            <a:ext cx="85878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Des millions d’Algériens vivent aujourd’hui en France. Pourtant, la relation entre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+mj-lt"/>
              </a:rPr>
              <a:t> la France et l’Algérie n’a pas toujours été assez positive. En 1834, l’Algérie a été annexée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+mj-lt"/>
              </a:rPr>
              <a:t>à la France, d’abord comme colonie française, puis comme département d’outre mer.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+mj-lt"/>
              </a:rPr>
              <a:t>Alors que des milliers d’Algériens ont participé à la libération de la France pendant la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+mj-lt"/>
              </a:rPr>
              <a:t>seconde guerre mondiale, le peuple algérien n’a pas les mêmes droits que les Français,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+mj-lt"/>
              </a:rPr>
              <a:t>ce qui provoque un sentiment d’injustice parmi </a:t>
            </a:r>
            <a:r>
              <a:rPr lang="fr-FR" b="1" i="1" dirty="0" smtClean="0">
                <a:solidFill>
                  <a:schemeClr val="bg1"/>
                </a:solidFill>
                <a:latin typeface="+mj-lt"/>
              </a:rPr>
              <a:t>les indigènes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nl-NL" b="1" dirty="0" smtClean="0">
              <a:solidFill>
                <a:schemeClr val="bg1"/>
              </a:solidFill>
              <a:latin typeface="+mj-lt"/>
            </a:endParaRPr>
          </a:p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9984" y="4643446"/>
            <a:ext cx="88140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+mj-lt"/>
              </a:rPr>
              <a:t>En 1954, le Front algérien de Libération Nationale a commencé des actions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+mj-lt"/>
              </a:rPr>
              <a:t>pour revendiquer l’indépendance du pays. Le résultat était une succession d’actes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+mj-lt"/>
              </a:rPr>
              <a:t>de violence et de répression, tant de l’armée française que des combattants algériens de la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+mj-lt"/>
              </a:rPr>
              <a:t> liberté. La guerre a fait des milliers de morts, surtout parmi le peuple algérien.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+mj-lt"/>
              </a:rPr>
              <a:t>Finalement, l’Algérie est devenue indépendante en 1962, mais cette ‘victoire’ a coûté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l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a vie à beaucoup de personnes. A vous d’en découvrir plus !</a:t>
            </a:r>
            <a:endParaRPr lang="nl-NL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BE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1.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Intr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duction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(1)</a:t>
                      </a:r>
                      <a:endParaRPr lang="fr-BE" sz="40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66"/>
            <a:ext cx="428628" cy="428628"/>
          </a:xfrm>
          <a:prstGeom prst="rect">
            <a:avLst/>
          </a:prstGeom>
          <a:noFill/>
        </p:spPr>
      </p:pic>
      <p:pic>
        <p:nvPicPr>
          <p:cNvPr id="17410" name="Picture 2" descr="http://t0.gstatic.com/images?q=tbn:z5Bwicp8dzEDVM:http://etablissements.ac-amiens.fr/0801853e/animations/2006_2007/indigenes/afficheindigenes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214686"/>
            <a:ext cx="1214446" cy="1428760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7143768" y="314324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Découvrez</a:t>
            </a:r>
            <a:r>
              <a:rPr lang="nl-B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</a:t>
            </a:r>
            <a:r>
              <a:rPr lang="nl-B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film   </a:t>
            </a:r>
            <a:endParaRPr lang="nl-B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Gekromde PIJL-LINKS 12"/>
          <p:cNvSpPr/>
          <p:nvPr/>
        </p:nvSpPr>
        <p:spPr>
          <a:xfrm>
            <a:off x="7715272" y="3643314"/>
            <a:ext cx="357190" cy="6429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146539" y="1643050"/>
            <a:ext cx="88613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 l’occasion </a:t>
            </a:r>
            <a:r>
              <a:rPr lang="fr-FR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Semaine de la Langue française</a:t>
            </a: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,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nous avons l’habitude de reconstruire une partie de la culture et de l’histoire de France. 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Cette année-ci, le thème central est « La France et ses anciennes colonies ».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Comme toujours les sous-thèmes sont répartis entre les différentes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classes. Votre classe s’occupera de : 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« La guerre d’Algérie ».</a:t>
            </a:r>
            <a:endParaRPr lang="fr-BE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00034" y="4143380"/>
            <a:ext cx="80293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Vous allez écrire un rapport historique et un rapport journalistique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sur ce thème. A partir de ces rapports, vous allez créer un collage photo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et un quiz sous forme d’une présentation PowerPoint. Les collages seront exposés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lors de </a:t>
            </a:r>
            <a:r>
              <a:rPr lang="fr-FR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la Semaine de la Langue française </a:t>
            </a: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le mois prochain. Les deux meilleurs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quiz seront présentés au public. </a:t>
            </a:r>
            <a:endParaRPr lang="nl-NL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endParaRPr lang="fr-BE" dirty="0"/>
          </a:p>
        </p:txBody>
      </p:sp>
      <p:sp>
        <p:nvSpPr>
          <p:cNvPr id="8" name="Tekstvak 7"/>
          <p:cNvSpPr txBox="1"/>
          <p:nvPr/>
        </p:nvSpPr>
        <p:spPr>
          <a:xfrm>
            <a:off x="785786" y="357187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  <a:t>°°°°°°°°°°°°°°°°°°°°°°°°°°°°°°°°°°°°°°°°°°°°°°°°°°°°°°°°°°°°°°°°°°°°°°°°°°°°°°°°°°°°°°°°°°°°</a:t>
            </a:r>
            <a:r>
              <a:rPr lang="fr-BE" dirty="0" smtClean="0">
                <a:solidFill>
                  <a:srgbClr val="C00000"/>
                </a:solidFill>
              </a:rPr>
              <a:t>°°°°°°°°°°°°°°°°°°°°°°°°°°°°°°°°°°°°°°°°°°°°°°°°°°°°°°°°°°°°°°°°°°°°°°°°°°°°°°°°°°°°°°°°°°°°</a:t>
            </a:r>
            <a:endParaRPr lang="fr-BE" dirty="0">
              <a:solidFill>
                <a:srgbClr val="C00000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1.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Intr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duction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(2)</a:t>
                      </a:r>
                      <a:endParaRPr lang="fr-BE" sz="40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714348" y="1857364"/>
            <a:ext cx="7430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Découvrez le déroulement de la guerre d’Algérie </a:t>
            </a:r>
          </a:p>
          <a:p>
            <a:pPr algn="ctr"/>
            <a:r>
              <a:rPr lang="fr-B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un clin d’œil en cliquant sur l’image.</a:t>
            </a:r>
            <a:endParaRPr lang="fr-B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http://e3.img.v4.skyrock.net/e33/azazga15300/pics/1403089593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5088" y="2924944"/>
            <a:ext cx="3810000" cy="3581400"/>
          </a:xfrm>
          <a:prstGeom prst="rect">
            <a:avLst/>
          </a:prstGeom>
          <a:noFill/>
        </p:spPr>
      </p:pic>
      <p:pic>
        <p:nvPicPr>
          <p:cNvPr id="23555" name="Picture 3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088" y="3367088"/>
            <a:ext cx="123825" cy="123825"/>
          </a:xfrm>
          <a:prstGeom prst="rect">
            <a:avLst/>
          </a:prstGeom>
          <a:noFill/>
        </p:spPr>
      </p:pic>
      <p:pic>
        <p:nvPicPr>
          <p:cNvPr id="23557" name="Picture 5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071942"/>
            <a:ext cx="571504" cy="357189"/>
          </a:xfrm>
          <a:prstGeom prst="rect">
            <a:avLst/>
          </a:prstGeom>
          <a:noFill/>
        </p:spPr>
      </p:pic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1.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Intr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fr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duction</a:t>
                      </a:r>
                      <a:r>
                        <a:rPr lang="fr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(3)</a:t>
                      </a:r>
                      <a:endParaRPr lang="fr-BE" sz="40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vak 6"/>
          <p:cNvSpPr txBox="1"/>
          <p:nvPr/>
        </p:nvSpPr>
        <p:spPr>
          <a:xfrm>
            <a:off x="313078" y="1500174"/>
            <a:ext cx="871597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Pour réaliser cette </a:t>
            </a:r>
            <a:r>
              <a:rPr lang="fr-FR" sz="2000" b="1" dirty="0" err="1" smtClean="0">
                <a:solidFill>
                  <a:schemeClr val="bg1"/>
                </a:solidFill>
              </a:rPr>
              <a:t>Webquest</a:t>
            </a:r>
            <a:r>
              <a:rPr lang="fr-FR" sz="2000" b="1" dirty="0" smtClean="0">
                <a:solidFill>
                  <a:schemeClr val="bg1"/>
                </a:solidFill>
              </a:rPr>
              <a:t>, vous allez travailler par groupes de 3 personnes. </a:t>
            </a:r>
          </a:p>
          <a:p>
            <a:pPr algn="just"/>
            <a:r>
              <a:rPr lang="fr-FR" sz="2000" b="1" dirty="0" smtClean="0">
                <a:solidFill>
                  <a:schemeClr val="bg1"/>
                </a:solidFill>
              </a:rPr>
              <a:t>Vous devez être capables de terminer l’ensemble des tâches en 4 heures. </a:t>
            </a:r>
          </a:p>
          <a:p>
            <a:pPr algn="just"/>
            <a:endParaRPr lang="nl-NL" sz="2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 Imaginez-vous que vous êtes trois chercheurs. Vous faites des recherches sur la 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</a:rPr>
              <a:t>guerre d’Algérie en surfant sur Internet. Vous sélectionnez des informations 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</a:rPr>
              <a:t>intéressantes et pertinentes. Deux d’entre vous (</a:t>
            </a:r>
            <a:r>
              <a:rPr lang="fr-FR" sz="2000" b="1" dirty="0" smtClean="0">
                <a:solidFill>
                  <a:schemeClr val="bg1"/>
                </a:solidFill>
              </a:rPr>
              <a:t>l’historien</a:t>
            </a:r>
            <a:r>
              <a:rPr lang="fr-FR" sz="2000" dirty="0" smtClean="0">
                <a:solidFill>
                  <a:schemeClr val="bg1"/>
                </a:solidFill>
              </a:rPr>
              <a:t> et </a:t>
            </a:r>
            <a:r>
              <a:rPr lang="fr-FR" sz="2000" b="1" dirty="0" smtClean="0">
                <a:solidFill>
                  <a:schemeClr val="bg1"/>
                </a:solidFill>
              </a:rPr>
              <a:t>le </a:t>
            </a:r>
          </a:p>
          <a:p>
            <a:pPr algn="just"/>
            <a:r>
              <a:rPr lang="fr-FR" sz="2000" b="1" dirty="0" smtClean="0">
                <a:solidFill>
                  <a:schemeClr val="bg1"/>
                </a:solidFill>
              </a:rPr>
              <a:t>journaliste</a:t>
            </a:r>
            <a:r>
              <a:rPr lang="fr-FR" sz="2000" dirty="0" smtClean="0">
                <a:solidFill>
                  <a:schemeClr val="bg1"/>
                </a:solidFill>
              </a:rPr>
              <a:t>) rédigent un rapport 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chemeClr val="bg1"/>
                </a:solidFill>
                <a:latin typeface="+mj-lt"/>
                <a:cs typeface="Arial"/>
              </a:rPr>
              <a:t>1 à 2 pages A4) 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</a:rPr>
              <a:t>et le troisième chercheur (</a:t>
            </a:r>
            <a:r>
              <a:rPr lang="fr-FR" sz="2000" b="1" dirty="0" smtClean="0">
                <a:solidFill>
                  <a:schemeClr val="bg1"/>
                </a:solidFill>
              </a:rPr>
              <a:t>le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reporter</a:t>
            </a:r>
            <a:r>
              <a:rPr lang="fr-FR" sz="2000" dirty="0" smtClean="0">
                <a:solidFill>
                  <a:schemeClr val="bg1"/>
                </a:solidFill>
              </a:rPr>
              <a:t>) crée un collage photo. </a:t>
            </a:r>
          </a:p>
          <a:p>
            <a:pPr algn="just"/>
            <a:endParaRPr lang="fr-FR" sz="2000" dirty="0" smtClean="0">
              <a:solidFill>
                <a:schemeClr val="bg1"/>
              </a:solidFill>
            </a:endParaRPr>
          </a:p>
          <a:p>
            <a:pPr algn="just"/>
            <a:endParaRPr lang="fr-FR" sz="2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 A la fin de vos recherches individuelles, vous préparez à trois une présentation 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</a:rPr>
              <a:t>PowerPoint (environ 5 min.) suivie d’un quiz que vous présentez à 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</a:rPr>
              <a:t>vos camarades de classe. Il s’agit d’intégrer dans la présentation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</a:rPr>
              <a:t> PowerPoint ainsi que dans le quiz des informations des trois recherches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</a:rPr>
              <a:t> individuelles.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just"/>
            <a:endParaRPr lang="fr-BE" sz="2000" dirty="0"/>
          </a:p>
        </p:txBody>
      </p:sp>
      <p:pic>
        <p:nvPicPr>
          <p:cNvPr id="29698" name="Picture 2" descr="http://www.homelessbomb.com/noc_repl_demo/html/scripts/jquery/plugin/MovingBoxes/images/re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143248"/>
            <a:ext cx="1071570" cy="861548"/>
          </a:xfrm>
          <a:prstGeom prst="rect">
            <a:avLst/>
          </a:prstGeom>
          <a:noFill/>
        </p:spPr>
      </p:pic>
      <p:pic>
        <p:nvPicPr>
          <p:cNvPr id="29700" name="Picture 4" descr="http://questgarden.com/71/26/9/081013095448/images/presentation-boy-col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143512"/>
            <a:ext cx="1008038" cy="896034"/>
          </a:xfrm>
          <a:prstGeom prst="rect">
            <a:avLst/>
          </a:prstGeom>
          <a:noFill/>
        </p:spPr>
      </p:pic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2. </a:t>
                      </a:r>
                      <a:r>
                        <a:rPr lang="nl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Tâche</a:t>
                      </a:r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nl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(1)                     </a:t>
                      </a:r>
                      <a:endParaRPr lang="fr-BE" sz="16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obhogeveen.nl/albums/Marokko/Erg%20Chebbi/5269_Erg%20Chebbi%20-%20Structuren%20in%20het%20z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/>
          <p:cNvSpPr txBox="1"/>
          <p:nvPr/>
        </p:nvSpPr>
        <p:spPr>
          <a:xfrm>
            <a:off x="1000100" y="20002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   </a:t>
            </a:r>
            <a:endParaRPr lang="fr-BE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34" y="1357298"/>
            <a:ext cx="778309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En tant que chercheur, vous allez aborder le thème de la Guerre d’Algérie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de trois perspectives professionnelles différentes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1. L’historien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rédige un rapport des faits historiques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2. Le journaliste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: fait un rapport écrit critique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3. Le reporter </a:t>
            </a:r>
            <a:r>
              <a:rPr lang="fr-FR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: crée un collage d’au moins dix photos accompagnées 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quelques explications</a:t>
            </a:r>
            <a:endParaRPr lang="fr-FR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8596" y="4286256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Chaque membre du groupe choisit un personnage différent pour sa tâche individuelle.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Attention! Ne vous limitez pas à un travail strictement individuel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une bonne exécution de la tâche demande une étroite collaboration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entre les trois membres de l’équipe de recherche.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642910" y="21429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2. </a:t>
                      </a:r>
                      <a:r>
                        <a:rPr lang="nl-BE" sz="4000" dirty="0" err="1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Tâche</a:t>
                      </a:r>
                      <a:r>
                        <a:rPr lang="nl-BE" sz="40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nl-BE" sz="1600" dirty="0" smtClean="0">
                          <a:solidFill>
                            <a:schemeClr val="bg1"/>
                          </a:solidFill>
                          <a:latin typeface="Algerian" pitchFamily="82" charset="0"/>
                        </a:rPr>
                        <a:t>(2)       </a:t>
                      </a:r>
                      <a:endParaRPr lang="fr-BE" sz="1600" dirty="0">
                        <a:solidFill>
                          <a:schemeClr val="bg1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http://www.world-cup2010odds.com/images/wc%20flags/Alge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66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1481</Words>
  <Application>Microsoft Office PowerPoint</Application>
  <PresentationFormat>On-screen Show (4:3)</PresentationFormat>
  <Paragraphs>298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Youssra</dc:creator>
  <cp:lastModifiedBy>Vandermeulen Nina</cp:lastModifiedBy>
  <cp:revision>45</cp:revision>
  <dcterms:created xsi:type="dcterms:W3CDTF">2010-04-30T19:04:06Z</dcterms:created>
  <dcterms:modified xsi:type="dcterms:W3CDTF">2014-12-19T15:10:26Z</dcterms:modified>
</cp:coreProperties>
</file>