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516E-5EAE-4828-B36B-D2C5657C6E97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D3DB-B1BF-4034-8EC6-6EA7D2F7B4D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67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4553-A6AE-4BBE-ACA8-6EA85E509148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E22C-528A-4CD7-A367-52E2DC8CE47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8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C472-4880-4BA8-892F-C6BE44936556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376B-5338-4C2F-8253-A5087E768CA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4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CFDF-3E07-406C-8634-C1FE5BA996FF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5363-3EC6-43F8-8F23-18C8299F67B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5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CA8A-FC62-4F25-8961-6E194A1E9D52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DB64-0BEF-47D2-AA75-B0FA9EBA32F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267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7A41-01C7-4311-BFF2-362614BE57AA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0C8FA-FA3C-4CE5-B814-807C5FB4AD8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079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ECF4-8027-478D-B476-158C3E7393AA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2828-2042-472C-AF3C-6B198B3D611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13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47E7-91DC-4453-B286-15AD8B189465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2F03-4E68-4647-A8B8-E4A70A057EB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48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ADA2-5CB7-4657-9835-AA40CAC9496F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A74C-4E9C-483E-BDCB-70E83B76FF9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17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DD4B-897C-47B4-9B31-A46E4030F5F1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519A-5F96-431A-9F5C-46C2CE602CE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361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2B24-F6EF-4F07-8342-E8741D826D50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6D92-CC4F-4C8B-AE1B-71F514B793F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61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6E583-F235-4AED-A16A-247CF2F4CC5A}" type="datetimeFigureOut">
              <a:rPr lang="nl-BE"/>
              <a:pPr>
                <a:defRPr/>
              </a:pPr>
              <a:t>19/12/2014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5AC0AD-D106-4C3E-8892-1EB7F2D9F59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havre.fr/" TargetMode="External"/><Relationship Id="rId7" Type="http://schemas.openxmlformats.org/officeDocument/2006/relationships/hyperlink" Target="http://www.cherbourgtourisme.com/" TargetMode="External"/><Relationship Id="rId2" Type="http://schemas.openxmlformats.org/officeDocument/2006/relationships/hyperlink" Target="http://www.lehavretourism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federal-hotel.com/tourisme-ville_cherbourg_30132.htm" TargetMode="External"/><Relationship Id="rId5" Type="http://schemas.openxmlformats.org/officeDocument/2006/relationships/hyperlink" Target="http://www.rouen-histoire.com/" TargetMode="External"/><Relationship Id="rId4" Type="http://schemas.openxmlformats.org/officeDocument/2006/relationships/hyperlink" Target="http://www.rouentourism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be/imgres?imgurl=http://cache.virtualtourist.com/2484119-The_Normandy_coat_of_arms-Haute_Normandie.png&amp;imgrefurl=http://members.virtualtourist.com/m/a3d66/23/&amp;usg=__ARpds2tjZytg9vKn1UF8RdgXLi0=&amp;h=500&amp;w=453&amp;sz=299&amp;hl=nl&amp;start=23&amp;tbnid=Xd3v1BJPzttvnM:&amp;tbnh=130&amp;tbnw=118&amp;prev=/images?q=Normandie&amp;gbv=2&amp;ndsp=18&amp;hl=nl&amp;sa=N&amp;start=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http://normandie.canalblog.com/images/QuizzNormand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357849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29313" y="1371600"/>
            <a:ext cx="3071812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BE" sz="2800" dirty="0"/>
          </a:p>
        </p:txBody>
      </p:sp>
      <p:sp>
        <p:nvSpPr>
          <p:cNvPr id="5124" name="Ondertitel 2"/>
          <p:cNvSpPr>
            <a:spLocks noGrp="1"/>
          </p:cNvSpPr>
          <p:nvPr>
            <p:ph type="subTitle" idx="1"/>
          </p:nvPr>
        </p:nvSpPr>
        <p:spPr>
          <a:xfrm>
            <a:off x="5214938" y="5857875"/>
            <a:ext cx="3643312" cy="8382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nl-BE" sz="1800" smtClean="0">
                <a:solidFill>
                  <a:schemeClr val="bg1"/>
                </a:solidFill>
              </a:rPr>
              <a:t>CECR: B1 </a:t>
            </a:r>
            <a:endParaRPr lang="nl-BE" sz="1800" dirty="0" smtClean="0">
              <a:solidFill>
                <a:schemeClr val="bg1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nl-BE" sz="1800" dirty="0">
              <a:solidFill>
                <a:schemeClr val="bg1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nl-BE" sz="1800" dirty="0" smtClean="0">
                <a:solidFill>
                  <a:schemeClr val="bg1"/>
                </a:solidFill>
              </a:rPr>
              <a:t>Veerle </a:t>
            </a:r>
            <a:r>
              <a:rPr lang="nl-BE" sz="1800" dirty="0" err="1" smtClean="0">
                <a:solidFill>
                  <a:schemeClr val="bg1"/>
                </a:solidFill>
              </a:rPr>
              <a:t>Laurijssen</a:t>
            </a:r>
            <a:endParaRPr lang="nl-BE" sz="1800" dirty="0" smtClean="0">
              <a:solidFill>
                <a:schemeClr val="bg1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nl-BE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3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642937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INTRODUCTION</a:t>
            </a:r>
          </a:p>
        </p:txBody>
      </p:sp>
      <p:sp>
        <p:nvSpPr>
          <p:cNvPr id="6147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algn="just" eaLnBrk="1" hangingPunct="1"/>
            <a:r>
              <a:rPr lang="fr-FR" sz="2000" dirty="0" smtClean="0"/>
              <a:t>La Normandie est une province dans le nord-ouest de la France. Avec sa richesse historique, sa culture fascinante et ses paysages merveilleux, elle offre un mélange de tout ce qui est intéressant pour les touristes.</a:t>
            </a:r>
          </a:p>
          <a:p>
            <a:pPr algn="just" eaLnBrk="1" hangingPunct="1"/>
            <a:endParaRPr lang="fr-FR" sz="2000" dirty="0" smtClean="0"/>
          </a:p>
          <a:p>
            <a:pPr algn="just" eaLnBrk="1" hangingPunct="1"/>
            <a:r>
              <a:rPr lang="fr-FR" sz="2000" dirty="0" smtClean="0"/>
              <a:t>Pour attirer encore plus de visiteurs, le bureau de tourisme de la Normandie a décidé de créer un petit livret pour présenter les aspects intéressants de la région.</a:t>
            </a:r>
          </a:p>
          <a:p>
            <a:pPr algn="just" eaLnBrk="1" hangingPunct="1"/>
            <a:endParaRPr lang="fr-FR" sz="2000" dirty="0" smtClean="0"/>
          </a:p>
          <a:p>
            <a:pPr algn="just" eaLnBrk="1" hangingPunct="1"/>
            <a:r>
              <a:rPr lang="fr-FR" sz="2000" dirty="0" smtClean="0"/>
              <a:t>Le livret touristique doit encore être complété par des informations  sur des grandes villes de la province et sur des événements historiques de la Seconde Guerre mondiale.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fr-FR" sz="2000" dirty="0" smtClean="0"/>
              <a:t>	A vous de découvrir la beauté de la Normandie et de chercher les informations pour aider les auteurs du livret!</a:t>
            </a:r>
          </a:p>
          <a:p>
            <a:pPr algn="just" eaLnBrk="1" hangingPunct="1"/>
            <a:endParaRPr lang="fr-FR" sz="2000" dirty="0" smtClean="0"/>
          </a:p>
          <a:p>
            <a:pPr algn="just" eaLnBrk="1" hangingPunct="1"/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LA TÂCHE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just" eaLnBrk="1" hangingPunct="1"/>
            <a:r>
              <a:rPr lang="fr-FR" sz="1900" dirty="0" smtClean="0"/>
              <a:t>Choisissez un des thèmes déjà mentionnés: une grande ville de la Normandie ou les événements de la Seconde Guerre mondiale.</a:t>
            </a:r>
          </a:p>
          <a:p>
            <a:pPr algn="just" eaLnBrk="1" hangingPunct="1"/>
            <a:r>
              <a:rPr lang="fr-FR" sz="1900" dirty="0" smtClean="0"/>
              <a:t>Faites des recherches sur votre ville choisie ou sur les faits historiques de la région. (temps prévu: un cours)</a:t>
            </a:r>
          </a:p>
          <a:p>
            <a:pPr algn="just" eaLnBrk="1" hangingPunct="1"/>
            <a:r>
              <a:rPr lang="fr-FR" sz="1900" dirty="0" smtClean="0"/>
              <a:t>Créez une présentation PowerPoint (environ 10 diapositives) qui contient des mots-clés et des images claires et attrayantes. (temps prévu: un cours)</a:t>
            </a:r>
          </a:p>
          <a:p>
            <a:pPr algn="just" eaLnBrk="1" hangingPunct="1"/>
            <a:r>
              <a:rPr lang="fr-FR" sz="1900" dirty="0" smtClean="0"/>
              <a:t>Plus tard, vous allez faire votre présentation devant les autres élèves. La présentation la plus intéressante et la plus attrayante sera utilisée comme base principale pour le livret touristique.</a:t>
            </a:r>
          </a:p>
        </p:txBody>
      </p:sp>
      <p:pic>
        <p:nvPicPr>
          <p:cNvPr id="7172" name="Afbeelding 3" descr="http://www.schilderles-in-normandie.com/images/visuals/visual_normandie_n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96737"/>
            <a:ext cx="3733999" cy="26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85813"/>
          </a:xfrm>
        </p:spPr>
        <p:txBody>
          <a:bodyPr/>
          <a:lstStyle/>
          <a:p>
            <a:pPr algn="ctr" eaLnBrk="1" hangingPunct="1"/>
            <a:r>
              <a:rPr lang="nl-BE" sz="5400" b="1" u="sng" smtClean="0"/>
              <a:t>LE PROCESSUS (1)</a:t>
            </a:r>
            <a:endParaRPr lang="nl-BE" smtClean="0"/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895850"/>
          </a:xfrm>
        </p:spPr>
        <p:txBody>
          <a:bodyPr/>
          <a:lstStyle/>
          <a:p>
            <a:pPr marL="457200" indent="-457200" algn="just" eaLnBrk="1" hangingPunct="1">
              <a:buFont typeface="Calibri" pitchFamily="34" charset="0"/>
              <a:buAutoNum type="arabicPeriod"/>
            </a:pPr>
            <a:r>
              <a:rPr lang="fr-FR" sz="1900" u="sng" dirty="0" smtClean="0"/>
              <a:t>une ville importante de la Normandie:</a:t>
            </a:r>
          </a:p>
          <a:p>
            <a:pPr marL="823913" lvl="1" indent="-457200" algn="just" eaLnBrk="1" hangingPunct="1">
              <a:buFont typeface="Calibri" pitchFamily="34" charset="0"/>
              <a:buAutoNum type="arabicPeriod"/>
            </a:pPr>
            <a:r>
              <a:rPr lang="fr-FR" sz="1900" dirty="0" smtClean="0"/>
              <a:t>Faites votre choix: Rouen, Le Havre ou Cherbourg.</a:t>
            </a:r>
          </a:p>
          <a:p>
            <a:pPr marL="823913" lvl="1" indent="-457200" algn="just" eaLnBrk="1" hangingPunct="1">
              <a:buFont typeface="Calibri" pitchFamily="34" charset="0"/>
              <a:buAutoNum type="arabicPeriod"/>
            </a:pPr>
            <a:r>
              <a:rPr lang="fr-FR" sz="1900" dirty="0" smtClean="0"/>
              <a:t>Préparez une présentation PowerPoint de votre ville. Les éléments suivants peuvent être inclus: la situation géographique, les curiosités principales, l’histoire de la ville, le climat, des habitants célèbres, etc.</a:t>
            </a:r>
          </a:p>
          <a:p>
            <a:pPr marL="823913" lvl="1" indent="-457200" algn="just" eaLnBrk="1" hangingPunct="1">
              <a:buFont typeface="Calibri" pitchFamily="34" charset="0"/>
              <a:buAutoNum type="arabicPeriod"/>
            </a:pPr>
            <a:r>
              <a:rPr lang="fr-FR" sz="1900" dirty="0" smtClean="0"/>
              <a:t>Vous trouverez les sites à utiliser sur la diapositive suivante.</a:t>
            </a:r>
          </a:p>
          <a:p>
            <a:pPr marL="457200" indent="-457200" algn="just" eaLnBrk="1" hangingPunct="1">
              <a:buFont typeface="Wingdings 2" pitchFamily="18" charset="2"/>
              <a:buNone/>
            </a:pPr>
            <a:endParaRPr lang="nl-BE" sz="2000" u="sng" dirty="0" smtClean="0"/>
          </a:p>
        </p:txBody>
      </p:sp>
      <p:pic>
        <p:nvPicPr>
          <p:cNvPr id="6" name="Afbeelding 5" descr="http://upload.wikimedia.org/wikipedia/commons/c/c2/Le_Havre_Vue_Plage_14_07_2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60902">
            <a:off x="4316365" y="3761114"/>
            <a:ext cx="4419601" cy="292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RESSOURCES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eaLnBrk="1" hangingPunct="1">
              <a:defRPr/>
            </a:pPr>
            <a:r>
              <a:rPr lang="nl-BE" u="sng" dirty="0" err="1" smtClean="0">
                <a:solidFill>
                  <a:schemeClr val="accent3">
                    <a:lumMod val="50000"/>
                  </a:schemeClr>
                </a:solidFill>
              </a:rPr>
              <a:t>Le</a:t>
            </a:r>
            <a:r>
              <a:rPr lang="nl-BE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u="sng" dirty="0" err="1" smtClean="0">
                <a:solidFill>
                  <a:schemeClr val="accent3">
                    <a:lumMod val="50000"/>
                  </a:schemeClr>
                </a:solidFill>
              </a:rPr>
              <a:t>Havre</a:t>
            </a:r>
            <a:r>
              <a:rPr lang="nl-BE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nl-BE" sz="1800" dirty="0" smtClean="0">
                <a:hlinkClick r:id="rId2"/>
              </a:rPr>
              <a:t>http://www.lehavretourisme.com/</a:t>
            </a:r>
            <a:r>
              <a:rPr lang="nl-BE" sz="1800" dirty="0" smtClean="0"/>
              <a:t> </a:t>
            </a:r>
          </a:p>
          <a:p>
            <a:pPr lvl="1" eaLnBrk="1" hangingPunct="1">
              <a:defRPr/>
            </a:pPr>
            <a:r>
              <a:rPr lang="nl-NL" sz="1800" dirty="0" smtClean="0">
                <a:hlinkClick r:id="rId3"/>
              </a:rPr>
              <a:t>http://lehavre.fr/</a:t>
            </a:r>
            <a:r>
              <a:rPr lang="nl-NL" sz="1800" dirty="0" smtClean="0"/>
              <a:t> </a:t>
            </a:r>
            <a:endParaRPr lang="nl-BE" sz="1800" dirty="0" smtClean="0"/>
          </a:p>
          <a:p>
            <a:pPr eaLnBrk="1" hangingPunct="1">
              <a:defRPr/>
            </a:pPr>
            <a:r>
              <a:rPr lang="nl-BE" u="sng" dirty="0" smtClean="0">
                <a:solidFill>
                  <a:schemeClr val="accent3">
                    <a:lumMod val="50000"/>
                  </a:schemeClr>
                </a:solidFill>
              </a:rPr>
              <a:t>Rouen:</a:t>
            </a:r>
          </a:p>
          <a:p>
            <a:pPr lvl="1" eaLnBrk="1" hangingPunct="1">
              <a:defRPr/>
            </a:pPr>
            <a:r>
              <a:rPr lang="nl-BE" sz="1800" u="sng" dirty="0" smtClean="0">
                <a:hlinkClick r:id="rId4"/>
              </a:rPr>
              <a:t>http://www.rouentourisme.com/</a:t>
            </a:r>
            <a:r>
              <a:rPr lang="nl-BE" sz="1800" u="sng" dirty="0" smtClean="0"/>
              <a:t> </a:t>
            </a:r>
          </a:p>
          <a:p>
            <a:pPr lvl="1" eaLnBrk="1" hangingPunct="1">
              <a:defRPr/>
            </a:pPr>
            <a:r>
              <a:rPr lang="nl-BE" sz="1800" dirty="0" smtClean="0">
                <a:hlinkClick r:id="rId5"/>
              </a:rPr>
              <a:t>http://www.rouen-histoire.com/</a:t>
            </a:r>
            <a:r>
              <a:rPr lang="nl-BE" sz="1800" dirty="0" smtClean="0"/>
              <a:t> </a:t>
            </a:r>
          </a:p>
          <a:p>
            <a:pPr eaLnBrk="1" hangingPunct="1">
              <a:defRPr/>
            </a:pPr>
            <a:r>
              <a:rPr lang="nl-BE" u="sng" dirty="0" smtClean="0">
                <a:solidFill>
                  <a:schemeClr val="accent3">
                    <a:lumMod val="50000"/>
                  </a:schemeClr>
                </a:solidFill>
              </a:rPr>
              <a:t>Cherbourg:</a:t>
            </a:r>
          </a:p>
          <a:p>
            <a:pPr lvl="1" eaLnBrk="1" hangingPunct="1">
              <a:defRPr/>
            </a:pPr>
            <a:r>
              <a:rPr lang="nl-BE" sz="1800" dirty="0" smtClean="0">
                <a:hlinkClick r:id="rId6"/>
              </a:rPr>
              <a:t>http://fr.federal-hotel.com/tourisme-ville_cherbourg_30132.htm</a:t>
            </a:r>
            <a:r>
              <a:rPr lang="nl-BE" sz="1800" dirty="0" smtClean="0"/>
              <a:t> </a:t>
            </a:r>
          </a:p>
          <a:p>
            <a:pPr lvl="1" eaLnBrk="1" hangingPunct="1">
              <a:defRPr/>
            </a:pPr>
            <a:r>
              <a:rPr lang="nl-NL" sz="1800" dirty="0" smtClean="0">
                <a:hlinkClick r:id="rId7"/>
              </a:rPr>
              <a:t>http://www.cherbourgtourisme.com/</a:t>
            </a:r>
            <a:r>
              <a:rPr lang="nl-NL" sz="1800" dirty="0" smtClean="0"/>
              <a:t> </a:t>
            </a:r>
            <a:endParaRPr lang="nl-BE" sz="1800" dirty="0" smtClean="0"/>
          </a:p>
          <a:p>
            <a:pPr eaLnBrk="1" hangingPunct="1">
              <a:defRPr/>
            </a:pPr>
            <a:endParaRPr lang="nl-BE" sz="2000" dirty="0" smtClean="0"/>
          </a:p>
          <a:p>
            <a:pPr lvl="1" eaLnBrk="1" hangingPunct="1"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95337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PROCESSUS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  <a:defRPr/>
            </a:pPr>
            <a:r>
              <a:rPr lang="fr-FR" sz="2000" u="sng" dirty="0" smtClean="0"/>
              <a:t>Les événements historiques:</a:t>
            </a:r>
          </a:p>
          <a:p>
            <a:pPr marL="823913" lvl="1" indent="-457200" algn="just" eaLnBrk="1" hangingPunct="1">
              <a:buFont typeface="+mj-lt"/>
              <a:buAutoNum type="arabicPeriod"/>
              <a:defRPr/>
            </a:pPr>
            <a:r>
              <a:rPr lang="fr-FR" sz="2000" dirty="0" smtClean="0"/>
              <a:t>Faites une présentation PowerPoint (environ 10 diapositives) dans laquelle vous expliquez l’importance de la Normandie pendant la Seconde Guerre mondiale.</a:t>
            </a:r>
          </a:p>
          <a:p>
            <a:pPr marL="823913" lvl="1" indent="-457200" algn="just" eaLnBrk="1" hangingPunct="1">
              <a:buFont typeface="+mj-lt"/>
              <a:buAutoNum type="arabicPeriod"/>
              <a:defRPr/>
            </a:pPr>
            <a:r>
              <a:rPr lang="fr-FR" sz="2000" dirty="0" smtClean="0"/>
              <a:t>Intégrez certainement les éléments suivants: D-</a:t>
            </a:r>
            <a:r>
              <a:rPr lang="fr-FR" sz="2000" dirty="0" err="1" smtClean="0"/>
              <a:t>day</a:t>
            </a:r>
            <a:r>
              <a:rPr lang="fr-FR" sz="2000" dirty="0" smtClean="0"/>
              <a:t>, opération </a:t>
            </a:r>
            <a:r>
              <a:rPr lang="fr-FR" sz="2000" i="1" dirty="0" err="1" smtClean="0"/>
              <a:t>Overlord</a:t>
            </a:r>
            <a:r>
              <a:rPr lang="fr-FR" sz="2000" i="1" dirty="0" smtClean="0"/>
              <a:t> </a:t>
            </a:r>
            <a:r>
              <a:rPr lang="fr-FR" sz="2000" dirty="0" smtClean="0"/>
              <a:t>et </a:t>
            </a:r>
            <a:r>
              <a:rPr lang="fr-FR" sz="2000" i="1" dirty="0" smtClean="0"/>
              <a:t>Omaha Beach</a:t>
            </a:r>
            <a:r>
              <a:rPr lang="fr-FR" sz="2000" dirty="0" smtClean="0"/>
              <a:t>.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fr-FR" sz="1800" dirty="0" smtClean="0"/>
              <a:t>Sur la diapositive suivante, vous trouverez quelques sites utiles qui peuvent vous aider à rechercher les informations nécessaires.</a:t>
            </a:r>
          </a:p>
          <a:p>
            <a:pPr marL="881063" lvl="1" indent="-514350" eaLnBrk="1" hangingPunct="1">
              <a:buFont typeface="Wingdings 2" pitchFamily="18" charset="2"/>
              <a:buNone/>
              <a:defRPr/>
            </a:pPr>
            <a:endParaRPr lang="fr-FR" sz="1800" dirty="0"/>
          </a:p>
        </p:txBody>
      </p:sp>
      <p:pic>
        <p:nvPicPr>
          <p:cNvPr id="10244" name="Afbeelding 3" descr="http://1.bp.blogspot.com/_kaQ5P19FVgk/SJmsyvxTkOI/AAAAAAAAAtQ/yrzXZb0fjok/s400/hedgeh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143375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85812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RESSOURCES (2)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eaLnBrk="1" hangingPunct="1"/>
            <a:r>
              <a:rPr lang="nl-BE" sz="2000" dirty="0" smtClean="0"/>
              <a:t>http://www.44-en-normandie.fr/le-debarquement/le-jour-j-heure-par-heure/loperation-overlord</a:t>
            </a:r>
          </a:p>
          <a:p>
            <a:pPr eaLnBrk="1" hangingPunct="1"/>
            <a:endParaRPr lang="nl-BE" sz="2000" dirty="0" smtClean="0"/>
          </a:p>
          <a:p>
            <a:pPr eaLnBrk="1" hangingPunct="1"/>
            <a:r>
              <a:rPr lang="nl-BE" sz="2000" dirty="0" smtClean="0"/>
              <a:t>http://www.dday-overlord.com/liens_debarquement.htm</a:t>
            </a:r>
          </a:p>
          <a:p>
            <a:pPr marL="0" indent="0" eaLnBrk="1" hangingPunct="1">
              <a:buNone/>
            </a:pPr>
            <a:endParaRPr lang="nl-BE" sz="2000" dirty="0" smtClean="0"/>
          </a:p>
          <a:p>
            <a:pPr eaLnBrk="1" hangingPunct="1"/>
            <a:r>
              <a:rPr lang="nl-BE" sz="2000" dirty="0" smtClean="0"/>
              <a:t>http://www.entre-mer-et-marais.com/tourisme-normandie/debarquement-historique.php</a:t>
            </a:r>
          </a:p>
          <a:p>
            <a:pPr eaLnBrk="1" hangingPunct="1">
              <a:buFont typeface="Wingdings 2" pitchFamily="18" charset="2"/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857250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ÉVALUATION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/>
          <a:lstStyle/>
          <a:p>
            <a:pPr eaLnBrk="1" hangingPunct="1"/>
            <a:r>
              <a:rPr lang="fr-FR" u="sng" dirty="0" smtClean="0"/>
              <a:t>présentation</a:t>
            </a:r>
            <a:r>
              <a:rPr lang="nl-BE" u="sng" dirty="0" smtClean="0"/>
              <a:t> PowerPoint:</a:t>
            </a:r>
          </a:p>
          <a:p>
            <a:pPr lvl="1" eaLnBrk="1" hangingPunct="1"/>
            <a:r>
              <a:rPr lang="fr-FR" dirty="0" smtClean="0"/>
              <a:t>vous serez évalués sur:</a:t>
            </a:r>
          </a:p>
          <a:p>
            <a:pPr lvl="2" eaLnBrk="1" hangingPunct="1"/>
            <a:r>
              <a:rPr lang="fr-FR" dirty="0" smtClean="0"/>
              <a:t>la langue et la structure de votre présentation (40%)</a:t>
            </a:r>
          </a:p>
          <a:p>
            <a:pPr lvl="2" eaLnBrk="1" hangingPunct="1"/>
            <a:r>
              <a:rPr lang="fr-FR" dirty="0" smtClean="0"/>
              <a:t>l’originalité et la mise en page de votre présentation (10%)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u="sng" dirty="0" smtClean="0"/>
              <a:t>présentation orale:</a:t>
            </a:r>
          </a:p>
          <a:p>
            <a:pPr lvl="1" eaLnBrk="1" hangingPunct="1"/>
            <a:r>
              <a:rPr lang="fr-FR" dirty="0" smtClean="0"/>
              <a:t>Vous serez évalués sur:</a:t>
            </a:r>
          </a:p>
          <a:p>
            <a:pPr lvl="2" eaLnBrk="1" hangingPunct="1"/>
            <a:r>
              <a:rPr lang="fr-FR" dirty="0" smtClean="0"/>
              <a:t>la fluidité et l’aisance (10%)</a:t>
            </a:r>
          </a:p>
          <a:p>
            <a:pPr lvl="2" eaLnBrk="1" hangingPunct="1"/>
            <a:r>
              <a:rPr lang="fr-FR" dirty="0" smtClean="0"/>
              <a:t>la prononciation (10%)</a:t>
            </a:r>
          </a:p>
          <a:p>
            <a:pPr lvl="2" eaLnBrk="1" hangingPunct="1"/>
            <a:r>
              <a:rPr lang="fr-FR" dirty="0" smtClean="0"/>
              <a:t>la capacité de présenter avec enthousiasme (30%)</a:t>
            </a:r>
          </a:p>
          <a:p>
            <a:pPr lvl="2" eaLnBrk="1" hangingPunct="1"/>
            <a:endParaRPr lang="fr-FR" dirty="0" smtClean="0"/>
          </a:p>
        </p:txBody>
      </p:sp>
      <p:pic>
        <p:nvPicPr>
          <p:cNvPr id="12292" name="Afbeelding 3" descr="http://tbn3.google.com/images?q=tbn:Xd3v1BJPzttvnM:http://cache.virtualtourist.com/2484119-The_Normandy_coat_of_arms-Haute_Normandi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357563"/>
            <a:ext cx="18383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4" descr="http://www.mijnkeuze.nl/200707_Etre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el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642937"/>
          </a:xfrm>
        </p:spPr>
        <p:txBody>
          <a:bodyPr/>
          <a:lstStyle/>
          <a:p>
            <a:pPr algn="ctr" eaLnBrk="1" hangingPunct="1"/>
            <a:r>
              <a:rPr lang="nl-BE" sz="4400" b="1" u="sng" smtClean="0"/>
              <a:t>CONCLUSION</a:t>
            </a:r>
          </a:p>
        </p:txBody>
      </p:sp>
      <p:sp>
        <p:nvSpPr>
          <p:cNvPr id="1331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algn="just" eaLnBrk="1" hangingPunct="1"/>
            <a:r>
              <a:rPr lang="fr-FR" sz="2400" dirty="0" smtClean="0">
                <a:solidFill>
                  <a:schemeClr val="bg1"/>
                </a:solidFill>
              </a:rPr>
              <a:t>Vous avez appris à sélectionner des documents en fonction de votre sujet et du but à atteindre.</a:t>
            </a:r>
          </a:p>
          <a:p>
            <a:pPr eaLnBrk="1" hangingPunct="1"/>
            <a:endParaRPr lang="fr-FR" sz="2400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fr-FR" sz="2400" dirty="0" smtClean="0">
                <a:solidFill>
                  <a:schemeClr val="bg1"/>
                </a:solidFill>
              </a:rPr>
              <a:t>Vous avez découvert la richesse historique et contemporaine de la Normandie.</a:t>
            </a:r>
          </a:p>
          <a:p>
            <a:pPr algn="just" eaLnBrk="1" hangingPunct="1"/>
            <a:endParaRPr lang="fr-FR" sz="2400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fr-FR" sz="2400" dirty="0" smtClean="0">
                <a:solidFill>
                  <a:schemeClr val="bg1"/>
                </a:solidFill>
              </a:rPr>
              <a:t>Vous avez lu, écrit et entendu beaucoup de français et vous avez enrichi vos connaissances linguistiques et culturelles. </a:t>
            </a:r>
          </a:p>
          <a:p>
            <a:pPr algn="just" eaLnBrk="1" hangingPunct="1"/>
            <a:endParaRPr lang="fr-FR" sz="2400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fr-FR" sz="2400" dirty="0" smtClean="0">
                <a:solidFill>
                  <a:schemeClr val="bg1"/>
                </a:solidFill>
              </a:rPr>
              <a:t>Vous avez pu développer votre capacité de présenter de manière dynamique.</a:t>
            </a:r>
          </a:p>
          <a:p>
            <a:pPr eaLnBrk="1" hangingPunct="1"/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516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Stroom</vt:lpstr>
      <vt:lpstr>PowerPoint Presentation</vt:lpstr>
      <vt:lpstr>INTRODUCTION</vt:lpstr>
      <vt:lpstr>LA TÂCHE</vt:lpstr>
      <vt:lpstr>LE PROCESSUS (1)</vt:lpstr>
      <vt:lpstr>RESSOURCES (1)</vt:lpstr>
      <vt:lpstr>PROCESSUS (2)</vt:lpstr>
      <vt:lpstr>RESSOURCES (2)</vt:lpstr>
      <vt:lpstr>ÉVALUATION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Inge</dc:creator>
  <cp:lastModifiedBy>Vandermeulen Nina</cp:lastModifiedBy>
  <cp:revision>26</cp:revision>
  <dcterms:created xsi:type="dcterms:W3CDTF">2013-01-31T20:12:51Z</dcterms:created>
  <dcterms:modified xsi:type="dcterms:W3CDTF">2014-12-19T14:21:46Z</dcterms:modified>
</cp:coreProperties>
</file>