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2" r:id="rId3"/>
    <p:sldId id="279" r:id="rId4"/>
    <p:sldId id="258" r:id="rId5"/>
    <p:sldId id="260" r:id="rId6"/>
    <p:sldId id="274" r:id="rId7"/>
    <p:sldId id="273" r:id="rId8"/>
    <p:sldId id="289" r:id="rId9"/>
    <p:sldId id="288" r:id="rId10"/>
    <p:sldId id="264" r:id="rId11"/>
    <p:sldId id="265" r:id="rId12"/>
    <p:sldId id="266" r:id="rId13"/>
    <p:sldId id="280" r:id="rId14"/>
    <p:sldId id="269" r:id="rId15"/>
    <p:sldId id="268" r:id="rId16"/>
    <p:sldId id="283" r:id="rId17"/>
    <p:sldId id="284" r:id="rId18"/>
    <p:sldId id="285" r:id="rId19"/>
    <p:sldId id="287" r:id="rId20"/>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6699"/>
    <a:srgbClr val="FF3399"/>
    <a:srgbClr val="F6007B"/>
    <a:srgbClr val="B3423F"/>
    <a:srgbClr val="CC706E"/>
    <a:srgbClr val="F1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AC5910E-8D8D-4E08-B322-3880283758BF}" type="datetimeFigureOut">
              <a:rPr lang="nl-BE"/>
              <a:pPr>
                <a:defRPr/>
              </a:pPr>
              <a:t>19/12/2014</a:t>
            </a:fld>
            <a:endParaRPr lang="nl-BE"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BE" noProof="0"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BE"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EC04EA6-5D2D-4820-A340-7F9BCAB1DBF0}" type="slidenum">
              <a:rPr lang="nl-BE"/>
              <a:pPr>
                <a:defRPr/>
              </a:pPr>
              <a:t>‹#›</a:t>
            </a:fld>
            <a:endParaRPr lang="nl-BE" dirty="0"/>
          </a:p>
        </p:txBody>
      </p:sp>
    </p:spTree>
    <p:extLst>
      <p:ext uri="{BB962C8B-B14F-4D97-AF65-F5344CB8AC3E}">
        <p14:creationId xmlns:p14="http://schemas.microsoft.com/office/powerpoint/2010/main" val="2087260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fld id="{F9D0D4FD-7E62-4849-B75B-C1905D19FBAE}" type="datetime1">
              <a:rPr lang="nl-BE"/>
              <a:pPr>
                <a:defRPr/>
              </a:pPr>
              <a:t>19/12/2014</a:t>
            </a:fld>
            <a:endParaRPr lang="nl-BE" dirty="0"/>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06851E7E-3DEE-40CF-848F-C4BE123CB493}" type="slidenum">
              <a:rPr lang="nl-BE"/>
              <a:pPr>
                <a:defRPr/>
              </a:pPr>
              <a:t>‹#›</a:t>
            </a:fld>
            <a:endParaRPr lang="nl-BE" dirty="0"/>
          </a:p>
        </p:txBody>
      </p:sp>
    </p:spTree>
    <p:extLst>
      <p:ext uri="{BB962C8B-B14F-4D97-AF65-F5344CB8AC3E}">
        <p14:creationId xmlns:p14="http://schemas.microsoft.com/office/powerpoint/2010/main" val="329226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68CBA820-9580-481F-930A-DB4BEFB7D4C5}" type="datetime1">
              <a:rPr lang="nl-BE"/>
              <a:pPr>
                <a:defRPr/>
              </a:pPr>
              <a:t>19/12/2014</a:t>
            </a:fld>
            <a:endParaRPr lang="nl-BE" dirty="0"/>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9D161491-7C4C-4B87-AAE2-A644E951EBF6}" type="slidenum">
              <a:rPr lang="nl-BE"/>
              <a:pPr>
                <a:defRPr/>
              </a:pPr>
              <a:t>‹#›</a:t>
            </a:fld>
            <a:endParaRPr lang="nl-BE" dirty="0"/>
          </a:p>
        </p:txBody>
      </p:sp>
    </p:spTree>
    <p:extLst>
      <p:ext uri="{BB962C8B-B14F-4D97-AF65-F5344CB8AC3E}">
        <p14:creationId xmlns:p14="http://schemas.microsoft.com/office/powerpoint/2010/main" val="341797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2147FA4F-87ED-46F9-A266-BCEE148EABDB}" type="datetime1">
              <a:rPr lang="nl-BE"/>
              <a:pPr>
                <a:defRPr/>
              </a:pPr>
              <a:t>19/12/2014</a:t>
            </a:fld>
            <a:endParaRPr lang="nl-BE" dirty="0"/>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279D095B-0518-4927-8342-4CD8F8A990D0}" type="slidenum">
              <a:rPr lang="nl-BE"/>
              <a:pPr>
                <a:defRPr/>
              </a:pPr>
              <a:t>‹#›</a:t>
            </a:fld>
            <a:endParaRPr lang="nl-BE" dirty="0"/>
          </a:p>
        </p:txBody>
      </p:sp>
    </p:spTree>
    <p:extLst>
      <p:ext uri="{BB962C8B-B14F-4D97-AF65-F5344CB8AC3E}">
        <p14:creationId xmlns:p14="http://schemas.microsoft.com/office/powerpoint/2010/main" val="13994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22A4EAA2-A57D-4046-97AE-D1B8C755EA97}" type="datetime1">
              <a:rPr lang="nl-BE"/>
              <a:pPr>
                <a:defRPr/>
              </a:pPr>
              <a:t>19/12/2014</a:t>
            </a:fld>
            <a:endParaRPr lang="nl-BE" dirty="0"/>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0F576A8C-369B-4F1E-AE48-2827026C4427}" type="slidenum">
              <a:rPr lang="nl-BE"/>
              <a:pPr>
                <a:defRPr/>
              </a:pPr>
              <a:t>‹#›</a:t>
            </a:fld>
            <a:endParaRPr lang="nl-BE" dirty="0"/>
          </a:p>
        </p:txBody>
      </p:sp>
    </p:spTree>
    <p:extLst>
      <p:ext uri="{BB962C8B-B14F-4D97-AF65-F5344CB8AC3E}">
        <p14:creationId xmlns:p14="http://schemas.microsoft.com/office/powerpoint/2010/main" val="131180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932A134D-8A3C-41E4-841A-0188D0EAD318}" type="datetime1">
              <a:rPr lang="nl-BE"/>
              <a:pPr>
                <a:defRPr/>
              </a:pPr>
              <a:t>19/12/2014</a:t>
            </a:fld>
            <a:endParaRPr lang="nl-BE" dirty="0"/>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A723D1ED-D1DC-4A97-A545-F65D1FD589F7}" type="slidenum">
              <a:rPr lang="nl-BE"/>
              <a:pPr>
                <a:defRPr/>
              </a:pPr>
              <a:t>‹#›</a:t>
            </a:fld>
            <a:endParaRPr lang="nl-BE" dirty="0"/>
          </a:p>
        </p:txBody>
      </p:sp>
    </p:spTree>
    <p:extLst>
      <p:ext uri="{BB962C8B-B14F-4D97-AF65-F5344CB8AC3E}">
        <p14:creationId xmlns:p14="http://schemas.microsoft.com/office/powerpoint/2010/main" val="50290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1D9743B6-F2B6-42B3-90EF-094A797009B7}" type="datetime1">
              <a:rPr lang="nl-BE"/>
              <a:pPr>
                <a:defRPr/>
              </a:pPr>
              <a:t>19/12/2014</a:t>
            </a:fld>
            <a:endParaRPr lang="nl-BE" dirty="0"/>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58B64318-A3B0-4EDB-9BE3-A1502B925C91}" type="slidenum">
              <a:rPr lang="nl-BE"/>
              <a:pPr>
                <a:defRPr/>
              </a:pPr>
              <a:t>‹#›</a:t>
            </a:fld>
            <a:endParaRPr lang="nl-BE" dirty="0"/>
          </a:p>
        </p:txBody>
      </p:sp>
    </p:spTree>
    <p:extLst>
      <p:ext uri="{BB962C8B-B14F-4D97-AF65-F5344CB8AC3E}">
        <p14:creationId xmlns:p14="http://schemas.microsoft.com/office/powerpoint/2010/main" val="384372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fld id="{0514327B-663A-4C83-8BF7-AF3AF5176F78}" type="datetime1">
              <a:rPr lang="nl-BE"/>
              <a:pPr>
                <a:defRPr/>
              </a:pPr>
              <a:t>19/12/2014</a:t>
            </a:fld>
            <a:endParaRPr lang="nl-BE" dirty="0"/>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pPr>
              <a:defRPr/>
            </a:pPr>
            <a:fld id="{058939FD-EB65-4B12-8232-399853487F2C}" type="slidenum">
              <a:rPr lang="nl-BE"/>
              <a:pPr>
                <a:defRPr/>
              </a:pPr>
              <a:t>‹#›</a:t>
            </a:fld>
            <a:endParaRPr lang="nl-BE" dirty="0"/>
          </a:p>
        </p:txBody>
      </p:sp>
    </p:spTree>
    <p:extLst>
      <p:ext uri="{BB962C8B-B14F-4D97-AF65-F5344CB8AC3E}">
        <p14:creationId xmlns:p14="http://schemas.microsoft.com/office/powerpoint/2010/main" val="329032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3"/>
          <p:cNvSpPr>
            <a:spLocks noGrp="1"/>
          </p:cNvSpPr>
          <p:nvPr>
            <p:ph type="dt" sz="half" idx="10"/>
          </p:nvPr>
        </p:nvSpPr>
        <p:spPr/>
        <p:txBody>
          <a:bodyPr/>
          <a:lstStyle>
            <a:lvl1pPr>
              <a:defRPr/>
            </a:lvl1pPr>
          </a:lstStyle>
          <a:p>
            <a:pPr>
              <a:defRPr/>
            </a:pPr>
            <a:fld id="{12EA52A3-057B-4B76-8891-AAC134E324E0}" type="datetime1">
              <a:rPr lang="nl-BE"/>
              <a:pPr>
                <a:defRPr/>
              </a:pPr>
              <a:t>19/12/2014</a:t>
            </a:fld>
            <a:endParaRPr lang="nl-BE" dirty="0"/>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p:txBody>
          <a:bodyPr/>
          <a:lstStyle>
            <a:lvl1pPr>
              <a:defRPr/>
            </a:lvl1pPr>
          </a:lstStyle>
          <a:p>
            <a:pPr>
              <a:defRPr/>
            </a:pPr>
            <a:fld id="{BCA772E4-C038-49AE-9288-DC3AB91B9DE8}" type="slidenum">
              <a:rPr lang="nl-BE"/>
              <a:pPr>
                <a:defRPr/>
              </a:pPr>
              <a:t>‹#›</a:t>
            </a:fld>
            <a:endParaRPr lang="nl-BE" dirty="0"/>
          </a:p>
        </p:txBody>
      </p:sp>
    </p:spTree>
    <p:extLst>
      <p:ext uri="{BB962C8B-B14F-4D97-AF65-F5344CB8AC3E}">
        <p14:creationId xmlns:p14="http://schemas.microsoft.com/office/powerpoint/2010/main" val="2261687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212091F2-BC3D-4B0F-AFA5-3A7C8D903F08}" type="datetime1">
              <a:rPr lang="nl-BE"/>
              <a:pPr>
                <a:defRPr/>
              </a:pPr>
              <a:t>19/12/2014</a:t>
            </a:fld>
            <a:endParaRPr lang="nl-BE" dirty="0"/>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p:txBody>
          <a:bodyPr/>
          <a:lstStyle>
            <a:lvl1pPr>
              <a:defRPr/>
            </a:lvl1pPr>
          </a:lstStyle>
          <a:p>
            <a:pPr>
              <a:defRPr/>
            </a:pPr>
            <a:fld id="{9BC4246F-5716-4C34-AB84-55C550124337}" type="slidenum">
              <a:rPr lang="nl-BE"/>
              <a:pPr>
                <a:defRPr/>
              </a:pPr>
              <a:t>‹#›</a:t>
            </a:fld>
            <a:endParaRPr lang="nl-BE" dirty="0"/>
          </a:p>
        </p:txBody>
      </p:sp>
    </p:spTree>
    <p:extLst>
      <p:ext uri="{BB962C8B-B14F-4D97-AF65-F5344CB8AC3E}">
        <p14:creationId xmlns:p14="http://schemas.microsoft.com/office/powerpoint/2010/main" val="122564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65053596-EA6A-44D8-9C48-8E1AAA87B0EF}" type="datetime1">
              <a:rPr lang="nl-BE"/>
              <a:pPr>
                <a:defRPr/>
              </a:pPr>
              <a:t>19/12/2014</a:t>
            </a:fld>
            <a:endParaRPr lang="nl-BE" dirty="0"/>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3A60A951-1527-435D-9578-91661D75EAA5}" type="slidenum">
              <a:rPr lang="nl-BE"/>
              <a:pPr>
                <a:defRPr/>
              </a:pPr>
              <a:t>‹#›</a:t>
            </a:fld>
            <a:endParaRPr lang="nl-BE" dirty="0"/>
          </a:p>
        </p:txBody>
      </p:sp>
    </p:spTree>
    <p:extLst>
      <p:ext uri="{BB962C8B-B14F-4D97-AF65-F5344CB8AC3E}">
        <p14:creationId xmlns:p14="http://schemas.microsoft.com/office/powerpoint/2010/main" val="78431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2B1158EA-B0E6-4D01-B4AA-7F313D8D0484}" type="datetime1">
              <a:rPr lang="nl-BE"/>
              <a:pPr>
                <a:defRPr/>
              </a:pPr>
              <a:t>19/12/2014</a:t>
            </a:fld>
            <a:endParaRPr lang="nl-BE" dirty="0"/>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77359FC1-5DF7-4C22-98D1-C2FD9BCD38A8}" type="slidenum">
              <a:rPr lang="nl-BE"/>
              <a:pPr>
                <a:defRPr/>
              </a:pPr>
              <a:t>‹#›</a:t>
            </a:fld>
            <a:endParaRPr lang="nl-BE" dirty="0"/>
          </a:p>
        </p:txBody>
      </p:sp>
    </p:spTree>
    <p:extLst>
      <p:ext uri="{BB962C8B-B14F-4D97-AF65-F5344CB8AC3E}">
        <p14:creationId xmlns:p14="http://schemas.microsoft.com/office/powerpoint/2010/main" val="245933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nl-BE" smtClean="0"/>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79C4972-6A92-4974-A03C-369E8497A3BD}" type="datetime1">
              <a:rPr lang="nl-BE"/>
              <a:pPr>
                <a:defRPr/>
              </a:pPr>
              <a:t>19/12/2014</a:t>
            </a:fld>
            <a:endParaRPr lang="nl-BE"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700D9F-85CD-46FC-9015-959502812ED2}" type="slidenum">
              <a:rPr lang="nl-BE"/>
              <a:pPr>
                <a:defRPr/>
              </a:pPr>
              <a:t>‹#›</a:t>
            </a:fld>
            <a:endParaRPr lang="nl-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ieo-oc.org/La-prononciation-de-l-occitan" TargetMode="External"/><Relationship Id="rId3" Type="http://schemas.openxmlformats.org/officeDocument/2006/relationships/hyperlink" Target="http://www.toulouse-tourisme.com/" TargetMode="External"/><Relationship Id="rId7" Type="http://schemas.openxmlformats.org/officeDocument/2006/relationships/hyperlink" Target="http://www.locirdoc.fr/E_locirdoc/index.php?option=com_content&amp;view=article&amp;id=79&amp;Itemid=139&amp;lang=fr"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toulouse.fr/cultures/musees-expos" TargetMode="External"/><Relationship Id="rId5" Type="http://schemas.openxmlformats.org/officeDocument/2006/relationships/hyperlink" Target="http://www.toulouse.fr/tourisme/" TargetMode="External"/><Relationship Id="rId4" Type="http://schemas.openxmlformats.org/officeDocument/2006/relationships/hyperlink" Target="http://www.toulousefrance.com/" TargetMode="External"/><Relationship Id="rId9" Type="http://schemas.openxmlformats.org/officeDocument/2006/relationships/hyperlink" Target="http://fr.wikipedia.org/wiki/Airb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M7q3XtmF-tQ"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2050" name="Titel 1"/>
          <p:cNvSpPr>
            <a:spLocks noGrp="1"/>
          </p:cNvSpPr>
          <p:nvPr>
            <p:ph type="ctrTitle"/>
          </p:nvPr>
        </p:nvSpPr>
        <p:spPr>
          <a:xfrm>
            <a:off x="714375" y="928688"/>
            <a:ext cx="7772400" cy="1470025"/>
          </a:xfrm>
        </p:spPr>
        <p:txBody>
          <a:bodyPr/>
          <a:lstStyle/>
          <a:p>
            <a:pPr eaLnBrk="1" hangingPunct="1"/>
            <a:r>
              <a:rPr lang="nl-BE" sz="5400" smtClean="0">
                <a:solidFill>
                  <a:schemeClr val="bg1"/>
                </a:solidFill>
              </a:rPr>
              <a:t>Toulouse</a:t>
            </a:r>
          </a:p>
        </p:txBody>
      </p:sp>
      <p:sp>
        <p:nvSpPr>
          <p:cNvPr id="3" name="Ondertitel 2"/>
          <p:cNvSpPr>
            <a:spLocks noGrp="1"/>
          </p:cNvSpPr>
          <p:nvPr>
            <p:ph type="subTitle" idx="1"/>
          </p:nvPr>
        </p:nvSpPr>
        <p:spPr>
          <a:xfrm>
            <a:off x="1357313" y="2643188"/>
            <a:ext cx="6400800" cy="1752600"/>
          </a:xfrm>
        </p:spPr>
        <p:txBody>
          <a:bodyPr rtlCol="0">
            <a:normAutofit/>
          </a:bodyPr>
          <a:lstStyle/>
          <a:p>
            <a:pPr eaLnBrk="1" fontAlgn="auto" hangingPunct="1">
              <a:spcAft>
                <a:spcPts val="0"/>
              </a:spcAft>
              <a:buFont typeface="Arial" pitchFamily="34" charset="0"/>
              <a:buNone/>
              <a:defRPr/>
            </a:pPr>
            <a:r>
              <a:rPr lang="fr-FR" b="1" dirty="0" smtClean="0">
                <a:solidFill>
                  <a:schemeClr val="accent2">
                    <a:lumMod val="75000"/>
                  </a:schemeClr>
                </a:solidFill>
              </a:rPr>
              <a:t>La ville rose</a:t>
            </a:r>
            <a:endParaRPr lang="fr-FR" b="1" dirty="0">
              <a:solidFill>
                <a:schemeClr val="accent2">
                  <a:lumMod val="75000"/>
                </a:schemeClr>
              </a:solidFill>
            </a:endParaRPr>
          </a:p>
        </p:txBody>
      </p:sp>
      <p:sp>
        <p:nvSpPr>
          <p:cNvPr id="4" name="Tekstvak 3"/>
          <p:cNvSpPr txBox="1"/>
          <p:nvPr/>
        </p:nvSpPr>
        <p:spPr>
          <a:xfrm>
            <a:off x="500063" y="5572125"/>
            <a:ext cx="3429000" cy="708025"/>
          </a:xfrm>
          <a:prstGeom prst="rect">
            <a:avLst/>
          </a:prstGeom>
          <a:noFill/>
        </p:spPr>
        <p:txBody>
          <a:bodyPr>
            <a:spAutoFit/>
          </a:bodyPr>
          <a:lstStyle/>
          <a:p>
            <a:pPr fontAlgn="auto">
              <a:spcBef>
                <a:spcPts val="0"/>
              </a:spcBef>
              <a:spcAft>
                <a:spcPts val="0"/>
              </a:spcAft>
              <a:defRPr/>
            </a:pPr>
            <a:r>
              <a:rPr lang="nl-BE" sz="2000" dirty="0">
                <a:solidFill>
                  <a:schemeClr val="accent2">
                    <a:lumMod val="50000"/>
                  </a:schemeClr>
                </a:solidFill>
                <a:latin typeface="+mn-lt"/>
              </a:rPr>
              <a:t>Ines Van den Broeck</a:t>
            </a:r>
          </a:p>
          <a:p>
            <a:pPr fontAlgn="auto">
              <a:spcBef>
                <a:spcPts val="0"/>
              </a:spcBef>
              <a:spcAft>
                <a:spcPts val="0"/>
              </a:spcAft>
              <a:defRPr/>
            </a:pPr>
            <a:r>
              <a:rPr lang="nl-BE" sz="2000" dirty="0">
                <a:solidFill>
                  <a:schemeClr val="accent2">
                    <a:lumMod val="50000"/>
                  </a:schemeClr>
                </a:solidFill>
                <a:latin typeface="+mn-lt"/>
              </a:rPr>
              <a:t>ines.vandenbroeck@gmail.com</a:t>
            </a:r>
          </a:p>
        </p:txBody>
      </p:sp>
      <p:sp>
        <p:nvSpPr>
          <p:cNvPr id="5" name="Tijdelijke aanduiding voor dianummer 4"/>
          <p:cNvSpPr>
            <a:spLocks noGrp="1"/>
          </p:cNvSpPr>
          <p:nvPr>
            <p:ph type="sldNum" sz="quarter" idx="12"/>
          </p:nvPr>
        </p:nvSpPr>
        <p:spPr/>
        <p:txBody>
          <a:bodyPr/>
          <a:lstStyle/>
          <a:p>
            <a:pPr>
              <a:defRPr/>
            </a:pPr>
            <a:fld id="{805204C9-DC4D-4B07-924A-CB016AACCF03}" type="slidenum">
              <a:rPr lang="nl-BE"/>
              <a:pPr>
                <a:defRPr/>
              </a:pPr>
              <a:t>1</a:t>
            </a:fld>
            <a:endParaRPr lang="nl-BE" dirty="0"/>
          </a:p>
        </p:txBody>
      </p:sp>
      <p:pic>
        <p:nvPicPr>
          <p:cNvPr id="2054" name="Picture 2" descr="http://s2.gva.be/imgpath/assets_img_gvl/2009/04/14/446385/toulouse-stenen-vol-geschiedenis_5_46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43313"/>
            <a:ext cx="43815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p:cNvSpPr txBox="1"/>
          <p:nvPr/>
        </p:nvSpPr>
        <p:spPr>
          <a:xfrm>
            <a:off x="428625" y="4071938"/>
            <a:ext cx="3857625" cy="400050"/>
          </a:xfrm>
          <a:prstGeom prst="rect">
            <a:avLst/>
          </a:prstGeom>
          <a:noFill/>
        </p:spPr>
        <p:txBody>
          <a:bodyPr>
            <a:spAutoFit/>
          </a:bodyPr>
          <a:lstStyle/>
          <a:p>
            <a:pPr fontAlgn="auto">
              <a:spcBef>
                <a:spcPts val="0"/>
              </a:spcBef>
              <a:spcAft>
                <a:spcPts val="0"/>
              </a:spcAft>
              <a:defRPr/>
            </a:pPr>
            <a:r>
              <a:rPr lang="nl-BE" sz="2000" dirty="0">
                <a:solidFill>
                  <a:schemeClr val="accent2">
                    <a:lumMod val="50000"/>
                  </a:schemeClr>
                </a:solidFill>
                <a:latin typeface="+mn-lt"/>
              </a:rPr>
              <a:t>CECR: A2 – </a:t>
            </a:r>
            <a:r>
              <a:rPr lang="nl-BE" sz="2000" dirty="0" err="1">
                <a:solidFill>
                  <a:schemeClr val="accent2">
                    <a:lumMod val="50000"/>
                  </a:schemeClr>
                </a:solidFill>
                <a:latin typeface="+mn-lt"/>
              </a:rPr>
              <a:t>début</a:t>
            </a:r>
            <a:r>
              <a:rPr lang="nl-BE" sz="2000" dirty="0">
                <a:solidFill>
                  <a:schemeClr val="accent2">
                    <a:lumMod val="50000"/>
                  </a:schemeClr>
                </a:solidFill>
                <a:latin typeface="+mn-lt"/>
              </a:rPr>
              <a:t> B1</a:t>
            </a:r>
            <a:endParaRPr lang="fr-FR" sz="2000" dirty="0">
              <a:solidFill>
                <a:schemeClr val="accent2">
                  <a:lumMod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1000" fill="hold"/>
                                        <p:tgtEl>
                                          <p:spTgt spid="2054"/>
                                        </p:tgtEl>
                                        <p:attrNameLst>
                                          <p:attrName>ppt_x</p:attrName>
                                        </p:attrNameLst>
                                      </p:cBhvr>
                                      <p:tavLst>
                                        <p:tav tm="0">
                                          <p:val>
                                            <p:strVal val="#ppt_x"/>
                                          </p:val>
                                        </p:tav>
                                        <p:tav tm="100000">
                                          <p:val>
                                            <p:strVal val="#ppt_x"/>
                                          </p:val>
                                        </p:tav>
                                      </p:tavLst>
                                    </p:anim>
                                    <p:anim calcmode="lin" valueType="num">
                                      <p:cBhvr additive="base">
                                        <p:cTn id="8" dur="10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nternetcrew.pbworks.com/f/1286988730/Toulouse-Capitole.jpg"/>
          <p:cNvPicPr>
            <a:picLocks noChangeAspect="1" noChangeArrowheads="1"/>
          </p:cNvPicPr>
          <p:nvPr/>
        </p:nvPicPr>
        <p:blipFill>
          <a:blip r:embed="rId2">
            <a:lum bright="46000" contrast="-2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el 1"/>
          <p:cNvSpPr>
            <a:spLocks noGrp="1"/>
          </p:cNvSpPr>
          <p:nvPr>
            <p:ph type="title"/>
          </p:nvPr>
        </p:nvSpPr>
        <p:spPr/>
        <p:txBody>
          <a:bodyPr/>
          <a:lstStyle/>
          <a:p>
            <a:pPr eaLnBrk="1" hangingPunct="1"/>
            <a:r>
              <a:rPr lang="fr-FR" dirty="0">
                <a:solidFill>
                  <a:schemeClr val="bg1"/>
                </a:solidFill>
              </a:rPr>
              <a:t>P</a:t>
            </a:r>
            <a:r>
              <a:rPr lang="fr-FR" dirty="0" smtClean="0">
                <a:solidFill>
                  <a:schemeClr val="bg1"/>
                </a:solidFill>
              </a:rPr>
              <a:t>rocessus</a:t>
            </a:r>
            <a:r>
              <a:rPr lang="nl-BE" dirty="0" smtClean="0">
                <a:solidFill>
                  <a:schemeClr val="bg1"/>
                </a:solidFill>
              </a:rPr>
              <a:t> (1)</a:t>
            </a:r>
            <a:endParaRPr lang="nl-BE" dirty="0" smtClean="0"/>
          </a:p>
        </p:txBody>
      </p:sp>
      <p:sp>
        <p:nvSpPr>
          <p:cNvPr id="3" name="Tijdelijke aanduiding voor inhoud 2"/>
          <p:cNvSpPr>
            <a:spLocks noGrp="1"/>
          </p:cNvSpPr>
          <p:nvPr>
            <p:ph idx="1"/>
          </p:nvPr>
        </p:nvSpPr>
        <p:spPr/>
        <p:txBody>
          <a:bodyPr/>
          <a:lstStyle/>
          <a:p>
            <a:pPr eaLnBrk="1" hangingPunct="1">
              <a:buFont typeface="Arial" charset="0"/>
              <a:buNone/>
            </a:pPr>
            <a:r>
              <a:rPr lang="fr-FR" b="1" smtClean="0"/>
              <a:t>Votre reportage portera (au moins) sur les sujets suivants:</a:t>
            </a:r>
          </a:p>
          <a:p>
            <a:pPr eaLnBrk="1" hangingPunct="1">
              <a:buFont typeface="Arial" charset="0"/>
              <a:buNone/>
            </a:pPr>
            <a:r>
              <a:rPr lang="fr-FR" smtClean="0"/>
              <a:t>1) Pour commencer votre reportage, vous présentez </a:t>
            </a:r>
            <a:r>
              <a:rPr lang="fr-FR" sz="2400" smtClean="0"/>
              <a:t>(4 diapositives)</a:t>
            </a:r>
            <a:r>
              <a:rPr lang="fr-FR" smtClean="0"/>
              <a:t>:</a:t>
            </a:r>
          </a:p>
          <a:p>
            <a:pPr lvl="1" eaLnBrk="1" hangingPunct="1"/>
            <a:r>
              <a:rPr lang="fr-FR" sz="2600" smtClean="0"/>
              <a:t>la situation géographique;</a:t>
            </a:r>
          </a:p>
          <a:p>
            <a:pPr lvl="1" eaLnBrk="1" hangingPunct="1"/>
            <a:r>
              <a:rPr lang="fr-FR" sz="2600" smtClean="0"/>
              <a:t>le climat;</a:t>
            </a:r>
          </a:p>
          <a:p>
            <a:pPr lvl="1" eaLnBrk="1" hangingPunct="1"/>
            <a:r>
              <a:rPr lang="fr-FR" sz="2600" smtClean="0"/>
              <a:t>l’histoire de la ville (brièvement);</a:t>
            </a:r>
          </a:p>
          <a:p>
            <a:pPr lvl="1" eaLnBrk="1" hangingPunct="1"/>
            <a:r>
              <a:rPr lang="fr-FR" sz="2600" smtClean="0"/>
              <a:t>l’origine du surnom </a:t>
            </a:r>
            <a:r>
              <a:rPr lang="fr-FR" sz="2600" i="1" smtClean="0"/>
              <a:t>la ville rose.</a:t>
            </a:r>
            <a:endParaRPr lang="fr-FR" sz="2600" smtClean="0"/>
          </a:p>
        </p:txBody>
      </p:sp>
      <p:sp>
        <p:nvSpPr>
          <p:cNvPr id="5" name="Tijdelijke aanduiding voor dianummer 4"/>
          <p:cNvSpPr>
            <a:spLocks noGrp="1"/>
          </p:cNvSpPr>
          <p:nvPr>
            <p:ph type="sldNum" sz="quarter" idx="12"/>
          </p:nvPr>
        </p:nvSpPr>
        <p:spPr/>
        <p:txBody>
          <a:bodyPr/>
          <a:lstStyle/>
          <a:p>
            <a:pPr>
              <a:defRPr/>
            </a:pPr>
            <a:fld id="{0D7B18D0-6B32-49B8-8D23-98405CD0A152}" type="slidenum">
              <a:rPr lang="nl-BE"/>
              <a:pPr>
                <a:defRPr/>
              </a:pPr>
              <a:t>10</a:t>
            </a:fld>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nternetcrew.pbworks.com/f/1286988730/Toulouse-Capitole.jpg"/>
          <p:cNvPicPr>
            <a:picLocks noChangeAspect="1" noChangeArrowheads="1"/>
          </p:cNvPicPr>
          <p:nvPr/>
        </p:nvPicPr>
        <p:blipFill>
          <a:blip r:embed="rId2">
            <a:lum bright="46000" contrast="-2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el 1"/>
          <p:cNvSpPr>
            <a:spLocks noGrp="1"/>
          </p:cNvSpPr>
          <p:nvPr>
            <p:ph type="title"/>
          </p:nvPr>
        </p:nvSpPr>
        <p:spPr/>
        <p:txBody>
          <a:bodyPr/>
          <a:lstStyle/>
          <a:p>
            <a:pPr eaLnBrk="1" hangingPunct="1"/>
            <a:r>
              <a:rPr lang="fr-FR" dirty="0">
                <a:solidFill>
                  <a:schemeClr val="bg1"/>
                </a:solidFill>
              </a:rPr>
              <a:t>P</a:t>
            </a:r>
            <a:r>
              <a:rPr lang="fr-FR" dirty="0" smtClean="0">
                <a:solidFill>
                  <a:schemeClr val="bg1"/>
                </a:solidFill>
              </a:rPr>
              <a:t>rocessus</a:t>
            </a:r>
            <a:r>
              <a:rPr lang="nl-BE" dirty="0" smtClean="0">
                <a:solidFill>
                  <a:schemeClr val="bg1"/>
                </a:solidFill>
              </a:rPr>
              <a:t> (2)</a:t>
            </a:r>
            <a:endParaRPr lang="nl-BE" dirty="0" smtClean="0"/>
          </a:p>
        </p:txBody>
      </p:sp>
      <p:sp>
        <p:nvSpPr>
          <p:cNvPr id="3" name="Tijdelijke aanduiding voor inhoud 2"/>
          <p:cNvSpPr>
            <a:spLocks noGrp="1"/>
          </p:cNvSpPr>
          <p:nvPr>
            <p:ph idx="1"/>
          </p:nvPr>
        </p:nvSpPr>
        <p:spPr/>
        <p:txBody>
          <a:bodyPr/>
          <a:lstStyle/>
          <a:p>
            <a:pPr marL="514350" indent="-514350" eaLnBrk="1" hangingPunct="1">
              <a:buFont typeface="Calibri" pitchFamily="34" charset="0"/>
              <a:buAutoNum type="arabicParenR" startAt="2"/>
            </a:pPr>
            <a:r>
              <a:rPr lang="fr-FR" dirty="0" smtClean="0"/>
              <a:t>Puis vous choisissez 3 monuments et vous les présentez. Les questions suivantes peuvent vous aider à les présenter </a:t>
            </a:r>
            <a:r>
              <a:rPr lang="fr-FR" sz="2400" dirty="0" smtClean="0"/>
              <a:t>(au moins 3 diapositives)</a:t>
            </a:r>
            <a:r>
              <a:rPr lang="fr-FR" sz="3600" dirty="0" smtClean="0"/>
              <a:t>:</a:t>
            </a:r>
            <a:br>
              <a:rPr lang="fr-FR" sz="3600" dirty="0" smtClean="0"/>
            </a:br>
            <a:r>
              <a:rPr lang="fr-FR" sz="3600" dirty="0" smtClean="0"/>
              <a:t/>
            </a:r>
            <a:br>
              <a:rPr lang="fr-FR" sz="3600" dirty="0" smtClean="0"/>
            </a:br>
            <a:r>
              <a:rPr lang="fr-FR" sz="2400" i="1" dirty="0" smtClean="0"/>
              <a:t>Quoi ? Quand est-il construit ? Par qui? Quelle est la fonction du monument ? Pourquoi vaut-il la peine d’être visité? Etc.</a:t>
            </a:r>
            <a:endParaRPr lang="fr-FR" sz="2400" dirty="0" smtClean="0"/>
          </a:p>
        </p:txBody>
      </p:sp>
      <p:sp>
        <p:nvSpPr>
          <p:cNvPr id="5" name="Tijdelijke aanduiding voor dianummer 4"/>
          <p:cNvSpPr>
            <a:spLocks noGrp="1"/>
          </p:cNvSpPr>
          <p:nvPr>
            <p:ph type="sldNum" sz="quarter" idx="12"/>
          </p:nvPr>
        </p:nvSpPr>
        <p:spPr/>
        <p:txBody>
          <a:bodyPr/>
          <a:lstStyle/>
          <a:p>
            <a:pPr>
              <a:defRPr/>
            </a:pPr>
            <a:fld id="{B0E67BA1-56DD-4195-B52A-93ED4D54085B}" type="slidenum">
              <a:rPr lang="nl-BE"/>
              <a:pPr>
                <a:defRPr/>
              </a:pPr>
              <a:t>11</a:t>
            </a:fld>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nternetcrew.pbworks.com/f/1286988730/Toulouse-Capitole.jpg"/>
          <p:cNvPicPr>
            <a:picLocks noChangeAspect="1" noChangeArrowheads="1"/>
          </p:cNvPicPr>
          <p:nvPr/>
        </p:nvPicPr>
        <p:blipFill>
          <a:blip r:embed="rId2">
            <a:lum bright="46000" contrast="-2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el 1"/>
          <p:cNvSpPr>
            <a:spLocks noGrp="1"/>
          </p:cNvSpPr>
          <p:nvPr>
            <p:ph type="title"/>
          </p:nvPr>
        </p:nvSpPr>
        <p:spPr/>
        <p:txBody>
          <a:bodyPr/>
          <a:lstStyle/>
          <a:p>
            <a:pPr eaLnBrk="1" hangingPunct="1"/>
            <a:r>
              <a:rPr lang="fr-FR" dirty="0">
                <a:solidFill>
                  <a:schemeClr val="bg1"/>
                </a:solidFill>
              </a:rPr>
              <a:t>P</a:t>
            </a:r>
            <a:r>
              <a:rPr lang="fr-FR" dirty="0" smtClean="0">
                <a:solidFill>
                  <a:schemeClr val="bg1"/>
                </a:solidFill>
              </a:rPr>
              <a:t>rocessus</a:t>
            </a:r>
            <a:r>
              <a:rPr lang="nl-BE" dirty="0" smtClean="0">
                <a:solidFill>
                  <a:schemeClr val="bg1"/>
                </a:solidFill>
              </a:rPr>
              <a:t> (3)</a:t>
            </a:r>
            <a:endParaRPr lang="nl-BE" dirty="0" smtClean="0"/>
          </a:p>
        </p:txBody>
      </p:sp>
      <p:sp>
        <p:nvSpPr>
          <p:cNvPr id="3" name="Tijdelijke aanduiding voor inhoud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None/>
              <a:defRPr/>
            </a:pPr>
            <a:endParaRPr lang="nl-BE" dirty="0" smtClean="0"/>
          </a:p>
          <a:p>
            <a:pPr marL="514350" indent="-514350" eaLnBrk="1" fontAlgn="auto" hangingPunct="1">
              <a:spcAft>
                <a:spcPts val="0"/>
              </a:spcAft>
              <a:buFont typeface="+mj-lt"/>
              <a:buAutoNum type="arabicParenR" startAt="3"/>
              <a:defRPr/>
            </a:pPr>
            <a:r>
              <a:rPr lang="fr-FR" sz="3500" dirty="0" smtClean="0"/>
              <a:t>Choisissez un musée et expliquez pourquoi il vaut la peine d’être visité. </a:t>
            </a:r>
            <a:r>
              <a:rPr lang="fr-FR" sz="3600" dirty="0" smtClean="0"/>
              <a:t/>
            </a:r>
            <a:br>
              <a:rPr lang="fr-FR" sz="3600" dirty="0" smtClean="0"/>
            </a:br>
            <a:r>
              <a:rPr lang="fr-FR" sz="2400" dirty="0" smtClean="0"/>
              <a:t>(</a:t>
            </a:r>
            <a:r>
              <a:rPr lang="fr-FR" sz="2600" dirty="0" smtClean="0"/>
              <a:t>1 diapositive)</a:t>
            </a:r>
            <a:r>
              <a:rPr lang="fr-FR" dirty="0" smtClean="0"/>
              <a:t/>
            </a:r>
            <a:br>
              <a:rPr lang="fr-FR" dirty="0" smtClean="0"/>
            </a:br>
            <a:endParaRPr lang="fr-FR" dirty="0" smtClean="0"/>
          </a:p>
          <a:p>
            <a:pPr marL="514350" indent="-514350" eaLnBrk="1" fontAlgn="auto" hangingPunct="1">
              <a:spcAft>
                <a:spcPts val="0"/>
              </a:spcAft>
              <a:buFont typeface="+mj-lt"/>
              <a:buAutoNum type="arabicParenR" startAt="4"/>
              <a:defRPr/>
            </a:pPr>
            <a:r>
              <a:rPr lang="fr-FR" sz="3500" dirty="0" smtClean="0"/>
              <a:t>Quels sont les plats régionaux les plus connus? Quels sont les produits du terroir? </a:t>
            </a:r>
            <a:r>
              <a:rPr lang="fr-FR" sz="3600" dirty="0" smtClean="0"/>
              <a:t/>
            </a:r>
            <a:br>
              <a:rPr lang="fr-FR" sz="3600" dirty="0" smtClean="0"/>
            </a:br>
            <a:r>
              <a:rPr lang="fr-FR" sz="2600" dirty="0" smtClean="0"/>
              <a:t>(1 diapositive)</a:t>
            </a:r>
          </a:p>
          <a:p>
            <a:pPr eaLnBrk="1" fontAlgn="auto" hangingPunct="1">
              <a:spcAft>
                <a:spcPts val="0"/>
              </a:spcAft>
              <a:buFont typeface="Arial" pitchFamily="34" charset="0"/>
              <a:buNone/>
              <a:defRPr/>
            </a:pPr>
            <a:r>
              <a:rPr lang="fr-FR" sz="2000" i="1" dirty="0" smtClean="0"/>
              <a:t>	</a:t>
            </a:r>
            <a:endParaRPr lang="nl-BE" sz="2000" dirty="0" smtClean="0"/>
          </a:p>
          <a:p>
            <a:pPr eaLnBrk="1" fontAlgn="auto" hangingPunct="1">
              <a:spcAft>
                <a:spcPts val="0"/>
              </a:spcAft>
              <a:buFont typeface="Arial" pitchFamily="34" charset="0"/>
              <a:buChar char="•"/>
              <a:defRPr/>
            </a:pPr>
            <a:endParaRPr lang="nl-BE" dirty="0" smtClean="0"/>
          </a:p>
          <a:p>
            <a:pPr eaLnBrk="1" fontAlgn="auto" hangingPunct="1">
              <a:spcAft>
                <a:spcPts val="0"/>
              </a:spcAft>
              <a:buFont typeface="Arial" pitchFamily="34" charset="0"/>
              <a:buNone/>
              <a:defRPr/>
            </a:pPr>
            <a:r>
              <a:rPr lang="fr-FR" sz="2000" i="1" dirty="0" smtClean="0">
                <a:solidFill>
                  <a:schemeClr val="bg1"/>
                </a:solidFill>
              </a:rPr>
              <a:t>	</a:t>
            </a:r>
            <a:endParaRPr lang="nl-BE" sz="2000" dirty="0">
              <a:solidFill>
                <a:schemeClr val="bg1"/>
              </a:solidFill>
            </a:endParaRPr>
          </a:p>
        </p:txBody>
      </p:sp>
      <p:sp>
        <p:nvSpPr>
          <p:cNvPr id="5" name="Tijdelijke aanduiding voor dianummer 4"/>
          <p:cNvSpPr>
            <a:spLocks noGrp="1"/>
          </p:cNvSpPr>
          <p:nvPr>
            <p:ph type="sldNum" sz="quarter" idx="12"/>
          </p:nvPr>
        </p:nvSpPr>
        <p:spPr/>
        <p:txBody>
          <a:bodyPr/>
          <a:lstStyle/>
          <a:p>
            <a:pPr>
              <a:defRPr/>
            </a:pPr>
            <a:fld id="{E6F3FA5C-403B-49D3-AB09-D19126104AE6}" type="slidenum">
              <a:rPr lang="nl-BE"/>
              <a:pPr>
                <a:defRPr/>
              </a:pPr>
              <a:t>12</a:t>
            </a:fld>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nternetcrew.pbworks.com/f/1286988730/Toulouse-Capitole.jpg"/>
          <p:cNvPicPr>
            <a:picLocks noChangeAspect="1" noChangeArrowheads="1"/>
          </p:cNvPicPr>
          <p:nvPr/>
        </p:nvPicPr>
        <p:blipFill>
          <a:blip r:embed="rId2">
            <a:lum bright="46000" contrast="-2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el 1"/>
          <p:cNvSpPr>
            <a:spLocks noGrp="1"/>
          </p:cNvSpPr>
          <p:nvPr>
            <p:ph type="title"/>
          </p:nvPr>
        </p:nvSpPr>
        <p:spPr/>
        <p:txBody>
          <a:bodyPr/>
          <a:lstStyle/>
          <a:p>
            <a:pPr eaLnBrk="1" hangingPunct="1"/>
            <a:r>
              <a:rPr lang="fr-FR" dirty="0">
                <a:solidFill>
                  <a:schemeClr val="bg1"/>
                </a:solidFill>
              </a:rPr>
              <a:t>P</a:t>
            </a:r>
            <a:r>
              <a:rPr lang="fr-FR" dirty="0" smtClean="0">
                <a:solidFill>
                  <a:schemeClr val="bg1"/>
                </a:solidFill>
              </a:rPr>
              <a:t>rocessus</a:t>
            </a:r>
            <a:r>
              <a:rPr lang="nl-BE" dirty="0" smtClean="0">
                <a:solidFill>
                  <a:schemeClr val="bg1"/>
                </a:solidFill>
              </a:rPr>
              <a:t> (4)</a:t>
            </a:r>
            <a:endParaRPr lang="nl-BE" dirty="0" smtClean="0"/>
          </a:p>
        </p:txBody>
      </p:sp>
      <p:sp>
        <p:nvSpPr>
          <p:cNvPr id="3" name="Tijdelijke aanduiding voor inhoud 2"/>
          <p:cNvSpPr>
            <a:spLocks noGrp="1"/>
          </p:cNvSpPr>
          <p:nvPr>
            <p:ph idx="1"/>
          </p:nvPr>
        </p:nvSpPr>
        <p:spPr/>
        <p:txBody>
          <a:bodyPr rtlCol="0">
            <a:normAutofit/>
          </a:bodyPr>
          <a:lstStyle/>
          <a:p>
            <a:pPr marL="742950" indent="-742950" eaLnBrk="1" fontAlgn="auto" hangingPunct="1">
              <a:spcAft>
                <a:spcPts val="0"/>
              </a:spcAft>
              <a:buFont typeface="+mj-lt"/>
              <a:buAutoNum type="arabicParenR" startAt="5"/>
              <a:defRPr/>
            </a:pPr>
            <a:r>
              <a:rPr lang="fr-FR" dirty="0" smtClean="0"/>
              <a:t>Le français n’est pas la seule langue parlée à Toulouse. On y parle aussi </a:t>
            </a:r>
            <a:r>
              <a:rPr lang="fr-FR" b="1" dirty="0" smtClean="0"/>
              <a:t>l’occitan</a:t>
            </a:r>
            <a:r>
              <a:rPr lang="fr-FR" dirty="0" smtClean="0"/>
              <a:t>, une langue romane comme le français. Informez-vous de cette langue et présentez-la. Recherchez aussi une phrase en occitan </a:t>
            </a:r>
            <a:br>
              <a:rPr lang="fr-FR" dirty="0" smtClean="0"/>
            </a:br>
            <a:r>
              <a:rPr lang="fr-FR" sz="2400" dirty="0" smtClean="0"/>
              <a:t>(1 diapositive)</a:t>
            </a:r>
            <a:r>
              <a:rPr lang="fr-FR" dirty="0" smtClean="0"/>
              <a:t>.</a:t>
            </a:r>
          </a:p>
          <a:p>
            <a:pPr eaLnBrk="1" fontAlgn="auto" hangingPunct="1">
              <a:spcAft>
                <a:spcPts val="0"/>
              </a:spcAft>
              <a:buFont typeface="Arial" pitchFamily="34" charset="0"/>
              <a:buNone/>
              <a:defRPr/>
            </a:pPr>
            <a:r>
              <a:rPr lang="fr-FR" sz="2000" i="1" dirty="0" smtClean="0">
                <a:solidFill>
                  <a:schemeClr val="bg1"/>
                </a:solidFill>
              </a:rPr>
              <a:t>	</a:t>
            </a:r>
            <a:endParaRPr lang="nl-BE" sz="2000" dirty="0">
              <a:solidFill>
                <a:schemeClr val="bg1"/>
              </a:solidFill>
            </a:endParaRPr>
          </a:p>
        </p:txBody>
      </p:sp>
      <p:sp>
        <p:nvSpPr>
          <p:cNvPr id="6" name="Tijdelijke aanduiding voor dianummer 5"/>
          <p:cNvSpPr>
            <a:spLocks noGrp="1"/>
          </p:cNvSpPr>
          <p:nvPr>
            <p:ph type="sldNum" sz="quarter" idx="12"/>
          </p:nvPr>
        </p:nvSpPr>
        <p:spPr/>
        <p:txBody>
          <a:bodyPr/>
          <a:lstStyle/>
          <a:p>
            <a:pPr>
              <a:defRPr/>
            </a:pPr>
            <a:fld id="{36803B3C-A45F-434E-8732-DEA9AE331688}" type="slidenum">
              <a:rPr lang="nl-BE"/>
              <a:pPr>
                <a:defRPr/>
              </a:pPr>
              <a:t>13</a:t>
            </a:fld>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nternetcrew.pbworks.com/f/1286988730/Toulouse-Capitole.jpg"/>
          <p:cNvPicPr>
            <a:picLocks noChangeAspect="1" noChangeArrowheads="1"/>
          </p:cNvPicPr>
          <p:nvPr/>
        </p:nvPicPr>
        <p:blipFill>
          <a:blip r:embed="rId2">
            <a:lum bright="46000" contrast="-2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el 1"/>
          <p:cNvSpPr>
            <a:spLocks noGrp="1"/>
          </p:cNvSpPr>
          <p:nvPr>
            <p:ph type="title"/>
          </p:nvPr>
        </p:nvSpPr>
        <p:spPr/>
        <p:txBody>
          <a:bodyPr/>
          <a:lstStyle/>
          <a:p>
            <a:pPr eaLnBrk="1" hangingPunct="1"/>
            <a:r>
              <a:rPr lang="fr-FR" dirty="0">
                <a:solidFill>
                  <a:schemeClr val="bg1"/>
                </a:solidFill>
              </a:rPr>
              <a:t>P</a:t>
            </a:r>
            <a:r>
              <a:rPr lang="fr-FR" dirty="0" smtClean="0">
                <a:solidFill>
                  <a:schemeClr val="bg1"/>
                </a:solidFill>
              </a:rPr>
              <a:t>rocessus</a:t>
            </a:r>
            <a:r>
              <a:rPr lang="nl-BE" dirty="0" smtClean="0">
                <a:solidFill>
                  <a:schemeClr val="bg1"/>
                </a:solidFill>
              </a:rPr>
              <a:t> (5)</a:t>
            </a:r>
            <a:endParaRPr lang="nl-BE" dirty="0" smtClean="0"/>
          </a:p>
        </p:txBody>
      </p:sp>
      <p:sp>
        <p:nvSpPr>
          <p:cNvPr id="3" name="Tijdelijke aanduiding voor inhoud 2"/>
          <p:cNvSpPr>
            <a:spLocks noGrp="1"/>
          </p:cNvSpPr>
          <p:nvPr>
            <p:ph idx="1"/>
          </p:nvPr>
        </p:nvSpPr>
        <p:spPr/>
        <p:txBody>
          <a:bodyPr rtlCol="0">
            <a:normAutofit/>
          </a:bodyPr>
          <a:lstStyle/>
          <a:p>
            <a:pPr marL="742950" indent="-742950" eaLnBrk="1" fontAlgn="auto" hangingPunct="1">
              <a:spcAft>
                <a:spcPts val="0"/>
              </a:spcAft>
              <a:buFont typeface="+mj-lt"/>
              <a:buAutoNum type="arabicParenR" startAt="6"/>
              <a:defRPr/>
            </a:pPr>
            <a:r>
              <a:rPr lang="fr-FR" dirty="0" smtClean="0"/>
              <a:t>Toulouse est aussi la ville de l’Airbus. Expliquez.</a:t>
            </a:r>
            <a:r>
              <a:rPr lang="fr-FR" sz="3600" dirty="0" smtClean="0"/>
              <a:t> </a:t>
            </a:r>
            <a:r>
              <a:rPr lang="fr-FR" sz="2400" dirty="0" smtClean="0"/>
              <a:t>(1 diapositive)</a:t>
            </a:r>
          </a:p>
          <a:p>
            <a:pPr eaLnBrk="1" fontAlgn="auto" hangingPunct="1">
              <a:spcAft>
                <a:spcPts val="0"/>
              </a:spcAft>
              <a:buFont typeface="Arial" pitchFamily="34" charset="0"/>
              <a:buNone/>
              <a:defRPr/>
            </a:pPr>
            <a:r>
              <a:rPr lang="fr-FR" sz="2000" i="1" dirty="0" smtClean="0">
                <a:solidFill>
                  <a:schemeClr val="bg1"/>
                </a:solidFill>
              </a:rPr>
              <a:t>	</a:t>
            </a:r>
            <a:endParaRPr lang="nl-BE" sz="2000" dirty="0">
              <a:solidFill>
                <a:schemeClr val="bg1"/>
              </a:solidFill>
            </a:endParaRPr>
          </a:p>
        </p:txBody>
      </p:sp>
      <p:pic>
        <p:nvPicPr>
          <p:cNvPr id="6146" name="Picture 2" descr="http://www.discover-eu.com/photos/blagnac-decouvrir-usine-airbus-toul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3143250"/>
            <a:ext cx="4386263"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ianummer 5"/>
          <p:cNvSpPr>
            <a:spLocks noGrp="1"/>
          </p:cNvSpPr>
          <p:nvPr>
            <p:ph type="sldNum" sz="quarter" idx="12"/>
          </p:nvPr>
        </p:nvSpPr>
        <p:spPr/>
        <p:txBody>
          <a:bodyPr/>
          <a:lstStyle/>
          <a:p>
            <a:pPr>
              <a:defRPr/>
            </a:pPr>
            <a:fld id="{623AE0B8-F25D-4D79-A189-D0D10C5907BB}" type="slidenum">
              <a:rPr lang="nl-BE"/>
              <a:pPr>
                <a:defRPr/>
              </a:pPr>
              <a:t>14</a:t>
            </a:fld>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2" presetClass="entr" presetSubtype="8"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additive="base">
                                        <p:cTn id="10" dur="1000" fill="hold"/>
                                        <p:tgtEl>
                                          <p:spTgt spid="6146"/>
                                        </p:tgtEl>
                                        <p:attrNameLst>
                                          <p:attrName>ppt_x</p:attrName>
                                        </p:attrNameLst>
                                      </p:cBhvr>
                                      <p:tavLst>
                                        <p:tav tm="0">
                                          <p:val>
                                            <p:strVal val="0-#ppt_w/2"/>
                                          </p:val>
                                        </p:tav>
                                        <p:tav tm="100000">
                                          <p:val>
                                            <p:strVal val="#ppt_x"/>
                                          </p:val>
                                        </p:tav>
                                      </p:tavLst>
                                    </p:anim>
                                    <p:anim calcmode="lin" valueType="num">
                                      <p:cBhvr additive="base">
                                        <p:cTn id="11" dur="10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nternetcrew.pbworks.com/f/1286988730/Toulouse-Capitole.jpg"/>
          <p:cNvPicPr>
            <a:picLocks noChangeAspect="1" noChangeArrowheads="1"/>
          </p:cNvPicPr>
          <p:nvPr/>
        </p:nvPicPr>
        <p:blipFill>
          <a:blip r:embed="rId2">
            <a:lum bright="46000" contrast="-2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el 1"/>
          <p:cNvSpPr>
            <a:spLocks noGrp="1"/>
          </p:cNvSpPr>
          <p:nvPr>
            <p:ph type="title"/>
          </p:nvPr>
        </p:nvSpPr>
        <p:spPr/>
        <p:txBody>
          <a:bodyPr/>
          <a:lstStyle/>
          <a:p>
            <a:pPr eaLnBrk="1" hangingPunct="1"/>
            <a:r>
              <a:rPr lang="fr-FR" dirty="0">
                <a:solidFill>
                  <a:schemeClr val="bg1"/>
                </a:solidFill>
              </a:rPr>
              <a:t>P</a:t>
            </a:r>
            <a:r>
              <a:rPr lang="fr-FR" dirty="0" smtClean="0">
                <a:solidFill>
                  <a:schemeClr val="bg1"/>
                </a:solidFill>
              </a:rPr>
              <a:t>rocessus</a:t>
            </a:r>
            <a:r>
              <a:rPr lang="nl-BE" dirty="0" smtClean="0">
                <a:solidFill>
                  <a:schemeClr val="bg1"/>
                </a:solidFill>
              </a:rPr>
              <a:t> (6)</a:t>
            </a:r>
            <a:endParaRPr lang="nl-BE" dirty="0" smtClean="0"/>
          </a:p>
        </p:txBody>
      </p:sp>
      <p:sp>
        <p:nvSpPr>
          <p:cNvPr id="3" name="Tijdelijke aanduiding voor inhoud 2"/>
          <p:cNvSpPr>
            <a:spLocks noGrp="1"/>
          </p:cNvSpPr>
          <p:nvPr>
            <p:ph idx="1"/>
          </p:nvPr>
        </p:nvSpPr>
        <p:spPr/>
        <p:txBody>
          <a:bodyPr rtlCol="0">
            <a:normAutofit/>
          </a:bodyPr>
          <a:lstStyle/>
          <a:p>
            <a:pPr marL="514350" indent="-514350" eaLnBrk="1" fontAlgn="auto" hangingPunct="1">
              <a:spcAft>
                <a:spcPts val="0"/>
              </a:spcAft>
              <a:buFont typeface="+mj-lt"/>
              <a:buAutoNum type="arabicParenR" startAt="7"/>
              <a:defRPr/>
            </a:pPr>
            <a:r>
              <a:rPr lang="fr-FR" dirty="0" smtClean="0"/>
              <a:t>Les informations pratiques de Toulouse </a:t>
            </a:r>
            <a:br>
              <a:rPr lang="fr-FR" dirty="0" smtClean="0"/>
            </a:br>
            <a:r>
              <a:rPr lang="fr-FR" sz="2600" dirty="0" smtClean="0"/>
              <a:t>(2 diapositives) </a:t>
            </a:r>
            <a:r>
              <a:rPr lang="fr-FR" dirty="0" smtClean="0"/>
              <a:t>:</a:t>
            </a:r>
          </a:p>
          <a:p>
            <a:pPr lvl="1" eaLnBrk="1" fontAlgn="auto" hangingPunct="1">
              <a:spcAft>
                <a:spcPts val="0"/>
              </a:spcAft>
              <a:buFont typeface="Arial" pitchFamily="34" charset="0"/>
              <a:buChar char="•"/>
              <a:defRPr/>
            </a:pPr>
            <a:r>
              <a:rPr lang="fr-FR" sz="2600" dirty="0" smtClean="0"/>
              <a:t>Recherchez un hôtel situé au centre de Toulouse que vous conseillez aux spectateurs. Expliquez pourquoi. Calculez aussi un prix, pour que les spectateurs aient une idée combien un week-end coûte.</a:t>
            </a:r>
          </a:p>
          <a:p>
            <a:pPr lvl="1" eaLnBrk="1" fontAlgn="auto" hangingPunct="1">
              <a:spcAft>
                <a:spcPts val="0"/>
              </a:spcAft>
              <a:buFont typeface="Arial" pitchFamily="34" charset="0"/>
              <a:buChar char="•"/>
              <a:defRPr/>
            </a:pPr>
            <a:r>
              <a:rPr lang="fr-FR" sz="2600" dirty="0" smtClean="0"/>
              <a:t>Comment est-ce qu’on se déplace à Toulouse?</a:t>
            </a:r>
          </a:p>
          <a:p>
            <a:pPr eaLnBrk="1" fontAlgn="auto" hangingPunct="1">
              <a:spcAft>
                <a:spcPts val="0"/>
              </a:spcAft>
              <a:buFont typeface="Arial" pitchFamily="34" charset="0"/>
              <a:buNone/>
              <a:defRPr/>
            </a:pPr>
            <a:r>
              <a:rPr lang="fr-FR" sz="2000" i="1" dirty="0" smtClean="0">
                <a:solidFill>
                  <a:schemeClr val="bg1"/>
                </a:solidFill>
              </a:rPr>
              <a:t>	</a:t>
            </a:r>
            <a:endParaRPr lang="nl-BE" sz="2000" dirty="0">
              <a:solidFill>
                <a:schemeClr val="bg1"/>
              </a:solidFill>
            </a:endParaRPr>
          </a:p>
        </p:txBody>
      </p:sp>
      <p:sp>
        <p:nvSpPr>
          <p:cNvPr id="5" name="Tijdelijke aanduiding voor dianummer 4"/>
          <p:cNvSpPr>
            <a:spLocks noGrp="1"/>
          </p:cNvSpPr>
          <p:nvPr>
            <p:ph type="sldNum" sz="quarter" idx="12"/>
          </p:nvPr>
        </p:nvSpPr>
        <p:spPr/>
        <p:txBody>
          <a:bodyPr/>
          <a:lstStyle/>
          <a:p>
            <a:pPr>
              <a:defRPr/>
            </a:pPr>
            <a:fld id="{8EFFEBBC-83EB-4519-8291-E7B1CBD420F9}" type="slidenum">
              <a:rPr lang="nl-BE"/>
              <a:pPr>
                <a:defRPr/>
              </a:pPr>
              <a:t>15</a:t>
            </a:fld>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nternetcrew.pbworks.com/f/1286988730/Toulouse-Capitole.jpg"/>
          <p:cNvPicPr>
            <a:picLocks noChangeAspect="1" noChangeArrowheads="1"/>
          </p:cNvPicPr>
          <p:nvPr/>
        </p:nvPicPr>
        <p:blipFill>
          <a:blip r:embed="rId2">
            <a:lum bright="46000" contrast="-2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el 1"/>
          <p:cNvSpPr>
            <a:spLocks noGrp="1"/>
          </p:cNvSpPr>
          <p:nvPr>
            <p:ph type="title"/>
          </p:nvPr>
        </p:nvSpPr>
        <p:spPr/>
        <p:txBody>
          <a:bodyPr/>
          <a:lstStyle/>
          <a:p>
            <a:pPr eaLnBrk="1" hangingPunct="1"/>
            <a:r>
              <a:rPr lang="nl-BE" dirty="0">
                <a:solidFill>
                  <a:schemeClr val="bg1"/>
                </a:solidFill>
              </a:rPr>
              <a:t>R</a:t>
            </a:r>
            <a:r>
              <a:rPr lang="nl-BE" dirty="0" smtClean="0">
                <a:solidFill>
                  <a:schemeClr val="bg1"/>
                </a:solidFill>
              </a:rPr>
              <a:t>essources</a:t>
            </a:r>
            <a:endParaRPr lang="nl-BE" dirty="0" smtClean="0"/>
          </a:p>
        </p:txBody>
      </p:sp>
      <p:sp>
        <p:nvSpPr>
          <p:cNvPr id="3" name="Tijdelijke aanduiding voor inhoud 2"/>
          <p:cNvSpPr>
            <a:spLocks noGrp="1"/>
          </p:cNvSpPr>
          <p:nvPr>
            <p:ph idx="1"/>
          </p:nvPr>
        </p:nvSpPr>
        <p:spPr/>
        <p:txBody>
          <a:bodyPr rtlCol="0">
            <a:normAutofit/>
          </a:bodyPr>
          <a:lstStyle/>
          <a:p>
            <a:pPr lvl="1" eaLnBrk="1" fontAlgn="auto" hangingPunct="1">
              <a:spcAft>
                <a:spcPts val="0"/>
              </a:spcAft>
              <a:buFont typeface="Arial" pitchFamily="34" charset="0"/>
              <a:buChar char="•"/>
              <a:defRPr/>
            </a:pPr>
            <a:r>
              <a:rPr lang="fr-FR" sz="2400" dirty="0" smtClean="0">
                <a:hlinkClick r:id="rId3"/>
              </a:rPr>
              <a:t>http://www.toulouse-tourisme.com</a:t>
            </a:r>
            <a:endParaRPr lang="fr-FR" sz="2400" dirty="0" smtClean="0"/>
          </a:p>
          <a:p>
            <a:pPr lvl="1" eaLnBrk="1" fontAlgn="auto" hangingPunct="1">
              <a:spcAft>
                <a:spcPts val="0"/>
              </a:spcAft>
              <a:buFont typeface="Arial" pitchFamily="34" charset="0"/>
              <a:buChar char="•"/>
              <a:defRPr/>
            </a:pPr>
            <a:r>
              <a:rPr lang="fr-FR" sz="2400" dirty="0" smtClean="0">
                <a:hlinkClick r:id="rId4"/>
              </a:rPr>
              <a:t>http://www.toulousefrance.com/</a:t>
            </a:r>
            <a:endParaRPr lang="fr-FR" sz="2400" dirty="0" smtClean="0"/>
          </a:p>
          <a:p>
            <a:pPr lvl="1" eaLnBrk="1" fontAlgn="auto" hangingPunct="1">
              <a:spcAft>
                <a:spcPts val="0"/>
              </a:spcAft>
              <a:buFont typeface="Arial" pitchFamily="34" charset="0"/>
              <a:buChar char="•"/>
              <a:defRPr/>
            </a:pPr>
            <a:r>
              <a:rPr lang="fr-FR" sz="2400" dirty="0" smtClean="0">
                <a:hlinkClick r:id="rId5"/>
              </a:rPr>
              <a:t>http://www.toulouse.fr/tourisme/</a:t>
            </a:r>
            <a:endParaRPr lang="fr-FR" sz="2400" dirty="0" smtClean="0"/>
          </a:p>
          <a:p>
            <a:pPr lvl="1" eaLnBrk="1" fontAlgn="auto" hangingPunct="1">
              <a:spcAft>
                <a:spcPts val="0"/>
              </a:spcAft>
              <a:buFont typeface="Arial" pitchFamily="34" charset="0"/>
              <a:buChar char="•"/>
              <a:defRPr/>
            </a:pPr>
            <a:r>
              <a:rPr lang="fr-FR" sz="2400" dirty="0" smtClean="0">
                <a:hlinkClick r:id="rId6"/>
              </a:rPr>
              <a:t>http://www.toulouse.fr/cultures/musees-expos</a:t>
            </a:r>
            <a:endParaRPr lang="fr-FR" sz="2400" dirty="0" smtClean="0"/>
          </a:p>
          <a:p>
            <a:pPr lvl="1" eaLnBrk="1" fontAlgn="auto" hangingPunct="1">
              <a:spcAft>
                <a:spcPts val="0"/>
              </a:spcAft>
              <a:buFont typeface="Arial" pitchFamily="34" charset="0"/>
              <a:buChar char="•"/>
              <a:defRPr/>
            </a:pPr>
            <a:r>
              <a:rPr lang="fr-FR" sz="2400" dirty="0" smtClean="0">
                <a:hlinkClick r:id="rId7"/>
              </a:rPr>
              <a:t>http://www.locirdoc.fr/E_locirdoc/index.php?option=com_content&amp;view=article&amp;id=79&amp;Itemid=139&amp;lang=fr</a:t>
            </a:r>
            <a:endParaRPr lang="fr-FR" sz="2400" dirty="0" smtClean="0"/>
          </a:p>
          <a:p>
            <a:pPr lvl="1" eaLnBrk="1" fontAlgn="auto" hangingPunct="1">
              <a:spcAft>
                <a:spcPts val="0"/>
              </a:spcAft>
              <a:buFont typeface="Arial" pitchFamily="34" charset="0"/>
              <a:buChar char="•"/>
              <a:defRPr/>
            </a:pPr>
            <a:r>
              <a:rPr lang="fr-FR" sz="2400" dirty="0" smtClean="0">
                <a:hlinkClick r:id="rId8"/>
              </a:rPr>
              <a:t>http://www.ieo-oc.org/La-prononciation-de-l-occitan</a:t>
            </a:r>
            <a:endParaRPr lang="fr-FR" sz="2400" dirty="0" smtClean="0"/>
          </a:p>
          <a:p>
            <a:pPr lvl="1" eaLnBrk="1" fontAlgn="auto" hangingPunct="1">
              <a:spcAft>
                <a:spcPts val="0"/>
              </a:spcAft>
              <a:buFont typeface="Arial" pitchFamily="34" charset="0"/>
              <a:buChar char="•"/>
              <a:defRPr/>
            </a:pPr>
            <a:r>
              <a:rPr lang="fr-FR" sz="2400" dirty="0" smtClean="0">
                <a:hlinkClick r:id="rId9"/>
              </a:rPr>
              <a:t>http://fr.wikipedia.org/wiki/Airbus</a:t>
            </a:r>
            <a:endParaRPr lang="fr-FR" sz="2400" dirty="0" smtClean="0"/>
          </a:p>
          <a:p>
            <a:pPr lvl="1" eaLnBrk="1" fontAlgn="auto" hangingPunct="1">
              <a:spcAft>
                <a:spcPts val="0"/>
              </a:spcAft>
              <a:buFont typeface="Arial" pitchFamily="34" charset="0"/>
              <a:buChar char="•"/>
              <a:defRPr/>
            </a:pPr>
            <a:endParaRPr lang="fr-FR" sz="2000" dirty="0" smtClean="0"/>
          </a:p>
          <a:p>
            <a:pPr lvl="1" eaLnBrk="1" fontAlgn="auto" hangingPunct="1">
              <a:spcAft>
                <a:spcPts val="0"/>
              </a:spcAft>
              <a:buFont typeface="Arial" pitchFamily="34" charset="0"/>
              <a:buChar char="•"/>
              <a:defRPr/>
            </a:pPr>
            <a:endParaRPr lang="fr-FR" sz="2000" dirty="0" smtClean="0"/>
          </a:p>
          <a:p>
            <a:pPr lvl="1" eaLnBrk="1" fontAlgn="auto" hangingPunct="1">
              <a:spcAft>
                <a:spcPts val="0"/>
              </a:spcAft>
              <a:buFont typeface="Arial" pitchFamily="34" charset="0"/>
              <a:buChar char="•"/>
              <a:defRPr/>
            </a:pPr>
            <a:endParaRPr lang="fr-FR" sz="2000" dirty="0" smtClean="0"/>
          </a:p>
          <a:p>
            <a:pPr lvl="1" eaLnBrk="1" fontAlgn="auto" hangingPunct="1">
              <a:spcAft>
                <a:spcPts val="0"/>
              </a:spcAft>
              <a:buFont typeface="Arial" pitchFamily="34" charset="0"/>
              <a:buChar char="•"/>
              <a:defRPr/>
            </a:pPr>
            <a:endParaRPr lang="nl-BE" sz="2000" dirty="0" smtClean="0"/>
          </a:p>
          <a:p>
            <a:pPr lvl="1" eaLnBrk="1" fontAlgn="auto" hangingPunct="1">
              <a:spcAft>
                <a:spcPts val="0"/>
              </a:spcAft>
              <a:buFont typeface="Arial" pitchFamily="34" charset="0"/>
              <a:buChar char="–"/>
              <a:defRPr/>
            </a:pPr>
            <a:endParaRPr lang="nl-BE" dirty="0" smtClean="0"/>
          </a:p>
          <a:p>
            <a:pPr marL="857250" lvl="1" indent="-457200" eaLnBrk="1" fontAlgn="auto" hangingPunct="1">
              <a:spcAft>
                <a:spcPts val="0"/>
              </a:spcAft>
              <a:buFont typeface="Arial" pitchFamily="34" charset="0"/>
              <a:buNone/>
              <a:defRPr/>
            </a:pPr>
            <a:endParaRPr lang="nl-BE" sz="1600" dirty="0"/>
          </a:p>
        </p:txBody>
      </p:sp>
      <p:sp>
        <p:nvSpPr>
          <p:cNvPr id="5" name="Tijdelijke aanduiding voor dianummer 4"/>
          <p:cNvSpPr>
            <a:spLocks noGrp="1"/>
          </p:cNvSpPr>
          <p:nvPr>
            <p:ph type="sldNum" sz="quarter" idx="12"/>
          </p:nvPr>
        </p:nvSpPr>
        <p:spPr/>
        <p:txBody>
          <a:bodyPr/>
          <a:lstStyle/>
          <a:p>
            <a:pPr>
              <a:defRPr/>
            </a:pPr>
            <a:fld id="{0C16F1AB-3180-4865-B026-31D4A558D0A8}" type="slidenum">
              <a:rPr lang="nl-BE"/>
              <a:pPr>
                <a:defRPr/>
              </a:pPr>
              <a:t>16</a:t>
            </a:fld>
            <a:endParaRPr lang="nl-B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fr-FR" dirty="0">
                <a:solidFill>
                  <a:schemeClr val="bg1"/>
                </a:solidFill>
              </a:rPr>
              <a:t>C</a:t>
            </a:r>
            <a:r>
              <a:rPr lang="fr-FR" dirty="0" smtClean="0">
                <a:solidFill>
                  <a:schemeClr val="bg1"/>
                </a:solidFill>
              </a:rPr>
              <a:t>onclusion</a:t>
            </a:r>
          </a:p>
        </p:txBody>
      </p:sp>
      <p:sp>
        <p:nvSpPr>
          <p:cNvPr id="3" name="Tijdelijke aanduiding voor inhoud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None/>
              <a:defRPr/>
            </a:pPr>
            <a:r>
              <a:rPr lang="fr-FR" dirty="0" smtClean="0">
                <a:solidFill>
                  <a:schemeClr val="accent2">
                    <a:lumMod val="50000"/>
                  </a:schemeClr>
                </a:solidFill>
              </a:rPr>
              <a:t>Qu’est-ce que vous avez appris?</a:t>
            </a:r>
          </a:p>
          <a:p>
            <a:pPr eaLnBrk="1" fontAlgn="auto" hangingPunct="1">
              <a:spcAft>
                <a:spcPts val="0"/>
              </a:spcAft>
              <a:buFont typeface="Arial" pitchFamily="34" charset="0"/>
              <a:buChar char="•"/>
              <a:defRPr/>
            </a:pPr>
            <a:r>
              <a:rPr lang="fr-FR" dirty="0" smtClean="0">
                <a:solidFill>
                  <a:schemeClr val="accent2">
                    <a:lumMod val="50000"/>
                  </a:schemeClr>
                </a:solidFill>
              </a:rPr>
              <a:t>Vous avez enrichi vos connaissances culturelles de Toulouse en visitant des sites portant sur la ville.</a:t>
            </a:r>
          </a:p>
          <a:p>
            <a:pPr eaLnBrk="1" fontAlgn="auto" hangingPunct="1">
              <a:spcAft>
                <a:spcPts val="0"/>
              </a:spcAft>
              <a:buFont typeface="Arial" pitchFamily="34" charset="0"/>
              <a:buChar char="•"/>
              <a:defRPr/>
            </a:pPr>
            <a:r>
              <a:rPr lang="fr-FR" dirty="0" smtClean="0">
                <a:solidFill>
                  <a:schemeClr val="accent2">
                    <a:lumMod val="50000"/>
                  </a:schemeClr>
                </a:solidFill>
              </a:rPr>
              <a:t>Vous avez appris à distinguer ce qui est important du détail.</a:t>
            </a:r>
          </a:p>
          <a:p>
            <a:pPr eaLnBrk="1" fontAlgn="auto" hangingPunct="1">
              <a:spcAft>
                <a:spcPts val="0"/>
              </a:spcAft>
              <a:buFont typeface="Arial" pitchFamily="34" charset="0"/>
              <a:buChar char="•"/>
              <a:defRPr/>
            </a:pPr>
            <a:r>
              <a:rPr lang="fr-FR" dirty="0" smtClean="0">
                <a:solidFill>
                  <a:schemeClr val="accent2">
                    <a:lumMod val="50000"/>
                  </a:schemeClr>
                </a:solidFill>
              </a:rPr>
              <a:t>Vous avez appris à structurer les informations afin d’élaborer une présentation PowerPoint.</a:t>
            </a:r>
          </a:p>
          <a:p>
            <a:pPr eaLnBrk="1" fontAlgn="auto" hangingPunct="1">
              <a:spcAft>
                <a:spcPts val="0"/>
              </a:spcAft>
              <a:buFont typeface="Arial" pitchFamily="34" charset="0"/>
              <a:buChar char="•"/>
              <a:defRPr/>
            </a:pPr>
            <a:r>
              <a:rPr lang="fr-FR" dirty="0" smtClean="0">
                <a:solidFill>
                  <a:schemeClr val="accent2">
                    <a:lumMod val="50000"/>
                  </a:schemeClr>
                </a:solidFill>
              </a:rPr>
              <a:t>Vous avez élaboré une présentation claire et intéressante à l’aide de PowerPoint en appliquant et peut-être en améliorant vos compétences techniques.</a:t>
            </a:r>
          </a:p>
          <a:p>
            <a:pPr eaLnBrk="1" fontAlgn="auto" hangingPunct="1">
              <a:spcAft>
                <a:spcPts val="0"/>
              </a:spcAft>
              <a:buFont typeface="Arial" pitchFamily="34" charset="0"/>
              <a:buChar char="•"/>
              <a:defRPr/>
            </a:pPr>
            <a:r>
              <a:rPr lang="fr-FR" dirty="0" smtClean="0">
                <a:solidFill>
                  <a:schemeClr val="accent2">
                    <a:lumMod val="50000"/>
                  </a:schemeClr>
                </a:solidFill>
              </a:rPr>
              <a:t>Vous étiez disposés à s’intéresser à la culture française et vous avez peut-être même envie de visiter Toulouse.</a:t>
            </a:r>
          </a:p>
          <a:p>
            <a:pPr eaLnBrk="1" fontAlgn="auto" hangingPunct="1">
              <a:spcAft>
                <a:spcPts val="0"/>
              </a:spcAft>
              <a:buFont typeface="Arial" pitchFamily="34" charset="0"/>
              <a:buNone/>
              <a:defRPr/>
            </a:pPr>
            <a:r>
              <a:rPr lang="fr-FR" dirty="0" smtClean="0">
                <a:solidFill>
                  <a:schemeClr val="accent2">
                    <a:lumMod val="50000"/>
                  </a:schemeClr>
                </a:solidFill>
              </a:rPr>
              <a:t>	</a:t>
            </a:r>
            <a:endParaRPr lang="fr-FR" dirty="0" smtClean="0">
              <a:solidFill>
                <a:schemeClr val="accent2">
                  <a:lumMod val="20000"/>
                  <a:lumOff val="80000"/>
                </a:schemeClr>
              </a:solidFill>
            </a:endParaRPr>
          </a:p>
          <a:p>
            <a:pPr eaLnBrk="1" fontAlgn="auto" hangingPunct="1">
              <a:spcAft>
                <a:spcPts val="0"/>
              </a:spcAft>
              <a:buFont typeface="Arial" pitchFamily="34" charset="0"/>
              <a:buChar char="•"/>
              <a:defRPr/>
            </a:pPr>
            <a:endParaRPr lang="fr-FR" dirty="0" smtClean="0">
              <a:solidFill>
                <a:schemeClr val="accent2">
                  <a:lumMod val="75000"/>
                </a:schemeClr>
              </a:solidFill>
            </a:endParaRPr>
          </a:p>
        </p:txBody>
      </p:sp>
      <p:sp>
        <p:nvSpPr>
          <p:cNvPr id="4" name="Tijdelijke aanduiding voor dianummer 3"/>
          <p:cNvSpPr>
            <a:spLocks noGrp="1"/>
          </p:cNvSpPr>
          <p:nvPr>
            <p:ph type="sldNum" sz="quarter" idx="12"/>
          </p:nvPr>
        </p:nvSpPr>
        <p:spPr/>
        <p:txBody>
          <a:bodyPr/>
          <a:lstStyle/>
          <a:p>
            <a:pPr>
              <a:defRPr/>
            </a:pPr>
            <a:fld id="{AF128253-3483-42A3-A1AB-AC74BB9410DC}" type="slidenum">
              <a:rPr lang="nl-BE"/>
              <a:pPr>
                <a:defRPr/>
              </a:pPr>
              <a:t>17</a:t>
            </a:fld>
            <a:endParaRPr lang="nl-BE" dirty="0"/>
          </a:p>
        </p:txBody>
      </p:sp>
      <p:sp>
        <p:nvSpPr>
          <p:cNvPr id="5" name="Tekstvak 4"/>
          <p:cNvSpPr txBox="1"/>
          <p:nvPr/>
        </p:nvSpPr>
        <p:spPr>
          <a:xfrm>
            <a:off x="857250" y="5715000"/>
            <a:ext cx="7786688" cy="830263"/>
          </a:xfrm>
          <a:prstGeom prst="rect">
            <a:avLst/>
          </a:prstGeom>
          <a:noFill/>
        </p:spPr>
        <p:txBody>
          <a:bodyPr>
            <a:spAutoFit/>
          </a:bodyPr>
          <a:lstStyle/>
          <a:p>
            <a:pPr>
              <a:defRPr/>
            </a:pPr>
            <a:r>
              <a:rPr lang="fr-FR" sz="2400" dirty="0">
                <a:solidFill>
                  <a:schemeClr val="accent2">
                    <a:lumMod val="20000"/>
                    <a:lumOff val="80000"/>
                  </a:schemeClr>
                </a:solidFill>
                <a:latin typeface="+mj-lt"/>
              </a:rPr>
              <a:t>Si vous avez fait de votre mieux, vous recevrez peut-être beaucoup de votes et vous obtiendriez peut-être le job!</a:t>
            </a:r>
            <a:endParaRPr lang="nl-BE" sz="2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r>
              <a:rPr lang="fr-FR" dirty="0" smtClean="0">
                <a:solidFill>
                  <a:schemeClr val="bg1"/>
                </a:solidFill>
              </a:rPr>
              <a:t>Évaluation</a:t>
            </a:r>
          </a:p>
        </p:txBody>
      </p:sp>
      <p:sp>
        <p:nvSpPr>
          <p:cNvPr id="3" name="Tijdelijke aanduiding voor inhoud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fr-FR" sz="2800" dirty="0" smtClean="0">
                <a:solidFill>
                  <a:schemeClr val="accent2">
                    <a:lumMod val="50000"/>
                  </a:schemeClr>
                </a:solidFill>
              </a:rPr>
              <a:t>Le professeur ainsi que vos collègues remplissent une grille d’évaluation (ce qui permet de trouver la meilleure équipe pour le job).</a:t>
            </a:r>
          </a:p>
          <a:p>
            <a:pPr eaLnBrk="1" fontAlgn="auto" hangingPunct="1">
              <a:spcAft>
                <a:spcPts val="0"/>
              </a:spcAft>
              <a:buFont typeface="Arial" pitchFamily="34" charset="0"/>
              <a:buChar char="•"/>
              <a:defRPr/>
            </a:pPr>
            <a:r>
              <a:rPr lang="fr-FR" sz="2800" dirty="0" smtClean="0">
                <a:solidFill>
                  <a:schemeClr val="accent2">
                    <a:lumMod val="50000"/>
                  </a:schemeClr>
                </a:solidFill>
              </a:rPr>
              <a:t>C’est le professeur qui donne la note finale, mais elle  sera influencée par les grilles d’évaluation remplies par vos collègues.</a:t>
            </a:r>
          </a:p>
          <a:p>
            <a:pPr eaLnBrk="1" fontAlgn="auto" hangingPunct="1">
              <a:spcAft>
                <a:spcPts val="0"/>
              </a:spcAft>
              <a:buFont typeface="Arial" pitchFamily="34" charset="0"/>
              <a:buChar char="•"/>
              <a:defRPr/>
            </a:pPr>
            <a:r>
              <a:rPr lang="fr-FR" sz="2800" dirty="0" smtClean="0">
                <a:solidFill>
                  <a:schemeClr val="accent2">
                    <a:lumMod val="50000"/>
                  </a:schemeClr>
                </a:solidFill>
              </a:rPr>
              <a:t>Les critères se trouvent dans la grille d’évaluation (</a:t>
            </a:r>
            <a:r>
              <a:rPr lang="fr-FR" sz="2800" i="1" dirty="0" smtClean="0">
                <a:solidFill>
                  <a:schemeClr val="accent2">
                    <a:lumMod val="50000"/>
                  </a:schemeClr>
                </a:solidFill>
              </a:rPr>
              <a:t>cf. </a:t>
            </a:r>
            <a:r>
              <a:rPr lang="fr-FR" sz="2800" dirty="0" smtClean="0">
                <a:solidFill>
                  <a:schemeClr val="accent2">
                    <a:lumMod val="50000"/>
                  </a:schemeClr>
                </a:solidFill>
              </a:rPr>
              <a:t>écran suivant).</a:t>
            </a:r>
          </a:p>
          <a:p>
            <a:pPr lvl="1" eaLnBrk="1" fontAlgn="auto" hangingPunct="1">
              <a:spcAft>
                <a:spcPts val="0"/>
              </a:spcAft>
              <a:buFont typeface="Arial" pitchFamily="34" charset="0"/>
              <a:buChar char="–"/>
              <a:defRPr/>
            </a:pPr>
            <a:endParaRPr lang="nl-BE" dirty="0" smtClean="0">
              <a:solidFill>
                <a:schemeClr val="accent2">
                  <a:lumMod val="50000"/>
                </a:schemeClr>
              </a:solidFill>
            </a:endParaRPr>
          </a:p>
          <a:p>
            <a:pPr lvl="1" eaLnBrk="1" fontAlgn="auto" hangingPunct="1">
              <a:spcAft>
                <a:spcPts val="0"/>
              </a:spcAft>
              <a:buFont typeface="Arial" pitchFamily="34" charset="0"/>
              <a:buChar char="–"/>
              <a:defRPr/>
            </a:pPr>
            <a:endParaRPr lang="nl-BE" dirty="0">
              <a:solidFill>
                <a:schemeClr val="accent2">
                  <a:lumMod val="50000"/>
                </a:schemeClr>
              </a:solidFill>
            </a:endParaRPr>
          </a:p>
        </p:txBody>
      </p:sp>
      <p:sp>
        <p:nvSpPr>
          <p:cNvPr id="4" name="Tijdelijke aanduiding voor dianummer 3"/>
          <p:cNvSpPr>
            <a:spLocks noGrp="1"/>
          </p:cNvSpPr>
          <p:nvPr>
            <p:ph type="sldNum" sz="quarter" idx="12"/>
          </p:nvPr>
        </p:nvSpPr>
        <p:spPr/>
        <p:txBody>
          <a:bodyPr/>
          <a:lstStyle/>
          <a:p>
            <a:pPr>
              <a:defRPr/>
            </a:pPr>
            <a:fld id="{F7F9B19D-EC16-4D08-8662-134A288C893C}" type="slidenum">
              <a:rPr lang="nl-BE"/>
              <a:pPr>
                <a:defRPr/>
              </a:pPr>
              <a:t>18</a:t>
            </a:fld>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1612115398"/>
              </p:ext>
            </p:extLst>
          </p:nvPr>
        </p:nvGraphicFramePr>
        <p:xfrm>
          <a:off x="196850" y="77788"/>
          <a:ext cx="8685213" cy="6663579"/>
        </p:xfrm>
        <a:graphic>
          <a:graphicData uri="http://schemas.openxmlformats.org/drawingml/2006/table">
            <a:tbl>
              <a:tblPr firstRow="1" bandRow="1">
                <a:tableStyleId>{21E4AEA4-8DFA-4A89-87EB-49C32662AFE0}</a:tableStyleId>
              </a:tblPr>
              <a:tblGrid>
                <a:gridCol w="4444782"/>
                <a:gridCol w="1086115"/>
                <a:gridCol w="844827"/>
                <a:gridCol w="1052271"/>
                <a:gridCol w="1257218"/>
              </a:tblGrid>
              <a:tr h="856647">
                <a:tc>
                  <a:txBody>
                    <a:bodyPr/>
                    <a:lstStyle/>
                    <a:p>
                      <a:r>
                        <a:rPr lang="fr-FR" sz="1800" noProof="0" dirty="0" smtClean="0"/>
                        <a:t>Compétences</a:t>
                      </a:r>
                      <a:endParaRPr lang="fr-FR" sz="1800" noProof="0" dirty="0"/>
                    </a:p>
                  </a:txBody>
                  <a:tcPr marL="91436" marR="91436" marT="45714" marB="45714" anchor="ctr"/>
                </a:tc>
                <a:tc>
                  <a:txBody>
                    <a:bodyPr/>
                    <a:lstStyle/>
                    <a:p>
                      <a:r>
                        <a:rPr lang="fr-FR" sz="1800" noProof="0" dirty="0" smtClean="0"/>
                        <a:t>très bien</a:t>
                      </a:r>
                      <a:endParaRPr lang="fr-FR" sz="1800" noProof="0" dirty="0"/>
                    </a:p>
                  </a:txBody>
                  <a:tcPr marL="91436" marR="91436" marT="45714" marB="45714" anchor="ctr"/>
                </a:tc>
                <a:tc>
                  <a:txBody>
                    <a:bodyPr/>
                    <a:lstStyle/>
                    <a:p>
                      <a:r>
                        <a:rPr lang="fr-FR" sz="1800" noProof="0" dirty="0" smtClean="0"/>
                        <a:t>bien</a:t>
                      </a:r>
                      <a:endParaRPr lang="fr-FR" sz="1800" noProof="0" dirty="0"/>
                    </a:p>
                  </a:txBody>
                  <a:tcPr marL="91436" marR="91436" marT="45714" marB="45714" anchor="ctr"/>
                </a:tc>
                <a:tc>
                  <a:txBody>
                    <a:bodyPr/>
                    <a:lstStyle/>
                    <a:p>
                      <a:r>
                        <a:rPr lang="fr-FR" sz="1800" noProof="0" dirty="0" smtClean="0"/>
                        <a:t>suffisant</a:t>
                      </a:r>
                      <a:endParaRPr lang="fr-FR" sz="1800" noProof="0" dirty="0"/>
                    </a:p>
                  </a:txBody>
                  <a:tcPr marL="91436" marR="91436" marT="45714" marB="45714" anchor="ctr"/>
                </a:tc>
                <a:tc>
                  <a:txBody>
                    <a:bodyPr/>
                    <a:lstStyle/>
                    <a:p>
                      <a:r>
                        <a:rPr lang="fr-FR" sz="1800" noProof="0" dirty="0" smtClean="0"/>
                        <a:t>insuffisant</a:t>
                      </a:r>
                      <a:endParaRPr lang="fr-FR" sz="1800" noProof="0" dirty="0"/>
                    </a:p>
                  </a:txBody>
                  <a:tcPr marL="91436" marR="91436" marT="45714" marB="45714" anchor="ctr"/>
                </a:tc>
              </a:tr>
              <a:tr h="387124">
                <a:tc>
                  <a:txBody>
                    <a:bodyPr/>
                    <a:lstStyle/>
                    <a:p>
                      <a:r>
                        <a:rPr lang="fr-FR" sz="1800" baseline="0" noProof="0" dirty="0" smtClean="0"/>
                        <a:t>La consigne a été suivie (5 %)</a:t>
                      </a:r>
                      <a:endParaRPr lang="fr-FR" sz="1800" noProof="0" dirty="0"/>
                    </a:p>
                  </a:txBody>
                  <a:tcPr marL="91436" marR="91436" marT="45714" marB="45714" anchor="ctr"/>
                </a:tc>
                <a:tc>
                  <a:txBody>
                    <a:bodyPr/>
                    <a:lstStyle/>
                    <a:p>
                      <a:pPr algn="ctr"/>
                      <a:r>
                        <a:rPr lang="nl-BE" sz="1800" dirty="0" smtClean="0">
                          <a:sym typeface="Wingdings" pitchFamily="2" charset="2"/>
                        </a:rPr>
                        <a:t>4,5/5</a:t>
                      </a:r>
                      <a:endParaRPr lang="nl-BE" sz="1800" dirty="0"/>
                    </a:p>
                  </a:txBody>
                  <a:tcPr marL="91436" marR="91436" marT="45714" marB="45714" anchor="ctr"/>
                </a:tc>
                <a:tc>
                  <a:txBody>
                    <a:bodyPr/>
                    <a:lstStyle/>
                    <a:p>
                      <a:pPr algn="ctr"/>
                      <a:r>
                        <a:rPr lang="nl-BE" sz="1800" dirty="0" smtClean="0">
                          <a:sym typeface="Wingdings" pitchFamily="2" charset="2"/>
                        </a:rPr>
                        <a:t>3,5/5</a:t>
                      </a:r>
                      <a:endParaRPr lang="nl-BE" sz="1800" dirty="0"/>
                    </a:p>
                  </a:txBody>
                  <a:tcPr marL="91436" marR="91436" marT="45714" marB="45714" anchor="ctr"/>
                </a:tc>
                <a:tc>
                  <a:txBody>
                    <a:bodyPr/>
                    <a:lstStyle/>
                    <a:p>
                      <a:pPr algn="ctr"/>
                      <a:r>
                        <a:rPr lang="nl-BE" sz="1800" dirty="0" smtClean="0">
                          <a:sym typeface="Wingdings" pitchFamily="2" charset="2"/>
                        </a:rPr>
                        <a:t>2,5/5</a:t>
                      </a:r>
                      <a:endParaRPr lang="nl-BE" sz="1800" dirty="0"/>
                    </a:p>
                  </a:txBody>
                  <a:tcPr marL="91436" marR="91436" marT="45714" marB="45714" anchor="ctr"/>
                </a:tc>
                <a:tc>
                  <a:txBody>
                    <a:bodyPr/>
                    <a:lstStyle/>
                    <a:p>
                      <a:pPr algn="ctr"/>
                      <a:r>
                        <a:rPr lang="nl-BE" sz="1800" baseline="0" dirty="0" smtClean="0">
                          <a:sym typeface="Wingdings" pitchFamily="2" charset="2"/>
                        </a:rPr>
                        <a:t>&lt; 2,5/5</a:t>
                      </a:r>
                      <a:endParaRPr lang="nl-BE" sz="1800" dirty="0" smtClean="0">
                        <a:sym typeface="Wingdings" pitchFamily="2" charset="2"/>
                      </a:endParaRPr>
                    </a:p>
                  </a:txBody>
                  <a:tcPr marL="91436" marR="91436" marT="45714" marB="45714" anchor="ctr"/>
                </a:tc>
              </a:tr>
              <a:tr h="677476">
                <a:tc>
                  <a:txBody>
                    <a:bodyPr/>
                    <a:lstStyle/>
                    <a:p>
                      <a:r>
                        <a:rPr lang="fr-FR" sz="1800" noProof="0" dirty="0" smtClean="0"/>
                        <a:t>Le processus (la collaboration, la remise à temps)</a:t>
                      </a:r>
                      <a:r>
                        <a:rPr lang="fr-FR" sz="1800" baseline="0" noProof="0" dirty="0" smtClean="0"/>
                        <a:t> (5 %)</a:t>
                      </a:r>
                      <a:endParaRPr lang="fr-FR" sz="1800" noProof="0" dirty="0"/>
                    </a:p>
                  </a:txBody>
                  <a:tcPr marL="91436" marR="91436" marT="45714" marB="45714" anchor="ctr"/>
                </a:tc>
                <a:tc>
                  <a:txBody>
                    <a:bodyPr/>
                    <a:lstStyle/>
                    <a:p>
                      <a:pPr algn="ctr"/>
                      <a:r>
                        <a:rPr lang="nl-BE" sz="1800" dirty="0" smtClean="0">
                          <a:sym typeface="Wingdings" pitchFamily="2" charset="2"/>
                        </a:rPr>
                        <a:t>4,5/5</a:t>
                      </a:r>
                      <a:endParaRPr lang="nl-BE" sz="1800" dirty="0"/>
                    </a:p>
                  </a:txBody>
                  <a:tcPr marL="91436" marR="91436" marT="45714" marB="45714" anchor="ctr"/>
                </a:tc>
                <a:tc>
                  <a:txBody>
                    <a:bodyPr/>
                    <a:lstStyle/>
                    <a:p>
                      <a:pPr algn="ctr"/>
                      <a:r>
                        <a:rPr lang="nl-BE" sz="1800" dirty="0" smtClean="0">
                          <a:sym typeface="Wingdings" pitchFamily="2" charset="2"/>
                        </a:rPr>
                        <a:t>3,5/5</a:t>
                      </a:r>
                      <a:endParaRPr lang="nl-BE" sz="1800" dirty="0"/>
                    </a:p>
                  </a:txBody>
                  <a:tcPr marL="91436" marR="91436" marT="45714" marB="45714" anchor="ctr"/>
                </a:tc>
                <a:tc>
                  <a:txBody>
                    <a:bodyPr/>
                    <a:lstStyle/>
                    <a:p>
                      <a:pPr algn="ctr"/>
                      <a:r>
                        <a:rPr lang="nl-BE" sz="1800" dirty="0" smtClean="0">
                          <a:sym typeface="Wingdings" pitchFamily="2" charset="2"/>
                        </a:rPr>
                        <a:t>2,5/5</a:t>
                      </a:r>
                      <a:endParaRPr lang="nl-BE" sz="1800" dirty="0"/>
                    </a:p>
                  </a:txBody>
                  <a:tcPr marL="91436" marR="91436" marT="45714" marB="45714" anchor="ctr"/>
                </a:tc>
                <a:tc>
                  <a:txBody>
                    <a:bodyPr/>
                    <a:lstStyle/>
                    <a:p>
                      <a:pPr algn="ctr"/>
                      <a:r>
                        <a:rPr lang="nl-BE" sz="1800" baseline="0" dirty="0" smtClean="0">
                          <a:sym typeface="Wingdings" pitchFamily="2" charset="2"/>
                        </a:rPr>
                        <a:t>&lt; 2,5/5</a:t>
                      </a:r>
                      <a:endParaRPr lang="nl-BE" sz="1800" dirty="0" smtClean="0">
                        <a:sym typeface="Wingdings" pitchFamily="2" charset="2"/>
                      </a:endParaRPr>
                    </a:p>
                  </a:txBody>
                  <a:tcPr marL="91436" marR="91436" marT="45714" marB="45714" anchor="ctr"/>
                </a:tc>
              </a:tr>
              <a:tr h="387124">
                <a:tc>
                  <a:txBody>
                    <a:bodyPr/>
                    <a:lstStyle/>
                    <a:p>
                      <a:r>
                        <a:rPr lang="fr-FR" sz="1800" noProof="0" dirty="0" smtClean="0"/>
                        <a:t>Une </a:t>
                      </a:r>
                      <a:r>
                        <a:rPr lang="fr-FR" sz="1800" baseline="0" noProof="0" dirty="0" smtClean="0"/>
                        <a:t>PPT structurée et claire (15 %)</a:t>
                      </a:r>
                      <a:endParaRPr lang="fr-FR" sz="1800" noProof="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14/15</a:t>
                      </a:r>
                      <a:endParaRPr lang="nl-BE" sz="1800" dirty="0" smtClean="0"/>
                    </a:p>
                  </a:txBody>
                  <a:tcPr marL="91436" marR="91436" marT="45714" marB="45714" anchor="ctr"/>
                </a:tc>
                <a:tc>
                  <a:txBody>
                    <a:bodyPr/>
                    <a:lstStyle/>
                    <a:p>
                      <a:pPr algn="ctr"/>
                      <a:r>
                        <a:rPr lang="nl-BE" sz="1800" dirty="0" smtClean="0"/>
                        <a:t>10/15</a:t>
                      </a:r>
                      <a:endParaRPr lang="nl-BE" sz="180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7,5/15</a:t>
                      </a:r>
                      <a:endParaRPr lang="nl-BE" sz="1800" dirty="0" smtClean="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&lt; 7,5/15</a:t>
                      </a:r>
                      <a:endParaRPr lang="nl-BE" sz="1800" dirty="0" smtClean="0"/>
                    </a:p>
                  </a:txBody>
                  <a:tcPr marL="91436" marR="91436" marT="45714" marB="45714" anchor="ctr"/>
                </a:tc>
              </a:tr>
              <a:tr h="677476">
                <a:tc>
                  <a:txBody>
                    <a:bodyPr/>
                    <a:lstStyle/>
                    <a:p>
                      <a:r>
                        <a:rPr lang="fr-FR" sz="1800" noProof="0" dirty="0" smtClean="0"/>
                        <a:t>Des </a:t>
                      </a:r>
                      <a:r>
                        <a:rPr lang="fr-FR" sz="1800" baseline="0" noProof="0" dirty="0" smtClean="0"/>
                        <a:t>informations pertinentes (le contenu) (15 %)</a:t>
                      </a:r>
                      <a:endParaRPr lang="fr-FR" sz="1800" noProof="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14/15</a:t>
                      </a:r>
                      <a:endParaRPr lang="nl-BE" sz="1800" dirty="0" smtClean="0"/>
                    </a:p>
                  </a:txBody>
                  <a:tcPr marL="91436" marR="91436" marT="45714" marB="45714" anchor="ctr"/>
                </a:tc>
                <a:tc>
                  <a:txBody>
                    <a:bodyPr/>
                    <a:lstStyle/>
                    <a:p>
                      <a:pPr algn="ctr"/>
                      <a:r>
                        <a:rPr lang="nl-BE" sz="1800" dirty="0" smtClean="0"/>
                        <a:t>10/15</a:t>
                      </a:r>
                      <a:endParaRPr lang="nl-BE" sz="180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7,5/15</a:t>
                      </a:r>
                      <a:endParaRPr lang="nl-BE" sz="1800" dirty="0" smtClean="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&lt; 7,5/15</a:t>
                      </a:r>
                      <a:endParaRPr lang="nl-BE" sz="1800" dirty="0" smtClean="0"/>
                    </a:p>
                  </a:txBody>
                  <a:tcPr marL="91436" marR="91436" marT="45714" marB="45714" anchor="ctr"/>
                </a:tc>
              </a:tr>
              <a:tr h="677476">
                <a:tc>
                  <a:txBody>
                    <a:bodyPr/>
                    <a:lstStyle/>
                    <a:p>
                      <a:r>
                        <a:rPr lang="fr-FR" sz="1800" noProof="0" dirty="0" smtClean="0"/>
                        <a:t>Le niveau</a:t>
                      </a:r>
                      <a:r>
                        <a:rPr lang="fr-FR" sz="1800" baseline="0" noProof="0" dirty="0" smtClean="0"/>
                        <a:t> de la langue de la PPT </a:t>
                      </a:r>
                      <a:r>
                        <a:rPr lang="fr-FR" sz="1800" b="0" baseline="0" noProof="0" dirty="0" smtClean="0"/>
                        <a:t>(</a:t>
                      </a:r>
                      <a:r>
                        <a:rPr lang="fr-FR" sz="1800" b="0" noProof="0" dirty="0" smtClean="0"/>
                        <a:t>grammaire correcte, vocabulaire varié) (</a:t>
                      </a:r>
                      <a:r>
                        <a:rPr lang="fr-FR" sz="1800" b="0" baseline="0" noProof="0" dirty="0" smtClean="0"/>
                        <a:t> 15 </a:t>
                      </a:r>
                      <a:r>
                        <a:rPr lang="fr-FR" sz="1800" b="0" noProof="0" dirty="0" smtClean="0"/>
                        <a:t>%)</a:t>
                      </a:r>
                      <a:endParaRPr lang="fr-FR" sz="1800" b="0" noProof="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14/15</a:t>
                      </a:r>
                      <a:endParaRPr lang="nl-BE" sz="1800" dirty="0" smtClean="0"/>
                    </a:p>
                  </a:txBody>
                  <a:tcPr marL="91436" marR="91436" marT="45714" marB="45714" anchor="ctr"/>
                </a:tc>
                <a:tc>
                  <a:txBody>
                    <a:bodyPr/>
                    <a:lstStyle/>
                    <a:p>
                      <a:pPr algn="ctr"/>
                      <a:r>
                        <a:rPr lang="nl-BE" sz="1800" dirty="0" smtClean="0"/>
                        <a:t>10/15</a:t>
                      </a:r>
                      <a:endParaRPr lang="nl-BE" sz="180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7,5/15</a:t>
                      </a:r>
                      <a:endParaRPr lang="nl-BE" sz="1800" dirty="0" smtClean="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&lt; 7,5/15</a:t>
                      </a:r>
                      <a:endParaRPr lang="nl-BE" sz="1800" dirty="0" smtClean="0"/>
                    </a:p>
                  </a:txBody>
                  <a:tcPr marL="91436" marR="91436" marT="45714" marB="45714" anchor="ctr"/>
                </a:tc>
              </a:tr>
              <a:tr h="677476">
                <a:tc>
                  <a:txBody>
                    <a:bodyPr/>
                    <a:lstStyle/>
                    <a:p>
                      <a:r>
                        <a:rPr lang="fr-FR" sz="1800" noProof="0" dirty="0" smtClean="0"/>
                        <a:t>La fluidité et l’aisance de la présentation</a:t>
                      </a:r>
                      <a:r>
                        <a:rPr lang="fr-FR" sz="1800" baseline="0" noProof="0" dirty="0" smtClean="0"/>
                        <a:t> orale ( 10 %)</a:t>
                      </a:r>
                      <a:endParaRPr lang="fr-FR" sz="1800" noProof="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9/10</a:t>
                      </a:r>
                      <a:endParaRPr lang="nl-BE" sz="1800" dirty="0" smtClean="0"/>
                    </a:p>
                    <a:p>
                      <a:endParaRPr lang="nl-BE" sz="1800" dirty="0"/>
                    </a:p>
                  </a:txBody>
                  <a:tcPr marL="91436" marR="91436" marT="45714" marB="45714" anchor="ctr"/>
                </a:tc>
                <a:tc>
                  <a:txBody>
                    <a:bodyPr/>
                    <a:lstStyle/>
                    <a:p>
                      <a:pPr algn="ctr"/>
                      <a:r>
                        <a:rPr lang="nl-BE" sz="1800" dirty="0" smtClean="0">
                          <a:sym typeface="Wingdings" pitchFamily="2" charset="2"/>
                        </a:rPr>
                        <a:t>7/10</a:t>
                      </a:r>
                      <a:endParaRPr lang="nl-BE" sz="180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5/10</a:t>
                      </a:r>
                      <a:endParaRPr lang="nl-BE" sz="1800" dirty="0" smtClean="0"/>
                    </a:p>
                    <a:p>
                      <a:endParaRPr lang="nl-BE" sz="180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baseline="0" dirty="0" smtClean="0">
                          <a:sym typeface="Wingdings" pitchFamily="2" charset="2"/>
                        </a:rPr>
                        <a:t>&lt; 5/10</a:t>
                      </a:r>
                      <a:endParaRPr lang="nl-BE" sz="1800" dirty="0" smtClean="0"/>
                    </a:p>
                    <a:p>
                      <a:endParaRPr lang="nl-BE" sz="1800" dirty="0"/>
                    </a:p>
                  </a:txBody>
                  <a:tcPr marL="91436" marR="91436" marT="45714" marB="45714" anchor="ctr"/>
                </a:tc>
              </a:tr>
              <a:tr h="677476">
                <a:tc>
                  <a:txBody>
                    <a:bodyPr/>
                    <a:lstStyle/>
                    <a:p>
                      <a:r>
                        <a:rPr lang="fr-FR" sz="1800" noProof="0" dirty="0" smtClean="0"/>
                        <a:t>La force</a:t>
                      </a:r>
                      <a:r>
                        <a:rPr lang="fr-FR" sz="1800" baseline="0" noProof="0" dirty="0" smtClean="0"/>
                        <a:t> de persuasion (vous montrez que vous voulez vraiment le job) (10 %)</a:t>
                      </a:r>
                      <a:endParaRPr lang="fr-FR" sz="1800" noProof="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9/10</a:t>
                      </a:r>
                      <a:endParaRPr lang="nl-BE" sz="1800" dirty="0" smtClean="0"/>
                    </a:p>
                  </a:txBody>
                  <a:tcPr marL="91436" marR="91436" marT="45714" marB="45714" anchor="ctr"/>
                </a:tc>
                <a:tc>
                  <a:txBody>
                    <a:bodyPr/>
                    <a:lstStyle/>
                    <a:p>
                      <a:pPr algn="ctr"/>
                      <a:r>
                        <a:rPr lang="nl-BE" sz="1800" dirty="0" smtClean="0">
                          <a:sym typeface="Wingdings" pitchFamily="2" charset="2"/>
                        </a:rPr>
                        <a:t>7 /10</a:t>
                      </a:r>
                      <a:endParaRPr lang="nl-BE" sz="180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5/10</a:t>
                      </a:r>
                      <a:endParaRPr lang="nl-BE" sz="1800" dirty="0" smtClean="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baseline="0" dirty="0" smtClean="0">
                          <a:sym typeface="Wingdings" pitchFamily="2" charset="2"/>
                        </a:rPr>
                        <a:t>&lt; 5/10</a:t>
                      </a:r>
                      <a:endParaRPr lang="nl-BE" sz="1800" dirty="0" smtClean="0"/>
                    </a:p>
                  </a:txBody>
                  <a:tcPr marL="91436" marR="91436" marT="45714" marB="45714" anchor="ctr"/>
                </a:tc>
              </a:tr>
              <a:tr h="677476">
                <a:tc>
                  <a:txBody>
                    <a:bodyPr/>
                    <a:lstStyle/>
                    <a:p>
                      <a:r>
                        <a:rPr lang="fr-FR" sz="1800" noProof="0" dirty="0" smtClean="0"/>
                        <a:t>L’originalité</a:t>
                      </a:r>
                      <a:r>
                        <a:rPr lang="fr-FR" sz="1800" baseline="0" noProof="0" dirty="0" smtClean="0"/>
                        <a:t> et la créativité de la PPT et de la présentation orale (10 %)</a:t>
                      </a:r>
                      <a:endParaRPr lang="fr-FR" sz="1800" noProof="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9/10</a:t>
                      </a:r>
                      <a:endParaRPr lang="nl-BE" sz="1800" dirty="0" smtClean="0"/>
                    </a:p>
                  </a:txBody>
                  <a:tcPr marL="91436" marR="91436" marT="45714" marB="45714" anchor="ctr"/>
                </a:tc>
                <a:tc>
                  <a:txBody>
                    <a:bodyPr/>
                    <a:lstStyle/>
                    <a:p>
                      <a:pPr algn="ctr"/>
                      <a:r>
                        <a:rPr lang="nl-BE" sz="1800" dirty="0" smtClean="0">
                          <a:sym typeface="Wingdings" pitchFamily="2" charset="2"/>
                        </a:rPr>
                        <a:t>7/10</a:t>
                      </a:r>
                      <a:endParaRPr lang="nl-BE" sz="180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5/10</a:t>
                      </a:r>
                      <a:endParaRPr lang="nl-BE" sz="1800" dirty="0" smtClean="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baseline="0" dirty="0" smtClean="0">
                          <a:sym typeface="Wingdings" pitchFamily="2" charset="2"/>
                        </a:rPr>
                        <a:t>&lt; 5/10</a:t>
                      </a:r>
                      <a:endParaRPr lang="nl-BE" sz="1800" dirty="0" smtClean="0"/>
                    </a:p>
                  </a:txBody>
                  <a:tcPr marL="91436" marR="91436" marT="45714" marB="45714" anchor="ctr"/>
                </a:tc>
              </a:tr>
              <a:tr h="967828">
                <a:tc>
                  <a:txBody>
                    <a:bodyPr/>
                    <a:lstStyle/>
                    <a:p>
                      <a:r>
                        <a:rPr lang="fr-FR" sz="1800" noProof="0" dirty="0" smtClean="0"/>
                        <a:t>Le niveau de langue de la présentation</a:t>
                      </a:r>
                      <a:r>
                        <a:rPr lang="fr-FR" sz="1800" baseline="0" noProof="0" dirty="0" smtClean="0"/>
                        <a:t> orale (</a:t>
                      </a:r>
                      <a:r>
                        <a:rPr lang="fr-FR" sz="1800" b="0" noProof="0" dirty="0" smtClean="0"/>
                        <a:t>grammaire correcte, vocabulaire varié,</a:t>
                      </a:r>
                      <a:r>
                        <a:rPr lang="fr-FR" sz="1800" b="0" baseline="0" noProof="0" dirty="0" smtClean="0"/>
                        <a:t> prononciation) (15 %)</a:t>
                      </a:r>
                      <a:endParaRPr lang="fr-FR" sz="1800" noProof="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14/15</a:t>
                      </a:r>
                      <a:endParaRPr lang="nl-BE" sz="1800" dirty="0" smtClean="0"/>
                    </a:p>
                  </a:txBody>
                  <a:tcPr marL="91436" marR="91436" marT="45714" marB="45714" anchor="ctr"/>
                </a:tc>
                <a:tc>
                  <a:txBody>
                    <a:bodyPr/>
                    <a:lstStyle/>
                    <a:p>
                      <a:pPr algn="ctr"/>
                      <a:r>
                        <a:rPr lang="nl-BE" sz="1800" dirty="0" smtClean="0"/>
                        <a:t>10/15</a:t>
                      </a:r>
                      <a:endParaRPr lang="nl-BE" sz="1800" dirty="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7,5/15</a:t>
                      </a:r>
                      <a:endParaRPr lang="nl-BE" sz="1800" dirty="0" smtClean="0"/>
                    </a:p>
                  </a:txBody>
                  <a:tcPr marL="91436" marR="91436" marT="45714" marB="4571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sz="1800" dirty="0" smtClean="0">
                          <a:sym typeface="Wingdings" pitchFamily="2" charset="2"/>
                        </a:rPr>
                        <a:t>&lt; 7,5/15</a:t>
                      </a:r>
                      <a:endParaRPr lang="nl-BE" sz="1800" dirty="0" smtClean="0"/>
                    </a:p>
                  </a:txBody>
                  <a:tcPr marL="91436" marR="91436" marT="45714" marB="45714" anchor="ctr"/>
                </a:tc>
              </a:tr>
            </a:tbl>
          </a:graphicData>
        </a:graphic>
      </p:graphicFrame>
      <p:sp>
        <p:nvSpPr>
          <p:cNvPr id="4" name="Tijdelijke aanduiding voor dianummer 3"/>
          <p:cNvSpPr>
            <a:spLocks noGrp="1"/>
          </p:cNvSpPr>
          <p:nvPr>
            <p:ph type="sldNum" sz="quarter" idx="12"/>
          </p:nvPr>
        </p:nvSpPr>
        <p:spPr/>
        <p:txBody>
          <a:bodyPr/>
          <a:lstStyle/>
          <a:p>
            <a:pPr>
              <a:defRPr/>
            </a:pPr>
            <a:fld id="{3B28A901-929D-4142-9D8D-5639B263B189}" type="slidenum">
              <a:rPr lang="nl-BE"/>
              <a:pPr>
                <a:defRPr/>
              </a:pPr>
              <a:t>19</a:t>
            </a:fld>
            <a:endParaRPr lang="nl-B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e-buzz-immobilier.com/wp-content/uploads/2010/05/toulouse-du-ciel.jpg"/>
          <p:cNvPicPr>
            <a:picLocks noChangeAspect="1" noChangeArrowheads="1"/>
          </p:cNvPicPr>
          <p:nvPr/>
        </p:nvPicPr>
        <p:blipFill>
          <a:blip r:embed="rId2">
            <a:lum contrast="-32000"/>
            <a:extLst>
              <a:ext uri="{28A0092B-C50C-407E-A947-70E740481C1C}">
                <a14:useLocalDpi xmlns:a14="http://schemas.microsoft.com/office/drawing/2010/main" val="0"/>
              </a:ext>
            </a:extLst>
          </a:blip>
          <a:srcRect/>
          <a:stretch>
            <a:fillRect/>
          </a:stretch>
        </p:blipFill>
        <p:spPr bwMode="auto">
          <a:xfrm>
            <a:off x="0" y="-114300"/>
            <a:ext cx="9286875"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el 1"/>
          <p:cNvSpPr>
            <a:spLocks noGrp="1"/>
          </p:cNvSpPr>
          <p:nvPr>
            <p:ph type="title"/>
          </p:nvPr>
        </p:nvSpPr>
        <p:spPr/>
        <p:txBody>
          <a:bodyPr/>
          <a:lstStyle/>
          <a:p>
            <a:pPr eaLnBrk="1" hangingPunct="1"/>
            <a:r>
              <a:rPr lang="fr-FR" dirty="0">
                <a:solidFill>
                  <a:schemeClr val="bg1"/>
                </a:solidFill>
              </a:rPr>
              <a:t>I</a:t>
            </a:r>
            <a:r>
              <a:rPr lang="fr-FR" dirty="0" smtClean="0">
                <a:solidFill>
                  <a:schemeClr val="bg1"/>
                </a:solidFill>
              </a:rPr>
              <a:t>ntroduction</a:t>
            </a:r>
            <a:r>
              <a:rPr lang="nl-BE" dirty="0" smtClean="0">
                <a:solidFill>
                  <a:schemeClr val="bg1"/>
                </a:solidFill>
              </a:rPr>
              <a:t> (1)</a:t>
            </a:r>
          </a:p>
        </p:txBody>
      </p:sp>
      <p:sp>
        <p:nvSpPr>
          <p:cNvPr id="3" name="Tijdelijke aanduiding voor inhoud 2"/>
          <p:cNvSpPr>
            <a:spLocks noGrp="1"/>
          </p:cNvSpPr>
          <p:nvPr>
            <p:ph idx="1"/>
          </p:nvPr>
        </p:nvSpPr>
        <p:spPr/>
        <p:txBody>
          <a:bodyPr/>
          <a:lstStyle/>
          <a:p>
            <a:pPr eaLnBrk="1" hangingPunct="1">
              <a:buFont typeface="Arial" charset="0"/>
              <a:buNone/>
            </a:pPr>
            <a:r>
              <a:rPr lang="fr-FR" sz="2800" dirty="0" smtClean="0">
                <a:solidFill>
                  <a:schemeClr val="bg1"/>
                </a:solidFill>
              </a:rPr>
              <a:t>	Le chanteur français Claude Nougaro rend hommage à sa ville natale, Toulouse</a:t>
            </a:r>
            <a:r>
              <a:rPr lang="fr-FR" sz="2800" i="1" dirty="0" smtClean="0">
                <a:solidFill>
                  <a:schemeClr val="bg1"/>
                </a:solidFill>
              </a:rPr>
              <a:t>. </a:t>
            </a:r>
            <a:r>
              <a:rPr lang="fr-FR" sz="2800" dirty="0" smtClean="0">
                <a:solidFill>
                  <a:schemeClr val="bg1"/>
                </a:solidFill>
              </a:rPr>
              <a:t>Cliquez sur la photo du chanteur, écoutez la chanson intitulée </a:t>
            </a:r>
            <a:r>
              <a:rPr lang="fr-FR" sz="2800" i="1" dirty="0" smtClean="0">
                <a:solidFill>
                  <a:schemeClr val="bg1"/>
                </a:solidFill>
              </a:rPr>
              <a:t>Toulouse</a:t>
            </a:r>
            <a:r>
              <a:rPr lang="fr-FR" sz="2800" dirty="0" smtClean="0">
                <a:solidFill>
                  <a:schemeClr val="bg1"/>
                </a:solidFill>
              </a:rPr>
              <a:t>, et découvrez la ville. Nommez ensuite 5 aspects de la ville que vous aimez et expliquez pourquoi à un collègue.</a:t>
            </a:r>
            <a:r>
              <a:rPr lang="fr-FR" dirty="0" smtClean="0">
                <a:solidFill>
                  <a:schemeClr val="bg1"/>
                </a:solidFill>
              </a:rPr>
              <a:t/>
            </a:r>
            <a:br>
              <a:rPr lang="fr-FR" dirty="0" smtClean="0">
                <a:solidFill>
                  <a:schemeClr val="bg1"/>
                </a:solidFill>
              </a:rPr>
            </a:br>
            <a:endParaRPr lang="nl-BE" dirty="0" smtClean="0">
              <a:solidFill>
                <a:schemeClr val="bg1"/>
              </a:solidFill>
            </a:endParaRPr>
          </a:p>
        </p:txBody>
      </p:sp>
      <p:sp>
        <p:nvSpPr>
          <p:cNvPr id="5" name="Tijdelijke aanduiding voor dianummer 4"/>
          <p:cNvSpPr>
            <a:spLocks noGrp="1"/>
          </p:cNvSpPr>
          <p:nvPr>
            <p:ph type="sldNum" sz="quarter" idx="12"/>
          </p:nvPr>
        </p:nvSpPr>
        <p:spPr/>
        <p:txBody>
          <a:bodyPr/>
          <a:lstStyle/>
          <a:p>
            <a:pPr>
              <a:defRPr/>
            </a:pPr>
            <a:fld id="{4E099B25-BA83-463A-8689-F475CAC6A47D}" type="slidenum">
              <a:rPr lang="nl-BE"/>
              <a:pPr>
                <a:defRPr/>
              </a:pPr>
              <a:t>2</a:t>
            </a:fld>
            <a:endParaRPr lang="nl-BE" dirty="0"/>
          </a:p>
        </p:txBody>
      </p:sp>
      <p:pic>
        <p:nvPicPr>
          <p:cNvPr id="7" name="Picture 5" descr="http://www.radiojunior.com/images/nougaro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3857625"/>
            <a:ext cx="1928812"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e-buzz-immobilier.com/wp-content/uploads/2010/05/toulouse-du-ciel.jpg"/>
          <p:cNvPicPr>
            <a:picLocks noChangeAspect="1" noChangeArrowheads="1"/>
          </p:cNvPicPr>
          <p:nvPr/>
        </p:nvPicPr>
        <p:blipFill>
          <a:blip r:embed="rId2">
            <a:lum contrast="-32000"/>
            <a:extLst>
              <a:ext uri="{28A0092B-C50C-407E-A947-70E740481C1C}">
                <a14:useLocalDpi xmlns:a14="http://schemas.microsoft.com/office/drawing/2010/main" val="0"/>
              </a:ext>
            </a:extLst>
          </a:blip>
          <a:srcRect/>
          <a:stretch>
            <a:fillRect/>
          </a:stretch>
        </p:blipFill>
        <p:spPr bwMode="auto">
          <a:xfrm>
            <a:off x="0" y="-114300"/>
            <a:ext cx="9286875"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el 1"/>
          <p:cNvSpPr>
            <a:spLocks noGrp="1"/>
          </p:cNvSpPr>
          <p:nvPr>
            <p:ph type="title"/>
          </p:nvPr>
        </p:nvSpPr>
        <p:spPr/>
        <p:txBody>
          <a:bodyPr/>
          <a:lstStyle/>
          <a:p>
            <a:pPr eaLnBrk="1" hangingPunct="1"/>
            <a:r>
              <a:rPr lang="fr-FR" dirty="0">
                <a:solidFill>
                  <a:schemeClr val="bg1"/>
                </a:solidFill>
              </a:rPr>
              <a:t>I</a:t>
            </a:r>
            <a:r>
              <a:rPr lang="fr-FR" dirty="0" smtClean="0">
                <a:solidFill>
                  <a:schemeClr val="bg1"/>
                </a:solidFill>
              </a:rPr>
              <a:t>ntroduction</a:t>
            </a:r>
            <a:r>
              <a:rPr lang="nl-BE" dirty="0" smtClean="0">
                <a:solidFill>
                  <a:schemeClr val="bg1"/>
                </a:solidFill>
              </a:rPr>
              <a:t> (2)</a:t>
            </a:r>
          </a:p>
        </p:txBody>
      </p:sp>
      <p:sp>
        <p:nvSpPr>
          <p:cNvPr id="3" name="Tijdelijke aanduiding voor inhoud 2"/>
          <p:cNvSpPr>
            <a:spLocks noGrp="1"/>
          </p:cNvSpPr>
          <p:nvPr>
            <p:ph idx="1"/>
          </p:nvPr>
        </p:nvSpPr>
        <p:spPr/>
        <p:txBody>
          <a:bodyPr/>
          <a:lstStyle/>
          <a:p>
            <a:pPr eaLnBrk="1" hangingPunct="1"/>
            <a:r>
              <a:rPr lang="fr-FR" smtClean="0">
                <a:solidFill>
                  <a:schemeClr val="bg1"/>
                </a:solidFill>
              </a:rPr>
              <a:t>Toulouse est la capitale du département de la Haute-Garonne et de la région Midi-Pyrénées</a:t>
            </a:r>
          </a:p>
          <a:p>
            <a:pPr eaLnBrk="1" hangingPunct="1">
              <a:buFont typeface="Arial" charset="0"/>
              <a:buNone/>
            </a:pPr>
            <a:r>
              <a:rPr lang="fr-FR" smtClean="0">
                <a:solidFill>
                  <a:schemeClr val="bg1"/>
                </a:solidFill>
              </a:rPr>
              <a:t/>
            </a:r>
            <a:br>
              <a:rPr lang="fr-FR" smtClean="0">
                <a:solidFill>
                  <a:schemeClr val="bg1"/>
                </a:solidFill>
              </a:rPr>
            </a:br>
            <a:endParaRPr lang="nl-BE" smtClean="0">
              <a:solidFill>
                <a:schemeClr val="bg1"/>
              </a:solidFill>
            </a:endParaRPr>
          </a:p>
        </p:txBody>
      </p:sp>
      <p:sp>
        <p:nvSpPr>
          <p:cNvPr id="5" name="Tijdelijke aanduiding voor dianummer 4"/>
          <p:cNvSpPr>
            <a:spLocks noGrp="1"/>
          </p:cNvSpPr>
          <p:nvPr>
            <p:ph type="sldNum" sz="quarter" idx="12"/>
          </p:nvPr>
        </p:nvSpPr>
        <p:spPr/>
        <p:txBody>
          <a:bodyPr/>
          <a:lstStyle/>
          <a:p>
            <a:pPr>
              <a:defRPr/>
            </a:pPr>
            <a:fld id="{168A1ACB-AE9D-469D-BD6B-6A721123B5A5}" type="slidenum">
              <a:rPr lang="nl-BE"/>
              <a:pPr>
                <a:defRPr/>
              </a:pPr>
              <a:t>3</a:t>
            </a:fld>
            <a:endParaRPr lang="nl-BE" dirty="0"/>
          </a:p>
        </p:txBody>
      </p:sp>
      <p:pic>
        <p:nvPicPr>
          <p:cNvPr id="33794" name="Picture 2" descr="Midi-Pyréné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3143250"/>
            <a:ext cx="3786187"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http://www.midi-pyrenees.leguidedesfestivals.com/images/cartes/france-midi-pyrenee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7875" y="2786063"/>
            <a:ext cx="13271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JL-RECHTS 7"/>
          <p:cNvSpPr/>
          <p:nvPr/>
        </p:nvSpPr>
        <p:spPr>
          <a:xfrm rot="859186">
            <a:off x="469900" y="4548188"/>
            <a:ext cx="3289300" cy="173037"/>
          </a:xfrm>
          <a:prstGeom prst="rightArrow">
            <a:avLst/>
          </a:prstGeom>
          <a:solidFill>
            <a:srgbClr val="F17DE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additive="base">
                                        <p:cTn id="12" dur="1000" fill="hold"/>
                                        <p:tgtEl>
                                          <p:spTgt spid="33794"/>
                                        </p:tgtEl>
                                        <p:attrNameLst>
                                          <p:attrName>ppt_x</p:attrName>
                                        </p:attrNameLst>
                                      </p:cBhvr>
                                      <p:tavLst>
                                        <p:tav tm="0">
                                          <p:val>
                                            <p:strVal val="#ppt_x"/>
                                          </p:val>
                                        </p:tav>
                                        <p:tav tm="100000">
                                          <p:val>
                                            <p:strVal val="#ppt_x"/>
                                          </p:val>
                                        </p:tav>
                                      </p:tavLst>
                                    </p:anim>
                                    <p:anim calcmode="lin" valueType="num">
                                      <p:cBhvr additive="base">
                                        <p:cTn id="13" dur="1000" fill="hold"/>
                                        <p:tgtEl>
                                          <p:spTgt spid="3379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796"/>
                                        </p:tgtEl>
                                        <p:attrNameLst>
                                          <p:attrName>style.visibility</p:attrName>
                                        </p:attrNameLst>
                                      </p:cBhvr>
                                      <p:to>
                                        <p:strVal val="visible"/>
                                      </p:to>
                                    </p:set>
                                    <p:anim calcmode="lin" valueType="num">
                                      <p:cBhvr additive="base">
                                        <p:cTn id="16" dur="1000" fill="hold"/>
                                        <p:tgtEl>
                                          <p:spTgt spid="33796"/>
                                        </p:tgtEl>
                                        <p:attrNameLst>
                                          <p:attrName>ppt_x</p:attrName>
                                        </p:attrNameLst>
                                      </p:cBhvr>
                                      <p:tavLst>
                                        <p:tav tm="0">
                                          <p:val>
                                            <p:strVal val="#ppt_x"/>
                                          </p:val>
                                        </p:tav>
                                        <p:tav tm="100000">
                                          <p:val>
                                            <p:strVal val="#ppt_x"/>
                                          </p:val>
                                        </p:tav>
                                      </p:tavLst>
                                    </p:anim>
                                    <p:anim calcmode="lin" valueType="num">
                                      <p:cBhvr additive="base">
                                        <p:cTn id="17" dur="10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le-buzz-immobilier.com/wp-content/uploads/2010/05/toulouse-du-ciel.jpg"/>
          <p:cNvPicPr>
            <a:picLocks noChangeAspect="1" noChangeArrowheads="1"/>
          </p:cNvPicPr>
          <p:nvPr/>
        </p:nvPicPr>
        <p:blipFill>
          <a:blip r:embed="rId2">
            <a:lum contrast="-32000"/>
            <a:extLst>
              <a:ext uri="{28A0092B-C50C-407E-A947-70E740481C1C}">
                <a14:useLocalDpi xmlns:a14="http://schemas.microsoft.com/office/drawing/2010/main" val="0"/>
              </a:ext>
            </a:extLst>
          </a:blip>
          <a:srcRect/>
          <a:stretch>
            <a:fillRect/>
          </a:stretch>
        </p:blipFill>
        <p:spPr bwMode="auto">
          <a:xfrm>
            <a:off x="0" y="-114300"/>
            <a:ext cx="9286875"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el 1"/>
          <p:cNvSpPr>
            <a:spLocks noGrp="1"/>
          </p:cNvSpPr>
          <p:nvPr>
            <p:ph type="title"/>
          </p:nvPr>
        </p:nvSpPr>
        <p:spPr/>
        <p:txBody>
          <a:bodyPr/>
          <a:lstStyle/>
          <a:p>
            <a:pPr eaLnBrk="1" hangingPunct="1"/>
            <a:r>
              <a:rPr lang="fr-FR" dirty="0">
                <a:solidFill>
                  <a:schemeClr val="bg1"/>
                </a:solidFill>
              </a:rPr>
              <a:t>I</a:t>
            </a:r>
            <a:r>
              <a:rPr lang="fr-FR" dirty="0" smtClean="0">
                <a:solidFill>
                  <a:schemeClr val="bg1"/>
                </a:solidFill>
              </a:rPr>
              <a:t>ntroduction</a:t>
            </a:r>
            <a:r>
              <a:rPr lang="nl-BE" dirty="0" smtClean="0">
                <a:solidFill>
                  <a:schemeClr val="bg1"/>
                </a:solidFill>
              </a:rPr>
              <a:t> (3)</a:t>
            </a:r>
          </a:p>
        </p:txBody>
      </p:sp>
      <p:sp>
        <p:nvSpPr>
          <p:cNvPr id="6148" name="Tijdelijke aanduiding voor inhoud 2"/>
          <p:cNvSpPr>
            <a:spLocks noGrp="1"/>
          </p:cNvSpPr>
          <p:nvPr>
            <p:ph idx="1"/>
          </p:nvPr>
        </p:nvSpPr>
        <p:spPr>
          <a:xfrm>
            <a:off x="179388" y="1600200"/>
            <a:ext cx="9107487" cy="4525963"/>
          </a:xfrm>
        </p:spPr>
        <p:txBody>
          <a:bodyPr/>
          <a:lstStyle/>
          <a:p>
            <a:pPr marL="0" indent="0" eaLnBrk="1" hangingPunct="1">
              <a:buFont typeface="Arial" charset="0"/>
              <a:buNone/>
              <a:defRPr/>
            </a:pPr>
            <a:r>
              <a:rPr lang="nl-BE" dirty="0" smtClean="0">
                <a:solidFill>
                  <a:schemeClr val="bg1"/>
                </a:solidFill>
              </a:rPr>
              <a:t>Toulouse …</a:t>
            </a:r>
            <a:endParaRPr lang="fr-FR" dirty="0" smtClean="0">
              <a:solidFill>
                <a:schemeClr val="bg1"/>
              </a:solidFill>
            </a:endParaRPr>
          </a:p>
          <a:p>
            <a:pPr eaLnBrk="1" hangingPunct="1">
              <a:defRPr/>
            </a:pPr>
            <a:r>
              <a:rPr lang="fr-FR" dirty="0">
                <a:solidFill>
                  <a:schemeClr val="bg1"/>
                </a:solidFill>
              </a:rPr>
              <a:t>e</a:t>
            </a:r>
            <a:r>
              <a:rPr lang="fr-FR" dirty="0" smtClean="0">
                <a:solidFill>
                  <a:schemeClr val="bg1"/>
                </a:solidFill>
              </a:rPr>
              <a:t>st la 4</a:t>
            </a:r>
            <a:r>
              <a:rPr lang="fr-FR" baseline="30000" dirty="0" smtClean="0">
                <a:solidFill>
                  <a:schemeClr val="bg1"/>
                </a:solidFill>
              </a:rPr>
              <a:t>e</a:t>
            </a:r>
            <a:r>
              <a:rPr lang="fr-FR" dirty="0" smtClean="0">
                <a:solidFill>
                  <a:schemeClr val="bg1"/>
                </a:solidFill>
              </a:rPr>
              <a:t> ville la plus peuplée de France après Paris, Marseille et Lyon</a:t>
            </a:r>
          </a:p>
          <a:p>
            <a:pPr eaLnBrk="1" hangingPunct="1">
              <a:defRPr/>
            </a:pPr>
            <a:r>
              <a:rPr lang="fr-FR" dirty="0">
                <a:solidFill>
                  <a:schemeClr val="bg1"/>
                </a:solidFill>
              </a:rPr>
              <a:t>c</a:t>
            </a:r>
            <a:r>
              <a:rPr lang="fr-FR" dirty="0" smtClean="0">
                <a:solidFill>
                  <a:schemeClr val="bg1"/>
                </a:solidFill>
              </a:rPr>
              <a:t>ompte 445 000 habitants </a:t>
            </a:r>
          </a:p>
          <a:p>
            <a:pPr eaLnBrk="1" hangingPunct="1">
              <a:defRPr/>
            </a:pPr>
            <a:r>
              <a:rPr lang="fr-FR" dirty="0">
                <a:solidFill>
                  <a:schemeClr val="bg1"/>
                </a:solidFill>
              </a:rPr>
              <a:t>e</a:t>
            </a:r>
            <a:r>
              <a:rPr lang="fr-FR" dirty="0" smtClean="0">
                <a:solidFill>
                  <a:schemeClr val="bg1"/>
                </a:solidFill>
              </a:rPr>
              <a:t>st la 3</a:t>
            </a:r>
            <a:r>
              <a:rPr lang="fr-FR" baseline="30000" dirty="0" smtClean="0">
                <a:solidFill>
                  <a:schemeClr val="bg1"/>
                </a:solidFill>
              </a:rPr>
              <a:t>e</a:t>
            </a:r>
            <a:r>
              <a:rPr lang="fr-FR" dirty="0" smtClean="0">
                <a:solidFill>
                  <a:schemeClr val="bg1"/>
                </a:solidFill>
              </a:rPr>
              <a:t> ville universitaire de France (89 000 étudiants)</a:t>
            </a:r>
          </a:p>
          <a:p>
            <a:pPr eaLnBrk="1" hangingPunct="1">
              <a:defRPr/>
            </a:pPr>
            <a:r>
              <a:rPr lang="fr-FR" dirty="0" smtClean="0">
                <a:solidFill>
                  <a:schemeClr val="bg1"/>
                </a:solidFill>
              </a:rPr>
              <a:t>Est une ville très jeune: 43% des habitants ont moins de 29 ans</a:t>
            </a:r>
            <a:br>
              <a:rPr lang="fr-FR" dirty="0" smtClean="0">
                <a:solidFill>
                  <a:schemeClr val="bg1"/>
                </a:solidFill>
              </a:rPr>
            </a:br>
            <a:endParaRPr lang="nl-BE" dirty="0" smtClean="0">
              <a:solidFill>
                <a:schemeClr val="bg1"/>
              </a:solidFill>
            </a:endParaRPr>
          </a:p>
        </p:txBody>
      </p:sp>
      <p:sp>
        <p:nvSpPr>
          <p:cNvPr id="5" name="Tijdelijke aanduiding voor dianummer 4"/>
          <p:cNvSpPr>
            <a:spLocks noGrp="1"/>
          </p:cNvSpPr>
          <p:nvPr>
            <p:ph type="sldNum" sz="quarter" idx="12"/>
          </p:nvPr>
        </p:nvSpPr>
        <p:spPr/>
        <p:txBody>
          <a:bodyPr/>
          <a:lstStyle/>
          <a:p>
            <a:pPr>
              <a:defRPr/>
            </a:pPr>
            <a:fld id="{1109D131-F7D8-494A-8DA4-1CB0557E93CB}" type="slidenum">
              <a:rPr lang="nl-BE"/>
              <a:pPr>
                <a:defRPr/>
              </a:pPr>
              <a:t>4</a:t>
            </a:fld>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animEffect transition="in" filter="blinds(horizontal)">
                                      <p:cBhvr>
                                        <p:cTn id="7" dur="500"/>
                                        <p:tgtEl>
                                          <p:spTgt spid="614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8">
                                            <p:txEl>
                                              <p:pRg st="0" end="0"/>
                                            </p:txEl>
                                          </p:spTgt>
                                        </p:tgtEl>
                                        <p:attrNameLst>
                                          <p:attrName>style.visibility</p:attrName>
                                        </p:attrNameLst>
                                      </p:cBhvr>
                                      <p:to>
                                        <p:strVal val="visible"/>
                                      </p:to>
                                    </p:set>
                                    <p:animEffect transition="in" filter="blinds(horizontal)">
                                      <p:cBhvr>
                                        <p:cTn id="12" dur="500"/>
                                        <p:tgtEl>
                                          <p:spTgt spid="614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animEffect transition="in" filter="blinds(horizontal)">
                                      <p:cBhvr>
                                        <p:cTn id="15" dur="500"/>
                                        <p:tgtEl>
                                          <p:spTgt spid="614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148">
                                            <p:txEl>
                                              <p:pRg st="3" end="3"/>
                                            </p:txEl>
                                          </p:spTgt>
                                        </p:tgtEl>
                                        <p:attrNameLst>
                                          <p:attrName>style.visibility</p:attrName>
                                        </p:attrNameLst>
                                      </p:cBhvr>
                                      <p:to>
                                        <p:strVal val="visible"/>
                                      </p:to>
                                    </p:set>
                                    <p:animEffect transition="in" filter="blinds(horizontal)">
                                      <p:cBhvr>
                                        <p:cTn id="18" dur="500"/>
                                        <p:tgtEl>
                                          <p:spTgt spid="614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148">
                                            <p:txEl>
                                              <p:pRg st="4" end="4"/>
                                            </p:txEl>
                                          </p:spTgt>
                                        </p:tgtEl>
                                        <p:attrNameLst>
                                          <p:attrName>style.visibility</p:attrName>
                                        </p:attrNameLst>
                                      </p:cBhvr>
                                      <p:to>
                                        <p:strVal val="visible"/>
                                      </p:to>
                                    </p:set>
                                    <p:animEffect transition="in" filter="blinds(horizontal)">
                                      <p:cBhvr>
                                        <p:cTn id="21"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fr-FR" dirty="0">
                <a:solidFill>
                  <a:schemeClr val="bg1"/>
                </a:solidFill>
              </a:rPr>
              <a:t>S</a:t>
            </a:r>
            <a:r>
              <a:rPr lang="fr-FR" dirty="0" smtClean="0">
                <a:solidFill>
                  <a:schemeClr val="bg1"/>
                </a:solidFill>
              </a:rPr>
              <a:t>ituation</a:t>
            </a:r>
          </a:p>
        </p:txBody>
      </p:sp>
      <p:sp>
        <p:nvSpPr>
          <p:cNvPr id="3" name="Tijdelijke aanduiding voor inhoud 2"/>
          <p:cNvSpPr>
            <a:spLocks noGrp="1"/>
          </p:cNvSpPr>
          <p:nvPr>
            <p:ph idx="1"/>
          </p:nvPr>
        </p:nvSpPr>
        <p:spPr/>
        <p:txBody>
          <a:bodyPr rtlCol="0">
            <a:normAutofit/>
          </a:bodyPr>
          <a:lstStyle/>
          <a:p>
            <a:pPr eaLnBrk="1" fontAlgn="auto" hangingPunct="1">
              <a:spcAft>
                <a:spcPts val="0"/>
              </a:spcAft>
              <a:buFont typeface="Arial" pitchFamily="34" charset="0"/>
              <a:buNone/>
              <a:defRPr/>
            </a:pPr>
            <a:r>
              <a:rPr lang="nl-BE" sz="2800" dirty="0" smtClean="0">
                <a:solidFill>
                  <a:schemeClr val="accent2">
                    <a:lumMod val="50000"/>
                  </a:schemeClr>
                </a:solidFill>
              </a:rPr>
              <a:t>	</a:t>
            </a:r>
            <a:r>
              <a:rPr lang="fr-FR" sz="2800" i="1" dirty="0" smtClean="0">
                <a:solidFill>
                  <a:schemeClr val="accent2">
                    <a:lumMod val="50000"/>
                  </a:schemeClr>
                </a:solidFill>
              </a:rPr>
              <a:t>Télétourisme</a:t>
            </a:r>
            <a:r>
              <a:rPr lang="fr-FR" sz="2800" dirty="0" smtClean="0">
                <a:solidFill>
                  <a:schemeClr val="accent2">
                    <a:lumMod val="50000"/>
                  </a:schemeClr>
                </a:solidFill>
              </a:rPr>
              <a:t>, l’équivalent wallon de </a:t>
            </a:r>
            <a:r>
              <a:rPr lang="fr-FR" sz="2800" i="1" dirty="0" err="1" smtClean="0">
                <a:solidFill>
                  <a:schemeClr val="accent2">
                    <a:lumMod val="50000"/>
                  </a:schemeClr>
                </a:solidFill>
              </a:rPr>
              <a:t>Vlaanderen</a:t>
            </a:r>
            <a:r>
              <a:rPr lang="fr-FR" sz="2800" i="1" dirty="0" smtClean="0">
                <a:solidFill>
                  <a:schemeClr val="accent2">
                    <a:lumMod val="50000"/>
                  </a:schemeClr>
                </a:solidFill>
              </a:rPr>
              <a:t> </a:t>
            </a:r>
            <a:r>
              <a:rPr lang="fr-FR" sz="2800" i="1" dirty="0" err="1" smtClean="0">
                <a:solidFill>
                  <a:schemeClr val="accent2">
                    <a:lumMod val="50000"/>
                  </a:schemeClr>
                </a:solidFill>
              </a:rPr>
              <a:t>Vakantieland</a:t>
            </a:r>
            <a:r>
              <a:rPr lang="fr-FR" sz="2800" i="1" dirty="0" smtClean="0">
                <a:solidFill>
                  <a:schemeClr val="accent2">
                    <a:lumMod val="50000"/>
                  </a:schemeClr>
                </a:solidFill>
              </a:rPr>
              <a:t>, </a:t>
            </a:r>
            <a:r>
              <a:rPr lang="fr-FR" sz="2800" dirty="0" smtClean="0">
                <a:solidFill>
                  <a:schemeClr val="accent2">
                    <a:lumMod val="50000"/>
                  </a:schemeClr>
                </a:solidFill>
              </a:rPr>
              <a:t>diffusé sur la RTBF</a:t>
            </a:r>
            <a:r>
              <a:rPr lang="fr-FR" sz="2800" i="1" dirty="0" smtClean="0">
                <a:solidFill>
                  <a:schemeClr val="accent2">
                    <a:lumMod val="50000"/>
                  </a:schemeClr>
                </a:solidFill>
              </a:rPr>
              <a:t>, </a:t>
            </a:r>
            <a:r>
              <a:rPr lang="fr-FR" sz="2800" dirty="0" smtClean="0">
                <a:solidFill>
                  <a:schemeClr val="accent2">
                    <a:lumMod val="50000"/>
                  </a:schemeClr>
                </a:solidFill>
              </a:rPr>
              <a:t>offre un job de vacances inoubliable</a:t>
            </a:r>
            <a:r>
              <a:rPr lang="fr-FR" sz="2800" dirty="0">
                <a:solidFill>
                  <a:schemeClr val="accent2">
                    <a:lumMod val="50000"/>
                  </a:schemeClr>
                </a:solidFill>
              </a:rPr>
              <a:t>.</a:t>
            </a:r>
            <a:r>
              <a:rPr lang="fr-FR" sz="2800" dirty="0" smtClean="0">
                <a:solidFill>
                  <a:schemeClr val="accent2">
                    <a:lumMod val="50000"/>
                  </a:schemeClr>
                </a:solidFill>
              </a:rPr>
              <a:t> Le programme cherche une équipe de reporters pour faire des reportages touristiques dans toute l’Europe. Vu qu’il y a plusieurs équipes qui ont posé leur candidature,  il y a un concours. L’équipe qui fait le reportage virtuel de Toulouse le plus original, obtient le job!</a:t>
            </a:r>
            <a:endParaRPr lang="fr-FR" sz="2800" dirty="0">
              <a:solidFill>
                <a:schemeClr val="accent2">
                  <a:lumMod val="50000"/>
                </a:schemeClr>
              </a:solidFill>
            </a:endParaRPr>
          </a:p>
        </p:txBody>
      </p:sp>
      <p:pic>
        <p:nvPicPr>
          <p:cNvPr id="18434" name="Picture 2" descr="http://webetab.ac-bordeaux.fr/Etablissement/CCDAndoinsArthez/0809/paris/reporter4.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72063"/>
            <a:ext cx="13049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dianummer 4"/>
          <p:cNvSpPr>
            <a:spLocks noGrp="1"/>
          </p:cNvSpPr>
          <p:nvPr>
            <p:ph type="sldNum" sz="quarter" idx="12"/>
          </p:nvPr>
        </p:nvSpPr>
        <p:spPr/>
        <p:txBody>
          <a:bodyPr/>
          <a:lstStyle/>
          <a:p>
            <a:pPr>
              <a:defRPr/>
            </a:pPr>
            <a:fld id="{4ABD3387-E5AF-4D10-B4FB-8CD6B59C1013}" type="slidenum">
              <a:rPr lang="nl-BE"/>
              <a:pPr>
                <a:defRPr/>
              </a:pPr>
              <a:t>5</a:t>
            </a:fld>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 calcmode="lin" valueType="num">
                                      <p:cBhvr additive="base">
                                        <p:cTn id="10" dur="1000" fill="hold"/>
                                        <p:tgtEl>
                                          <p:spTgt spid="18434"/>
                                        </p:tgtEl>
                                        <p:attrNameLst>
                                          <p:attrName>ppt_x</p:attrName>
                                        </p:attrNameLst>
                                      </p:cBhvr>
                                      <p:tavLst>
                                        <p:tav tm="0">
                                          <p:val>
                                            <p:strVal val="1+#ppt_w/2"/>
                                          </p:val>
                                        </p:tav>
                                        <p:tav tm="100000">
                                          <p:val>
                                            <p:strVal val="#ppt_x"/>
                                          </p:val>
                                        </p:tav>
                                      </p:tavLst>
                                    </p:anim>
                                    <p:anim calcmode="lin" valueType="num">
                                      <p:cBhvr additive="base">
                                        <p:cTn id="11" dur="1000" fill="hold"/>
                                        <p:tgtEl>
                                          <p:spTgt spid="184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nl-BE" dirty="0" err="1">
                <a:solidFill>
                  <a:schemeClr val="bg1"/>
                </a:solidFill>
              </a:rPr>
              <a:t>T</a:t>
            </a:r>
            <a:r>
              <a:rPr lang="nl-BE" dirty="0" err="1" smtClean="0">
                <a:solidFill>
                  <a:schemeClr val="bg1"/>
                </a:solidFill>
              </a:rPr>
              <a:t>âche</a:t>
            </a:r>
            <a:endParaRPr lang="nl-BE" dirty="0" smtClean="0"/>
          </a:p>
        </p:txBody>
      </p:sp>
      <p:sp>
        <p:nvSpPr>
          <p:cNvPr id="3" name="Tijdelijke aanduiding voor inhoud 2"/>
          <p:cNvSpPr>
            <a:spLocks noGrp="1"/>
          </p:cNvSpPr>
          <p:nvPr>
            <p:ph idx="1"/>
          </p:nvPr>
        </p:nvSpPr>
        <p:spPr>
          <a:xfrm>
            <a:off x="457200" y="1600200"/>
            <a:ext cx="8578850" cy="4525963"/>
          </a:xfrm>
        </p:spPr>
        <p:txBody>
          <a:bodyPr rtlCol="0">
            <a:normAutofit fontScale="77500" lnSpcReduction="20000"/>
          </a:bodyPr>
          <a:lstStyle/>
          <a:p>
            <a:pPr marL="514350" indent="-514350" eaLnBrk="1" fontAlgn="auto" hangingPunct="1">
              <a:spcAft>
                <a:spcPts val="0"/>
              </a:spcAft>
              <a:buFont typeface="+mj-lt"/>
              <a:buAutoNum type="arabicParenR"/>
              <a:defRPr/>
            </a:pPr>
            <a:r>
              <a:rPr lang="fr-FR" dirty="0" smtClean="0">
                <a:solidFill>
                  <a:schemeClr val="accent2">
                    <a:lumMod val="50000"/>
                  </a:schemeClr>
                </a:solidFill>
              </a:rPr>
              <a:t>A deux, vous recherchez les informations demandées sur Toulouse (</a:t>
            </a:r>
            <a:r>
              <a:rPr lang="fr-FR" i="1" dirty="0" smtClean="0">
                <a:solidFill>
                  <a:schemeClr val="accent2">
                    <a:lumMod val="50000"/>
                  </a:schemeClr>
                </a:solidFill>
              </a:rPr>
              <a:t>cf. </a:t>
            </a:r>
            <a:r>
              <a:rPr lang="fr-FR" dirty="0" smtClean="0">
                <a:solidFill>
                  <a:schemeClr val="accent2">
                    <a:lumMod val="50000"/>
                  </a:schemeClr>
                </a:solidFill>
              </a:rPr>
              <a:t>Processus). Pour recherchez ces informations, vous consultez les sites donnés </a:t>
            </a:r>
            <a:r>
              <a:rPr lang="fr-FR" i="1" dirty="0" smtClean="0">
                <a:solidFill>
                  <a:schemeClr val="accent2">
                    <a:lumMod val="50000"/>
                  </a:schemeClr>
                </a:solidFill>
              </a:rPr>
              <a:t>(cf. </a:t>
            </a:r>
            <a:r>
              <a:rPr lang="fr-FR" dirty="0" smtClean="0">
                <a:solidFill>
                  <a:schemeClr val="accent2">
                    <a:lumMod val="50000"/>
                  </a:schemeClr>
                </a:solidFill>
              </a:rPr>
              <a:t>Ressources)</a:t>
            </a:r>
            <a:r>
              <a:rPr lang="fr-FR" i="1" dirty="0" smtClean="0">
                <a:solidFill>
                  <a:schemeClr val="accent2">
                    <a:lumMod val="50000"/>
                  </a:schemeClr>
                </a:solidFill>
              </a:rPr>
              <a:t>.</a:t>
            </a:r>
            <a:r>
              <a:rPr lang="fr-FR" dirty="0" smtClean="0">
                <a:solidFill>
                  <a:schemeClr val="accent2">
                    <a:lumMod val="50000"/>
                  </a:schemeClr>
                </a:solidFill>
              </a:rPr>
              <a:t> </a:t>
            </a:r>
          </a:p>
          <a:p>
            <a:pPr marL="514350" indent="-514350" eaLnBrk="1" fontAlgn="auto" hangingPunct="1">
              <a:spcAft>
                <a:spcPts val="0"/>
              </a:spcAft>
              <a:buFont typeface="+mj-lt"/>
              <a:buAutoNum type="arabicParenR"/>
              <a:defRPr/>
            </a:pPr>
            <a:r>
              <a:rPr lang="fr-FR" dirty="0" smtClean="0">
                <a:solidFill>
                  <a:schemeClr val="accent2">
                    <a:lumMod val="50000"/>
                  </a:schemeClr>
                </a:solidFill>
              </a:rPr>
              <a:t>Avec les informations trouvées, vous faites un reportage de la ville à l’aide d’une présentation PowerPoint. Soyez créatifs parce que le but est que vous donniez envie aux spectateurs de visiter Toulouse et que vous montriez que vous voulez vraiment obtenir le job de vacances. </a:t>
            </a:r>
          </a:p>
          <a:p>
            <a:pPr marL="514350" indent="-514350" eaLnBrk="1" fontAlgn="auto" hangingPunct="1">
              <a:spcAft>
                <a:spcPts val="0"/>
              </a:spcAft>
              <a:buFont typeface="+mj-lt"/>
              <a:buAutoNum type="arabicParenR"/>
              <a:defRPr/>
            </a:pPr>
            <a:r>
              <a:rPr lang="fr-FR" dirty="0" smtClean="0">
                <a:solidFill>
                  <a:schemeClr val="accent2">
                    <a:lumMod val="50000"/>
                  </a:schemeClr>
                </a:solidFill>
              </a:rPr>
              <a:t>Vous faites un exposé devant la classe.</a:t>
            </a:r>
          </a:p>
          <a:p>
            <a:pPr marL="514350" indent="-514350" eaLnBrk="1" fontAlgn="auto" hangingPunct="1">
              <a:spcAft>
                <a:spcPts val="0"/>
              </a:spcAft>
              <a:buFont typeface="+mj-lt"/>
              <a:buAutoNum type="arabicParenR"/>
              <a:defRPr/>
            </a:pPr>
            <a:r>
              <a:rPr lang="fr-FR" dirty="0" smtClean="0">
                <a:solidFill>
                  <a:schemeClr val="accent2">
                    <a:lumMod val="50000"/>
                  </a:schemeClr>
                </a:solidFill>
              </a:rPr>
              <a:t>Pendant les exposés, vos collègues et le professeur remplissent une grille d’évaluation. L’équipe qui a la meilleure évaluation obtient le job.</a:t>
            </a:r>
          </a:p>
          <a:p>
            <a:pPr marL="514350" indent="-514350" eaLnBrk="1" fontAlgn="auto" hangingPunct="1">
              <a:spcAft>
                <a:spcPts val="0"/>
              </a:spcAft>
              <a:buFont typeface="Arial" pitchFamily="34" charset="0"/>
              <a:buNone/>
              <a:defRPr/>
            </a:pPr>
            <a:endParaRPr lang="nl-BE" dirty="0" smtClean="0">
              <a:solidFill>
                <a:schemeClr val="accent2">
                  <a:lumMod val="50000"/>
                </a:schemeClr>
              </a:solidFill>
            </a:endParaRPr>
          </a:p>
          <a:p>
            <a:pPr marL="514350" indent="-514350" eaLnBrk="1" fontAlgn="auto" hangingPunct="1">
              <a:spcAft>
                <a:spcPts val="0"/>
              </a:spcAft>
              <a:buFont typeface="+mj-lt"/>
              <a:buAutoNum type="arabicParenR"/>
              <a:defRPr/>
            </a:pPr>
            <a:endParaRPr lang="nl-BE" dirty="0" smtClean="0">
              <a:solidFill>
                <a:schemeClr val="accent2">
                  <a:lumMod val="50000"/>
                </a:schemeClr>
              </a:solidFill>
            </a:endParaRPr>
          </a:p>
          <a:p>
            <a:pPr marL="514350" indent="-514350" eaLnBrk="1" fontAlgn="auto" hangingPunct="1">
              <a:spcAft>
                <a:spcPts val="0"/>
              </a:spcAft>
              <a:buFont typeface="+mj-lt"/>
              <a:buAutoNum type="arabicParenR"/>
              <a:defRPr/>
            </a:pPr>
            <a:endParaRPr lang="nl-BE" dirty="0" smtClean="0">
              <a:solidFill>
                <a:schemeClr val="accent2">
                  <a:lumMod val="50000"/>
                </a:schemeClr>
              </a:solidFill>
            </a:endParaRPr>
          </a:p>
          <a:p>
            <a:pPr eaLnBrk="1" fontAlgn="auto" hangingPunct="1">
              <a:spcAft>
                <a:spcPts val="0"/>
              </a:spcAft>
              <a:buFont typeface="Arial" pitchFamily="34" charset="0"/>
              <a:buChar char="•"/>
              <a:defRPr/>
            </a:pPr>
            <a:endParaRPr lang="nl-BE" dirty="0"/>
          </a:p>
        </p:txBody>
      </p:sp>
      <p:sp>
        <p:nvSpPr>
          <p:cNvPr id="4" name="Tijdelijke aanduiding voor dianummer 3"/>
          <p:cNvSpPr>
            <a:spLocks noGrp="1"/>
          </p:cNvSpPr>
          <p:nvPr>
            <p:ph type="sldNum" sz="quarter" idx="12"/>
          </p:nvPr>
        </p:nvSpPr>
        <p:spPr/>
        <p:txBody>
          <a:bodyPr/>
          <a:lstStyle/>
          <a:p>
            <a:pPr>
              <a:defRPr/>
            </a:pPr>
            <a:fld id="{5140D0B0-7B1F-422E-83A9-7DE0BE03E927}" type="slidenum">
              <a:rPr lang="nl-BE"/>
              <a:pPr>
                <a:defRPr/>
              </a:pPr>
              <a:t>6</a:t>
            </a:fld>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nl-BE" dirty="0" err="1">
                <a:solidFill>
                  <a:schemeClr val="bg1"/>
                </a:solidFill>
              </a:rPr>
              <a:t>T</a:t>
            </a:r>
            <a:r>
              <a:rPr lang="nl-BE" dirty="0" err="1" smtClean="0">
                <a:solidFill>
                  <a:schemeClr val="bg1"/>
                </a:solidFill>
              </a:rPr>
              <a:t>âche</a:t>
            </a:r>
            <a:r>
              <a:rPr lang="nl-BE" dirty="0" smtClean="0">
                <a:solidFill>
                  <a:schemeClr val="bg1"/>
                </a:solidFill>
              </a:rPr>
              <a:t>: </a:t>
            </a:r>
            <a:r>
              <a:rPr lang="nl-BE" dirty="0" err="1" smtClean="0">
                <a:solidFill>
                  <a:schemeClr val="bg1"/>
                </a:solidFill>
              </a:rPr>
              <a:t>infos</a:t>
            </a:r>
            <a:r>
              <a:rPr lang="nl-BE" dirty="0" smtClean="0">
                <a:solidFill>
                  <a:schemeClr val="bg1"/>
                </a:solidFill>
              </a:rPr>
              <a:t> </a:t>
            </a:r>
            <a:r>
              <a:rPr lang="nl-BE" dirty="0" err="1" smtClean="0">
                <a:solidFill>
                  <a:schemeClr val="bg1"/>
                </a:solidFill>
              </a:rPr>
              <a:t>pratiques</a:t>
            </a:r>
            <a:endParaRPr lang="fr-FR" dirty="0" smtClean="0">
              <a:solidFill>
                <a:schemeClr val="bg1"/>
              </a:solidFill>
            </a:endParaRPr>
          </a:p>
        </p:txBody>
      </p:sp>
      <p:sp>
        <p:nvSpPr>
          <p:cNvPr id="3" name="Tijdelijke aanduiding voor inhoud 2"/>
          <p:cNvSpPr>
            <a:spLocks noGrp="1"/>
          </p:cNvSpPr>
          <p:nvPr>
            <p:ph idx="1"/>
          </p:nvPr>
        </p:nvSpPr>
        <p:spPr/>
        <p:txBody>
          <a:bodyPr rtlCol="0">
            <a:normAutofit fontScale="92500" lnSpcReduction="10000"/>
          </a:bodyPr>
          <a:lstStyle/>
          <a:p>
            <a:pPr marL="514350" indent="-514350" eaLnBrk="1" fontAlgn="auto" hangingPunct="1">
              <a:spcAft>
                <a:spcPts val="0"/>
              </a:spcAft>
              <a:buFont typeface="Arial" charset="0"/>
              <a:buAutoNum type="arabicParenR"/>
              <a:defRPr/>
            </a:pPr>
            <a:r>
              <a:rPr lang="fr-FR" sz="3000" b="1" dirty="0" smtClean="0">
                <a:solidFill>
                  <a:schemeClr val="accent2">
                    <a:lumMod val="50000"/>
                  </a:schemeClr>
                </a:solidFill>
              </a:rPr>
              <a:t>La mission virtuelle</a:t>
            </a:r>
          </a:p>
          <a:p>
            <a:pPr marL="914400" lvl="1" indent="-514350" eaLnBrk="1" fontAlgn="auto" hangingPunct="1">
              <a:spcAft>
                <a:spcPts val="0"/>
              </a:spcAft>
              <a:defRPr/>
            </a:pPr>
            <a:r>
              <a:rPr lang="fr-FR" sz="3000" dirty="0" smtClean="0">
                <a:solidFill>
                  <a:schemeClr val="accent2">
                    <a:lumMod val="50000"/>
                  </a:schemeClr>
                </a:solidFill>
              </a:rPr>
              <a:t>Vous faites cette mission virtuelle à deux.</a:t>
            </a:r>
          </a:p>
          <a:p>
            <a:pPr marL="914400" lvl="1" indent="-514350" eaLnBrk="1" fontAlgn="auto" hangingPunct="1">
              <a:spcAft>
                <a:spcPts val="0"/>
              </a:spcAft>
              <a:defRPr/>
            </a:pPr>
            <a:r>
              <a:rPr lang="fr-FR" sz="3000" dirty="0" smtClean="0">
                <a:solidFill>
                  <a:schemeClr val="accent2">
                    <a:lumMod val="50000"/>
                  </a:schemeClr>
                </a:solidFill>
              </a:rPr>
              <a:t>Vous avez le temps de faire des recherches pendant une heure. Partagez le travail, parce qu’à la fin du cours, il faut avoir trouvé toutes les informations nécessaires. Vous envoyez ces informations à votre professeur par mail.  Si vous avez bien travaillé, vous aurez une bonne note pour le processus (</a:t>
            </a:r>
            <a:r>
              <a:rPr lang="fr-FR" sz="3000" i="1" dirty="0" smtClean="0">
                <a:solidFill>
                  <a:schemeClr val="accent2">
                    <a:lumMod val="50000"/>
                  </a:schemeClr>
                </a:solidFill>
              </a:rPr>
              <a:t>cf. </a:t>
            </a:r>
            <a:r>
              <a:rPr lang="fr-FR" sz="3000" dirty="0" smtClean="0">
                <a:solidFill>
                  <a:schemeClr val="accent2">
                    <a:lumMod val="50000"/>
                  </a:schemeClr>
                </a:solidFill>
              </a:rPr>
              <a:t>évaluation). Puis, vous préparez le reportage à la maison. </a:t>
            </a:r>
          </a:p>
          <a:p>
            <a:pPr eaLnBrk="1" fontAlgn="auto" hangingPunct="1">
              <a:spcAft>
                <a:spcPts val="0"/>
              </a:spcAft>
              <a:buFont typeface="Arial" charset="0"/>
              <a:buNone/>
              <a:defRPr/>
            </a:pPr>
            <a:endParaRPr lang="fr-FR" dirty="0" smtClean="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nl-BE" dirty="0" err="1">
                <a:solidFill>
                  <a:schemeClr val="bg1"/>
                </a:solidFill>
              </a:rPr>
              <a:t>T</a:t>
            </a:r>
            <a:r>
              <a:rPr lang="nl-BE" dirty="0" err="1" smtClean="0">
                <a:solidFill>
                  <a:schemeClr val="bg1"/>
                </a:solidFill>
              </a:rPr>
              <a:t>âche</a:t>
            </a:r>
            <a:r>
              <a:rPr lang="nl-BE" dirty="0" smtClean="0">
                <a:solidFill>
                  <a:schemeClr val="bg1"/>
                </a:solidFill>
              </a:rPr>
              <a:t>: </a:t>
            </a:r>
            <a:r>
              <a:rPr lang="nl-BE" dirty="0" err="1" smtClean="0">
                <a:solidFill>
                  <a:schemeClr val="bg1"/>
                </a:solidFill>
              </a:rPr>
              <a:t>infos</a:t>
            </a:r>
            <a:r>
              <a:rPr lang="nl-BE" dirty="0" smtClean="0">
                <a:solidFill>
                  <a:schemeClr val="bg1"/>
                </a:solidFill>
              </a:rPr>
              <a:t> </a:t>
            </a:r>
            <a:r>
              <a:rPr lang="nl-BE" dirty="0" err="1" smtClean="0">
                <a:solidFill>
                  <a:schemeClr val="bg1"/>
                </a:solidFill>
              </a:rPr>
              <a:t>pratiques</a:t>
            </a:r>
            <a:r>
              <a:rPr lang="nl-BE" dirty="0" smtClean="0">
                <a:solidFill>
                  <a:schemeClr val="bg1"/>
                </a:solidFill>
              </a:rPr>
              <a:t>(2)</a:t>
            </a:r>
            <a:endParaRPr lang="fr-FR" dirty="0" smtClean="0">
              <a:solidFill>
                <a:schemeClr val="bg1"/>
              </a:solidFill>
            </a:endParaRPr>
          </a:p>
        </p:txBody>
      </p:sp>
      <p:sp>
        <p:nvSpPr>
          <p:cNvPr id="3" name="Tijdelijke aanduiding voor inhoud 2"/>
          <p:cNvSpPr>
            <a:spLocks noGrp="1"/>
          </p:cNvSpPr>
          <p:nvPr>
            <p:ph idx="1"/>
          </p:nvPr>
        </p:nvSpPr>
        <p:spPr/>
        <p:txBody>
          <a:bodyPr rtlCol="0">
            <a:normAutofit fontScale="70000" lnSpcReduction="20000"/>
          </a:bodyPr>
          <a:lstStyle/>
          <a:p>
            <a:pPr eaLnBrk="1" fontAlgn="auto" hangingPunct="1">
              <a:spcAft>
                <a:spcPts val="0"/>
              </a:spcAft>
              <a:buFont typeface="Arial" charset="0"/>
              <a:buNone/>
              <a:defRPr/>
            </a:pPr>
            <a:r>
              <a:rPr lang="fr-FR" sz="3700" b="1" dirty="0" smtClean="0">
                <a:solidFill>
                  <a:schemeClr val="accent2">
                    <a:lumMod val="50000"/>
                  </a:schemeClr>
                </a:solidFill>
              </a:rPr>
              <a:t>2) Le PowerPoint</a:t>
            </a:r>
          </a:p>
          <a:p>
            <a:pPr lvl="1" eaLnBrk="1" fontAlgn="auto" hangingPunct="1">
              <a:spcAft>
                <a:spcPts val="0"/>
              </a:spcAft>
              <a:defRPr/>
            </a:pPr>
            <a:r>
              <a:rPr lang="fr-FR" sz="3400" dirty="0" smtClean="0">
                <a:solidFill>
                  <a:schemeClr val="accent2">
                    <a:lumMod val="50000"/>
                  </a:schemeClr>
                </a:solidFill>
              </a:rPr>
              <a:t>Consacrez au moins une diapositive à chaque sujet. Cela veut dire que votre PPT contient au moins 13 diapositives.</a:t>
            </a:r>
          </a:p>
          <a:p>
            <a:pPr lvl="1" eaLnBrk="1" fontAlgn="auto" hangingPunct="1">
              <a:spcAft>
                <a:spcPts val="0"/>
              </a:spcAft>
              <a:defRPr/>
            </a:pPr>
            <a:r>
              <a:rPr lang="fr-FR" sz="3400" dirty="0" smtClean="0">
                <a:solidFill>
                  <a:schemeClr val="accent2">
                    <a:lumMod val="50000"/>
                  </a:schemeClr>
                </a:solidFill>
              </a:rPr>
              <a:t>Si vous trouvez d’autres informations intéressantes, n’hésitez pas à les ajouter!</a:t>
            </a:r>
          </a:p>
          <a:p>
            <a:pPr lvl="1" eaLnBrk="1" fontAlgn="auto" hangingPunct="1">
              <a:spcAft>
                <a:spcPts val="0"/>
              </a:spcAft>
              <a:defRPr/>
            </a:pPr>
            <a:r>
              <a:rPr lang="fr-FR" sz="3400" dirty="0" smtClean="0">
                <a:solidFill>
                  <a:schemeClr val="accent2">
                    <a:lumMod val="50000"/>
                  </a:schemeClr>
                </a:solidFill>
              </a:rPr>
              <a:t>Rendez votre présentation attrayante en ajoutant, entre autres,  des photos, des animations… mais n’exagérez pas.</a:t>
            </a:r>
          </a:p>
          <a:p>
            <a:pPr lvl="1" eaLnBrk="1" fontAlgn="auto" hangingPunct="1">
              <a:spcAft>
                <a:spcPts val="0"/>
              </a:spcAft>
              <a:defRPr/>
            </a:pPr>
            <a:r>
              <a:rPr lang="fr-FR" sz="3400" dirty="0" smtClean="0">
                <a:solidFill>
                  <a:schemeClr val="accent2">
                    <a:lumMod val="50000"/>
                  </a:schemeClr>
                </a:solidFill>
              </a:rPr>
              <a:t>Ne copiez pas aveuglément les textes des sites</a:t>
            </a:r>
            <a:r>
              <a:rPr lang="fr-FR" sz="3400" dirty="0">
                <a:solidFill>
                  <a:schemeClr val="accent2">
                    <a:lumMod val="50000"/>
                  </a:schemeClr>
                </a:solidFill>
              </a:rPr>
              <a:t>:</a:t>
            </a:r>
            <a:r>
              <a:rPr lang="fr-FR" sz="3400" dirty="0" smtClean="0">
                <a:solidFill>
                  <a:schemeClr val="accent2">
                    <a:lumMod val="50000"/>
                  </a:schemeClr>
                </a:solidFill>
              </a:rPr>
              <a:t> vous perdrez des points pour l’originalité. (</a:t>
            </a:r>
            <a:r>
              <a:rPr lang="fr-FR" sz="3400" i="1" dirty="0" smtClean="0">
                <a:solidFill>
                  <a:schemeClr val="accent2">
                    <a:lumMod val="50000"/>
                  </a:schemeClr>
                </a:solidFill>
              </a:rPr>
              <a:t>cf. </a:t>
            </a:r>
            <a:r>
              <a:rPr lang="fr-FR" sz="3400" dirty="0" smtClean="0">
                <a:solidFill>
                  <a:schemeClr val="accent2">
                    <a:lumMod val="50000"/>
                  </a:schemeClr>
                </a:solidFill>
              </a:rPr>
              <a:t>évaluation)</a:t>
            </a:r>
          </a:p>
          <a:p>
            <a:pPr lvl="1" eaLnBrk="1" fontAlgn="auto" hangingPunct="1">
              <a:spcAft>
                <a:spcPts val="0"/>
              </a:spcAft>
              <a:defRPr/>
            </a:pPr>
            <a:r>
              <a:rPr lang="fr-FR" sz="3400" dirty="0" smtClean="0">
                <a:solidFill>
                  <a:schemeClr val="accent2">
                    <a:lumMod val="50000"/>
                  </a:schemeClr>
                </a:solidFill>
              </a:rPr>
              <a:t>Essayez de trouver un équilibre entre l’exhaustivité et la brièveté et distinguez ce qui est important du détail.</a:t>
            </a:r>
          </a:p>
          <a:p>
            <a:pPr lvl="1" eaLnBrk="1" fontAlgn="auto" hangingPunct="1">
              <a:spcAft>
                <a:spcPts val="0"/>
              </a:spcAft>
              <a:defRPr/>
            </a:pPr>
            <a:endParaRPr lang="fr-FR" sz="3400" dirty="0" smtClean="0">
              <a:solidFill>
                <a:schemeClr val="accent2">
                  <a:lumMod val="50000"/>
                </a:schemeClr>
              </a:solidFill>
            </a:endParaRPr>
          </a:p>
          <a:p>
            <a:pPr eaLnBrk="1" fontAlgn="auto" hangingPunct="1">
              <a:spcAft>
                <a:spcPts val="0"/>
              </a:spcAft>
              <a:buFont typeface="Arial" pitchFamily="34" charset="0"/>
              <a:buNone/>
              <a:defRPr/>
            </a:pPr>
            <a:endParaRPr lang="fr-FR" dirty="0" smtClean="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nl-BE" dirty="0" err="1">
                <a:solidFill>
                  <a:schemeClr val="bg1"/>
                </a:solidFill>
              </a:rPr>
              <a:t>T</a:t>
            </a:r>
            <a:r>
              <a:rPr lang="nl-BE" dirty="0" err="1" smtClean="0">
                <a:solidFill>
                  <a:schemeClr val="bg1"/>
                </a:solidFill>
              </a:rPr>
              <a:t>âche</a:t>
            </a:r>
            <a:r>
              <a:rPr lang="nl-BE" dirty="0" smtClean="0">
                <a:solidFill>
                  <a:schemeClr val="bg1"/>
                </a:solidFill>
              </a:rPr>
              <a:t>: </a:t>
            </a:r>
            <a:r>
              <a:rPr lang="nl-BE" dirty="0" err="1" smtClean="0">
                <a:solidFill>
                  <a:schemeClr val="bg1"/>
                </a:solidFill>
              </a:rPr>
              <a:t>infos</a:t>
            </a:r>
            <a:r>
              <a:rPr lang="nl-BE" dirty="0" smtClean="0">
                <a:solidFill>
                  <a:schemeClr val="bg1"/>
                </a:solidFill>
              </a:rPr>
              <a:t> </a:t>
            </a:r>
            <a:r>
              <a:rPr lang="nl-BE" dirty="0" err="1" smtClean="0">
                <a:solidFill>
                  <a:schemeClr val="bg1"/>
                </a:solidFill>
              </a:rPr>
              <a:t>pratiques</a:t>
            </a:r>
            <a:r>
              <a:rPr lang="nl-BE" dirty="0" smtClean="0">
                <a:solidFill>
                  <a:schemeClr val="bg1"/>
                </a:solidFill>
              </a:rPr>
              <a:t> (3)</a:t>
            </a:r>
            <a:endParaRPr lang="nl-BE" dirty="0" smtClean="0"/>
          </a:p>
        </p:txBody>
      </p:sp>
      <p:sp>
        <p:nvSpPr>
          <p:cNvPr id="3" name="Tijdelijke aanduiding voor inhoud 2"/>
          <p:cNvSpPr>
            <a:spLocks noGrp="1"/>
          </p:cNvSpPr>
          <p:nvPr>
            <p:ph idx="1"/>
          </p:nvPr>
        </p:nvSpPr>
        <p:spPr/>
        <p:txBody>
          <a:bodyPr rtlCol="0">
            <a:normAutofit fontScale="77500" lnSpcReduction="20000"/>
          </a:bodyPr>
          <a:lstStyle/>
          <a:p>
            <a:pPr eaLnBrk="1" fontAlgn="auto" hangingPunct="1">
              <a:spcAft>
                <a:spcPts val="0"/>
              </a:spcAft>
              <a:buFont typeface="Arial" charset="0"/>
              <a:buNone/>
              <a:defRPr/>
            </a:pPr>
            <a:r>
              <a:rPr lang="fr-FR" sz="3400" b="1" dirty="0" smtClean="0">
                <a:solidFill>
                  <a:schemeClr val="accent2">
                    <a:lumMod val="50000"/>
                  </a:schemeClr>
                </a:solidFill>
              </a:rPr>
              <a:t>3) L’exposé</a:t>
            </a:r>
          </a:p>
          <a:p>
            <a:pPr lvl="1" eaLnBrk="1" fontAlgn="auto" hangingPunct="1">
              <a:spcAft>
                <a:spcPts val="0"/>
              </a:spcAft>
              <a:defRPr/>
            </a:pPr>
            <a:r>
              <a:rPr lang="fr-FR" sz="3100" dirty="0" smtClean="0">
                <a:solidFill>
                  <a:schemeClr val="accent2">
                    <a:lumMod val="50000"/>
                  </a:schemeClr>
                </a:solidFill>
              </a:rPr>
              <a:t>Vous disposez d’une dizaine de minutes pour présenter votre reportage en classe. </a:t>
            </a:r>
          </a:p>
          <a:p>
            <a:pPr lvl="1" eaLnBrk="1" fontAlgn="auto" hangingPunct="1">
              <a:spcAft>
                <a:spcPts val="0"/>
              </a:spcAft>
              <a:defRPr/>
            </a:pPr>
            <a:r>
              <a:rPr lang="fr-FR" sz="3100" dirty="0" smtClean="0">
                <a:solidFill>
                  <a:schemeClr val="accent2">
                    <a:lumMod val="50000"/>
                  </a:schemeClr>
                </a:solidFill>
              </a:rPr>
              <a:t>Pendant la présentation, vous ne lisez pas littéralement votre texte. Ainsi vous perdrez des points pour la fluidité et l’aisance de la présentation orale (cf. évaluation).</a:t>
            </a:r>
            <a:r>
              <a:rPr lang="fr-FR" dirty="0" smtClean="0">
                <a:solidFill>
                  <a:schemeClr val="accent2">
                    <a:lumMod val="50000"/>
                  </a:schemeClr>
                </a:solidFill>
              </a:rPr>
              <a:t/>
            </a:r>
            <a:br>
              <a:rPr lang="fr-FR" dirty="0" smtClean="0">
                <a:solidFill>
                  <a:schemeClr val="accent2">
                    <a:lumMod val="50000"/>
                  </a:schemeClr>
                </a:solidFill>
              </a:rPr>
            </a:br>
            <a:endParaRPr lang="fr-FR" dirty="0" smtClean="0">
              <a:solidFill>
                <a:schemeClr val="accent2">
                  <a:lumMod val="50000"/>
                </a:schemeClr>
              </a:solidFill>
            </a:endParaRPr>
          </a:p>
          <a:p>
            <a:pPr eaLnBrk="1" fontAlgn="auto" hangingPunct="1">
              <a:spcAft>
                <a:spcPts val="0"/>
              </a:spcAft>
              <a:buFont typeface="Arial" charset="0"/>
              <a:buNone/>
              <a:defRPr/>
            </a:pPr>
            <a:r>
              <a:rPr lang="fr-FR" sz="3400" b="1" dirty="0" smtClean="0">
                <a:solidFill>
                  <a:schemeClr val="accent2">
                    <a:lumMod val="50000"/>
                  </a:schemeClr>
                </a:solidFill>
              </a:rPr>
              <a:t>4) Les dates limites</a:t>
            </a:r>
          </a:p>
          <a:p>
            <a:pPr lvl="1" eaLnBrk="1" fontAlgn="auto" hangingPunct="1">
              <a:spcAft>
                <a:spcPts val="0"/>
              </a:spcAft>
              <a:defRPr/>
            </a:pPr>
            <a:r>
              <a:rPr lang="fr-FR" sz="3100" dirty="0" smtClean="0">
                <a:solidFill>
                  <a:schemeClr val="accent2">
                    <a:lumMod val="50000"/>
                  </a:schemeClr>
                </a:solidFill>
              </a:rPr>
              <a:t>Envoyez la PPT à votre professeur une semaine avant la présentation du reportage, pour qu’il puisse la corriger.</a:t>
            </a:r>
          </a:p>
          <a:p>
            <a:pPr lvl="2" eaLnBrk="1" fontAlgn="auto" hangingPunct="1">
              <a:spcAft>
                <a:spcPts val="0"/>
              </a:spcAft>
              <a:buFont typeface="Arial" pitchFamily="34" charset="0"/>
              <a:buChar char="–"/>
              <a:defRPr/>
            </a:pPr>
            <a:r>
              <a:rPr lang="fr-FR" dirty="0" smtClean="0">
                <a:solidFill>
                  <a:schemeClr val="accent2">
                    <a:lumMod val="50000"/>
                  </a:schemeClr>
                </a:solidFill>
              </a:rPr>
              <a:t>La remise de la PPT: dans deux semaines</a:t>
            </a:r>
          </a:p>
          <a:p>
            <a:pPr lvl="2" eaLnBrk="1" fontAlgn="auto" hangingPunct="1">
              <a:spcAft>
                <a:spcPts val="0"/>
              </a:spcAft>
              <a:buFont typeface="Arial" pitchFamily="34" charset="0"/>
              <a:buChar char="–"/>
              <a:defRPr/>
            </a:pPr>
            <a:r>
              <a:rPr lang="fr-FR" dirty="0" smtClean="0">
                <a:solidFill>
                  <a:schemeClr val="accent2">
                    <a:lumMod val="50000"/>
                  </a:schemeClr>
                </a:solidFill>
              </a:rPr>
              <a:t>La présentation du reportage: dans trois semaines</a:t>
            </a:r>
          </a:p>
        </p:txBody>
      </p:sp>
      <p:sp>
        <p:nvSpPr>
          <p:cNvPr id="4" name="Tijdelijke aanduiding voor dianummer 3"/>
          <p:cNvSpPr>
            <a:spLocks noGrp="1"/>
          </p:cNvSpPr>
          <p:nvPr>
            <p:ph type="sldNum" sz="quarter" idx="12"/>
          </p:nvPr>
        </p:nvSpPr>
        <p:spPr/>
        <p:txBody>
          <a:bodyPr/>
          <a:lstStyle/>
          <a:p>
            <a:pPr>
              <a:defRPr/>
            </a:pPr>
            <a:fld id="{2B8397A4-B702-4652-8092-B8F4C87CE07A}" type="slidenum">
              <a:rPr lang="nl-BE"/>
              <a:pPr>
                <a:defRPr/>
              </a:pPr>
              <a:t>9</a:t>
            </a:fld>
            <a:endParaRPr lang="nl-BE" dirty="0"/>
          </a:p>
        </p:txBody>
      </p:sp>
      <p:sp>
        <p:nvSpPr>
          <p:cNvPr id="5" name="Rechthoek 4"/>
          <p:cNvSpPr/>
          <p:nvPr/>
        </p:nvSpPr>
        <p:spPr>
          <a:xfrm>
            <a:off x="4929188" y="6000750"/>
            <a:ext cx="3357562" cy="523875"/>
          </a:xfrm>
          <a:prstGeom prst="rect">
            <a:avLst/>
          </a:prstGeom>
        </p:spPr>
        <p:txBody>
          <a:bodyPr>
            <a:spAutoFit/>
          </a:bodyPr>
          <a:lstStyle/>
          <a:p>
            <a:pPr algn="ctr" fontAlgn="auto">
              <a:spcBef>
                <a:spcPts val="0"/>
              </a:spcBef>
              <a:spcAft>
                <a:spcPts val="0"/>
              </a:spcAft>
              <a:defRPr/>
            </a:pPr>
            <a:r>
              <a:rPr lang="fr-FR" sz="2800" b="1" spc="150" dirty="0">
                <a:ln w="11430"/>
                <a:solidFill>
                  <a:srgbClr val="F8F8F8"/>
                </a:solidFill>
                <a:effectLst>
                  <a:outerShdw blurRad="25400" algn="tl" rotWithShape="0">
                    <a:srgbClr val="000000">
                      <a:alpha val="43000"/>
                    </a:srgbClr>
                  </a:outerShdw>
                </a:effectLst>
              </a:rPr>
              <a:t>Bonne chance!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1000" fill="hold"/>
                                        <p:tgtEl>
                                          <p:spTgt spid="5"/>
                                        </p:tgtEl>
                                        <p:attrNameLst>
                                          <p:attrName>ppt_x</p:attrName>
                                        </p:attrNameLst>
                                      </p:cBhvr>
                                      <p:tavLst>
                                        <p:tav tm="0">
                                          <p:val>
                                            <p:strVal val="0-#ppt_w/2"/>
                                          </p:val>
                                        </p:tav>
                                        <p:tav tm="100000">
                                          <p:val>
                                            <p:strVal val="#ppt_x"/>
                                          </p:val>
                                        </p:tav>
                                      </p:tavLst>
                                    </p:anim>
                                    <p:anim calcmode="lin" valueType="num">
                                      <p:cBhvr additive="base">
                                        <p:cTn id="31"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TotalTime>
  <Words>997</Words>
  <Application>Microsoft Office PowerPoint</Application>
  <PresentationFormat>On-screen Show (4:3)</PresentationFormat>
  <Paragraphs>164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Office-thema</vt:lpstr>
      <vt:lpstr>Toulouse</vt:lpstr>
      <vt:lpstr>Introduction (1)</vt:lpstr>
      <vt:lpstr>Introduction (2)</vt:lpstr>
      <vt:lpstr>Introduction (3)</vt:lpstr>
      <vt:lpstr>Situation</vt:lpstr>
      <vt:lpstr>Tâche</vt:lpstr>
      <vt:lpstr>Tâche: infos pratiques</vt:lpstr>
      <vt:lpstr>Tâche: infos pratiques(2)</vt:lpstr>
      <vt:lpstr>Tâche: infos pratiques (3)</vt:lpstr>
      <vt:lpstr>Processus (1)</vt:lpstr>
      <vt:lpstr>Processus (2)</vt:lpstr>
      <vt:lpstr>Processus (3)</vt:lpstr>
      <vt:lpstr>Processus (4)</vt:lpstr>
      <vt:lpstr>Processus (5)</vt:lpstr>
      <vt:lpstr>Processus (6)</vt:lpstr>
      <vt:lpstr>Ressources</vt:lpstr>
      <vt:lpstr>Conclusion</vt:lpstr>
      <vt:lpstr>Évaluation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Ines Van den Broeck</dc:creator>
  <cp:lastModifiedBy>Vandermeulen Nina</cp:lastModifiedBy>
  <cp:revision>299</cp:revision>
  <dcterms:created xsi:type="dcterms:W3CDTF">2013-02-01T20:47:58Z</dcterms:created>
  <dcterms:modified xsi:type="dcterms:W3CDTF">2014-12-19T14:20:12Z</dcterms:modified>
</cp:coreProperties>
</file>