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sldIdLst>
    <p:sldId id="256" r:id="rId2"/>
    <p:sldId id="257" r:id="rId3"/>
    <p:sldId id="259" r:id="rId4"/>
    <p:sldId id="272" r:id="rId5"/>
    <p:sldId id="258" r:id="rId6"/>
    <p:sldId id="264" r:id="rId7"/>
    <p:sldId id="273" r:id="rId8"/>
    <p:sldId id="265" r:id="rId9"/>
    <p:sldId id="260" r:id="rId10"/>
    <p:sldId id="269" r:id="rId11"/>
    <p:sldId id="266" r:id="rId12"/>
    <p:sldId id="271" r:id="rId13"/>
    <p:sldId id="267" r:id="rId14"/>
    <p:sldId id="270" r:id="rId15"/>
    <p:sldId id="268" r:id="rId16"/>
    <p:sldId id="261" r:id="rId17"/>
    <p:sldId id="262" r:id="rId18"/>
    <p:sldId id="263" r:id="rId19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E27C32C-3FB2-45B7-891B-44203F5DD214}" type="datetimeFigureOut">
              <a:rPr lang="nl-BE"/>
              <a:pPr>
                <a:defRPr/>
              </a:pPr>
              <a:t>19/12/2014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BE" noProof="0" smtClean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138BC38-2A2D-4A18-9485-655B453808F9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92840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56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C60FAE5-8B34-4EE2-91C3-1364ACEB3B3D}" type="slidenum">
              <a:rPr lang="nl-BE" smtClean="0"/>
              <a:pPr eaLnBrk="1" hangingPunct="1"/>
              <a:t>2</a:t>
            </a:fld>
            <a:endParaRPr lang="nl-B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 verbindingslijn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6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0E075C4-01F6-411A-BE8E-AE9823B9E723}" type="datetimeFigureOut">
              <a:rPr lang="nl-BE"/>
              <a:pPr>
                <a:defRPr/>
              </a:pPr>
              <a:t>19/12/2014</a:t>
            </a:fld>
            <a:endParaRPr lang="nl-BE"/>
          </a:p>
        </p:txBody>
      </p:sp>
      <p:sp>
        <p:nvSpPr>
          <p:cNvPr id="7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8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A68AB7-27F8-431B-81B1-2E14DDE1EB55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967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FBB26-EAD8-4BFA-9EFB-A51B8594E8E6}" type="datetimeFigureOut">
              <a:rPr lang="nl-BE"/>
              <a:pPr>
                <a:defRPr/>
              </a:pPr>
              <a:t>19/12/2014</a:t>
            </a:fld>
            <a:endParaRPr lang="nl-BE"/>
          </a:p>
        </p:txBody>
      </p:sp>
      <p:sp>
        <p:nvSpPr>
          <p:cNvPr id="5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7672D-C1F9-400B-BA64-808C671E6055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4694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EDE94-6039-4F3D-964C-EAEF6F231B86}" type="datetimeFigureOut">
              <a:rPr lang="nl-BE"/>
              <a:pPr>
                <a:defRPr/>
              </a:pPr>
              <a:t>19/12/2014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E787A15-7FBC-4DBB-9485-32455F77D7C5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959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18A13-E945-4498-9B5F-1B70BFDCBDC4}" type="datetimeFigureOut">
              <a:rPr lang="nl-BE"/>
              <a:pPr>
                <a:defRPr/>
              </a:pPr>
              <a:t>19/12/2014</a:t>
            </a:fld>
            <a:endParaRPr lang="nl-BE"/>
          </a:p>
        </p:txBody>
      </p:sp>
      <p:sp>
        <p:nvSpPr>
          <p:cNvPr id="5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3D798-7E00-4503-97F3-44EA213D47D0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279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42BBDD0-FEFD-4D27-A8E1-DA00441BEC4E}" type="datetimeFigureOut">
              <a:rPr lang="nl-BE"/>
              <a:pPr>
                <a:defRPr/>
              </a:pPr>
              <a:t>19/12/2014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BB99E-DFA1-48F9-8808-ED38E59F32D6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675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C1C9-EC75-4D5A-9EDC-EBDB286BBCC1}" type="datetimeFigureOut">
              <a:rPr lang="nl-BE"/>
              <a:pPr>
                <a:defRPr/>
              </a:pPr>
              <a:t>19/12/2014</a:t>
            </a:fld>
            <a:endParaRPr lang="nl-BE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B3D12-CBFD-4F4E-AA07-DEDCC06648FE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481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5FA4F-9B27-497D-8958-7378F7FEE34F}" type="datetimeFigureOut">
              <a:rPr lang="nl-BE"/>
              <a:pPr>
                <a:defRPr/>
              </a:pPr>
              <a:t>19/12/2014</a:t>
            </a:fld>
            <a:endParaRPr lang="nl-BE"/>
          </a:p>
        </p:txBody>
      </p:sp>
      <p:sp>
        <p:nvSpPr>
          <p:cNvPr id="8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740DE-D7D8-4ABD-8F95-161B75181BC9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376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13C07-FC26-4728-86C9-F26D4C26305A}" type="datetimeFigureOut">
              <a:rPr lang="nl-BE"/>
              <a:pPr>
                <a:defRPr/>
              </a:pPr>
              <a:t>19/12/2014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4FF11-49EE-45B6-BB1E-495F10F3AEDC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1137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8F247-4465-4C52-9A47-08457ED49961}" type="datetimeFigureOut">
              <a:rPr lang="nl-BE"/>
              <a:pPr>
                <a:defRPr/>
              </a:pPr>
              <a:t>19/12/2014</a:t>
            </a:fld>
            <a:endParaRPr lang="nl-BE"/>
          </a:p>
        </p:txBody>
      </p:sp>
      <p:sp>
        <p:nvSpPr>
          <p:cNvPr id="3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49383-ABF2-4641-9067-AF34E252865B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753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9D6B8-6B09-4F14-9A8B-7F1CF3DDF3AC}" type="datetimeFigureOut">
              <a:rPr lang="nl-BE"/>
              <a:pPr>
                <a:defRPr/>
              </a:pPr>
              <a:t>19/12/2014</a:t>
            </a:fld>
            <a:endParaRPr lang="nl-BE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F42CF-4AFC-4F32-B32B-F085B7353552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478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hoek 9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7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54A82-9922-4C77-8186-1D4C33CE01E3}" type="datetimeFigureOut">
              <a:rPr lang="nl-BE"/>
              <a:pPr>
                <a:defRPr/>
              </a:pPr>
              <a:t>19/12/2014</a:t>
            </a:fld>
            <a:endParaRPr lang="nl-BE"/>
          </a:p>
        </p:txBody>
      </p:sp>
      <p:sp>
        <p:nvSpPr>
          <p:cNvPr id="8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E00F5-46E3-4267-BD0C-F84A58376EA9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169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30" name="Tijdelijke aanduiding voor teks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494F22-0C4A-455A-94CD-E7D80417BF78}" type="datetimeFigureOut">
              <a:rPr lang="nl-BE"/>
              <a:pPr>
                <a:defRPr/>
              </a:pPr>
              <a:t>19/12/2014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34A863-1766-4704-BDF0-343A3092973D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49" r:id="rId2"/>
    <p:sldLayoutId id="2147483957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8" r:id="rId9"/>
    <p:sldLayoutId id="2147483955" r:id="rId10"/>
    <p:sldLayoutId id="21474839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A24A73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A24A73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A24A73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A24A73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cassonne-tourisme.com/carcassonne2.nsf/vuetitre/docpgeIntroVisiter" TargetMode="External"/><Relationship Id="rId2" Type="http://schemas.openxmlformats.org/officeDocument/2006/relationships/hyperlink" Target="http://www.france-tourisme-informations.com/languedoc-roussilon/carcassonn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hyperlink" Target="http://www.routard.com/guide_voyage_lieu/3045-carcassonne.ht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0/01/Blason_ville_fr_N%C3%AEmes_(Gard).svg" TargetMode="Externa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t-nimes.fr/accueil.html" TargetMode="Externa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outard.com/guide_voyage_lieu/4062-nimes.htm" TargetMode="External"/><Relationship Id="rId5" Type="http://schemas.openxmlformats.org/officeDocument/2006/relationships/hyperlink" Target="http://www.nimes.fr/index.php?id=1686" TargetMode="External"/><Relationship Id="rId4" Type="http://schemas.openxmlformats.org/officeDocument/2006/relationships/hyperlink" Target="http://www.france-tourisme-informations.com/languedoc-roussilon/nimes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b/b1/Blason_ville_fr_Montpellier.svg" TargetMode="Externa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t-montpellier.fr/" TargetMode="Externa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outard.com/guide/code_dest/montpellier.htm" TargetMode="External"/><Relationship Id="rId5" Type="http://schemas.openxmlformats.org/officeDocument/2006/relationships/hyperlink" Target="http://www.montpellier.fr/" TargetMode="External"/><Relationship Id="rId4" Type="http://schemas.openxmlformats.org/officeDocument/2006/relationships/hyperlink" Target="http://www.france-tourisme-informations.com/languedoc-roussilon/montpellier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0/06/Escut_de_Perpiny%C3%A0.svg" TargetMode="Externa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nce-tourisme-informations.com/languedoc-roussilon/perpignan.html" TargetMode="External"/><Relationship Id="rId2" Type="http://schemas.openxmlformats.org/officeDocument/2006/relationships/hyperlink" Target="http://www.perpignantourism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hyperlink" Target="http://www.routard.com/guide_voyage_lieu/3465-perpignan.ht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GLPqBJc56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Brochure%20Toulous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slide" Target="slide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e/e0/Blason_Carcassonne_ville_basse_11.svg" TargetMode="Externa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19872" y="1124744"/>
            <a:ext cx="5105400" cy="170076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5400" smtClean="0"/>
              <a:t>Webquest</a:t>
            </a:r>
            <a:endParaRPr lang="fr-FR" sz="540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354388" y="2924175"/>
            <a:ext cx="5114925" cy="345757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4400" dirty="0" smtClean="0"/>
              <a:t>La région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4400" dirty="0" smtClean="0"/>
              <a:t>Languedoc-Roussillon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4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nl-BE" smtClean="0"/>
              <a:t>CERC: A2</a:t>
            </a: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Caroline Jacobs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caroline_jacobs@hotmail.com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mtClean="0"/>
              <a:t>Ressources : Carcassonne</a:t>
            </a:r>
            <a:endParaRPr lang="fr-FR"/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33321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z="1900" smtClean="0"/>
          </a:p>
          <a:p>
            <a:pPr eaLnBrk="1" hangingPunct="1">
              <a:buFont typeface="Wingdings 2" pitchFamily="18" charset="2"/>
              <a:buNone/>
            </a:pPr>
            <a:r>
              <a:rPr lang="fr-FR" sz="1900" smtClean="0"/>
              <a:t>Quelques sites intéressants qui peuvent vous aider :</a:t>
            </a:r>
          </a:p>
          <a:p>
            <a:pPr eaLnBrk="1" hangingPunct="1">
              <a:buFont typeface="Wingdings 2" pitchFamily="18" charset="2"/>
              <a:buNone/>
            </a:pPr>
            <a:endParaRPr lang="fr-FR" sz="1900" smtClean="0"/>
          </a:p>
          <a:p>
            <a:pPr eaLnBrk="1" hangingPunct="1">
              <a:buFont typeface="Arial" charset="0"/>
              <a:buChar char="•"/>
            </a:pPr>
            <a:r>
              <a:rPr lang="fr-FR" sz="1900" smtClean="0">
                <a:hlinkClick r:id="rId2"/>
              </a:rPr>
              <a:t>http://www.france-tourisme-informations.com/languedoc-roussilon/carcassonne.html</a:t>
            </a:r>
            <a:r>
              <a:rPr lang="fr-FR" sz="1900" smtClean="0"/>
              <a:t> </a:t>
            </a:r>
          </a:p>
          <a:p>
            <a:pPr eaLnBrk="1" hangingPunct="1">
              <a:buFont typeface="Arial" charset="0"/>
              <a:buChar char="•"/>
            </a:pPr>
            <a:r>
              <a:rPr lang="fr-FR" sz="1900" smtClean="0">
                <a:hlinkClick r:id="rId3"/>
              </a:rPr>
              <a:t>http://www.carcassonne-tourisme.com/carcassonne2.nsf/vuetitre/docpgeIntroVisiter</a:t>
            </a:r>
            <a:endParaRPr lang="fr-FR" sz="1900" smtClean="0"/>
          </a:p>
          <a:p>
            <a:pPr eaLnBrk="1" hangingPunct="1">
              <a:buFont typeface="Arial" charset="0"/>
              <a:buChar char="•"/>
            </a:pPr>
            <a:r>
              <a:rPr lang="fr-FR" sz="1900" smtClean="0">
                <a:hlinkClick r:id="rId4"/>
              </a:rPr>
              <a:t>http://www.routard.com/guide_voyage_lieu/3045-carcassonne.htm</a:t>
            </a:r>
            <a:r>
              <a:rPr lang="fr-FR" sz="1900" smtClean="0"/>
              <a:t> </a:t>
            </a:r>
          </a:p>
          <a:p>
            <a:pPr eaLnBrk="1" hangingPunct="1">
              <a:buFont typeface="Arial" charset="0"/>
              <a:buChar char="•"/>
            </a:pPr>
            <a:endParaRPr lang="fr-FR" sz="1900" smtClean="0"/>
          </a:p>
          <a:p>
            <a:pPr eaLnBrk="1" hangingPunct="1">
              <a:buFont typeface="Arial" charset="0"/>
              <a:buChar char="•"/>
            </a:pPr>
            <a:endParaRPr lang="fr-FR" sz="1900" smtClean="0"/>
          </a:p>
          <a:p>
            <a:pPr eaLnBrk="1" hangingPunct="1">
              <a:buFont typeface="Wingdings 2" pitchFamily="18" charset="2"/>
              <a:buNone/>
            </a:pPr>
            <a:endParaRPr lang="fr-FR" sz="1900" smtClean="0"/>
          </a:p>
          <a:p>
            <a:pPr eaLnBrk="1" hangingPunct="1">
              <a:buFont typeface="Wingdings 2" pitchFamily="18" charset="2"/>
              <a:buNone/>
            </a:pPr>
            <a:endParaRPr lang="fr-FR" sz="1900" smtClean="0">
              <a:hlinkClick r:id="rId5" action="ppaction://hlinksldjump"/>
            </a:endParaRPr>
          </a:p>
          <a:p>
            <a:pPr algn="r" eaLnBrk="1" hangingPunct="1">
              <a:buFont typeface="Wingdings 2" pitchFamily="18" charset="2"/>
              <a:buNone/>
            </a:pPr>
            <a:r>
              <a:rPr lang="fr-FR" sz="1700" smtClean="0">
                <a:hlinkClick r:id="rId5" action="ppaction://hlinksldjump"/>
              </a:rPr>
              <a:t>Vous avez terminé? Alors, cliquez ici. </a:t>
            </a:r>
            <a:endParaRPr lang="fr-FR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412875"/>
            <a:ext cx="7239000" cy="5256213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2100" dirty="0" smtClean="0"/>
              <a:t>Vous avez choisi Nîmes !</a:t>
            </a:r>
          </a:p>
          <a:p>
            <a:pPr marL="274320" indent="-274320" eaLnBrk="1" fontAlgn="auto" hangingPunct="1">
              <a:spcAft>
                <a:spcPts val="1200"/>
              </a:spcAft>
              <a:buFont typeface="Wingdings 2"/>
              <a:buNone/>
              <a:defRPr/>
            </a:pPr>
            <a:r>
              <a:rPr lang="fr-FR" sz="2100" dirty="0" smtClean="0"/>
              <a:t>Voici quelques éléments importants que vous pouvez insérer dans votre dépliant :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Géographie : situation dans la région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Un peu d’histoire de la ville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Gastronomie : plats typiques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Monuments et lieux touristiques :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L’amphithéâtre ‘Arènes’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Le Jardin de la Fontaine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La Maison Carrée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La cathédrale Saint Castor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Sommières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…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Arial" pitchFamily="34" charset="0"/>
              <a:buChar char="•"/>
              <a:defRPr/>
            </a:pPr>
            <a:r>
              <a:rPr lang="fr-FR" sz="2100" dirty="0" smtClean="0">
                <a:solidFill>
                  <a:schemeClr val="tx1"/>
                </a:solidFill>
              </a:rPr>
              <a:t>Excursions à faire 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Arial" pitchFamily="34" charset="0"/>
              <a:buChar char="•"/>
              <a:defRPr/>
            </a:pPr>
            <a:r>
              <a:rPr lang="fr-FR" sz="2100" dirty="0" smtClean="0">
                <a:solidFill>
                  <a:schemeClr val="tx1"/>
                </a:solidFill>
              </a:rPr>
              <a:t>Évènements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Arial" pitchFamily="34" charset="0"/>
              <a:buChar char="•"/>
              <a:defRPr/>
            </a:pPr>
            <a:r>
              <a:rPr lang="fr-FR" sz="2100" dirty="0" smtClean="0">
                <a:solidFill>
                  <a:schemeClr val="tx1"/>
                </a:solidFill>
              </a:rPr>
              <a:t>Personnes célèbres 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fr-FR" sz="2100" dirty="0" smtClean="0">
                <a:solidFill>
                  <a:schemeClr val="tx1"/>
                </a:solidFill>
              </a:rPr>
              <a:t>Sur la diapositive suivante, vous trouverez quelques sites intéressants.</a:t>
            </a:r>
            <a:endParaRPr lang="fr-FR" sz="2100" dirty="0" smtClean="0">
              <a:solidFill>
                <a:schemeClr val="tx1">
                  <a:tint val="85000"/>
                </a:schemeClr>
              </a:solidFill>
              <a:hlinkClick r:id="rId2" action="ppaction://hlinksldjump"/>
            </a:endParaRPr>
          </a:p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1800" dirty="0" smtClean="0">
                <a:hlinkClick r:id="rId2" action="ppaction://hlinksldjump"/>
              </a:rPr>
              <a:t>Retournez à la tâche concrète. </a:t>
            </a:r>
            <a:endParaRPr lang="fr-FR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fr-FR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mtClean="0"/>
              <a:t>Processus : Nîmes</a:t>
            </a:r>
            <a:endParaRPr lang="fr-FR"/>
          </a:p>
        </p:txBody>
      </p:sp>
      <p:pic>
        <p:nvPicPr>
          <p:cNvPr id="16388" name="Picture 2" descr="Bestand:Blason ville fr Nîmes (Gard)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254000"/>
            <a:ext cx="94297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31877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z="1900" smtClean="0"/>
          </a:p>
          <a:p>
            <a:pPr eaLnBrk="1" hangingPunct="1">
              <a:buFont typeface="Wingdings 2" pitchFamily="18" charset="2"/>
              <a:buNone/>
            </a:pPr>
            <a:r>
              <a:rPr lang="fr-FR" sz="1900" smtClean="0"/>
              <a:t>Quelques sites intéressants qui peuvent vous aider :</a:t>
            </a:r>
          </a:p>
          <a:p>
            <a:pPr eaLnBrk="1" hangingPunct="1">
              <a:buFont typeface="Wingdings 2" pitchFamily="18" charset="2"/>
              <a:buNone/>
            </a:pP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Arial" charset="0"/>
              <a:buChar char="•"/>
            </a:pPr>
            <a:r>
              <a:rPr lang="fr-FR" sz="1900" smtClean="0">
                <a:hlinkClick r:id="rId3"/>
              </a:rPr>
              <a:t>http://www.ot-nimes.fr/accueil.html</a:t>
            </a: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Arial" charset="0"/>
              <a:buChar char="•"/>
            </a:pPr>
            <a:r>
              <a:rPr lang="fr-FR" sz="1900" smtClean="0">
                <a:hlinkClick r:id="rId4"/>
              </a:rPr>
              <a:t>http://www.france-tourisme-informations.com/languedoc-roussilon/nimes.html</a:t>
            </a: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Arial" charset="0"/>
              <a:buChar char="•"/>
            </a:pPr>
            <a:r>
              <a:rPr lang="fr-FR" sz="1900" smtClean="0">
                <a:hlinkClick r:id="rId5"/>
              </a:rPr>
              <a:t>http://www.nimes.fr/index.php?id=1686</a:t>
            </a: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Arial" charset="0"/>
              <a:buChar char="•"/>
            </a:pPr>
            <a:r>
              <a:rPr lang="fr-FR" sz="1900" smtClean="0">
                <a:hlinkClick r:id="rId6"/>
              </a:rPr>
              <a:t>http://www.routard.com/guide_voyage_lieu/4062-nimes.htm</a:t>
            </a: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Arial" charset="0"/>
              <a:buChar char="•"/>
            </a:pP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1900" smtClean="0">
              <a:hlinkClick r:id="rId2" action="ppaction://hlinksldjump"/>
            </a:endParaRPr>
          </a:p>
          <a:p>
            <a:pPr eaLnBrk="1" hangingPunct="1"/>
            <a:endParaRPr lang="fr-FR" sz="1900" smtClean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mtClean="0"/>
              <a:t>Ressources : Nîmes</a:t>
            </a:r>
            <a:endParaRPr lang="fr-FR"/>
          </a:p>
        </p:txBody>
      </p:sp>
      <p:sp>
        <p:nvSpPr>
          <p:cNvPr id="17412" name="Rechthoek 4"/>
          <p:cNvSpPr>
            <a:spLocks noChangeArrowheads="1"/>
          </p:cNvSpPr>
          <p:nvPr/>
        </p:nvSpPr>
        <p:spPr bwMode="auto">
          <a:xfrm>
            <a:off x="3622675" y="5949950"/>
            <a:ext cx="4108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>
              <a:buFont typeface="Wingdings 2" pitchFamily="18" charset="2"/>
              <a:buNone/>
            </a:pPr>
            <a:r>
              <a:rPr lang="fr-FR">
                <a:hlinkClick r:id="rId2" action="ppaction://hlinksldjump"/>
              </a:rPr>
              <a:t>Vous avez terminé ? Alors, cliquez ici.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313"/>
            <a:ext cx="7239000" cy="518477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2100" dirty="0" smtClean="0"/>
              <a:t>Vous avez choisi Montpellier !</a:t>
            </a:r>
          </a:p>
          <a:p>
            <a:pPr marL="274320" indent="-274320" eaLnBrk="1" fontAlgn="auto" hangingPunct="1">
              <a:spcAft>
                <a:spcPts val="1200"/>
              </a:spcAft>
              <a:buFont typeface="Wingdings 2"/>
              <a:buNone/>
              <a:defRPr/>
            </a:pPr>
            <a:r>
              <a:rPr lang="fr-FR" sz="2100" dirty="0" smtClean="0"/>
              <a:t>Voici quelques éléments importants que vous pouvez insérer dans votre dépliant :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Géographie : situation dans la région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Un peu d’histoire de la ville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Gastronomie : plats typiques 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Monuments et lieux touristiques :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La Cathédrale Saint-Pierre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L’Esplanade Charles de Gaulle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Le Jardin des plantes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Le quartier d’</a:t>
            </a:r>
            <a:r>
              <a:rPr lang="fr-FR" sz="1900" dirty="0" err="1" smtClean="0">
                <a:solidFill>
                  <a:schemeClr val="tx1">
                    <a:tint val="85000"/>
                  </a:schemeClr>
                </a:solidFill>
              </a:rPr>
              <a:t>Odysseum</a:t>
            </a:r>
            <a:endParaRPr lang="fr-FR" sz="19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Les Folies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…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Arial" pitchFamily="34" charset="0"/>
              <a:buChar char="•"/>
              <a:defRPr/>
            </a:pPr>
            <a:r>
              <a:rPr lang="fr-FR" sz="2100" dirty="0" smtClean="0">
                <a:solidFill>
                  <a:schemeClr val="tx1"/>
                </a:solidFill>
              </a:rPr>
              <a:t>Excursions à faire 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Arial" pitchFamily="34" charset="0"/>
              <a:buChar char="•"/>
              <a:defRPr/>
            </a:pPr>
            <a:r>
              <a:rPr lang="fr-FR" sz="2100" dirty="0" smtClean="0">
                <a:solidFill>
                  <a:schemeClr val="tx1"/>
                </a:solidFill>
              </a:rPr>
              <a:t>Évènements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Arial" pitchFamily="34" charset="0"/>
              <a:buChar char="•"/>
              <a:defRPr/>
            </a:pPr>
            <a:r>
              <a:rPr lang="fr-FR" sz="2100" dirty="0" smtClean="0">
                <a:solidFill>
                  <a:schemeClr val="tx1"/>
                </a:solidFill>
              </a:rPr>
              <a:t>Personnes célèbres 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fr-FR" sz="2100" dirty="0" smtClean="0">
                <a:solidFill>
                  <a:schemeClr val="tx1"/>
                </a:solidFill>
              </a:rPr>
              <a:t>Sur la diapositive suivante, vous trouverez quelques sites intéressants.</a:t>
            </a:r>
          </a:p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1800" dirty="0" smtClean="0">
                <a:hlinkClick r:id="rId2" action="ppaction://hlinksldjump"/>
              </a:rPr>
              <a:t>Retournez à la tâche concrète. </a:t>
            </a:r>
            <a:endParaRPr lang="fr-FR" sz="1800" dirty="0" smtClean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mtClean="0"/>
              <a:t>Processus : Montpellier</a:t>
            </a:r>
            <a:endParaRPr lang="fr-FR"/>
          </a:p>
        </p:txBody>
      </p:sp>
      <p:pic>
        <p:nvPicPr>
          <p:cNvPr id="18436" name="Picture 2" descr="Bestand:Blason ville fr Montpellier.sv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60350"/>
            <a:ext cx="871538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31877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z="1900" smtClean="0"/>
          </a:p>
          <a:p>
            <a:pPr eaLnBrk="1" hangingPunct="1">
              <a:buFont typeface="Wingdings 2" pitchFamily="18" charset="2"/>
              <a:buNone/>
            </a:pPr>
            <a:r>
              <a:rPr lang="fr-FR" sz="1900" smtClean="0"/>
              <a:t>Quelques sites intéressants qui peuvent vous aider :</a:t>
            </a:r>
          </a:p>
          <a:p>
            <a:pPr eaLnBrk="1" hangingPunct="1">
              <a:buFont typeface="Wingdings 2" pitchFamily="18" charset="2"/>
              <a:buNone/>
            </a:pP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Arial" charset="0"/>
              <a:buChar char="•"/>
            </a:pPr>
            <a:r>
              <a:rPr lang="fr-FR" sz="1900" smtClean="0">
                <a:hlinkClick r:id="rId3"/>
              </a:rPr>
              <a:t>http://www.ot-montpellier.fr/</a:t>
            </a: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Arial" charset="0"/>
              <a:buChar char="•"/>
            </a:pPr>
            <a:r>
              <a:rPr lang="fr-FR" sz="1900" smtClean="0">
                <a:hlinkClick r:id="rId4"/>
              </a:rPr>
              <a:t>http://www.france-tourisme-informations.com/languedoc-roussilon/montpellier.html</a:t>
            </a: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Arial" charset="0"/>
              <a:buChar char="•"/>
            </a:pPr>
            <a:r>
              <a:rPr lang="fr-FR" sz="1900" smtClean="0">
                <a:hlinkClick r:id="rId5"/>
              </a:rPr>
              <a:t>http://www.montpellier.fr/</a:t>
            </a: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Arial" charset="0"/>
              <a:buChar char="•"/>
            </a:pPr>
            <a:r>
              <a:rPr lang="fr-FR" sz="1900" smtClean="0">
                <a:hlinkClick r:id="rId6"/>
              </a:rPr>
              <a:t>http://www.routard.com/guide/code_dest/montpellier.htm </a:t>
            </a: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1900" smtClean="0">
              <a:hlinkClick r:id="rId2" action="ppaction://hlinksldjump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1900" smtClean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mtClean="0"/>
              <a:t>Ressources : Montpellier</a:t>
            </a:r>
            <a:endParaRPr lang="fr-FR"/>
          </a:p>
        </p:txBody>
      </p:sp>
      <p:sp>
        <p:nvSpPr>
          <p:cNvPr id="19460" name="Rechthoek 4"/>
          <p:cNvSpPr>
            <a:spLocks noChangeArrowheads="1"/>
          </p:cNvSpPr>
          <p:nvPr/>
        </p:nvSpPr>
        <p:spPr bwMode="auto">
          <a:xfrm>
            <a:off x="3622675" y="6021388"/>
            <a:ext cx="4108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>
              <a:buFont typeface="Wingdings 2" pitchFamily="18" charset="2"/>
              <a:buNone/>
            </a:pPr>
            <a:r>
              <a:rPr lang="fr-FR">
                <a:hlinkClick r:id="rId2" action="ppaction://hlinksldjump"/>
              </a:rPr>
              <a:t>Vous avez terminé ? Alors, cliquez ici.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875"/>
            <a:ext cx="7239000" cy="518477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2100" dirty="0" smtClean="0"/>
              <a:t>Vous avez choisi Perpignan !</a:t>
            </a:r>
          </a:p>
          <a:p>
            <a:pPr marL="274320" indent="-274320" eaLnBrk="1" fontAlgn="auto" hangingPunct="1">
              <a:spcAft>
                <a:spcPts val="1200"/>
              </a:spcAft>
              <a:buFont typeface="Wingdings 2"/>
              <a:buNone/>
              <a:defRPr/>
            </a:pPr>
            <a:r>
              <a:rPr lang="fr-FR" sz="2100" dirty="0" smtClean="0"/>
              <a:t>Voici quelques éléments importants que vous pouvez insérer dans votre dépliant :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Géographie : situation dans la région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Un peu d’histoire de la ville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Gastronomie : plats typiques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Monuments et lieux touristiques :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Le Château de Valmy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Le Couvent des Minimes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Le Palais des Rois de Majorque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Le Campo Santo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Le Cathédrale Saint Jean Baptiste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tint val="85000"/>
                  </a:schemeClr>
                </a:solidFill>
              </a:rPr>
              <a:t>…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Arial" pitchFamily="34" charset="0"/>
              <a:buChar char="•"/>
              <a:defRPr/>
            </a:pPr>
            <a:r>
              <a:rPr lang="fr-FR" sz="2100" dirty="0" smtClean="0">
                <a:solidFill>
                  <a:schemeClr val="tx1"/>
                </a:solidFill>
              </a:rPr>
              <a:t>Excursions à faire 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Arial" pitchFamily="34" charset="0"/>
              <a:buChar char="•"/>
              <a:defRPr/>
            </a:pPr>
            <a:r>
              <a:rPr lang="fr-FR" sz="2100" dirty="0" smtClean="0">
                <a:solidFill>
                  <a:schemeClr val="tx1"/>
                </a:solidFill>
              </a:rPr>
              <a:t>Évènements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Arial" pitchFamily="34" charset="0"/>
              <a:buChar char="•"/>
              <a:defRPr/>
            </a:pPr>
            <a:r>
              <a:rPr lang="fr-FR" sz="2100" dirty="0" smtClean="0">
                <a:solidFill>
                  <a:schemeClr val="tx1"/>
                </a:solidFill>
              </a:rPr>
              <a:t>Personnes célèbres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fr-FR" sz="2100" dirty="0" smtClean="0">
                <a:solidFill>
                  <a:schemeClr val="tx1"/>
                </a:solidFill>
              </a:rPr>
              <a:t>Sur la diapositive suivante, vous trouverez quelques sites intéressants.</a:t>
            </a:r>
          </a:p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1800" dirty="0" smtClean="0">
                <a:hlinkClick r:id="rId2" action="ppaction://hlinksldjump"/>
              </a:rPr>
              <a:t>Retournez à la tâche concrète. </a:t>
            </a:r>
            <a:endParaRPr lang="fr-FR" sz="1800" dirty="0" smtClean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mtClean="0"/>
              <a:t>Processus : Perpignan</a:t>
            </a:r>
            <a:endParaRPr lang="fr-FR"/>
          </a:p>
        </p:txBody>
      </p:sp>
      <p:pic>
        <p:nvPicPr>
          <p:cNvPr id="20484" name="Picture 2" descr="Bestand:Escut de Perpinyà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88913"/>
            <a:ext cx="105727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mtClean="0"/>
              <a:t>Ressources : Perpignan</a:t>
            </a:r>
            <a:endParaRPr lang="fr-FR"/>
          </a:p>
        </p:txBody>
      </p:sp>
      <p:sp>
        <p:nvSpPr>
          <p:cNvPr id="21507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31146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z="1900" smtClean="0"/>
          </a:p>
          <a:p>
            <a:pPr eaLnBrk="1" hangingPunct="1">
              <a:buFont typeface="Wingdings 2" pitchFamily="18" charset="2"/>
              <a:buNone/>
            </a:pPr>
            <a:r>
              <a:rPr lang="fr-FR" sz="1900" smtClean="0"/>
              <a:t>Quelques sites intéressants qui peuvent vous aider :</a:t>
            </a:r>
          </a:p>
          <a:p>
            <a:pPr eaLnBrk="1" hangingPunct="1">
              <a:buFont typeface="Wingdings 2" pitchFamily="18" charset="2"/>
              <a:buNone/>
            </a:pPr>
            <a:endParaRPr lang="fr-FR" sz="1900" smtClean="0"/>
          </a:p>
          <a:p>
            <a:pPr eaLnBrk="1" hangingPunct="1">
              <a:buFont typeface="Arial" charset="0"/>
              <a:buChar char="•"/>
            </a:pPr>
            <a:r>
              <a:rPr lang="fr-FR" sz="1900" smtClean="0">
                <a:hlinkClick r:id="rId2"/>
              </a:rPr>
              <a:t>http://www.perpignantourisme.com/</a:t>
            </a:r>
            <a:endParaRPr lang="fr-FR" sz="1900" smtClean="0"/>
          </a:p>
          <a:p>
            <a:pPr eaLnBrk="1" hangingPunct="1">
              <a:buFont typeface="Arial" charset="0"/>
              <a:buChar char="•"/>
            </a:pPr>
            <a:r>
              <a:rPr lang="fr-FR" sz="1900" smtClean="0">
                <a:hlinkClick r:id="rId3"/>
              </a:rPr>
              <a:t>http://www.france-tourisme-informations.com/languedoc-roussilon/perpignan.html</a:t>
            </a:r>
            <a:endParaRPr lang="fr-FR" sz="1900" smtClean="0"/>
          </a:p>
          <a:p>
            <a:pPr eaLnBrk="1" hangingPunct="1">
              <a:buFont typeface="Arial" charset="0"/>
              <a:buChar char="•"/>
            </a:pPr>
            <a:r>
              <a:rPr lang="fr-FR" sz="1900" smtClean="0">
                <a:hlinkClick r:id="rId4"/>
              </a:rPr>
              <a:t>http://www.routard.com/guide_voyage_lieu/3465-perpignan.htm</a:t>
            </a:r>
            <a:endParaRPr lang="fr-FR" sz="1900" smtClean="0"/>
          </a:p>
          <a:p>
            <a:pPr eaLnBrk="1" hangingPunct="1">
              <a:buFont typeface="Arial" charset="0"/>
              <a:buChar char="•"/>
            </a:pPr>
            <a:endParaRPr lang="fr-FR" sz="1900" smtClean="0"/>
          </a:p>
          <a:p>
            <a:pPr eaLnBrk="1" hangingPunct="1">
              <a:buFont typeface="Wingdings 2" pitchFamily="18" charset="2"/>
              <a:buNone/>
            </a:pPr>
            <a:endParaRPr lang="fr-FR" sz="1900" smtClean="0"/>
          </a:p>
          <a:p>
            <a:pPr eaLnBrk="1" hangingPunct="1">
              <a:buFont typeface="Wingdings 2" pitchFamily="18" charset="2"/>
              <a:buNone/>
            </a:pPr>
            <a:endParaRPr lang="fr-FR" sz="1900" smtClean="0"/>
          </a:p>
          <a:p>
            <a:pPr eaLnBrk="1" hangingPunct="1">
              <a:buFont typeface="Wingdings 2" pitchFamily="18" charset="2"/>
              <a:buNone/>
            </a:pPr>
            <a:endParaRPr lang="fr-FR" sz="1900" smtClean="0"/>
          </a:p>
          <a:p>
            <a:pPr algn="r" eaLnBrk="1" hangingPunct="1">
              <a:buFont typeface="Wingdings 2" pitchFamily="18" charset="2"/>
              <a:buNone/>
            </a:pPr>
            <a:r>
              <a:rPr lang="fr-FR" sz="1700" smtClean="0"/>
              <a:t> </a:t>
            </a:r>
          </a:p>
        </p:txBody>
      </p:sp>
      <p:sp>
        <p:nvSpPr>
          <p:cNvPr id="21508" name="Rechthoek 5"/>
          <p:cNvSpPr>
            <a:spLocks noChangeArrowheads="1"/>
          </p:cNvSpPr>
          <p:nvPr/>
        </p:nvSpPr>
        <p:spPr bwMode="auto">
          <a:xfrm>
            <a:off x="4067175" y="5876925"/>
            <a:ext cx="4044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fr-FR">
                <a:hlinkClick r:id="rId5" action="ppaction://hlinksldjump"/>
              </a:rPr>
              <a:t>Vous avez terminé ? Alors, cliquez ici.</a:t>
            </a:r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mtClean="0"/>
              <a:t>Evaluation </a:t>
            </a:r>
            <a:endParaRPr lang="fr-FR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684213" y="1628775"/>
          <a:ext cx="6767512" cy="2016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9585"/>
                <a:gridCol w="1007927"/>
              </a:tblGrid>
              <a:tr h="79204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+mj-lt"/>
                        </a:rPr>
                        <a:t>Avant la présentation, vous remettez le dépliant au professeur.  Ce texte écrit comptera pour 60% des points :</a:t>
                      </a:r>
                      <a:endParaRPr lang="nl-BE" sz="1800" dirty="0"/>
                    </a:p>
                  </a:txBody>
                  <a:tcPr marL="91423" marR="91423" marT="45718" marB="45718"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4913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800" kern="1200" dirty="0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L’originalité, les images / la visualisation </a:t>
                      </a:r>
                      <a:endParaRPr kumimoji="0" lang="nl-BE" sz="1800" kern="1200" dirty="0" smtClean="0">
                        <a:solidFill>
                          <a:schemeClr val="tx1">
                            <a:tint val="8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3" marR="91423" marT="45718" marB="45718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800" kern="1200" dirty="0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15%</a:t>
                      </a:r>
                      <a:endParaRPr kumimoji="0" lang="nl-BE" sz="1800" kern="1200" dirty="0" smtClean="0">
                        <a:solidFill>
                          <a:schemeClr val="tx1">
                            <a:tint val="8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3" marR="91423" marT="45718" marB="45718"/>
                </a:tc>
              </a:tr>
              <a:tr h="365755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+mj-lt"/>
                        </a:rPr>
                        <a:t>Le contenu et la structure </a:t>
                      </a:r>
                      <a:endParaRPr lang="nl-BE" sz="1800" dirty="0"/>
                    </a:p>
                  </a:txBody>
                  <a:tcPr marL="91423" marR="91423" marT="45718" marB="45718"/>
                </a:tc>
                <a:tc>
                  <a:txBody>
                    <a:bodyPr/>
                    <a:lstStyle/>
                    <a:p>
                      <a:r>
                        <a:rPr kumimoji="0" lang="nl-BE" sz="1800" kern="1200" dirty="0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1423" marR="91423" marT="45718" marB="45718"/>
                </a:tc>
              </a:tr>
              <a:tr h="409193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+mj-lt"/>
                        </a:rPr>
                        <a:t>La grammaire et </a:t>
                      </a:r>
                      <a:r>
                        <a:rPr lang="fr-FR" sz="1800" dirty="0" smtClean="0">
                          <a:solidFill>
                            <a:schemeClr val="tx1">
                              <a:tint val="85000"/>
                            </a:schemeClr>
                          </a:solidFill>
                        </a:rPr>
                        <a:t>le vocabulaire </a:t>
                      </a:r>
                      <a:endParaRPr lang="nl-BE" sz="1800" dirty="0"/>
                    </a:p>
                  </a:txBody>
                  <a:tcPr marL="91423" marR="91423" marT="45718" marB="45718"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+mj-lt"/>
                        </a:rPr>
                        <a:t>20% </a:t>
                      </a:r>
                      <a:endParaRPr lang="nl-BE" sz="1800" dirty="0"/>
                    </a:p>
                  </a:txBody>
                  <a:tcPr marL="91423" marR="91423" marT="45718" marB="45718"/>
                </a:tc>
              </a:tr>
            </a:tbl>
          </a:graphicData>
        </a:graphic>
      </p:graphicFrame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684213" y="4076700"/>
          <a:ext cx="6767512" cy="1608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9585"/>
                <a:gridCol w="1007927"/>
              </a:tblGrid>
              <a:tr h="79264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 présentation de votre dépliant comptera pour 40% des points:</a:t>
                      </a:r>
                    </a:p>
                  </a:txBody>
                  <a:tcPr marL="91423" marR="91423" marT="45752" marB="45752"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44947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800" kern="1200" dirty="0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présentation orale, la prononciation </a:t>
                      </a:r>
                      <a:endParaRPr kumimoji="0" lang="nl-BE" sz="1800" kern="1200" dirty="0" smtClean="0">
                        <a:solidFill>
                          <a:schemeClr val="tx1">
                            <a:tint val="8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3" marR="91423" marT="45752" marB="45752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800" kern="1200" dirty="0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kumimoji="0" lang="nl-BE" sz="1800" kern="1200" dirty="0" smtClean="0">
                        <a:solidFill>
                          <a:schemeClr val="tx1">
                            <a:tint val="8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3" marR="91423" marT="45752" marB="45752"/>
                </a:tc>
              </a:tr>
              <a:tr h="366017">
                <a:tc>
                  <a:txBody>
                    <a:bodyPr/>
                    <a:lstStyle/>
                    <a:p>
                      <a:r>
                        <a:rPr kumimoji="0" lang="fr-FR" sz="1800" kern="1200" dirty="0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 structure et le contenu de la présentation </a:t>
                      </a:r>
                      <a:endParaRPr lang="nl-BE" sz="1800" dirty="0"/>
                    </a:p>
                  </a:txBody>
                  <a:tcPr marL="91423" marR="91423" marT="45752" marB="45752"/>
                </a:tc>
                <a:tc>
                  <a:txBody>
                    <a:bodyPr/>
                    <a:lstStyle/>
                    <a:p>
                      <a:r>
                        <a:rPr kumimoji="0" lang="fr-FR" sz="1800" kern="1200" dirty="0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kumimoji="0" lang="nl-BE" sz="1800" kern="1200" dirty="0" smtClean="0">
                        <a:solidFill>
                          <a:schemeClr val="tx1">
                            <a:tint val="8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3" marR="91423" marT="45752" marB="4575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mtClean="0"/>
              <a:t>Conclusion </a:t>
            </a:r>
            <a:endParaRPr lang="fr-FR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sz="2000" dirty="0" smtClean="0">
                <a:latin typeface="+mj-lt"/>
              </a:rPr>
              <a:t>Vous avez fait la connaissance d’une région de </a:t>
            </a:r>
            <a:r>
              <a:rPr lang="fr-FR" sz="2000" smtClean="0">
                <a:latin typeface="+mj-lt"/>
              </a:rPr>
              <a:t>la France.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sz="2000" dirty="0" smtClean="0">
                <a:latin typeface="+mj-lt"/>
              </a:rPr>
              <a:t>Vous avez découvert la richesse historique et contemporaine de la région Languedoc-Roussillon.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sz="2000" dirty="0" smtClean="0">
                <a:latin typeface="+mj-lt"/>
              </a:rPr>
              <a:t>Vous avez appris à rechercher des informations générales et spécifiques Internet.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sz="2000" dirty="0" smtClean="0">
                <a:latin typeface="+mj-lt"/>
              </a:rPr>
              <a:t>Vous avez apprécié les informations et vous avez peut-être même envie de découvrir la région en réalité.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sz="2000" dirty="0" smtClean="0">
                <a:latin typeface="+mj-lt"/>
              </a:rPr>
              <a:t>Vous avez lu, écrit et parlé le français, ce qui améliore vos compétences linguistiques.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sz="2000" dirty="0" smtClean="0">
                <a:latin typeface="+mj-lt"/>
              </a:rPr>
              <a:t>Vous avez appris à faire une présentation intéressante sur votre ville choisie à l’aide de votre dépliant.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fr-FR" sz="2000" dirty="0" smtClean="0">
              <a:latin typeface="+mj-lt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mtClean="0"/>
              <a:t>Introduction (1)</a:t>
            </a:r>
            <a:endParaRPr lang="fr-FR"/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313"/>
            <a:ext cx="7210425" cy="49720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z="2000" smtClean="0"/>
              <a:t>	Tout au long de cette webquest, vous allez faire une excursion virtuelle dans la région du Languedoc-Roussillon. D’abord, vous allez faire connaissance de la région en général. Puis, c’est à vous de présenter une ville importante.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smtClean="0"/>
              <a:t>	Cliquez sur l’image pour voir un petit reportage sur la région Languedoc-Roussillon. 	Quels sont les cinq départements de cette région?</a:t>
            </a:r>
          </a:p>
        </p:txBody>
      </p:sp>
      <p:pic>
        <p:nvPicPr>
          <p:cNvPr id="7172" name="Picture 2" descr="http://www.google.nl/url?source=imgres&amp;ct=img&amp;q=http://www.recoin.fr/images/LANGUEDOC-ROUSSILLON-.png&amp;sa=X&amp;ei=38vSTc2PNciBOtX-ueEK&amp;ved=0CAQQ8wc4Ew&amp;usg=AFQjCNEjNhfGAhpTEZPSy3vud5jR2UJbi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149725"/>
            <a:ext cx="6716712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http://wikitravel.org/upload/en/c/ca/Carte_Localisation_Re%CC%81gion_France_Languedoc-Roussillon.png"/>
          <p:cNvPicPr>
            <a:picLocks noChangeAspect="1" noChangeArrowheads="1"/>
          </p:cNvPicPr>
          <p:nvPr/>
        </p:nvPicPr>
        <p:blipFill>
          <a:blip r:embed="rId2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484313"/>
            <a:ext cx="3614737" cy="360045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643192" cy="8640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cap="none" smtClean="0"/>
              <a:t/>
            </a:r>
            <a:br>
              <a:rPr lang="fr-FR" sz="2800" cap="none" smtClean="0"/>
            </a:br>
            <a:endParaRPr lang="fr-FR" sz="2800" cap="none"/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484313"/>
            <a:ext cx="7239000" cy="5040312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Font typeface="Wingdings 2" pitchFamily="18" charset="2"/>
              <a:buNone/>
            </a:pPr>
            <a:r>
              <a:rPr lang="fr-FR" sz="2400" u="sng" dirty="0" smtClean="0"/>
              <a:t>Vous connaissez déjà la région ? </a:t>
            </a:r>
          </a:p>
          <a:p>
            <a:pPr eaLnBrk="1" hangingPunct="1">
              <a:buFont typeface="Arial" charset="0"/>
              <a:buChar char="•"/>
            </a:pPr>
            <a:endParaRPr lang="fr-FR" sz="2400" dirty="0" smtClean="0"/>
          </a:p>
          <a:p>
            <a:pPr eaLnBrk="1" hangingPunct="1">
              <a:buFont typeface="Arial" charset="0"/>
              <a:buChar char="•"/>
            </a:pPr>
            <a:r>
              <a:rPr lang="fr-FR" sz="2000" dirty="0" smtClean="0"/>
              <a:t>Voilà, la région </a:t>
            </a:r>
            <a:br>
              <a:rPr lang="fr-FR" sz="2000" dirty="0" smtClean="0"/>
            </a:br>
            <a:r>
              <a:rPr lang="fr-FR" sz="2000" dirty="0" smtClean="0"/>
              <a:t>Languedoc-Roussillon. </a:t>
            </a:r>
            <a:br>
              <a:rPr lang="fr-FR" sz="2000" dirty="0" smtClean="0"/>
            </a:br>
            <a:endParaRPr lang="fr-FR" sz="2000" dirty="0" smtClean="0"/>
          </a:p>
          <a:p>
            <a:pPr eaLnBrk="1" hangingPunct="1">
              <a:buFont typeface="Arial" charset="0"/>
              <a:buChar char="•"/>
            </a:pPr>
            <a:r>
              <a:rPr lang="fr-FR" sz="2000" dirty="0" smtClean="0"/>
              <a:t>Elle est située au sud de </a:t>
            </a:r>
            <a:br>
              <a:rPr lang="fr-FR" sz="2000" dirty="0" smtClean="0"/>
            </a:br>
            <a:r>
              <a:rPr lang="fr-FR" sz="2000" dirty="0" smtClean="0"/>
              <a:t>la France.</a:t>
            </a:r>
          </a:p>
          <a:p>
            <a:pPr eaLnBrk="1" hangingPunct="1">
              <a:buFont typeface="Wingdings 2" pitchFamily="18" charset="2"/>
              <a:buNone/>
            </a:pPr>
            <a:endParaRPr lang="fr-FR" sz="2000" dirty="0" smtClean="0"/>
          </a:p>
          <a:p>
            <a:pPr eaLnBrk="1" hangingPunct="1">
              <a:buFont typeface="Arial" charset="0"/>
              <a:buChar char="•"/>
            </a:pPr>
            <a:r>
              <a:rPr lang="fr-FR" sz="2000" dirty="0" smtClean="0"/>
              <a:t>Elle se compose de 5 </a:t>
            </a:r>
            <a:br>
              <a:rPr lang="fr-FR" sz="2000" dirty="0" smtClean="0"/>
            </a:br>
            <a:r>
              <a:rPr lang="fr-FR" sz="2000" dirty="0" smtClean="0"/>
              <a:t>départements : l’Aude, le Gard, </a:t>
            </a:r>
            <a:br>
              <a:rPr lang="fr-FR" sz="2000" dirty="0" smtClean="0"/>
            </a:br>
            <a:r>
              <a:rPr lang="fr-FR" sz="2000" dirty="0" smtClean="0"/>
              <a:t>le Hérault, la Lozère et les Pyrénées-Orientales.</a:t>
            </a:r>
          </a:p>
          <a:p>
            <a:pPr eaLnBrk="1" hangingPunct="1">
              <a:buFont typeface="Arial" charset="0"/>
              <a:buChar char="•"/>
            </a:pPr>
            <a:endParaRPr lang="fr-FR" sz="2400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67544" y="188640"/>
            <a:ext cx="7239000" cy="1143000"/>
          </a:xfrm>
          <a:prstGeom prst="rect">
            <a:avLst/>
          </a:prstGeom>
        </p:spPr>
        <p:txBody>
          <a:bodyPr lIns="45720" tIns="0" rIns="4572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800" b="1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Introduction (2)</a:t>
            </a:r>
          </a:p>
        </p:txBody>
      </p:sp>
      <p:sp>
        <p:nvSpPr>
          <p:cNvPr id="6" name="PIJL-RECHTS 5"/>
          <p:cNvSpPr/>
          <p:nvPr/>
        </p:nvSpPr>
        <p:spPr>
          <a:xfrm rot="1275677">
            <a:off x="4162425" y="3562350"/>
            <a:ext cx="2020888" cy="50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Introduction (3)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z="2000" u="sng" smtClean="0"/>
              <a:t>Quelques informations</a:t>
            </a:r>
          </a:p>
          <a:p>
            <a:pPr eaLnBrk="1" hangingPunct="1">
              <a:buFont typeface="Wingdings 2" pitchFamily="18" charset="2"/>
              <a:buNone/>
            </a:pPr>
            <a:endParaRPr lang="fr-FR" sz="900" u="sng" smtClean="0"/>
          </a:p>
          <a:p>
            <a:pPr eaLnBrk="1" hangingPunct="1">
              <a:buFont typeface="Arial" charset="0"/>
              <a:buChar char="•"/>
            </a:pPr>
            <a:r>
              <a:rPr lang="fr-FR" sz="2000" smtClean="0"/>
              <a:t>Superficie : 27 376 km²</a:t>
            </a:r>
          </a:p>
          <a:p>
            <a:pPr eaLnBrk="1" hangingPunct="1">
              <a:buFont typeface="Arial" charset="0"/>
              <a:buChar char="•"/>
            </a:pPr>
            <a:r>
              <a:rPr lang="fr-FR" sz="2000" smtClean="0"/>
              <a:t>Chef-lieu : Montpellier</a:t>
            </a:r>
          </a:p>
          <a:p>
            <a:pPr eaLnBrk="1" hangingPunct="1">
              <a:buFont typeface="Arial" charset="0"/>
              <a:buChar char="•"/>
            </a:pPr>
            <a:r>
              <a:rPr lang="fr-FR" sz="2000" smtClean="0"/>
              <a:t>Habitants : les Languedociens</a:t>
            </a:r>
          </a:p>
          <a:p>
            <a:pPr eaLnBrk="1" hangingPunct="1">
              <a:buFont typeface="Wingdings 2" pitchFamily="18" charset="2"/>
              <a:buNone/>
            </a:pPr>
            <a:endParaRPr lang="fr-FR" sz="2000" smtClean="0"/>
          </a:p>
          <a:p>
            <a:pPr eaLnBrk="1" hangingPunct="1">
              <a:buFont typeface="Wingdings 2" pitchFamily="18" charset="2"/>
              <a:buNone/>
            </a:pPr>
            <a:endParaRPr lang="fr-FR" sz="2000" smtClean="0"/>
          </a:p>
          <a:p>
            <a:pPr eaLnBrk="1" hangingPunct="1">
              <a:buFont typeface="Wingdings 2" pitchFamily="18" charset="2"/>
              <a:buNone/>
            </a:pPr>
            <a:r>
              <a:rPr lang="fr-FR" sz="2000" u="sng" smtClean="0"/>
              <a:t>Saviez-vous que…</a:t>
            </a:r>
          </a:p>
          <a:p>
            <a:pPr eaLnBrk="1" hangingPunct="1">
              <a:buFont typeface="Arial" charset="0"/>
              <a:buChar char="•"/>
            </a:pPr>
            <a:r>
              <a:rPr lang="fr-FR" sz="2000" smtClean="0"/>
              <a:t>…la région se caractérise par sa diversité : la mer, la campagne et les montagnes. </a:t>
            </a:r>
          </a:p>
          <a:p>
            <a:pPr eaLnBrk="1" hangingPunct="1">
              <a:buFont typeface="Arial" charset="0"/>
              <a:buChar char="•"/>
            </a:pPr>
            <a:r>
              <a:rPr lang="fr-FR" sz="2000" smtClean="0"/>
              <a:t>…le nom de la province du Languedoc vient de la langue parlée dans le sud de la France, « la langue d’oc ».</a:t>
            </a:r>
          </a:p>
          <a:p>
            <a:pPr eaLnBrk="1" hangingPunct="1">
              <a:buFont typeface="Arial" charset="0"/>
              <a:buChar char="•"/>
            </a:pPr>
            <a:endParaRPr lang="fr-FR" sz="2000" smtClean="0"/>
          </a:p>
          <a:p>
            <a:pPr eaLnBrk="1" hangingPunct="1"/>
            <a:endParaRPr lang="fr-FR" sz="2000" smtClean="0"/>
          </a:p>
        </p:txBody>
      </p:sp>
      <p:pic>
        <p:nvPicPr>
          <p:cNvPr id="9220" name="Picture 4" descr="http://martine.lauwers.pagesperso-orange.fr/images/dr%20languedo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628775"/>
            <a:ext cx="24479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kstvak 4"/>
          <p:cNvSpPr txBox="1">
            <a:spLocks noChangeArrowheads="1"/>
          </p:cNvSpPr>
          <p:nvPr/>
        </p:nvSpPr>
        <p:spPr bwMode="auto">
          <a:xfrm>
            <a:off x="4932363" y="3357563"/>
            <a:ext cx="29511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200"/>
              <a:t>Le drapeau de la région Languedoc-Roussillon.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mtClean="0"/>
              <a:t>Introduction à la tâche</a:t>
            </a:r>
            <a:endParaRPr lang="fr-FR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3933825"/>
            <a:ext cx="7239000" cy="2374900"/>
          </a:xfrm>
        </p:spPr>
        <p:txBody>
          <a:bodyPr/>
          <a:lstStyle/>
          <a:p>
            <a:pPr algn="just" eaLnBrk="1" hangingPunct="1"/>
            <a:r>
              <a:rPr lang="fr-FR" sz="2000" smtClean="0"/>
              <a:t>Pour aider l’office de tourisme, vous allez faire un dépliant attrayant d’une ville importante de la région Languedoc Roussillon. </a:t>
            </a:r>
          </a:p>
          <a:p>
            <a:pPr algn="just" eaLnBrk="1" hangingPunct="1"/>
            <a:endParaRPr lang="fr-FR" sz="2000" smtClean="0"/>
          </a:p>
          <a:p>
            <a:pPr algn="just" eaLnBrk="1" hangingPunct="1"/>
            <a:r>
              <a:rPr lang="fr-FR" sz="2000" smtClean="0"/>
              <a:t>Vous ne savez pas ce que c’est ‘un dépliant’ ? Alors, </a:t>
            </a:r>
            <a:r>
              <a:rPr lang="fr-FR" sz="2000" smtClean="0">
                <a:hlinkClick r:id="rId2" action="ppaction://hlinkfile"/>
              </a:rPr>
              <a:t>ici </a:t>
            </a:r>
            <a:r>
              <a:rPr lang="fr-FR" sz="2000" smtClean="0"/>
              <a:t>vous trouvez un exemple. </a:t>
            </a:r>
          </a:p>
          <a:p>
            <a:pPr eaLnBrk="1" hangingPunct="1"/>
            <a:endParaRPr lang="fr-FR" sz="2000" smtClean="0"/>
          </a:p>
        </p:txBody>
      </p:sp>
      <p:pic>
        <p:nvPicPr>
          <p:cNvPr id="10244" name="Picture 5" descr="http://www.google.nl/url?source=imgres&amp;ct=img&amp;q=http://www.u-picardie.fr/logistiqueettransport/images/Logo_OT.gif&amp;sa=X&amp;ei=XMPTTavoIsXrOY-StIYL&amp;ved=0CAQQ8wc&amp;usg=AFQjCNEz1JnLSPZc5ZMZGAkyxYWQWNLN9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341438"/>
            <a:ext cx="200342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jdelijke aanduiding voor inhoud 2"/>
          <p:cNvSpPr txBox="1">
            <a:spLocks/>
          </p:cNvSpPr>
          <p:nvPr/>
        </p:nvSpPr>
        <p:spPr bwMode="auto">
          <a:xfrm>
            <a:off x="468313" y="1628775"/>
            <a:ext cx="53276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/>
            </a:pPr>
            <a:r>
              <a:rPr lang="fr-FR" sz="2000" dirty="0">
                <a:latin typeface="+mj-lt"/>
              </a:rPr>
              <a:t>L’office de tourisme de la région Languedoc-Roussillon voudrait lancer une nouvelle campagne pour rendre cette région plus attrayante auprès des touristes. On veut distribuer de nouveaux dépliants des villes les plus importantes. </a:t>
            </a:r>
            <a:endParaRPr lang="fr-FR" sz="2000" dirty="0">
              <a:latin typeface="+mj-lt"/>
              <a:cs typeface="+mn-cs"/>
            </a:endParaRP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/>
            </a:pPr>
            <a:endParaRPr lang="fr-FR" sz="2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39000" cy="7109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Tâche (1)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312863"/>
            <a:ext cx="7559675" cy="5211762"/>
          </a:xfrm>
        </p:spPr>
        <p:txBody>
          <a:bodyPr/>
          <a:lstStyle/>
          <a:p>
            <a:pPr eaLnBrk="1" hangingPunct="1"/>
            <a:endParaRPr lang="fr-FR" sz="2200" smtClean="0"/>
          </a:p>
          <a:p>
            <a:pPr eaLnBrk="1" hangingPunct="1"/>
            <a:r>
              <a:rPr lang="fr-FR" sz="2200" smtClean="0"/>
              <a:t>Choisissez une des villes de la liste donnée.</a:t>
            </a:r>
          </a:p>
          <a:p>
            <a:pPr eaLnBrk="1" hangingPunct="1"/>
            <a:r>
              <a:rPr lang="fr-FR" sz="2200" smtClean="0"/>
              <a:t>Recherchez des informations sur cette ville choisie, comme des curiosités, des faits historiques,… </a:t>
            </a:r>
          </a:p>
          <a:p>
            <a:pPr eaLnBrk="1" hangingPunct="1"/>
            <a:r>
              <a:rPr lang="fr-FR" sz="2200" smtClean="0"/>
              <a:t>Créez un dépliant dans lequel vous rassemblez toutes les informations intéressantes (au moins 600 mots).</a:t>
            </a:r>
          </a:p>
          <a:p>
            <a:pPr eaLnBrk="1" hangingPunct="1"/>
            <a:r>
              <a:rPr lang="fr-FR" sz="2200" smtClean="0"/>
              <a:t>N’oubliez pas d’y ajouter des photos attrayantes de sorte que les touristes aient envie de passer leurs vacances dans cette région. </a:t>
            </a:r>
          </a:p>
          <a:p>
            <a:pPr eaLnBrk="1" hangingPunct="1"/>
            <a:r>
              <a:rPr lang="fr-FR" sz="2200" smtClean="0"/>
              <a:t>Vous rédigez un dépliant d’au moins 1 page (recto-verso).</a:t>
            </a:r>
          </a:p>
          <a:p>
            <a:pPr eaLnBrk="1" hangingPunct="1"/>
            <a:r>
              <a:rPr lang="fr-FR" sz="2200" smtClean="0"/>
              <a:t>Il est interdit de copier des phrases entières des sites web dans votre dépliant.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fr-FR" sz="2200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sz="2200" dirty="0"/>
              <a:t>V</a:t>
            </a:r>
            <a:r>
              <a:rPr lang="fr-FR" sz="2200" dirty="0" smtClean="0"/>
              <a:t>ous allez présenter les curiosités de votre ville choisie aux autres élèves de la classe, à l’aide de votre dépliant. Distribuez quelques copies de votre dépliant dans la classe. La présentation devrait durer au moins 5 minutes.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sz="2200" dirty="0" smtClean="0"/>
              <a:t>Vous recevez trois semaines pour faire ce dépliant. Puis, vous envoyez votre dépliant au professeur. La semaine après, vous présentez votre dépliant à vos collègues. </a:t>
            </a:r>
          </a:p>
          <a:p>
            <a:pPr eaLnBrk="1" hangingPunct="1">
              <a:defRPr/>
            </a:pPr>
            <a:endParaRPr lang="nl-BE" sz="220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39000" cy="7109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Tâche (2)</a:t>
            </a:r>
            <a:endParaRPr lang="fr-FR" dirty="0"/>
          </a:p>
        </p:txBody>
      </p:sp>
      <p:pic>
        <p:nvPicPr>
          <p:cNvPr id="12293" name="Picture 5" descr="http://www.e-dys.com/nos-plus/conception/depli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60350"/>
            <a:ext cx="158273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Tâche (3)</a:t>
            </a:r>
            <a:endParaRPr lang="fr-FR" dirty="0"/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200" smtClean="0"/>
              <a:t>Voilà, la liste des villes importantes.</a:t>
            </a:r>
            <a:br>
              <a:rPr lang="fr-FR" sz="2200" smtClean="0"/>
            </a:br>
            <a:r>
              <a:rPr lang="fr-FR" sz="2200" smtClean="0"/>
              <a:t>Si vous avez choisi une ville, il faut seulement cliquer sur la ville et vous arrivez à la diapositive concernée. </a:t>
            </a:r>
          </a:p>
          <a:p>
            <a:pPr eaLnBrk="1" hangingPunct="1">
              <a:buFont typeface="Wingdings 2" pitchFamily="18" charset="2"/>
              <a:buNone/>
            </a:pPr>
            <a:endParaRPr lang="fr-FR" sz="2200" smtClean="0"/>
          </a:p>
          <a:p>
            <a:pPr eaLnBrk="1" hangingPunct="1">
              <a:buFont typeface="Wingdings 2" pitchFamily="18" charset="2"/>
              <a:buNone/>
            </a:pPr>
            <a:endParaRPr lang="fr-FR" sz="2200" smtClean="0"/>
          </a:p>
          <a:p>
            <a:pPr eaLnBrk="1" hangingPunct="1"/>
            <a:r>
              <a:rPr lang="fr-FR" sz="2800" smtClean="0">
                <a:hlinkClick r:id="" action="ppaction://hlinkshowjump?jump=nextslide"/>
              </a:rPr>
              <a:t>Carcassonne</a:t>
            </a:r>
            <a:endParaRPr lang="fr-FR" sz="2800" smtClean="0"/>
          </a:p>
          <a:p>
            <a:pPr eaLnBrk="1" hangingPunct="1"/>
            <a:r>
              <a:rPr lang="fr-FR" sz="2800" smtClean="0">
                <a:hlinkClick r:id="rId2" action="ppaction://hlinksldjump"/>
              </a:rPr>
              <a:t>Nîmes</a:t>
            </a:r>
            <a:endParaRPr lang="fr-FR" sz="2800" smtClean="0"/>
          </a:p>
          <a:p>
            <a:pPr eaLnBrk="1" hangingPunct="1"/>
            <a:r>
              <a:rPr lang="fr-FR" sz="2800" smtClean="0">
                <a:hlinkClick r:id="rId3" action="ppaction://hlinksldjump"/>
              </a:rPr>
              <a:t>Montpellier</a:t>
            </a:r>
            <a:endParaRPr lang="fr-FR" sz="2800" smtClean="0"/>
          </a:p>
          <a:p>
            <a:pPr eaLnBrk="1" hangingPunct="1"/>
            <a:r>
              <a:rPr lang="fr-FR" sz="2800" smtClean="0">
                <a:hlinkClick r:id="rId4" action="ppaction://hlinksldjump"/>
              </a:rPr>
              <a:t>Perpignan</a:t>
            </a:r>
            <a:r>
              <a:rPr lang="fr-FR" sz="2800" smtClean="0"/>
              <a:t> </a:t>
            </a:r>
          </a:p>
        </p:txBody>
      </p:sp>
      <p:pic>
        <p:nvPicPr>
          <p:cNvPr id="13316" name="Picture 5" descr="http://www.google.nl/url?source=imgres&amp;ct=img&amp;q=http://www.eleveldsteenwijk.nl/foto/Languedoc-Roussillon.gif&amp;sa=X&amp;ei=KcfTTcGVE4eaOtTgqP8K&amp;ved=0CAQQ8wc&amp;usg=AFQjCNEf0EhxygBzXGm4W6WTb-YYiByq1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852738"/>
            <a:ext cx="3600450" cy="380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Processus : Carcassonne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313"/>
            <a:ext cx="7239000" cy="5113337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1900" dirty="0" smtClean="0"/>
              <a:t>Vous avez choisi Carcassonne !</a:t>
            </a:r>
          </a:p>
          <a:p>
            <a:pPr marL="274320" indent="-274320" eaLnBrk="1" fontAlgn="auto" hangingPunct="1">
              <a:spcAft>
                <a:spcPts val="1200"/>
              </a:spcAft>
              <a:buFont typeface="Wingdings 2"/>
              <a:buNone/>
              <a:defRPr/>
            </a:pPr>
            <a:r>
              <a:rPr lang="fr-FR" sz="1900" dirty="0" smtClean="0"/>
              <a:t>Voici quelques éléments importants que vous pouvez insérer dans votre dépliant :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900" dirty="0" smtClean="0"/>
              <a:t>Géographie : situation dans la région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900" dirty="0" smtClean="0"/>
              <a:t>Un peu d’histoire de la ville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900" dirty="0" smtClean="0"/>
              <a:t>Gastronomie : plats typiques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900" dirty="0" smtClean="0"/>
              <a:t>Monuments et lieux touristiques :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700" dirty="0" smtClean="0">
                <a:solidFill>
                  <a:schemeClr val="tx1">
                    <a:tint val="85000"/>
                  </a:schemeClr>
                </a:solidFill>
              </a:rPr>
              <a:t>La Cité de Carcassonne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700" dirty="0" smtClean="0">
                <a:solidFill>
                  <a:schemeClr val="tx1">
                    <a:tint val="85000"/>
                  </a:schemeClr>
                </a:solidFill>
              </a:rPr>
              <a:t>Le Château Comtal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700" dirty="0" smtClean="0">
                <a:solidFill>
                  <a:schemeClr val="tx1">
                    <a:tint val="85000"/>
                  </a:schemeClr>
                </a:solidFill>
              </a:rPr>
              <a:t>La basilique Saint-Nazaire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700" dirty="0" smtClean="0">
                <a:solidFill>
                  <a:schemeClr val="tx1">
                    <a:tint val="85000"/>
                  </a:schemeClr>
                </a:solidFill>
              </a:rPr>
              <a:t>Le canal du Midi et le lac de la </a:t>
            </a:r>
            <a:r>
              <a:rPr lang="fr-FR" sz="1700" dirty="0" err="1" smtClean="0">
                <a:solidFill>
                  <a:schemeClr val="tx1">
                    <a:tint val="85000"/>
                  </a:schemeClr>
                </a:solidFill>
              </a:rPr>
              <a:t>Cavayère</a:t>
            </a:r>
            <a:endParaRPr lang="fr-FR" sz="17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fr-FR" sz="1700" dirty="0" smtClean="0">
                <a:solidFill>
                  <a:schemeClr val="tx1">
                    <a:tint val="85000"/>
                  </a:schemeClr>
                </a:solidFill>
              </a:rPr>
              <a:t>…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Arial" pitchFamily="34" charset="0"/>
              <a:buChar char="•"/>
              <a:defRPr/>
            </a:pPr>
            <a:r>
              <a:rPr lang="fr-FR" sz="1900" dirty="0" smtClean="0">
                <a:solidFill>
                  <a:schemeClr val="tx1"/>
                </a:solidFill>
              </a:rPr>
              <a:t>Excursions à faire 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Arial" pitchFamily="34" charset="0"/>
              <a:buChar char="•"/>
              <a:defRPr/>
            </a:pPr>
            <a:r>
              <a:rPr lang="fr-FR" sz="1900" dirty="0" smtClean="0">
                <a:solidFill>
                  <a:schemeClr val="tx1"/>
                </a:solidFill>
              </a:rPr>
              <a:t>Évènements 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Arial" pitchFamily="34" charset="0"/>
              <a:buChar char="•"/>
              <a:defRPr/>
            </a:pPr>
            <a:r>
              <a:rPr lang="fr-FR" sz="1900" dirty="0" smtClean="0">
                <a:solidFill>
                  <a:schemeClr val="tx1"/>
                </a:solidFill>
              </a:rPr>
              <a:t>Personnes célèbres 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fr-FR" sz="1900" dirty="0" smtClean="0">
                <a:solidFill>
                  <a:schemeClr val="tx1"/>
                </a:solidFill>
              </a:rPr>
              <a:t>Sur la diapositive suivante, vous trouverez quelques sites intéressants.</a:t>
            </a:r>
          </a:p>
          <a:p>
            <a:pPr marL="274320" indent="-274320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1800" dirty="0" smtClean="0">
                <a:hlinkClick r:id="rId2" action="ppaction://hlinksldjump"/>
              </a:rPr>
              <a:t>Retournez à la tâche concrète. </a:t>
            </a:r>
            <a:endParaRPr lang="fr-FR" sz="1800" dirty="0"/>
          </a:p>
        </p:txBody>
      </p:sp>
      <p:pic>
        <p:nvPicPr>
          <p:cNvPr id="14340" name="Picture 2" descr="Bestand:Blason Carcassonne ville basse 11.sv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25438"/>
            <a:ext cx="871538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Aangepast 3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A24A73"/>
      </a:accent4>
      <a:accent5>
        <a:srgbClr val="CF6DA4"/>
      </a:accent5>
      <a:accent6>
        <a:srgbClr val="842F73"/>
      </a:accent6>
      <a:hlink>
        <a:srgbClr val="D487C4"/>
      </a:hlink>
      <a:folHlink>
        <a:srgbClr val="842F73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985</TotalTime>
  <Words>982</Words>
  <Application>Microsoft Office PowerPoint</Application>
  <PresentationFormat>On-screen Show (4:3)</PresentationFormat>
  <Paragraphs>197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Overvloed</vt:lpstr>
      <vt:lpstr>Webquest</vt:lpstr>
      <vt:lpstr>Introduction (1)</vt:lpstr>
      <vt:lpstr> </vt:lpstr>
      <vt:lpstr>Introduction (3)</vt:lpstr>
      <vt:lpstr>Introduction à la tâche</vt:lpstr>
      <vt:lpstr>Tâche (1)</vt:lpstr>
      <vt:lpstr>Tâche (2)</vt:lpstr>
      <vt:lpstr>Tâche (3)</vt:lpstr>
      <vt:lpstr>Processus : Carcassonne</vt:lpstr>
      <vt:lpstr>Ressources : Carcassonne</vt:lpstr>
      <vt:lpstr>Processus : Nîmes</vt:lpstr>
      <vt:lpstr>Ressources : Nîmes</vt:lpstr>
      <vt:lpstr>Processus : Montpellier</vt:lpstr>
      <vt:lpstr>Ressources : Montpellier</vt:lpstr>
      <vt:lpstr>Processus : Perpignan</vt:lpstr>
      <vt:lpstr>Ressources : Perpignan</vt:lpstr>
      <vt:lpstr>Evaluation 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Caroline</dc:creator>
  <cp:lastModifiedBy>Vandermeulen Nina</cp:lastModifiedBy>
  <cp:revision>88</cp:revision>
  <dcterms:created xsi:type="dcterms:W3CDTF">2013-02-01T21:16:38Z</dcterms:created>
  <dcterms:modified xsi:type="dcterms:W3CDTF">2014-12-19T14:19:39Z</dcterms:modified>
</cp:coreProperties>
</file>