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45189-BA80-4900-BD0D-C6E647B16AD2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F6F04-BD43-40A6-94EF-6D62CBBD655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87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F6F04-BD43-40A6-94EF-6D62CBBD655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61B4-9428-44B2-8A18-EB7ED3D3A4B0}" type="datetimeFigureOut">
              <a:rPr lang="nl-NL" smtClean="0"/>
              <a:pPr/>
              <a:t>19-12-2014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CE9A-3B57-4403-914F-4014C6471E6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irie-avignon.fr/" TargetMode="External"/><Relationship Id="rId3" Type="http://schemas.openxmlformats.org/officeDocument/2006/relationships/hyperlink" Target="http://www.ot-avignon.fr/" TargetMode="External"/><Relationship Id="rId7" Type="http://schemas.openxmlformats.org/officeDocument/2006/relationships/hyperlink" Target="http://www.avignon-tourisme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ssepartoutenfrance.be/index.php?page=home_fr" TargetMode="External"/><Relationship Id="rId5" Type="http://schemas.openxmlformats.org/officeDocument/2006/relationships/hyperlink" Target="http://www.avignonfrance.com/" TargetMode="External"/><Relationship Id="rId4" Type="http://schemas.openxmlformats.org/officeDocument/2006/relationships/hyperlink" Target="http://www.avignon-et-provence.com/" TargetMode="External"/><Relationship Id="rId9" Type="http://schemas.openxmlformats.org/officeDocument/2006/relationships/hyperlink" Target="http://fr.wikipedia.org/wiki/Avigno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0/France_location_map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../Bureaublad/La%20marseillaise.mov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8/80/France_location_map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lomatie.gouv.fr/fr/france_829/territoire_19077/portraits-regions_19094/paca_12124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.wikipedia.org/wiki/Avign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tels-brugge.org/hotelpics/74-533-152.jp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0" Type="http://schemas.openxmlformats.org/officeDocument/2006/relationships/image" Target="../media/image14.jpe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tronomynotes.com/nature/shoffner/MonumentValley3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www.arnaudfrichphoto.com/Images/musee-louvre-entre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8000" b="1" dirty="0" smtClean="0">
                <a:latin typeface="Gill Sans MT" pitchFamily="34" charset="0"/>
              </a:rPr>
              <a:t>AVIGNON</a:t>
            </a:r>
            <a:r>
              <a:rPr lang="fr-BE" dirty="0" smtClean="0">
                <a:latin typeface="Gill Sans MT" pitchFamily="34" charset="0"/>
              </a:rPr>
              <a:t> </a:t>
            </a:r>
            <a:endParaRPr lang="nl-NL" dirty="0">
              <a:latin typeface="Gill Sans MT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85976" y="446248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r-BE" sz="2800" smtClean="0">
                <a:solidFill>
                  <a:schemeClr val="tx1"/>
                </a:solidFill>
                <a:latin typeface="Gill Sans MT" pitchFamily="34" charset="0"/>
              </a:rPr>
              <a:t>CECR:  A2</a:t>
            </a:r>
            <a:endParaRPr lang="fr-BE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r"/>
            <a:endParaRPr lang="fr-BE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r"/>
            <a:r>
              <a:rPr lang="fr-BE" sz="2800" dirty="0" smtClean="0">
                <a:solidFill>
                  <a:schemeClr val="tx1"/>
                </a:solidFill>
                <a:latin typeface="Gill Sans MT" pitchFamily="34" charset="0"/>
              </a:rPr>
              <a:t>Céline De </a:t>
            </a:r>
            <a:r>
              <a:rPr lang="fr-BE" sz="2800" dirty="0" err="1" smtClean="0">
                <a:solidFill>
                  <a:schemeClr val="tx1"/>
                </a:solidFill>
                <a:latin typeface="Gill Sans MT" pitchFamily="34" charset="0"/>
              </a:rPr>
              <a:t>Schoesitter</a:t>
            </a:r>
            <a:endParaRPr lang="fr-BE" sz="28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r"/>
            <a:r>
              <a:rPr lang="fr-BE" sz="2800" dirty="0" err="1" smtClean="0">
                <a:solidFill>
                  <a:schemeClr val="tx1"/>
                </a:solidFill>
                <a:latin typeface="Gill Sans MT" pitchFamily="34" charset="0"/>
              </a:rPr>
              <a:t>Kristien</a:t>
            </a:r>
            <a:r>
              <a:rPr lang="fr-BE" sz="2800" dirty="0" smtClean="0">
                <a:solidFill>
                  <a:schemeClr val="tx1"/>
                </a:solidFill>
                <a:latin typeface="Gill Sans MT" pitchFamily="34" charset="0"/>
              </a:rPr>
              <a:t> Rubens</a:t>
            </a:r>
          </a:p>
          <a:p>
            <a:pPr algn="r"/>
            <a:endParaRPr lang="nl-NL" sz="2800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provence.jpg"/>
          <p:cNvPicPr preferRelativeResize="0"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Processus 2 </a:t>
            </a:r>
            <a:r>
              <a:rPr lang="fr-BE" sz="3200" b="1" dirty="0" smtClean="0">
                <a:latin typeface="Gill Sans MT" pitchFamily="34" charset="0"/>
              </a:rPr>
              <a:t>(3)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fr-BE" sz="22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fr-BE" sz="2200" dirty="0" smtClean="0">
                <a:latin typeface="Gill Sans MT" pitchFamily="34" charset="0"/>
              </a:rPr>
              <a:t> Y a-t-il des personnages célèbres qui vivent / ont vécu à Avignon ou dans la région?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r>
              <a:rPr lang="fr-BE" sz="2400" dirty="0" smtClean="0">
                <a:latin typeface="Gill Sans MT" pitchFamily="34" charset="0"/>
              </a:rPr>
              <a:t>Y a-t-il des chansons, des poèmes connus qui parlent d’ Avignon ou de sa région?</a:t>
            </a:r>
          </a:p>
          <a:p>
            <a:pPr>
              <a:buNone/>
            </a:pPr>
            <a:endParaRPr lang="nl-NL" sz="3600" dirty="0">
              <a:latin typeface="Gill Sans MT" pitchFamily="34" charset="0"/>
            </a:endParaRPr>
          </a:p>
        </p:txBody>
      </p:sp>
      <p:pic>
        <p:nvPicPr>
          <p:cNvPr id="7" name="Afbeelding 6" descr="einstein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3000372"/>
            <a:ext cx="1214446" cy="1267248"/>
          </a:xfrm>
          <a:prstGeom prst="rect">
            <a:avLst/>
          </a:prstGeom>
        </p:spPr>
      </p:pic>
      <p:pic>
        <p:nvPicPr>
          <p:cNvPr id="9" name="Afbeelding 8" descr="muzieknoot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1890" y="5072074"/>
            <a:ext cx="1219200" cy="975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800" b="1" dirty="0" smtClean="0">
                <a:latin typeface="Gill Sans MT" pitchFamily="34" charset="0"/>
              </a:rPr>
              <a:t>Ressources</a:t>
            </a:r>
            <a:r>
              <a:rPr lang="fr-BE" dirty="0" smtClean="0"/>
              <a:t> </a:t>
            </a:r>
            <a:r>
              <a:rPr lang="fr-BE" sz="3200" b="1" dirty="0" smtClean="0">
                <a:latin typeface="Gill Sans MT" pitchFamily="34" charset="0"/>
              </a:rPr>
              <a:t>(1)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BE" sz="2200" dirty="0" smtClean="0">
                <a:latin typeface="Gill Sans MT" pitchFamily="34" charset="0"/>
              </a:rPr>
              <a:t>Quelques sites web intéressants qui peuvent vous aider: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3"/>
              </a:rPr>
              <a:t>http://www.ot-avignon.fr/</a:t>
            </a:r>
            <a:endParaRPr lang="fr-BE" sz="1600" dirty="0" smtClean="0">
              <a:latin typeface="Gill Sans MT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4"/>
              </a:rPr>
              <a:t>http://www.avignon-et-provence.com/</a:t>
            </a:r>
            <a:endParaRPr lang="fr-BE" sz="1600" dirty="0" smtClean="0">
              <a:latin typeface="Gill Sans MT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5"/>
              </a:rPr>
              <a:t>http://www.avignonfrance.com/</a:t>
            </a:r>
            <a:endParaRPr lang="fr-BE" sz="1600" dirty="0" smtClean="0">
              <a:latin typeface="Gill Sans MT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6"/>
              </a:rPr>
              <a:t>http://www.passepartoutenfrance.be/index.php?page=home_fr</a:t>
            </a:r>
            <a:endParaRPr lang="fr-BE" sz="1600" dirty="0" smtClean="0">
              <a:latin typeface="Gill Sans MT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7"/>
              </a:rPr>
              <a:t>http://www.avignon-tourisme.com/</a:t>
            </a:r>
            <a:endParaRPr lang="fr-BE" sz="1600" dirty="0" smtClean="0">
              <a:latin typeface="Gill Sans MT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BE" sz="1600" dirty="0" smtClean="0">
                <a:latin typeface="Gill Sans MT" pitchFamily="34" charset="0"/>
                <a:hlinkClick r:id="rId8"/>
              </a:rPr>
              <a:t>http://www.mairie-avignon.fr/</a:t>
            </a:r>
            <a:endParaRPr lang="fr-BE" sz="1600" dirty="0" smtClean="0">
              <a:latin typeface="Gill Sans MT" pitchFamily="34" charset="0"/>
            </a:endParaRPr>
          </a:p>
          <a:p>
            <a:pPr marL="765175" lvl="2" indent="-282575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</a:pPr>
            <a:r>
              <a:rPr lang="fr-BE" sz="1600" u="sng" dirty="0" smtClean="0">
                <a:latin typeface="Gill Sans MT" pitchFamily="34" charset="0"/>
                <a:hlinkClick r:id="rId9"/>
              </a:rPr>
              <a:t>http://fr.wikipedia.org/wiki/Avignon</a:t>
            </a:r>
            <a:endParaRPr lang="fr-BE" sz="1600" dirty="0" smtClean="0">
              <a:latin typeface="Gill Sans MT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800" b="1" dirty="0" smtClean="0">
                <a:latin typeface="Gill Sans MT" pitchFamily="34" charset="0"/>
              </a:rPr>
              <a:t>Informations pratiques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fr-BE" sz="2200" dirty="0" smtClean="0">
                <a:latin typeface="Gill Sans MT" pitchFamily="34" charset="0"/>
              </a:rPr>
              <a:t>Commencez le travail en faisant un plan et partagez les tâches entre vous. </a:t>
            </a:r>
          </a:p>
          <a:p>
            <a:pPr>
              <a:lnSpc>
                <a:spcPct val="120000"/>
              </a:lnSpc>
            </a:pPr>
            <a:r>
              <a:rPr lang="fr-BE" sz="2200" dirty="0" smtClean="0">
                <a:latin typeface="Gill Sans MT" pitchFamily="34" charset="0"/>
              </a:rPr>
              <a:t>Vous aurez le temps de faire des recherches en classe pendant deux cours de français (quatre heures au total).</a:t>
            </a:r>
          </a:p>
          <a:p>
            <a:pPr>
              <a:lnSpc>
                <a:spcPct val="120000"/>
              </a:lnSpc>
            </a:pPr>
            <a:r>
              <a:rPr lang="fr-BE" sz="2200" dirty="0" smtClean="0">
                <a:latin typeface="Gill Sans MT" pitchFamily="34" charset="0"/>
              </a:rPr>
              <a:t>Vous remettez le texte au professeur dans deux semaines.</a:t>
            </a:r>
          </a:p>
          <a:p>
            <a:pPr>
              <a:lnSpc>
                <a:spcPct val="120000"/>
              </a:lnSpc>
            </a:pPr>
            <a:r>
              <a:rPr lang="fr-BE" sz="2200" dirty="0" smtClean="0">
                <a:latin typeface="Gill Sans MT" pitchFamily="34" charset="0"/>
              </a:rPr>
              <a:t>On commence les présentations en classe dans quatre semaines.</a:t>
            </a:r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endParaRPr lang="fr-BE" sz="2200" dirty="0" smtClean="0">
              <a:latin typeface="Gill Sans MT" pitchFamily="34" charset="0"/>
            </a:endParaRPr>
          </a:p>
          <a:p>
            <a:pPr>
              <a:lnSpc>
                <a:spcPct val="120000"/>
              </a:lnSpc>
              <a:buFont typeface="Wingdings 2" pitchFamily="18" charset="2"/>
              <a:buNone/>
            </a:pPr>
            <a:r>
              <a:rPr lang="fr-BE" sz="2200" dirty="0" smtClean="0">
                <a:latin typeface="Gill Sans MT" pitchFamily="34" charset="0"/>
              </a:rPr>
              <a:t>Attention!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BE" sz="2200" dirty="0" smtClean="0">
                <a:latin typeface="Gill Sans MT" pitchFamily="34" charset="0"/>
              </a:rPr>
              <a:t>N’oubliez pas de mentionner vos sources!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BE" sz="2200" dirty="0" smtClean="0">
                <a:latin typeface="Gill Sans MT" pitchFamily="34" charset="0"/>
              </a:rPr>
              <a:t>Notez dans votre journal de bord les démarches que vous avez suivies pendant cette requête!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fr-BE" sz="2200" dirty="0" smtClean="0">
                <a:latin typeface="Gill Sans MT" pitchFamily="34" charset="0"/>
              </a:rPr>
              <a:t>Soyez prêts à temps pour la présentation!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/>
              <a:t>Evaluation</a:t>
            </a:r>
            <a:endParaRPr lang="nl-NL" sz="4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BE" sz="2000" dirty="0" smtClean="0">
                <a:latin typeface="Gill Sans MT" pitchFamily="34" charset="0"/>
              </a:rPr>
              <a:t> Avant la présentation vous remettez votre texte au professeur.  Le travail écrit comptera pour 40% des points :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l’originalité,  les images / la visualisation 10%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les démarches suivies 10%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le contenu et la structure 10%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l’orthographe 10%</a:t>
            </a:r>
          </a:p>
          <a:p>
            <a:pPr lvl="1">
              <a:lnSpc>
                <a:spcPct val="120000"/>
              </a:lnSpc>
            </a:pPr>
            <a:endParaRPr lang="fr-BE" sz="2000" dirty="0" smtClean="0">
              <a:latin typeface="Gill Sans MT" pitchFamily="34" charset="0"/>
            </a:endParaRPr>
          </a:p>
          <a:p>
            <a:pPr>
              <a:lnSpc>
                <a:spcPct val="120000"/>
              </a:lnSpc>
              <a:buFont typeface="Arial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Votre présentation Power Point comptera pour 60 % des points: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la présentation Power Point 20%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la présentation orale, la prononciation 20%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</a:pPr>
            <a:r>
              <a:rPr lang="fr-BE" sz="2000" dirty="0" smtClean="0">
                <a:latin typeface="Gill Sans MT" pitchFamily="34" charset="0"/>
              </a:rPr>
              <a:t> la structure et le contenu de la présentation 20%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provence.jpg"/>
          <p:cNvPicPr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-55007" y="1"/>
            <a:ext cx="9199038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Conclusion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appris à faire la connaissance d’une région de la France à partir </a:t>
            </a:r>
            <a:r>
              <a:rPr lang="fr-BE" sz="2200" dirty="0" smtClean="0">
                <a:latin typeface="Gill Sans MT" pitchFamily="34" charset="0"/>
              </a:rPr>
              <a:t>de l’Internet</a:t>
            </a:r>
            <a:r>
              <a:rPr lang="fr-BE" sz="2200" dirty="0">
                <a:latin typeface="Gill Sans MT" pitchFamily="34" charset="0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appris à faire une distinction entre des documents utiles </a:t>
            </a:r>
            <a:r>
              <a:rPr lang="fr-BE" sz="2200" dirty="0" smtClean="0">
                <a:latin typeface="Gill Sans MT" pitchFamily="34" charset="0"/>
              </a:rPr>
              <a:t>et </a:t>
            </a:r>
            <a:r>
              <a:rPr lang="fr-BE" sz="2200" dirty="0">
                <a:latin typeface="Gill Sans MT" pitchFamily="34" charset="0"/>
              </a:rPr>
              <a:t>futiles pour un travail.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appris à rechercher des </a:t>
            </a:r>
            <a:r>
              <a:rPr lang="fr-BE" sz="2200" dirty="0" smtClean="0">
                <a:latin typeface="Gill Sans MT" pitchFamily="34" charset="0"/>
              </a:rPr>
              <a:t>informations </a:t>
            </a:r>
            <a:r>
              <a:rPr lang="fr-BE" sz="2200" dirty="0">
                <a:latin typeface="Gill Sans MT" pitchFamily="34" charset="0"/>
              </a:rPr>
              <a:t>générales et spécifiques sur </a:t>
            </a:r>
            <a:r>
              <a:rPr lang="fr-BE" sz="2200" dirty="0" smtClean="0">
                <a:latin typeface="Gill Sans MT" pitchFamily="34" charset="0"/>
              </a:rPr>
              <a:t>Internet</a:t>
            </a:r>
            <a:r>
              <a:rPr lang="fr-BE" sz="2200" dirty="0">
                <a:latin typeface="Gill Sans MT" pitchFamily="34" charset="0"/>
              </a:rPr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appris à organiser un voyage et </a:t>
            </a:r>
            <a:r>
              <a:rPr lang="fr-BE" sz="2200" dirty="0" smtClean="0">
                <a:latin typeface="Gill Sans MT" pitchFamily="34" charset="0"/>
              </a:rPr>
              <a:t>à vous </a:t>
            </a:r>
            <a:r>
              <a:rPr lang="fr-BE" sz="2200" dirty="0">
                <a:latin typeface="Gill Sans MT" pitchFamily="34" charset="0"/>
              </a:rPr>
              <a:t>mettre au courant des </a:t>
            </a:r>
            <a:r>
              <a:rPr lang="fr-BE" sz="2200" dirty="0" smtClean="0">
                <a:latin typeface="Gill Sans MT" pitchFamily="34" charset="0"/>
              </a:rPr>
              <a:t>curiosités </a:t>
            </a:r>
            <a:r>
              <a:rPr lang="fr-BE" sz="2200" dirty="0">
                <a:latin typeface="Gill Sans MT" pitchFamily="34" charset="0"/>
              </a:rPr>
              <a:t>à visiter et </a:t>
            </a:r>
            <a:r>
              <a:rPr lang="fr-BE" sz="2200" dirty="0" smtClean="0">
                <a:latin typeface="Gill Sans MT" pitchFamily="34" charset="0"/>
              </a:rPr>
              <a:t>des activités à </a:t>
            </a:r>
            <a:r>
              <a:rPr lang="fr-BE" sz="2200" dirty="0">
                <a:latin typeface="Gill Sans MT" pitchFamily="34" charset="0"/>
              </a:rPr>
              <a:t>faire dans une région.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appris à faire une </a:t>
            </a:r>
            <a:r>
              <a:rPr lang="fr-BE" sz="2200" dirty="0" smtClean="0">
                <a:latin typeface="Gill Sans MT" pitchFamily="34" charset="0"/>
              </a:rPr>
              <a:t>présentation </a:t>
            </a:r>
            <a:r>
              <a:rPr lang="fr-BE" sz="2200" dirty="0">
                <a:latin typeface="Gill Sans MT" pitchFamily="34" charset="0"/>
              </a:rPr>
              <a:t>intéressante sur un thème inconnu en utilisant </a:t>
            </a:r>
            <a:r>
              <a:rPr lang="fr-BE" sz="2200" dirty="0" smtClean="0">
                <a:latin typeface="Gill Sans MT" pitchFamily="34" charset="0"/>
              </a:rPr>
              <a:t>PowerPoint</a:t>
            </a:r>
            <a:r>
              <a:rPr lang="fr-BE" sz="2200" dirty="0">
                <a:latin typeface="Gill Sans MT" pitchFamily="34" charset="0"/>
              </a:rPr>
              <a:t>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apprécié les informations et </a:t>
            </a:r>
            <a:r>
              <a:rPr lang="fr-BE" sz="2200" dirty="0" smtClean="0">
                <a:latin typeface="Gill Sans MT" pitchFamily="34" charset="0"/>
              </a:rPr>
              <a:t>vous avez </a:t>
            </a:r>
            <a:r>
              <a:rPr lang="fr-BE" sz="2200" dirty="0">
                <a:latin typeface="Gill Sans MT" pitchFamily="34" charset="0"/>
              </a:rPr>
              <a:t>peut-être même envie de </a:t>
            </a:r>
            <a:r>
              <a:rPr lang="fr-BE" sz="2200" dirty="0" smtClean="0">
                <a:latin typeface="Gill Sans MT" pitchFamily="34" charset="0"/>
              </a:rPr>
              <a:t>découvrir </a:t>
            </a:r>
            <a:r>
              <a:rPr lang="fr-BE" sz="2200" dirty="0">
                <a:latin typeface="Gill Sans MT" pitchFamily="34" charset="0"/>
              </a:rPr>
              <a:t>la région en réalité.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BE" sz="2200" dirty="0">
                <a:latin typeface="Gill Sans MT" pitchFamily="34" charset="0"/>
              </a:rPr>
              <a:t>Vous avez lu, écrit et parlé beaucoup de français ce qui améliore </a:t>
            </a:r>
            <a:r>
              <a:rPr lang="fr-BE" sz="2200" dirty="0" smtClean="0">
                <a:latin typeface="Gill Sans MT" pitchFamily="34" charset="0"/>
              </a:rPr>
              <a:t>vos compétences linguistiques. </a:t>
            </a:r>
            <a:endParaRPr lang="fr-BE" sz="2200" dirty="0">
              <a:latin typeface="Gill Sans MT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Bestand:France location map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73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fr-BE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fr-B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849438"/>
            <a:ext cx="7715304" cy="47228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BE" sz="8000" b="1" dirty="0" smtClean="0">
                <a:solidFill>
                  <a:schemeClr val="accent4">
                    <a:lumMod val="75000"/>
                  </a:schemeClr>
                </a:solidFill>
                <a:latin typeface="Gill Sans MT" pitchFamily="34" charset="0"/>
              </a:rPr>
              <a:t>La </a:t>
            </a:r>
            <a:r>
              <a:rPr lang="fr-BE" sz="8000" b="1" dirty="0">
                <a:solidFill>
                  <a:schemeClr val="accent4">
                    <a:lumMod val="75000"/>
                  </a:schemeClr>
                </a:solidFill>
                <a:latin typeface="Gill Sans MT" pitchFamily="34" charset="0"/>
              </a:rPr>
              <a:t>France </a:t>
            </a:r>
          </a:p>
          <a:p>
            <a:pPr>
              <a:defRPr/>
            </a:pPr>
            <a:endParaRPr lang="fr-BE" sz="6000" b="1" dirty="0" smtClean="0">
              <a:solidFill>
                <a:srgbClr val="FF0000"/>
              </a:solidFill>
              <a:latin typeface="French Script MT" pitchFamily="66" charset="0"/>
            </a:endParaRPr>
          </a:p>
          <a:p>
            <a:pPr>
              <a:defRPr/>
            </a:pPr>
            <a:r>
              <a:rPr lang="fr-BE" sz="6000" b="1" dirty="0">
                <a:solidFill>
                  <a:srgbClr val="FF0000"/>
                </a:solidFill>
                <a:latin typeface="French Script MT" pitchFamily="66" charset="0"/>
              </a:rPr>
              <a:t> </a:t>
            </a:r>
            <a:r>
              <a:rPr lang="fr-BE" sz="6000" b="1" dirty="0" smtClean="0">
                <a:solidFill>
                  <a:srgbClr val="FF0000"/>
                </a:solidFill>
                <a:latin typeface="French Script MT" pitchFamily="66" charset="0"/>
              </a:rPr>
              <a:t>        </a:t>
            </a:r>
            <a:r>
              <a:rPr lang="fr-BE" sz="4400" b="1" dirty="0" smtClean="0">
                <a:solidFill>
                  <a:srgbClr val="FF0000"/>
                </a:solidFill>
                <a:latin typeface="Gill Sans MT" pitchFamily="34" charset="0"/>
              </a:rPr>
              <a:t>Avignon</a:t>
            </a:r>
            <a:r>
              <a:rPr lang="fr-BE" sz="6600" b="1" dirty="0" smtClean="0">
                <a:latin typeface="French Script MT" pitchFamily="66" charset="0"/>
              </a:rPr>
              <a:t>        </a:t>
            </a:r>
            <a:r>
              <a:rPr lang="fr-BE" sz="5400" b="1" dirty="0" smtClean="0">
                <a:latin typeface="French Script MT" pitchFamily="66" charset="0"/>
              </a:rPr>
              <a:t>  </a:t>
            </a:r>
          </a:p>
          <a:p>
            <a:pPr>
              <a:defRPr/>
            </a:pPr>
            <a:r>
              <a:rPr lang="fr-BE" sz="5400" b="1" dirty="0" smtClean="0">
                <a:solidFill>
                  <a:srgbClr val="FF0000"/>
                </a:solidFill>
                <a:latin typeface="French Script MT" pitchFamily="66" charset="0"/>
              </a:rPr>
              <a:t>           </a:t>
            </a:r>
            <a:endParaRPr lang="fr-BE" sz="5400" b="1" dirty="0">
              <a:solidFill>
                <a:schemeClr val="tx1"/>
              </a:solidFill>
              <a:latin typeface="French Script MT" pitchFamily="66" charset="0"/>
            </a:endParaRPr>
          </a:p>
          <a:p>
            <a:pPr>
              <a:defRPr/>
            </a:pPr>
            <a:r>
              <a:rPr lang="fr-BE" sz="5400" b="1" dirty="0" smtClean="0">
                <a:solidFill>
                  <a:schemeClr val="tx1"/>
                </a:solidFill>
                <a:latin typeface="French Script MT" pitchFamily="66" charset="0"/>
              </a:rPr>
              <a:t>                </a:t>
            </a:r>
            <a:endParaRPr lang="fr-BE" sz="5400" b="1" dirty="0">
              <a:solidFill>
                <a:srgbClr val="FF0000"/>
              </a:solidFill>
              <a:latin typeface="French Script MT" pitchFamily="66" charset="0"/>
            </a:endParaRPr>
          </a:p>
        </p:txBody>
      </p:sp>
      <p:sp>
        <p:nvSpPr>
          <p:cNvPr id="5" name="Flowchart: Connector 2"/>
          <p:cNvSpPr/>
          <p:nvPr/>
        </p:nvSpPr>
        <p:spPr>
          <a:xfrm>
            <a:off x="5857875" y="5500688"/>
            <a:ext cx="142875" cy="14287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6" name="Afbeelding 5" descr="vlag-frankrijk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EFFF5"/>
              </a:clrFrom>
              <a:clrTo>
                <a:srgbClr val="FEFF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683590"/>
            <a:ext cx="2214546" cy="1508285"/>
          </a:xfrm>
          <a:prstGeom prst="rect">
            <a:avLst/>
          </a:prstGeom>
          <a:solidFill>
            <a:schemeClr val="accent5">
              <a:lumMod val="40000"/>
              <a:lumOff val="60000"/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Bestand:France location map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5000" contrast="-6000"/>
          </a:blip>
          <a:srcRect/>
          <a:stretch>
            <a:fillRect/>
          </a:stretch>
        </p:blipFill>
        <p:spPr bwMode="auto">
          <a:xfrm>
            <a:off x="0" y="0"/>
            <a:ext cx="9144000" cy="773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671504"/>
            <a:ext cx="7407275" cy="1471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sz="5300" b="1" dirty="0" smtClean="0">
                <a:latin typeface="Gill Sans MT" pitchFamily="34" charset="0"/>
              </a:rPr>
              <a:t>Introduction: la France</a:t>
            </a:r>
            <a:r>
              <a:rPr lang="fr-BE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fr-BE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fr-B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849438"/>
            <a:ext cx="7715304" cy="3365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BE" sz="4400" dirty="0" smtClean="0">
                <a:latin typeface="Forte" pitchFamily="66" charset="0"/>
              </a:rPr>
              <a:t>         </a:t>
            </a:r>
            <a:r>
              <a:rPr lang="fr-BE" sz="3900" dirty="0" smtClean="0">
                <a:latin typeface="Forte" pitchFamily="66" charset="0"/>
              </a:rPr>
              <a:t>  </a:t>
            </a:r>
          </a:p>
          <a:p>
            <a:pPr>
              <a:defRPr/>
            </a:pPr>
            <a:endParaRPr lang="fr-BE" sz="3900" dirty="0">
              <a:solidFill>
                <a:schemeClr val="tx1"/>
              </a:solidFill>
              <a:latin typeface="Forte" pitchFamily="66" charset="0"/>
            </a:endParaRPr>
          </a:p>
          <a:p>
            <a:pPr>
              <a:defRPr/>
            </a:pPr>
            <a:r>
              <a:rPr lang="fr-BE" sz="3900" dirty="0" smtClean="0">
                <a:solidFill>
                  <a:schemeClr val="tx1"/>
                </a:solidFill>
                <a:latin typeface="Forte" pitchFamily="66" charset="0"/>
              </a:rPr>
              <a:t>               </a:t>
            </a:r>
            <a:endParaRPr lang="fr-BE" sz="3900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642910" y="2010756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France = un pays européen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langue officielle = le français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capitale = Paris </a:t>
            </a:r>
          </a:p>
          <a:p>
            <a:pPr>
              <a:lnSpc>
                <a:spcPct val="150000"/>
              </a:lnSpc>
            </a:pPr>
            <a:endParaRPr lang="fr-BE" sz="28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fr-BE" sz="2800" dirty="0">
              <a:latin typeface="Gill Sans MT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France = divisée en 100 départements</a:t>
            </a:r>
          </a:p>
        </p:txBody>
      </p:sp>
      <p:pic>
        <p:nvPicPr>
          <p:cNvPr id="7" name="Image 3" descr="http://www.aidemoi.net/ville/paris/933-Par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550" y="3429000"/>
            <a:ext cx="11049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4" descr="http://upload.wikimedia.org/wikipedia/commons/thumb/3/3a/D%C3%A9partements_et_r%C3%A9gions_de_France_-_Noname.svg/400px-D%C3%A9partements_et_r%C3%A9gions_de_France_-_Noname.svg.png"/>
          <p:cNvPicPr>
            <a:picLocks noChangeAspect="1" noChangeArrowheads="1"/>
          </p:cNvPicPr>
          <p:nvPr/>
        </p:nvPicPr>
        <p:blipFill>
          <a:blip r:embed="rId5">
            <a:lum bright="-30000"/>
          </a:blip>
          <a:srcRect/>
          <a:stretch>
            <a:fillRect/>
          </a:stretch>
        </p:blipFill>
        <p:spPr bwMode="auto">
          <a:xfrm>
            <a:off x="7034239" y="5143512"/>
            <a:ext cx="13239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provence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23" y="-24"/>
            <a:ext cx="9199075" cy="6858024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Introduction:  Avignon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71472" y="1428736"/>
            <a:ext cx="82867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ville d’Avignon se trouve dans le département du Vaucluse. </a:t>
            </a:r>
          </a:p>
          <a:p>
            <a:pPr>
              <a:lnSpc>
                <a:spcPct val="150000"/>
              </a:lnSpc>
              <a:buNone/>
            </a:pPr>
            <a:endParaRPr lang="fr-BE" sz="28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Le département du Vaucluse se trouve dans le sud de la France.</a:t>
            </a:r>
          </a:p>
          <a:p>
            <a:pPr>
              <a:lnSpc>
                <a:spcPct val="150000"/>
              </a:lnSpc>
            </a:pPr>
            <a:endParaRPr lang="fr-BE" sz="28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BE" sz="2800" dirty="0" smtClean="0">
                <a:latin typeface="Gill Sans MT" pitchFamily="34" charset="0"/>
              </a:rPr>
              <a:t> La région : Provence-Alpes-Côte d’Azur.</a:t>
            </a:r>
            <a:endParaRPr lang="nl-NL" sz="2800" dirty="0">
              <a:latin typeface="Gill Sans MT" pitchFamily="34" charset="0"/>
            </a:endParaRPr>
          </a:p>
        </p:txBody>
      </p:sp>
      <p:pic>
        <p:nvPicPr>
          <p:cNvPr id="7" name="Image 3" descr="http://www.referencement-vrdci.com/referencement/geo/carte_geolocalisation/departement-vaucl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071678"/>
            <a:ext cx="13573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4" descr="http://jouetmode.com/compte/yy-jouetmode-creezvotreboutique-com/images/provence-alpes-cote-d-azu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143512"/>
            <a:ext cx="151288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Introduction à la tâche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BE" sz="2000" dirty="0" smtClean="0">
                <a:latin typeface="Gill Sans MT" pitchFamily="34" charset="0"/>
              </a:rPr>
              <a:t>Vous allez préparer un voyage en France afin d’améliorer votre niveau de français et de mieux connaître une belle région de France. Vous allez faire</a:t>
            </a:r>
            <a:r>
              <a:rPr lang="fr-BE" sz="2000" dirty="0" smtClean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fr-BE" sz="2000" dirty="0">
                <a:solidFill>
                  <a:prstClr val="black"/>
                </a:solidFill>
                <a:latin typeface="Gill Sans MT" pitchFamily="34" charset="0"/>
              </a:rPr>
              <a:t>une présentation générale de la région et </a:t>
            </a:r>
            <a:r>
              <a:rPr lang="fr-BE" sz="2000" dirty="0" smtClean="0">
                <a:solidFill>
                  <a:prstClr val="black"/>
                </a:solidFill>
                <a:latin typeface="Gill Sans MT" pitchFamily="34" charset="0"/>
              </a:rPr>
              <a:t>une exploration </a:t>
            </a:r>
            <a:r>
              <a:rPr lang="fr-BE" sz="2000" dirty="0">
                <a:solidFill>
                  <a:prstClr val="black"/>
                </a:solidFill>
                <a:latin typeface="Gill Sans MT" pitchFamily="34" charset="0"/>
              </a:rPr>
              <a:t>plus précise de la ville en question.  Vous ferez ce travail </a:t>
            </a:r>
            <a:r>
              <a:rPr lang="fr-BE" sz="2000" dirty="0" smtClean="0">
                <a:solidFill>
                  <a:prstClr val="black"/>
                </a:solidFill>
                <a:latin typeface="Gill Sans MT" pitchFamily="34" charset="0"/>
              </a:rPr>
              <a:t>par groupes </a:t>
            </a:r>
            <a:r>
              <a:rPr lang="fr-BE" sz="2000" dirty="0">
                <a:solidFill>
                  <a:prstClr val="black"/>
                </a:solidFill>
                <a:latin typeface="Gill Sans MT" pitchFamily="34" charset="0"/>
              </a:rPr>
              <a:t>de trois élèves. </a:t>
            </a:r>
            <a:endParaRPr lang="nl-NL" sz="20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La tâche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nl-BE" dirty="0" err="1" smtClean="0">
                <a:latin typeface="Gill Sans MT" pitchFamily="34" charset="0"/>
              </a:rPr>
              <a:t>Vous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recherchez</a:t>
            </a:r>
            <a:r>
              <a:rPr lang="nl-BE" dirty="0" smtClean="0">
                <a:latin typeface="Gill Sans MT" pitchFamily="34" charset="0"/>
              </a:rPr>
              <a:t> sur Internet les </a:t>
            </a:r>
            <a:r>
              <a:rPr lang="nl-BE" dirty="0" err="1" smtClean="0">
                <a:latin typeface="Gill Sans MT" pitchFamily="34" charset="0"/>
              </a:rPr>
              <a:t>informations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demandées</a:t>
            </a:r>
            <a:r>
              <a:rPr lang="nl-BE" dirty="0" smtClean="0">
                <a:latin typeface="Gill Sans MT" pitchFamily="34" charset="0"/>
              </a:rPr>
              <a:t> sur la </a:t>
            </a:r>
            <a:r>
              <a:rPr lang="nl-BE" dirty="0" err="1" smtClean="0">
                <a:latin typeface="Gill Sans MT" pitchFamily="34" charset="0"/>
              </a:rPr>
              <a:t>ville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d’Avignon</a:t>
            </a:r>
            <a:r>
              <a:rPr lang="nl-BE" dirty="0" smtClean="0">
                <a:latin typeface="Gill Sans MT" pitchFamily="34" charset="0"/>
              </a:rPr>
              <a:t> et sa </a:t>
            </a:r>
            <a:r>
              <a:rPr lang="nl-BE" dirty="0" err="1" smtClean="0">
                <a:latin typeface="Gill Sans MT" pitchFamily="34" charset="0"/>
              </a:rPr>
              <a:t>région</a:t>
            </a:r>
            <a:r>
              <a:rPr lang="nl-BE" dirty="0" smtClean="0">
                <a:latin typeface="Gill Sans MT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nl-BE" dirty="0" err="1" smtClean="0">
                <a:latin typeface="Gill Sans MT" pitchFamily="34" charset="0"/>
              </a:rPr>
              <a:t>Après</a:t>
            </a:r>
            <a:r>
              <a:rPr lang="nl-BE" dirty="0" smtClean="0">
                <a:latin typeface="Gill Sans MT" pitchFamily="34" charset="0"/>
              </a:rPr>
              <a:t>, </a:t>
            </a:r>
            <a:r>
              <a:rPr lang="nl-BE" dirty="0" err="1" smtClean="0">
                <a:latin typeface="Gill Sans MT" pitchFamily="34" charset="0"/>
              </a:rPr>
              <a:t>vous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rédigez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un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texte</a:t>
            </a:r>
            <a:r>
              <a:rPr lang="nl-BE" dirty="0" smtClean="0">
                <a:latin typeface="Gill Sans MT" pitchFamily="34" charset="0"/>
              </a:rPr>
              <a:t> correct </a:t>
            </a:r>
            <a:r>
              <a:rPr lang="nl-BE" dirty="0" err="1" smtClean="0">
                <a:latin typeface="Gill Sans MT" pitchFamily="34" charset="0"/>
              </a:rPr>
              <a:t>d’environ</a:t>
            </a:r>
            <a:r>
              <a:rPr lang="nl-BE" dirty="0" smtClean="0">
                <a:latin typeface="Gill Sans MT" pitchFamily="34" charset="0"/>
              </a:rPr>
              <a:t> 2 à 3 pages (format A4, </a:t>
            </a:r>
            <a:r>
              <a:rPr lang="nl-BE" dirty="0" err="1" smtClean="0">
                <a:latin typeface="Gill Sans MT" pitchFamily="34" charset="0"/>
              </a:rPr>
              <a:t>Arial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caractère</a:t>
            </a:r>
            <a:r>
              <a:rPr lang="nl-BE" dirty="0" smtClean="0">
                <a:latin typeface="Gill Sans MT" pitchFamily="34" charset="0"/>
              </a:rPr>
              <a:t> 12, </a:t>
            </a:r>
            <a:r>
              <a:rPr lang="nl-BE" dirty="0" err="1" smtClean="0">
                <a:latin typeface="Gill Sans MT" pitchFamily="34" charset="0"/>
              </a:rPr>
              <a:t>interligne</a:t>
            </a:r>
            <a:r>
              <a:rPr lang="nl-BE" dirty="0" smtClean="0">
                <a:latin typeface="Gill Sans MT" pitchFamily="34" charset="0"/>
              </a:rPr>
              <a:t> 1,5) et </a:t>
            </a:r>
            <a:r>
              <a:rPr lang="nl-BE" dirty="0" err="1" smtClean="0">
                <a:latin typeface="Gill Sans MT" pitchFamily="34" charset="0"/>
              </a:rPr>
              <a:t>vous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ajoutez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quelques</a:t>
            </a:r>
            <a:r>
              <a:rPr lang="nl-BE" dirty="0" smtClean="0">
                <a:latin typeface="Gill Sans MT" pitchFamily="34" charset="0"/>
              </a:rPr>
              <a:t> images.  </a:t>
            </a:r>
            <a:r>
              <a:rPr lang="nl-BE" dirty="0" err="1" smtClean="0">
                <a:latin typeface="Gill Sans MT" pitchFamily="34" charset="0"/>
              </a:rPr>
              <a:t>Le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texte</a:t>
            </a:r>
            <a:r>
              <a:rPr lang="nl-BE" dirty="0" smtClean="0">
                <a:latin typeface="Gill Sans MT" pitchFamily="34" charset="0"/>
              </a:rPr>
              <a:t> sera </a:t>
            </a:r>
            <a:r>
              <a:rPr lang="nl-BE" dirty="0" err="1" smtClean="0">
                <a:latin typeface="Gill Sans MT" pitchFamily="34" charset="0"/>
              </a:rPr>
              <a:t>remis</a:t>
            </a:r>
            <a:r>
              <a:rPr lang="nl-BE" dirty="0" smtClean="0">
                <a:latin typeface="Gill Sans MT" pitchFamily="34" charset="0"/>
              </a:rPr>
              <a:t> au </a:t>
            </a:r>
            <a:r>
              <a:rPr lang="nl-BE" dirty="0" err="1" smtClean="0">
                <a:latin typeface="Gill Sans MT" pitchFamily="34" charset="0"/>
              </a:rPr>
              <a:t>professeur</a:t>
            </a:r>
            <a:r>
              <a:rPr lang="nl-BE" dirty="0" smtClean="0">
                <a:latin typeface="Gill Sans MT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nl-BE" dirty="0" smtClean="0">
                <a:latin typeface="Gill Sans MT" pitchFamily="34" charset="0"/>
              </a:rPr>
              <a:t>A </a:t>
            </a:r>
            <a:r>
              <a:rPr lang="nl-BE" dirty="0" err="1" smtClean="0">
                <a:latin typeface="Gill Sans MT" pitchFamily="34" charset="0"/>
              </a:rPr>
              <a:t>partir</a:t>
            </a:r>
            <a:r>
              <a:rPr lang="nl-BE" dirty="0" smtClean="0">
                <a:latin typeface="Gill Sans MT" pitchFamily="34" charset="0"/>
              </a:rPr>
              <a:t> du </a:t>
            </a:r>
            <a:r>
              <a:rPr lang="nl-BE" dirty="0" err="1" smtClean="0">
                <a:latin typeface="Gill Sans MT" pitchFamily="34" charset="0"/>
              </a:rPr>
              <a:t>texte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vous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allez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préparer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une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présentation</a:t>
            </a:r>
            <a:r>
              <a:rPr lang="nl-BE" dirty="0" smtClean="0">
                <a:latin typeface="Gill Sans MT" pitchFamily="34" charset="0"/>
              </a:rPr>
              <a:t> Power Point. </a:t>
            </a:r>
          </a:p>
          <a:p>
            <a:pPr>
              <a:lnSpc>
                <a:spcPct val="150000"/>
              </a:lnSpc>
            </a:pPr>
            <a:r>
              <a:rPr lang="nl-BE" dirty="0" err="1" smtClean="0">
                <a:latin typeface="Gill Sans MT" pitchFamily="34" charset="0"/>
              </a:rPr>
              <a:t>Vous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allez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présenter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votre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travail</a:t>
            </a:r>
            <a:r>
              <a:rPr lang="nl-BE" dirty="0" smtClean="0">
                <a:latin typeface="Gill Sans MT" pitchFamily="34" charset="0"/>
              </a:rPr>
              <a:t> </a:t>
            </a:r>
            <a:r>
              <a:rPr lang="nl-BE" dirty="0" err="1" smtClean="0">
                <a:latin typeface="Gill Sans MT" pitchFamily="34" charset="0"/>
              </a:rPr>
              <a:t>devant</a:t>
            </a:r>
            <a:r>
              <a:rPr lang="nl-BE" dirty="0" smtClean="0">
                <a:latin typeface="Gill Sans MT" pitchFamily="34" charset="0"/>
              </a:rPr>
              <a:t> la </a:t>
            </a:r>
            <a:r>
              <a:rPr lang="nl-BE" dirty="0" err="1" smtClean="0">
                <a:latin typeface="Gill Sans MT" pitchFamily="34" charset="0"/>
              </a:rPr>
              <a:t>classe</a:t>
            </a:r>
            <a:r>
              <a:rPr lang="nl-BE" dirty="0" smtClean="0">
                <a:latin typeface="Gill Sans MT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Gill Sans MT" pitchFamily="34" charset="0"/>
              </a:rPr>
              <a:t>Vous devez élaborer votre voyage dans un journal de bord que vous remettez à votre professeur.</a:t>
            </a:r>
            <a:endParaRPr lang="nl-BE" dirty="0" smtClean="0">
              <a:latin typeface="Gill Sans MT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800" b="1" dirty="0" smtClean="0">
                <a:latin typeface="Gill Sans MT" pitchFamily="34" charset="0"/>
              </a:rPr>
              <a:t>Processus 1</a:t>
            </a:r>
            <a:endParaRPr lang="nl-NL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r-BE" sz="2900" dirty="0" smtClean="0">
                <a:latin typeface="Gill Sans MT" pitchFamily="34" charset="0"/>
              </a:rPr>
              <a:t>La ville de votre </a:t>
            </a:r>
            <a:r>
              <a:rPr lang="fr-BE" sz="2900" dirty="0" err="1" smtClean="0">
                <a:latin typeface="Gill Sans MT" pitchFamily="34" charset="0"/>
              </a:rPr>
              <a:t>Webquest</a:t>
            </a:r>
            <a:r>
              <a:rPr lang="fr-BE" sz="2900" dirty="0" smtClean="0">
                <a:latin typeface="Gill Sans MT" pitchFamily="34" charset="0"/>
              </a:rPr>
              <a:t> vous est déjà connue.  Retrouvez des informations générales sur la région et la ville comme :</a:t>
            </a:r>
          </a:p>
          <a:p>
            <a:endParaRPr lang="fr-BE" sz="26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la situation géographique</a:t>
            </a: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la superficie</a:t>
            </a: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les habitants</a:t>
            </a: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le nom de la ville</a:t>
            </a: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le climat</a:t>
            </a: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</a:rPr>
              <a:t>l’histoire de la ville (brièvement)</a:t>
            </a:r>
          </a:p>
          <a:p>
            <a:pPr lvl="1"/>
            <a:endParaRPr lang="fr-BE" sz="2600" dirty="0" smtClean="0">
              <a:latin typeface="Gill Sans MT" pitchFamily="34" charset="0"/>
            </a:endParaRPr>
          </a:p>
          <a:p>
            <a:r>
              <a:rPr lang="fr-BE" sz="2900" dirty="0" smtClean="0">
                <a:latin typeface="Gill Sans MT" pitchFamily="34" charset="0"/>
              </a:rPr>
              <a:t>Quelques sites Web qui peuvent vous aider pour cette recherche générale:</a:t>
            </a:r>
          </a:p>
          <a:p>
            <a:endParaRPr lang="fr-BE" sz="26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BE" sz="2300" dirty="0" smtClean="0">
                <a:latin typeface="Gill Sans MT" pitchFamily="34" charset="0"/>
                <a:hlinkClick r:id="rId3"/>
              </a:rPr>
              <a:t>http://www.diplomatie.gouv.fr/fr/france_829/territoire_19077/portraitsregions_19094/paca_12124.html </a:t>
            </a:r>
            <a:endParaRPr lang="fr-BE" sz="23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fr-BE" sz="2300" dirty="0" smtClean="0">
              <a:latin typeface="Gill Sans MT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r-BE" sz="2300" u="sng" dirty="0" smtClean="0">
                <a:latin typeface="Gill Sans MT" pitchFamily="34" charset="0"/>
                <a:hlinkClick r:id="rId4"/>
              </a:rPr>
              <a:t>http://fr.wikipedia.org/wiki/Avignon</a:t>
            </a:r>
            <a:endParaRPr lang="fr-BE" sz="2300" dirty="0" smtClean="0">
              <a:latin typeface="Gill Sans MT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Processus 2 </a:t>
            </a:r>
            <a:r>
              <a:rPr lang="fr-BE" sz="3200" b="1" dirty="0" smtClean="0">
                <a:latin typeface="Gill Sans MT" pitchFamily="34" charset="0"/>
              </a:rPr>
              <a:t>(1)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 smtClean="0">
                <a:latin typeface="Gill Sans MT" pitchFamily="34" charset="0"/>
              </a:rPr>
              <a:t>Recherchez le meilleur moyen de transport pour arriver à votre destination de vacances. (Pensez au prix, au confort, à la durée…)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  <a:p>
            <a:r>
              <a:rPr lang="fr-BE" sz="2000" dirty="0" smtClean="0">
                <a:latin typeface="Gill Sans MT" pitchFamily="34" charset="0"/>
              </a:rPr>
              <a:t>Trouvez un hôtel sympathique , un camping ou une chambre d’hôte où vous voulez loger.</a:t>
            </a:r>
          </a:p>
          <a:p>
            <a:endParaRPr lang="nl-NL" dirty="0"/>
          </a:p>
        </p:txBody>
      </p:sp>
      <p:pic>
        <p:nvPicPr>
          <p:cNvPr id="4" name="Image 3" descr="http://www.telecomwereld.nl/pic/news/2193/vliegtu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56" y="2571744"/>
            <a:ext cx="1214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iutsd.univ-paris13.fr/gim/ESF/tgv_es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6F5"/>
              </a:clrFrom>
              <a:clrTo>
                <a:srgbClr val="FAF6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71750"/>
            <a:ext cx="18573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http://www.eostis.com/image/15383315/auto_gpl__a2092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571750"/>
            <a:ext cx="164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http://www.camping-des-alouettes.com/images/Camping%20des%20Alouettes%20op%20de%20fiet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3" y="2571750"/>
            <a:ext cx="1555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 descr="hilt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852" y="4929198"/>
            <a:ext cx="1000132" cy="1250165"/>
          </a:xfrm>
          <a:prstGeom prst="rect">
            <a:avLst/>
          </a:prstGeom>
        </p:spPr>
      </p:pic>
      <p:pic>
        <p:nvPicPr>
          <p:cNvPr id="9" name="Image 8" descr="Afficher l'image en taille réell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4929198"/>
            <a:ext cx="946589" cy="12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http://www.villiard.com/blog/wp-content/uploads/2009/03/camping-sauvag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4929198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 descr="wwwsudluberoncom-168-chambre-hote-1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4595834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provence.jpg"/>
          <p:cNvPicPr preferRelativeResize="0">
            <a:picLocks noChangeAspect="1"/>
          </p:cNvPicPr>
          <p:nvPr/>
        </p:nvPicPr>
        <p:blipFill>
          <a:blip r:embed="rId2">
            <a:lum bright="31000" contrast="-55000"/>
          </a:blip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800" b="1" dirty="0" smtClean="0">
                <a:latin typeface="Gill Sans MT" pitchFamily="34" charset="0"/>
              </a:rPr>
              <a:t>Processus 2 </a:t>
            </a:r>
            <a:r>
              <a:rPr lang="fr-BE" sz="3200" b="1" dirty="0" smtClean="0">
                <a:latin typeface="Gill Sans MT" pitchFamily="34" charset="0"/>
              </a:rPr>
              <a:t>(2)</a:t>
            </a:r>
            <a:endParaRPr lang="nl-NL" sz="4800" b="1" dirty="0">
              <a:latin typeface="Gill Sans MT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200" dirty="0" smtClean="0">
                <a:latin typeface="Gill Sans MT" pitchFamily="34" charset="0"/>
              </a:rPr>
              <a:t>Essayez de trouver trois restaurants charmants </a:t>
            </a:r>
            <a:r>
              <a:rPr lang="fr-BE" sz="2200" dirty="0">
                <a:latin typeface="Gill Sans MT" pitchFamily="34" charset="0"/>
              </a:rPr>
              <a:t>où vous </a:t>
            </a:r>
            <a:r>
              <a:rPr lang="fr-BE" sz="2200" dirty="0" smtClean="0">
                <a:latin typeface="Gill Sans MT" pitchFamily="34" charset="0"/>
              </a:rPr>
              <a:t>voulez manger et deux plats typiques de la région.  </a:t>
            </a:r>
          </a:p>
          <a:p>
            <a:pPr>
              <a:lnSpc>
                <a:spcPct val="150000"/>
              </a:lnSpc>
            </a:pPr>
            <a:endParaRPr lang="fr-BE" sz="22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endParaRPr lang="fr-BE" sz="22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fr-BE" sz="2200" dirty="0" smtClean="0">
              <a:latin typeface="Gill Sans MT" pitchFamily="34" charset="0"/>
            </a:endParaRPr>
          </a:p>
          <a:p>
            <a:r>
              <a:rPr lang="fr-BE" sz="2200" dirty="0" smtClean="0">
                <a:latin typeface="Gill Sans MT" pitchFamily="34" charset="0"/>
              </a:rPr>
              <a:t>Cherchez au moins un musée, un monument et un autre lieu touristique à visiter. 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fr-BE" sz="2200" dirty="0" smtClean="0">
              <a:latin typeface="Gill Sans MT" pitchFamily="34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fr-BE" sz="2200" dirty="0" smtClean="0">
              <a:latin typeface="Gill Sans MT" pitchFamily="34" charset="0"/>
            </a:endParaRPr>
          </a:p>
          <a:p>
            <a:pPr>
              <a:buNone/>
            </a:pPr>
            <a:endParaRPr lang="nl-NL" dirty="0"/>
          </a:p>
        </p:txBody>
      </p:sp>
      <p:pic>
        <p:nvPicPr>
          <p:cNvPr id="4" name="Image 3" descr="http://www.france-vacances-tourisme.com/files/Grand_h_tel_du_Perche_salle_de_restaurant_5_x_5_c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643190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6" descr="Afficher l'image en taille réell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07085" y="4929204"/>
            <a:ext cx="1307857" cy="10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7" descr="Afficher l'image en taille réell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929205"/>
            <a:ext cx="1500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766</Words>
  <Application>Microsoft Office PowerPoint</Application>
  <PresentationFormat>On-screen Show (4:3)</PresentationFormat>
  <Paragraphs>108</Paragraphs>
  <Slides>14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Office-thema</vt:lpstr>
      <vt:lpstr>AVIGNON </vt:lpstr>
      <vt:lpstr> </vt:lpstr>
      <vt:lpstr>Introduction: la France </vt:lpstr>
      <vt:lpstr>Introduction:  Avignon</vt:lpstr>
      <vt:lpstr>Introduction à la tâche</vt:lpstr>
      <vt:lpstr>La tâche</vt:lpstr>
      <vt:lpstr>Processus 1</vt:lpstr>
      <vt:lpstr>Processus 2 (1)</vt:lpstr>
      <vt:lpstr>Processus 2 (2)</vt:lpstr>
      <vt:lpstr>Processus 2 (3)</vt:lpstr>
      <vt:lpstr>Ressources (1)</vt:lpstr>
      <vt:lpstr>Informations pratiques</vt:lpstr>
      <vt:lpstr>Evaluation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AVIGNON</dc:title>
  <dc:creator>Mimi Rubens</dc:creator>
  <cp:lastModifiedBy>Vandermeulen Nina</cp:lastModifiedBy>
  <cp:revision>16</cp:revision>
  <dcterms:created xsi:type="dcterms:W3CDTF">2013-01-31T20:01:32Z</dcterms:created>
  <dcterms:modified xsi:type="dcterms:W3CDTF">2014-12-19T14:24:22Z</dcterms:modified>
</cp:coreProperties>
</file>