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 smtClean="0"/>
              <a:t>Klik om het opmaakprofiel van de modelondertitel te bewerken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F3AEEF7-FD14-47A2-877A-F4D532073C1B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19463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BE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BE" sz="2400">
                <a:latin typeface="Times New Roman" pitchFamily="18" charset="0"/>
              </a:endParaRP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nl-BE" sz="2400">
                <a:latin typeface="Times New Roman" pitchFamily="18" charset="0"/>
              </a:endParaRPr>
            </a:p>
          </p:txBody>
        </p:sp>
        <p:sp>
          <p:nvSpPr>
            <p:cNvPr id="19466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9467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GB" noProof="0" smtClean="0"/>
              <a:t>Klik om het opmaakprofiel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D76AF-A14B-4D46-840C-4BAAF3C99C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177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C0004C-BDD3-4C37-900D-78AE4DEED2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016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BDC24E-EF1D-42BF-863D-88566ECB7DF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49325" y="1981200"/>
            <a:ext cx="375443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49325" y="4114800"/>
            <a:ext cx="3754438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3EC7FC-6EA0-4B2E-A923-26B9041C81C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2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0F3FC-164E-495A-A520-08A79B2B57C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27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AB83B-4EEC-4708-81FF-5C2F6D82D7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1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5F7F3-F46D-4A13-9794-692843BBE8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85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01092-DC67-4E63-9966-4E2D0133CE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46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DC0BB-783A-4169-B5C1-D3C62E72E8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98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9049B-A95F-409F-8845-F50D7D4021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6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6F436-37BD-415D-8545-2ECA3840951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41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9A975-0D94-47A7-AC0F-F4FC4AED5B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1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BE" sz="2400"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BE" sz="2400">
              <a:latin typeface="Times New Roman" pitchFamily="18" charset="0"/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het opmaakprofiel te bewerken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opmaakprofielen van de modeltekst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F8C2E97-438E-4494-8C9B-0676E296C06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8441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8442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file:///C:\Users\Administrator\Music\Various\Hevia%20-%20Busindre%20Reel.mp3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be/imgres?imgurl=http://www.statistiques-mondiales.com/cartes/bretagne.gif&amp;imgrefurl=http://www.statistiques-mondiales.com/france_departements/bretagne.htm&amp;usg=__mkTrznEUxle_gRg0YeHp49Frsu8=&amp;h=297&amp;w=294&amp;sz=6&amp;hl=fr&amp;start=44&amp;tbnid=ZZ8dc74wEVjWhM:&amp;tbnh=116&amp;tbnw=115&amp;prev=/images?q=bretagne+situation&amp;gbv=2&amp;ndsp=21&amp;hl=fr&amp;sa=N&amp;start=42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2/23/LaRocheAuxFees_Dolmen_2_20070408.jp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Fichier:Road_signs_bilingual_Breton_in_Quimper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ance-voyage.com/" TargetMode="External"/><Relationship Id="rId2" Type="http://schemas.openxmlformats.org/officeDocument/2006/relationships/hyperlink" Target="http://www.bretagne.fr/internet/jcms/TF071112_5061/touris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ourismebretagne.com/page/p-136/html-decouvrir.html" TargetMode="External"/><Relationship Id="rId5" Type="http://schemas.openxmlformats.org/officeDocument/2006/relationships/hyperlink" Target="http://www.bretagne.com/" TargetMode="External"/><Relationship Id="rId4" Type="http://schemas.openxmlformats.org/officeDocument/2006/relationships/hyperlink" Target="http://www.tourismebretagne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tels-de-charme-en-bretagne.com/" TargetMode="External"/><Relationship Id="rId2" Type="http://schemas.openxmlformats.org/officeDocument/2006/relationships/hyperlink" Target="http://www.booking.com/searchresults.fr.html?aid=301664;label=Bretagne-WB2ZvhTFvGODP2ykSX**7gS1166586844;region=791;ws=&amp;gclid=CNHy8YOU0JoCFVaK3godRUScRw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ourismebretagne.com/dormir" TargetMode="External"/><Relationship Id="rId4" Type="http://schemas.openxmlformats.org/officeDocument/2006/relationships/hyperlink" Target="http://www.hotel-de-bretagne.fr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rvarker.org/fr/useful_phrases_01_Boued.html" TargetMode="External"/><Relationship Id="rId2" Type="http://schemas.openxmlformats.org/officeDocument/2006/relationships/hyperlink" Target="http://www.monunivers.com/breizh/breton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lexilogos.com/breton_mot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Hevia - Busindre Reel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endParaRPr lang="nl-B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2053" name="Picture 5" descr="France bretagne   bretagne ile de sein phare"/>
          <p:cNvPicPr>
            <a:picLocks noChangeAspect="1" noChangeArrowheads="1"/>
          </p:cNvPicPr>
          <p:nvPr/>
        </p:nvPicPr>
        <p:blipFill>
          <a:blip r:embed="rId5">
            <a:lum bright="12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228600"/>
            <a:ext cx="9677400" cy="726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514600" y="21336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67000" y="1066800"/>
            <a:ext cx="3810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BE" sz="5400" i="1">
                <a:solidFill>
                  <a:srgbClr val="800000"/>
                </a:solidFill>
              </a:rPr>
              <a:t>Degemer mat!</a:t>
            </a:r>
            <a:endParaRPr lang="en-GB" sz="5400" i="1">
              <a:solidFill>
                <a:srgbClr val="8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45651" y="6248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BE" b="1" dirty="0" smtClean="0">
                <a:solidFill>
                  <a:srgbClr val="800000"/>
                </a:solidFill>
              </a:rPr>
              <a:t>CECR: A2</a:t>
            </a:r>
            <a:endParaRPr lang="nl-BE" b="1" dirty="0">
              <a:solidFill>
                <a:srgbClr val="8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4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7" name="Picture 5" descr="bretagne-45738"/>
          <p:cNvPicPr>
            <a:picLocks noChangeAspect="1" noChangeArrowheads="1"/>
          </p:cNvPicPr>
          <p:nvPr/>
        </p:nvPicPr>
        <p:blipFill>
          <a:blip r:embed="rId2">
            <a:lum bright="36000"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3794125" y="2627313"/>
            <a:ext cx="2682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590800" y="1371600"/>
            <a:ext cx="3733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BE" sz="5400" i="1">
                <a:solidFill>
                  <a:srgbClr val="800000"/>
                </a:solidFill>
              </a:rPr>
              <a:t>Chañs vat!</a:t>
            </a:r>
            <a:endParaRPr lang="en-GB" sz="5400" i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La Bretagne: introduction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BE" sz="2000" dirty="0"/>
              <a:t>La Bretagne est située dans l’ouest de la France,</a:t>
            </a:r>
            <a:r>
              <a:rPr lang="nl-BE" sz="2000" dirty="0" smtClean="0"/>
              <a:t> entre </a:t>
            </a:r>
            <a:r>
              <a:rPr lang="nl-BE" sz="2000" dirty="0"/>
              <a:t>la Normandie et le Pays de Loire.</a:t>
            </a:r>
          </a:p>
          <a:p>
            <a:endParaRPr lang="nl-BE" sz="2000" dirty="0"/>
          </a:p>
          <a:p>
            <a:endParaRPr lang="nl-BE" sz="2000" dirty="0"/>
          </a:p>
          <a:p>
            <a:r>
              <a:rPr lang="nl-BE" sz="2000" dirty="0"/>
              <a:t>A part un littoral de 1100 </a:t>
            </a:r>
            <a:r>
              <a:rPr lang="nl-BE" sz="2000" dirty="0" smtClean="0"/>
              <a:t>kilomètres, </a:t>
            </a:r>
            <a:r>
              <a:rPr lang="nl-BE" sz="2000" dirty="0"/>
              <a:t>la Bretagne</a:t>
            </a:r>
            <a:r>
              <a:rPr lang="nl-BE" sz="2000" dirty="0" smtClean="0"/>
              <a:t> comprend également </a:t>
            </a:r>
            <a:r>
              <a:rPr lang="nl-BE" sz="2000" dirty="0"/>
              <a:t>de nombreuses îles.</a:t>
            </a:r>
          </a:p>
          <a:p>
            <a:endParaRPr lang="nl-BE" sz="2000" dirty="0"/>
          </a:p>
          <a:p>
            <a:endParaRPr lang="en-GB" sz="2000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nl-BE" sz="2400"/>
          </a:p>
        </p:txBody>
      </p:sp>
      <p:sp>
        <p:nvSpPr>
          <p:cNvPr id="4105" name="Rectangle 9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nl-BE" sz="2400"/>
          </a:p>
        </p:txBody>
      </p:sp>
      <p:pic>
        <p:nvPicPr>
          <p:cNvPr id="4101" name="Picture 5" descr="mer-bretag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733800"/>
            <a:ext cx="3581400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bretagn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133600"/>
            <a:ext cx="1095375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La Bretagne: introduction</a:t>
            </a:r>
            <a:endParaRPr lang="en-GB"/>
          </a:p>
        </p:txBody>
      </p:sp>
      <p:sp>
        <p:nvSpPr>
          <p:cNvPr id="5128" name="Rectangle 8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nl-BE" sz="2400"/>
          </a:p>
        </p:txBody>
      </p:sp>
      <p:sp>
        <p:nvSpPr>
          <p:cNvPr id="5129" name="Rectangle 9"/>
          <p:cNvSpPr>
            <a:spLocks noGrp="1" noChangeArrowheads="1"/>
          </p:cNvSpPr>
          <p:nvPr>
            <p:ph sz="quarter" idx="2"/>
          </p:nvPr>
        </p:nvSpPr>
        <p:spPr/>
        <p:txBody>
          <a:bodyPr/>
          <a:lstStyle/>
          <a:p>
            <a:endParaRPr lang="nl-BE" sz="240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l-BE" sz="2000" dirty="0"/>
              <a:t>La Bretagne a toujours fasciné l’homme. Les monuments les plus anciens datent de la préhistoire.</a:t>
            </a:r>
          </a:p>
          <a:p>
            <a:endParaRPr lang="nl-BE" sz="2000" dirty="0"/>
          </a:p>
          <a:p>
            <a:endParaRPr lang="nl-BE" sz="2000" dirty="0"/>
          </a:p>
          <a:p>
            <a:r>
              <a:rPr lang="nl-BE" sz="2000" dirty="0"/>
              <a:t>Les tribus celtiques se sont installées dans la région et elles y ont laissé bien des traces.</a:t>
            </a:r>
            <a:endParaRPr lang="en-GB" sz="2000" dirty="0"/>
          </a:p>
        </p:txBody>
      </p:sp>
      <p:pic>
        <p:nvPicPr>
          <p:cNvPr id="5132" name="Picture 12" descr="Fichier:LaRocheAuxFees Dolmen 2 20070408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4267200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stonehedge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114800"/>
            <a:ext cx="32004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La Bretagne: introduction</a:t>
            </a:r>
            <a:endParaRPr lang="en-GB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BE" sz="2000" dirty="0" err="1"/>
              <a:t>Aujourd’hui</a:t>
            </a:r>
            <a:r>
              <a:rPr lang="nl-BE" sz="2000" dirty="0"/>
              <a:t>, la </a:t>
            </a:r>
            <a:r>
              <a:rPr lang="nl-BE" sz="2000" dirty="0" err="1"/>
              <a:t>langue</a:t>
            </a:r>
            <a:r>
              <a:rPr lang="nl-BE" sz="2000" dirty="0"/>
              <a:t> </a:t>
            </a:r>
            <a:r>
              <a:rPr lang="nl-BE" sz="2000" dirty="0" err="1"/>
              <a:t>bretonne</a:t>
            </a:r>
            <a:r>
              <a:rPr lang="nl-BE" sz="2000" dirty="0"/>
              <a:t> </a:t>
            </a:r>
            <a:r>
              <a:rPr lang="nl-BE" sz="2000" dirty="0" err="1"/>
              <a:t>est</a:t>
            </a:r>
            <a:r>
              <a:rPr lang="nl-BE" sz="2000" dirty="0"/>
              <a:t> </a:t>
            </a:r>
            <a:r>
              <a:rPr lang="nl-BE" sz="2000" dirty="0" err="1"/>
              <a:t>toujours</a:t>
            </a:r>
            <a:r>
              <a:rPr lang="nl-BE" sz="2000" dirty="0"/>
              <a:t> </a:t>
            </a:r>
            <a:r>
              <a:rPr lang="nl-BE" sz="2000" dirty="0" err="1"/>
              <a:t>parlée</a:t>
            </a:r>
            <a:r>
              <a:rPr lang="nl-BE" sz="2000" dirty="0"/>
              <a:t> par </a:t>
            </a:r>
            <a:r>
              <a:rPr lang="nl-BE" sz="2000" dirty="0" smtClean="0"/>
              <a:t>250.000 </a:t>
            </a:r>
            <a:r>
              <a:rPr lang="nl-BE" sz="2000" dirty="0" err="1"/>
              <a:t>personnes</a:t>
            </a:r>
            <a:r>
              <a:rPr lang="nl-BE" sz="2000" dirty="0"/>
              <a:t>.</a:t>
            </a:r>
          </a:p>
          <a:p>
            <a:endParaRPr lang="nl-BE" sz="2000" dirty="0"/>
          </a:p>
          <a:p>
            <a:endParaRPr lang="nl-BE" sz="2000" dirty="0"/>
          </a:p>
          <a:p>
            <a:r>
              <a:rPr lang="nl-BE" sz="2000" dirty="0" err="1"/>
              <a:t>Chaque</a:t>
            </a:r>
            <a:r>
              <a:rPr lang="nl-BE" sz="2000" dirty="0"/>
              <a:t> </a:t>
            </a:r>
            <a:r>
              <a:rPr lang="nl-BE" sz="2000" dirty="0" err="1"/>
              <a:t>année</a:t>
            </a:r>
            <a:r>
              <a:rPr lang="nl-BE" sz="2000" dirty="0"/>
              <a:t> des </a:t>
            </a:r>
            <a:r>
              <a:rPr lang="nl-BE" sz="2000" dirty="0" err="1"/>
              <a:t>événements</a:t>
            </a:r>
            <a:r>
              <a:rPr lang="nl-BE" sz="2000" dirty="0"/>
              <a:t> </a:t>
            </a:r>
            <a:r>
              <a:rPr lang="nl-BE" sz="2000" dirty="0" err="1"/>
              <a:t>culturels</a:t>
            </a:r>
            <a:r>
              <a:rPr lang="nl-BE" sz="2000" dirty="0"/>
              <a:t> </a:t>
            </a:r>
            <a:r>
              <a:rPr lang="nl-BE" sz="2000" dirty="0" err="1"/>
              <a:t>soulignent</a:t>
            </a:r>
            <a:r>
              <a:rPr lang="nl-BE" sz="2000" dirty="0"/>
              <a:t> </a:t>
            </a:r>
            <a:r>
              <a:rPr lang="nl-BE" sz="2000" dirty="0" err="1"/>
              <a:t>l’importance</a:t>
            </a:r>
            <a:r>
              <a:rPr lang="nl-BE" sz="2000" dirty="0"/>
              <a:t> de la </a:t>
            </a:r>
            <a:r>
              <a:rPr lang="nl-BE" sz="2000" dirty="0" err="1"/>
              <a:t>tradition</a:t>
            </a:r>
            <a:r>
              <a:rPr lang="nl-BE" sz="2000" dirty="0"/>
              <a:t> </a:t>
            </a:r>
            <a:r>
              <a:rPr lang="nl-BE" sz="2000" dirty="0" err="1"/>
              <a:t>celtique</a:t>
            </a:r>
            <a:r>
              <a:rPr lang="nl-BE" sz="2000" dirty="0"/>
              <a:t>.</a:t>
            </a:r>
            <a:endParaRPr lang="en-GB" sz="2000" dirty="0"/>
          </a:p>
        </p:txBody>
      </p:sp>
      <p:sp>
        <p:nvSpPr>
          <p:cNvPr id="25607" name="Rectangle 7"/>
          <p:cNvSpPr>
            <a:spLocks noGrp="1" noChangeArrowheads="1"/>
          </p:cNvSpPr>
          <p:nvPr>
            <p:ph sz="quarter" idx="3"/>
          </p:nvPr>
        </p:nvSpPr>
        <p:spPr/>
        <p:txBody>
          <a:bodyPr/>
          <a:lstStyle/>
          <a:p>
            <a:endParaRPr lang="nl-BE" sz="2400"/>
          </a:p>
        </p:txBody>
      </p:sp>
      <p:pic>
        <p:nvPicPr>
          <p:cNvPr id="25613" name="Picture 13" descr="cornemuse%20lambal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038600"/>
            <a:ext cx="3352800" cy="232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5" name="Picture 15" descr="300px-Road_signs_bilingual_Breton_in_Quimper">
            <a:hlinkClick r:id="rId3" tooltip="Signalisation bilingue dans les rues de Quimper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9575" y="1524000"/>
            <a:ext cx="2257425" cy="2438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Qu’est-ce qu’il faut faire?</a:t>
            </a: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400" dirty="0" err="1"/>
              <a:t>Vous</a:t>
            </a:r>
            <a:r>
              <a:rPr lang="nl-BE" sz="2400" dirty="0"/>
              <a:t> </a:t>
            </a:r>
            <a:r>
              <a:rPr lang="nl-BE" sz="2400" dirty="0" err="1"/>
              <a:t>travaillez</a:t>
            </a:r>
            <a:r>
              <a:rPr lang="nl-BE" sz="2400" dirty="0"/>
              <a:t> dans </a:t>
            </a:r>
            <a:r>
              <a:rPr lang="nl-BE" sz="2400" dirty="0" err="1"/>
              <a:t>une</a:t>
            </a:r>
            <a:r>
              <a:rPr lang="nl-BE" sz="2400" dirty="0"/>
              <a:t> </a:t>
            </a:r>
            <a:r>
              <a:rPr lang="nl-BE" sz="2400" dirty="0" err="1"/>
              <a:t>agence</a:t>
            </a:r>
            <a:r>
              <a:rPr lang="nl-BE" sz="2400" dirty="0"/>
              <a:t> de </a:t>
            </a:r>
            <a:r>
              <a:rPr lang="nl-BE" sz="2400" dirty="0" err="1"/>
              <a:t>voyages</a:t>
            </a:r>
            <a:r>
              <a:rPr lang="nl-BE" sz="2400" dirty="0"/>
              <a:t> et </a:t>
            </a:r>
            <a:r>
              <a:rPr lang="nl-BE" sz="2400" dirty="0" err="1"/>
              <a:t>vous</a:t>
            </a:r>
            <a:r>
              <a:rPr lang="nl-BE" sz="2400" dirty="0"/>
              <a:t> </a:t>
            </a:r>
            <a:r>
              <a:rPr lang="nl-BE" sz="2400" dirty="0" err="1"/>
              <a:t>devez</a:t>
            </a:r>
            <a:r>
              <a:rPr lang="nl-BE" sz="2400" dirty="0"/>
              <a:t> </a:t>
            </a:r>
            <a:r>
              <a:rPr lang="nl-BE" sz="2400" dirty="0" err="1"/>
              <a:t>organiser</a:t>
            </a:r>
            <a:r>
              <a:rPr lang="nl-BE" sz="2400" dirty="0"/>
              <a:t> </a:t>
            </a:r>
            <a:r>
              <a:rPr lang="nl-BE" sz="2400" dirty="0" err="1"/>
              <a:t>un</a:t>
            </a:r>
            <a:r>
              <a:rPr lang="nl-BE" sz="2400" dirty="0"/>
              <a:t> </a:t>
            </a:r>
            <a:r>
              <a:rPr lang="nl-BE" sz="2400" dirty="0" err="1"/>
              <a:t>voyage</a:t>
            </a:r>
            <a:r>
              <a:rPr lang="nl-BE" sz="2400" dirty="0"/>
              <a:t> en Bretagne pour </a:t>
            </a:r>
            <a:r>
              <a:rPr lang="nl-BE" sz="2400" dirty="0" err="1"/>
              <a:t>une</a:t>
            </a:r>
            <a:r>
              <a:rPr lang="nl-BE" sz="2400" dirty="0"/>
              <a:t> </a:t>
            </a:r>
            <a:r>
              <a:rPr lang="nl-BE" sz="2400" dirty="0" err="1"/>
              <a:t>famille</a:t>
            </a:r>
            <a:r>
              <a:rPr lang="nl-BE" sz="2400" dirty="0"/>
              <a:t> (4 </a:t>
            </a:r>
            <a:r>
              <a:rPr lang="nl-BE" sz="2400" dirty="0" err="1"/>
              <a:t>personnes</a:t>
            </a:r>
            <a:r>
              <a:rPr lang="nl-BE" sz="2400" dirty="0"/>
              <a:t>).</a:t>
            </a:r>
          </a:p>
          <a:p>
            <a:r>
              <a:rPr lang="nl-BE" sz="2400" dirty="0"/>
              <a:t>Vos </a:t>
            </a:r>
            <a:r>
              <a:rPr lang="nl-BE" sz="2400" dirty="0" err="1"/>
              <a:t>clients</a:t>
            </a:r>
            <a:r>
              <a:rPr lang="nl-BE" sz="2400" dirty="0"/>
              <a:t> veulent </a:t>
            </a:r>
            <a:r>
              <a:rPr lang="nl-BE" sz="2400" dirty="0" err="1"/>
              <a:t>voyager</a:t>
            </a:r>
            <a:r>
              <a:rPr lang="nl-BE" sz="2400" dirty="0"/>
              <a:t> en </a:t>
            </a:r>
            <a:r>
              <a:rPr lang="nl-BE" sz="2400" dirty="0" err="1"/>
              <a:t>voiture</a:t>
            </a:r>
            <a:r>
              <a:rPr lang="nl-BE" sz="2400" dirty="0"/>
              <a:t> et </a:t>
            </a:r>
            <a:r>
              <a:rPr lang="nl-BE" sz="2400" dirty="0" err="1"/>
              <a:t>ils</a:t>
            </a:r>
            <a:r>
              <a:rPr lang="nl-BE" sz="2400" dirty="0"/>
              <a:t> veulent </a:t>
            </a:r>
            <a:r>
              <a:rPr lang="nl-BE" sz="2400" dirty="0" err="1"/>
              <a:t>surtout</a:t>
            </a:r>
            <a:r>
              <a:rPr lang="nl-BE" sz="2400" dirty="0"/>
              <a:t> </a:t>
            </a:r>
            <a:r>
              <a:rPr lang="nl-BE" sz="2400" dirty="0" err="1"/>
              <a:t>découvrir</a:t>
            </a:r>
            <a:r>
              <a:rPr lang="nl-BE" sz="2400" dirty="0"/>
              <a:t> la culture </a:t>
            </a:r>
            <a:r>
              <a:rPr lang="nl-BE" sz="2400" dirty="0" err="1"/>
              <a:t>bretonne</a:t>
            </a:r>
            <a:r>
              <a:rPr lang="nl-BE" sz="2400" dirty="0"/>
              <a:t>. </a:t>
            </a:r>
            <a:r>
              <a:rPr lang="nl-BE" sz="2400" dirty="0" err="1"/>
              <a:t>Ils</a:t>
            </a:r>
            <a:r>
              <a:rPr lang="nl-BE" sz="2400" dirty="0"/>
              <a:t> </a:t>
            </a:r>
            <a:r>
              <a:rPr lang="nl-BE" sz="2400" dirty="0" err="1"/>
              <a:t>aimeraient</a:t>
            </a:r>
            <a:r>
              <a:rPr lang="nl-BE" sz="2400" dirty="0"/>
              <a:t> </a:t>
            </a:r>
            <a:r>
              <a:rPr lang="nl-BE" sz="2400" dirty="0" err="1"/>
              <a:t>voir</a:t>
            </a:r>
            <a:r>
              <a:rPr lang="nl-BE" sz="2400" dirty="0"/>
              <a:t> les monuments </a:t>
            </a:r>
            <a:r>
              <a:rPr lang="nl-BE" sz="2400" dirty="0" err="1"/>
              <a:t>celtiques</a:t>
            </a:r>
            <a:r>
              <a:rPr lang="nl-BE" sz="2400" dirty="0"/>
              <a:t> et, si </a:t>
            </a:r>
            <a:r>
              <a:rPr lang="nl-BE" sz="2400" dirty="0" err="1"/>
              <a:t>possible</a:t>
            </a:r>
            <a:r>
              <a:rPr lang="nl-BE" sz="2400" dirty="0"/>
              <a:t>, </a:t>
            </a:r>
            <a:r>
              <a:rPr lang="nl-BE" sz="2400" dirty="0" err="1"/>
              <a:t>participer</a:t>
            </a:r>
            <a:r>
              <a:rPr lang="nl-BE" sz="2400" dirty="0"/>
              <a:t> à des </a:t>
            </a:r>
            <a:r>
              <a:rPr lang="nl-BE" sz="2400" dirty="0" err="1"/>
              <a:t>événements</a:t>
            </a:r>
            <a:r>
              <a:rPr lang="nl-BE" sz="2400" dirty="0"/>
              <a:t>.</a:t>
            </a:r>
          </a:p>
          <a:p>
            <a:r>
              <a:rPr lang="nl-BE" sz="2400" dirty="0"/>
              <a:t>Vos </a:t>
            </a:r>
            <a:r>
              <a:rPr lang="nl-BE" sz="2400" dirty="0" err="1"/>
              <a:t>clients</a:t>
            </a:r>
            <a:r>
              <a:rPr lang="nl-BE" sz="2400" dirty="0"/>
              <a:t> veulent </a:t>
            </a:r>
            <a:r>
              <a:rPr lang="nl-BE" sz="2400" dirty="0" err="1"/>
              <a:t>partir</a:t>
            </a:r>
            <a:r>
              <a:rPr lang="nl-BE" sz="2400" dirty="0"/>
              <a:t> </a:t>
            </a:r>
            <a:r>
              <a:rPr lang="nl-BE" sz="2400" dirty="0" err="1"/>
              <a:t>le</a:t>
            </a:r>
            <a:r>
              <a:rPr lang="nl-BE" sz="2400" dirty="0"/>
              <a:t> 29 </a:t>
            </a:r>
            <a:r>
              <a:rPr lang="nl-BE" sz="2400" dirty="0" err="1"/>
              <a:t>mai</a:t>
            </a:r>
            <a:r>
              <a:rPr lang="nl-BE" sz="2400" dirty="0"/>
              <a:t> </a:t>
            </a:r>
            <a:r>
              <a:rPr lang="nl-BE" sz="2400" dirty="0" err="1" smtClean="0"/>
              <a:t>prochain</a:t>
            </a:r>
            <a:r>
              <a:rPr lang="nl-BE" sz="2400" dirty="0" smtClean="0"/>
              <a:t>.</a:t>
            </a:r>
            <a:endParaRPr lang="nl-BE" sz="2400" dirty="0"/>
          </a:p>
          <a:p>
            <a:endParaRPr lang="nl-BE" sz="2400" dirty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Qu’est-ce qu’il faut faire?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err="1"/>
              <a:t>Tâches</a:t>
            </a:r>
            <a:r>
              <a:rPr lang="nl-BE" dirty="0"/>
              <a:t>:</a:t>
            </a:r>
            <a:br>
              <a:rPr lang="nl-BE" dirty="0"/>
            </a:br>
            <a:r>
              <a:rPr lang="nl-BE" sz="2400" dirty="0"/>
              <a:t>- </a:t>
            </a:r>
            <a:r>
              <a:rPr lang="nl-BE" sz="2400" dirty="0" err="1"/>
              <a:t>Elaborez</a:t>
            </a:r>
            <a:r>
              <a:rPr lang="nl-BE" sz="2400" dirty="0"/>
              <a:t> </a:t>
            </a:r>
            <a:r>
              <a:rPr lang="nl-BE" sz="2400" dirty="0" err="1"/>
              <a:t>un</a:t>
            </a:r>
            <a:r>
              <a:rPr lang="nl-BE" sz="2400" dirty="0"/>
              <a:t> </a:t>
            </a:r>
            <a:r>
              <a:rPr lang="nl-BE" sz="2400" dirty="0" err="1"/>
              <a:t>itinéraire</a:t>
            </a:r>
            <a:r>
              <a:rPr lang="nl-BE" sz="2400" dirty="0"/>
              <a:t> pour 4 jours </a:t>
            </a:r>
            <a:r>
              <a:rPr lang="nl-BE" sz="2400" dirty="0" err="1"/>
              <a:t>qui</a:t>
            </a:r>
            <a:r>
              <a:rPr lang="nl-BE" sz="2400" dirty="0"/>
              <a:t> </a:t>
            </a:r>
            <a:r>
              <a:rPr lang="nl-BE" sz="2400" dirty="0" err="1"/>
              <a:t>tient</a:t>
            </a:r>
            <a:r>
              <a:rPr lang="nl-BE" sz="2400" dirty="0"/>
              <a:t> </a:t>
            </a:r>
            <a:r>
              <a:rPr lang="nl-BE" sz="2400" dirty="0" err="1"/>
              <a:t>compte</a:t>
            </a:r>
            <a:r>
              <a:rPr lang="nl-BE" sz="2400" dirty="0"/>
              <a:t> des </a:t>
            </a:r>
            <a:r>
              <a:rPr lang="nl-BE" sz="2400" dirty="0" err="1"/>
              <a:t>désirs</a:t>
            </a:r>
            <a:r>
              <a:rPr lang="nl-BE" sz="2400" dirty="0"/>
              <a:t> de vos </a:t>
            </a:r>
            <a:r>
              <a:rPr lang="nl-BE" sz="2400" dirty="0" err="1"/>
              <a:t>clients</a:t>
            </a:r>
            <a:r>
              <a:rPr lang="nl-BE" sz="2400" dirty="0"/>
              <a:t>.</a:t>
            </a:r>
            <a:br>
              <a:rPr lang="nl-BE" sz="2400" dirty="0"/>
            </a:br>
            <a:r>
              <a:rPr lang="nl-BE" sz="2400" dirty="0"/>
              <a:t>- </a:t>
            </a:r>
            <a:r>
              <a:rPr lang="nl-BE" sz="2400" dirty="0" err="1"/>
              <a:t>Cherchez</a:t>
            </a:r>
            <a:r>
              <a:rPr lang="nl-BE" sz="2400" dirty="0"/>
              <a:t> des </a:t>
            </a:r>
            <a:r>
              <a:rPr lang="nl-BE" sz="2400" dirty="0" err="1"/>
              <a:t>hôtels</a:t>
            </a:r>
            <a:r>
              <a:rPr lang="nl-BE" sz="2400" dirty="0"/>
              <a:t> pour </a:t>
            </a:r>
            <a:r>
              <a:rPr lang="nl-BE" sz="2400" dirty="0" err="1"/>
              <a:t>le</a:t>
            </a:r>
            <a:r>
              <a:rPr lang="nl-BE" sz="2400" dirty="0"/>
              <a:t> </a:t>
            </a:r>
            <a:r>
              <a:rPr lang="nl-BE" sz="2400" dirty="0" err="1"/>
              <a:t>voyage</a:t>
            </a:r>
            <a:r>
              <a:rPr lang="nl-BE" sz="2400" dirty="0"/>
              <a:t> (2 </a:t>
            </a:r>
            <a:r>
              <a:rPr lang="nl-BE" sz="2400" dirty="0" err="1"/>
              <a:t>chambres</a:t>
            </a:r>
            <a:r>
              <a:rPr lang="nl-BE" sz="2400" dirty="0"/>
              <a:t>).</a:t>
            </a:r>
            <a:br>
              <a:rPr lang="nl-BE" sz="2400" dirty="0"/>
            </a:br>
            <a:r>
              <a:rPr lang="nl-BE" sz="2400" dirty="0"/>
              <a:t>- </a:t>
            </a:r>
            <a:r>
              <a:rPr lang="nl-BE" sz="2400" dirty="0" err="1"/>
              <a:t>Elaborez</a:t>
            </a:r>
            <a:r>
              <a:rPr lang="nl-BE" sz="2400" dirty="0"/>
              <a:t> </a:t>
            </a:r>
            <a:r>
              <a:rPr lang="nl-BE" sz="2400" dirty="0" err="1"/>
              <a:t>un</a:t>
            </a:r>
            <a:r>
              <a:rPr lang="nl-BE" sz="2400" dirty="0"/>
              <a:t> </a:t>
            </a:r>
            <a:r>
              <a:rPr lang="nl-BE" sz="2400" dirty="0" err="1"/>
              <a:t>glossaire</a:t>
            </a:r>
            <a:r>
              <a:rPr lang="nl-BE" sz="2400" dirty="0"/>
              <a:t> </a:t>
            </a:r>
            <a:r>
              <a:rPr lang="nl-BE" sz="2400" dirty="0" err="1"/>
              <a:t>breton-français</a:t>
            </a:r>
            <a:r>
              <a:rPr lang="nl-BE" sz="2400" dirty="0"/>
              <a:t> </a:t>
            </a:r>
            <a:r>
              <a:rPr lang="nl-BE" sz="2400" dirty="0" err="1"/>
              <a:t>avec</a:t>
            </a:r>
            <a:r>
              <a:rPr lang="nl-BE" sz="2400" dirty="0"/>
              <a:t> </a:t>
            </a:r>
            <a:r>
              <a:rPr lang="nl-BE" sz="2400" dirty="0" err="1"/>
              <a:t>environ</a:t>
            </a:r>
            <a:r>
              <a:rPr lang="nl-BE" sz="2400" dirty="0"/>
              <a:t> 60 mots et </a:t>
            </a:r>
            <a:r>
              <a:rPr lang="nl-BE" sz="2400" dirty="0" err="1"/>
              <a:t>phrases</a:t>
            </a:r>
            <a:r>
              <a:rPr lang="nl-BE" sz="2400" dirty="0"/>
              <a:t> courants.</a:t>
            </a:r>
          </a:p>
          <a:p>
            <a:r>
              <a:rPr lang="nl-BE" sz="2400" dirty="0"/>
              <a:t>Le </a:t>
            </a:r>
            <a:r>
              <a:rPr lang="nl-BE" sz="2400" dirty="0" err="1"/>
              <a:t>travail</a:t>
            </a:r>
            <a:r>
              <a:rPr lang="nl-BE" sz="2400" dirty="0"/>
              <a:t> se fait à deux.</a:t>
            </a:r>
          </a:p>
          <a:p>
            <a:r>
              <a:rPr lang="nl-BE" sz="2400" dirty="0" err="1"/>
              <a:t>Envoyez</a:t>
            </a:r>
            <a:r>
              <a:rPr lang="nl-BE" sz="2400" dirty="0"/>
              <a:t> </a:t>
            </a:r>
            <a:r>
              <a:rPr lang="nl-BE" sz="2400" dirty="0" err="1"/>
              <a:t>le</a:t>
            </a:r>
            <a:r>
              <a:rPr lang="nl-BE" sz="2400" dirty="0"/>
              <a:t> </a:t>
            </a:r>
            <a:r>
              <a:rPr lang="nl-BE" sz="2400" dirty="0" err="1"/>
              <a:t>résultat</a:t>
            </a:r>
            <a:r>
              <a:rPr lang="nl-BE" sz="2400" dirty="0"/>
              <a:t> </a:t>
            </a:r>
            <a:r>
              <a:rPr lang="nl-BE" sz="2400" dirty="0" smtClean="0"/>
              <a:t>par mail à </a:t>
            </a:r>
            <a:r>
              <a:rPr lang="nl-BE" sz="2400" dirty="0" err="1" smtClean="0"/>
              <a:t>votre</a:t>
            </a:r>
            <a:r>
              <a:rPr lang="nl-BE" sz="2400" dirty="0" smtClean="0"/>
              <a:t> </a:t>
            </a:r>
            <a:r>
              <a:rPr lang="nl-BE" sz="2400" dirty="0" err="1" smtClean="0"/>
              <a:t>professeur</a:t>
            </a:r>
            <a:r>
              <a:rPr lang="nl-BE" sz="2400" dirty="0" smtClean="0"/>
              <a:t>.</a:t>
            </a:r>
            <a:endParaRPr lang="en-GB" sz="2400" dirty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Pour vous mettre en route</a:t>
            </a: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400" dirty="0"/>
              <a:t>Informations </a:t>
            </a:r>
            <a:r>
              <a:rPr lang="nl-BE" sz="2400" dirty="0" err="1"/>
              <a:t>sur</a:t>
            </a:r>
            <a:r>
              <a:rPr lang="nl-BE" sz="2400" dirty="0"/>
              <a:t> </a:t>
            </a:r>
            <a:r>
              <a:rPr lang="nl-BE" sz="2400" dirty="0" err="1"/>
              <a:t>le</a:t>
            </a:r>
            <a:r>
              <a:rPr lang="nl-BE" sz="2400" dirty="0"/>
              <a:t> </a:t>
            </a:r>
            <a:r>
              <a:rPr lang="nl-BE" sz="2400" dirty="0" err="1"/>
              <a:t>tourisme</a:t>
            </a:r>
            <a:r>
              <a:rPr lang="nl-BE" sz="2400" dirty="0"/>
              <a:t> et les </a:t>
            </a:r>
            <a:r>
              <a:rPr lang="nl-BE" sz="2400" dirty="0" err="1"/>
              <a:t>événements</a:t>
            </a:r>
            <a:r>
              <a:rPr lang="nl-BE" sz="2400" dirty="0"/>
              <a:t>: </a:t>
            </a:r>
            <a:r>
              <a:rPr lang="nl-BE" sz="2000" dirty="0" err="1">
                <a:hlinkClick r:id="rId2"/>
              </a:rPr>
              <a:t>ht</a:t>
            </a:r>
            <a:r>
              <a:rPr lang="en-GB" sz="2000" dirty="0">
                <a:hlinkClick r:id="rId2"/>
              </a:rPr>
              <a:t>tp://www.bretagne.fr/internet/jcms/TF071112_5061/tourisme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hlinkClick r:id="rId3"/>
              </a:rPr>
              <a:t>http://www.france-voyage.com/</a:t>
            </a:r>
            <a:endParaRPr lang="en-GB" sz="2000" dirty="0"/>
          </a:p>
          <a:p>
            <a:pPr>
              <a:buFont typeface="Wingdings" pitchFamily="2" charset="2"/>
              <a:buNone/>
            </a:pPr>
            <a:r>
              <a:rPr lang="nl-BE" sz="2000" dirty="0"/>
              <a:t>	</a:t>
            </a:r>
            <a:r>
              <a:rPr lang="en-GB" sz="2000" dirty="0">
                <a:hlinkClick r:id="rId4"/>
              </a:rPr>
              <a:t>http://www.tourismebretagne.com/</a:t>
            </a:r>
            <a:endParaRPr lang="en-GB" sz="2000" dirty="0"/>
          </a:p>
          <a:p>
            <a:pPr>
              <a:buFont typeface="Wingdings" pitchFamily="2" charset="2"/>
              <a:buNone/>
            </a:pPr>
            <a:r>
              <a:rPr lang="nl-BE" sz="2000" dirty="0"/>
              <a:t>	</a:t>
            </a:r>
            <a:r>
              <a:rPr lang="en-GB" sz="2000" dirty="0">
                <a:hlinkClick r:id="rId5"/>
              </a:rPr>
              <a:t>http://www.bretagne.com/</a:t>
            </a:r>
            <a:endParaRPr lang="en-GB" sz="2000" dirty="0"/>
          </a:p>
          <a:p>
            <a:pPr>
              <a:buFont typeface="Wingdings" pitchFamily="2" charset="2"/>
              <a:buNone/>
            </a:pPr>
            <a:r>
              <a:rPr lang="nl-BE" sz="2000" dirty="0"/>
              <a:t>	</a:t>
            </a:r>
            <a:r>
              <a:rPr lang="en-GB" sz="2000" dirty="0">
                <a:hlinkClick r:id="rId6"/>
              </a:rPr>
              <a:t>http://www.tourismebretagne.com/page/p-136/html-decouvrir.html</a:t>
            </a:r>
            <a:endParaRPr lang="en-GB" sz="2000" dirty="0"/>
          </a:p>
          <a:p>
            <a:pPr>
              <a:buFont typeface="Wingdings" pitchFamily="2" charset="2"/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Pour vous mettre en route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400" dirty="0"/>
              <a:t>Informations </a:t>
            </a:r>
            <a:r>
              <a:rPr lang="nl-BE" sz="2400" dirty="0" err="1"/>
              <a:t>sur</a:t>
            </a:r>
            <a:r>
              <a:rPr lang="nl-BE" sz="2400" dirty="0"/>
              <a:t> les </a:t>
            </a:r>
            <a:r>
              <a:rPr lang="nl-BE" sz="2400" dirty="0" err="1"/>
              <a:t>hôtels</a:t>
            </a:r>
            <a:r>
              <a:rPr lang="nl-BE" sz="2400" dirty="0"/>
              <a:t> etc.:</a:t>
            </a:r>
            <a:br>
              <a:rPr lang="nl-BE" sz="2400" dirty="0"/>
            </a:br>
            <a:r>
              <a:rPr lang="en-GB" sz="2000" dirty="0">
                <a:hlinkClick r:id="rId2"/>
              </a:rPr>
              <a:t>http://</a:t>
            </a:r>
            <a:r>
              <a:rPr lang="en-GB" sz="2000" dirty="0" smtClean="0">
                <a:hlinkClick r:id="rId2"/>
              </a:rPr>
              <a:t>www.booking.com/searchresults.fr.html?aid=301664;label=BretagneWB2ZvhTFvGODP2ykSX</a:t>
            </a:r>
            <a:r>
              <a:rPr lang="en-GB" sz="2000" dirty="0">
                <a:hlinkClick r:id="rId2"/>
              </a:rPr>
              <a:t>**7gS1166586844;region=791;ws=&amp;gclid=CNHy8YOU0JoCFVaK3godRUScRw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hlinkClick r:id="rId3"/>
              </a:rPr>
              <a:t>http://www.hotels-de-charme-en-bretagne.com/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nl-NL" sz="2000" dirty="0" smtClean="0">
                <a:hlinkClick r:id="rId4"/>
              </a:rPr>
              <a:t>http://www.hotel-de-bretagne.fr/</a:t>
            </a:r>
            <a:r>
              <a:rPr lang="nl-NL" sz="2000" dirty="0" smtClean="0"/>
              <a:t>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nl-NL" sz="2000" dirty="0" smtClean="0">
                <a:hlinkClick r:id="rId5"/>
              </a:rPr>
              <a:t>http://www.tourismebretagne.com/dormir</a:t>
            </a:r>
            <a:r>
              <a:rPr lang="nl-NL" sz="2000" dirty="0" smtClean="0"/>
              <a:t>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Pour vous mettre en route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2400" dirty="0"/>
              <a:t>Informations </a:t>
            </a:r>
            <a:r>
              <a:rPr lang="nl-BE" sz="2400" dirty="0" err="1"/>
              <a:t>sur</a:t>
            </a:r>
            <a:r>
              <a:rPr lang="nl-BE" sz="2400" dirty="0"/>
              <a:t> </a:t>
            </a:r>
            <a:r>
              <a:rPr lang="nl-BE" sz="2400" dirty="0" err="1" smtClean="0"/>
              <a:t>le</a:t>
            </a:r>
            <a:r>
              <a:rPr lang="nl-BE" sz="2400" dirty="0" smtClean="0"/>
              <a:t> </a:t>
            </a:r>
            <a:r>
              <a:rPr lang="nl-BE" sz="2400" dirty="0" err="1" smtClean="0"/>
              <a:t>breton</a:t>
            </a:r>
            <a:r>
              <a:rPr lang="nl-BE" sz="2400" dirty="0" smtClean="0"/>
              <a:t>:</a:t>
            </a:r>
            <a:r>
              <a:rPr lang="nl-BE" sz="2400" dirty="0"/>
              <a:t/>
            </a:r>
            <a:br>
              <a:rPr lang="nl-BE" sz="2400" dirty="0"/>
            </a:br>
            <a:r>
              <a:rPr lang="en-GB" sz="2000" dirty="0">
                <a:hlinkClick r:id="rId2"/>
              </a:rPr>
              <a:t>http://www.monunivers.com/breizh/breton.htm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hlinkClick r:id="rId3"/>
              </a:rPr>
              <a:t>http://www.kervarker.org/fr/</a:t>
            </a:r>
            <a:r>
              <a:rPr lang="en-GB" sz="2000" dirty="0" smtClean="0">
                <a:hlinkClick r:id="rId3"/>
              </a:rPr>
              <a:t>useful_phrases_01_Boued.html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>
                <a:hlinkClick r:id="rId4"/>
              </a:rPr>
              <a:t>http://www.lexilogos.com/breton_mots.htm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6"/>
</p:tagLst>
</file>

<file path=ppt/theme/theme1.xml><?xml version="1.0" encoding="utf-8"?>
<a:theme xmlns:a="http://schemas.openxmlformats.org/drawingml/2006/main" name="As">
  <a:themeElements>
    <a:clrScheme name="As 3">
      <a:dk1>
        <a:srgbClr val="5F5F5F"/>
      </a:dk1>
      <a:lt1>
        <a:srgbClr val="A4BEE0"/>
      </a:lt1>
      <a:dk2>
        <a:srgbClr val="013253"/>
      </a:dk2>
      <a:lt2>
        <a:srgbClr val="FFFFFF"/>
      </a:lt2>
      <a:accent1>
        <a:srgbClr val="588480"/>
      </a:accent1>
      <a:accent2>
        <a:srgbClr val="6600FF"/>
      </a:accent2>
      <a:accent3>
        <a:srgbClr val="AAADB3"/>
      </a:accent3>
      <a:accent4>
        <a:srgbClr val="8BA2BF"/>
      </a:accent4>
      <a:accent5>
        <a:srgbClr val="B4C2C0"/>
      </a:accent5>
      <a:accent6>
        <a:srgbClr val="5C00E7"/>
      </a:accent6>
      <a:hlink>
        <a:srgbClr val="CCCC00"/>
      </a:hlink>
      <a:folHlink>
        <a:srgbClr val="5F5F5F"/>
      </a:folHlink>
    </a:clrScheme>
    <a:fontScheme name="A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246</TotalTime>
  <Words>227</Words>
  <Application>Microsoft Office PowerPoint</Application>
  <PresentationFormat>On-screen Show (4:3)</PresentationFormat>
  <Paragraphs>35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</vt:lpstr>
      <vt:lpstr>PowerPoint Presentation</vt:lpstr>
      <vt:lpstr>La Bretagne: introduction</vt:lpstr>
      <vt:lpstr>La Bretagne: introduction</vt:lpstr>
      <vt:lpstr>La Bretagne: introduction</vt:lpstr>
      <vt:lpstr>Qu’est-ce qu’il faut faire?</vt:lpstr>
      <vt:lpstr>Qu’est-ce qu’il faut faire?</vt:lpstr>
      <vt:lpstr>Pour vous mettre en route</vt:lpstr>
      <vt:lpstr>Pour vous mettre en route</vt:lpstr>
      <vt:lpstr>Pour vous mettre en route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Sam Michielsen</dc:creator>
  <cp:lastModifiedBy>Vandermeulen Nina</cp:lastModifiedBy>
  <cp:revision>17</cp:revision>
  <dcterms:created xsi:type="dcterms:W3CDTF">2013-01-31T20:34:07Z</dcterms:created>
  <dcterms:modified xsi:type="dcterms:W3CDTF">2014-12-19T14:23:26Z</dcterms:modified>
</cp:coreProperties>
</file>