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3668BE5-9D99-446D-B199-E6C348999A19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CC11E02-F7D2-41FD-81EB-1F436F8DFFF0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8BE5-9D99-446D-B199-E6C348999A19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1E02-F7D2-41FD-81EB-1F436F8DFFF0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8BE5-9D99-446D-B199-E6C348999A19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1E02-F7D2-41FD-81EB-1F436F8DFFF0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8BE5-9D99-446D-B199-E6C348999A19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1E02-F7D2-41FD-81EB-1F436F8DFFF0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8BE5-9D99-446D-B199-E6C348999A19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1E02-F7D2-41FD-81EB-1F436F8DFFF0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8BE5-9D99-446D-B199-E6C348999A19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1E02-F7D2-41FD-81EB-1F436F8DFFF0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8BE5-9D99-446D-B199-E6C348999A19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1E02-F7D2-41FD-81EB-1F436F8DFFF0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8BE5-9D99-446D-B199-E6C348999A19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1E02-F7D2-41FD-81EB-1F436F8DFFF0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8BE5-9D99-446D-B199-E6C348999A19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1E02-F7D2-41FD-81EB-1F436F8DFFF0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3668BE5-9D99-446D-B199-E6C348999A19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CC11E02-F7D2-41FD-81EB-1F436F8DFFF0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3668BE5-9D99-446D-B199-E6C348999A19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CC11E02-F7D2-41FD-81EB-1F436F8DFFF0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3668BE5-9D99-446D-B199-E6C348999A19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CC11E02-F7D2-41FD-81EB-1F436F8DFFF0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lfq.ulaval.ca/axl/francophonie/histfrnqc.htm" TargetMode="External"/><Relationship Id="rId7" Type="http://schemas.openxmlformats.org/officeDocument/2006/relationships/hyperlink" Target="http://www.monquebec.net/culture.php" TargetMode="External"/><Relationship Id="rId2" Type="http://schemas.openxmlformats.org/officeDocument/2006/relationships/hyperlink" Target="http://www.quebec-guidetouristique.travel/geographie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publiquelibre.org/cousture/CULTURE.HTM" TargetMode="External"/><Relationship Id="rId5" Type="http://schemas.openxmlformats.org/officeDocument/2006/relationships/hyperlink" Target="http://webh01.ua.ac.be/linguapolis/lara/Francais/3/index.html" TargetMode="External"/><Relationship Id="rId4" Type="http://schemas.openxmlformats.org/officeDocument/2006/relationships/hyperlink" Target="http://www.monquebec.net/dico.ph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jourquebec.com/qc-fr/regions.html" TargetMode="External"/><Relationship Id="rId2" Type="http://schemas.openxmlformats.org/officeDocument/2006/relationships/hyperlink" Target="http://www.atoutmicro.ca/attrait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uebecvacances.com/regions" TargetMode="External"/><Relationship Id="rId5" Type="http://schemas.openxmlformats.org/officeDocument/2006/relationships/hyperlink" Target="http://www.quebecweb.com/tourisme/introfranc.html" TargetMode="External"/><Relationship Id="rId4" Type="http://schemas.openxmlformats.org/officeDocument/2006/relationships/hyperlink" Target="http://www.toile.com/quebec/Tourisme_et_regions/Regions_du_Quebec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608919" y="747711"/>
            <a:ext cx="7892171" cy="511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Le</a:t>
            </a:r>
            <a:r>
              <a:rPr lang="nl-BE" dirty="0" smtClean="0"/>
              <a:t> </a:t>
            </a:r>
            <a:r>
              <a:rPr lang="nl-BE" dirty="0" err="1" smtClean="0"/>
              <a:t>Québec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CECR</a:t>
            </a:r>
            <a:r>
              <a:rPr lang="nl-BE" smtClean="0"/>
              <a:t>: A2</a:t>
            </a:r>
            <a:endParaRPr lang="nl-BE" dirty="0" smtClean="0"/>
          </a:p>
          <a:p>
            <a:endParaRPr lang="nl-BE" sz="2000" dirty="0" smtClean="0"/>
          </a:p>
          <a:p>
            <a:r>
              <a:rPr lang="nl-BE" sz="2000" dirty="0" smtClean="0"/>
              <a:t>Femke Van </a:t>
            </a:r>
            <a:r>
              <a:rPr lang="nl-BE" sz="2000" dirty="0" err="1" smtClean="0"/>
              <a:t>Ackerbroeck</a:t>
            </a:r>
            <a:endParaRPr lang="nl-BE" sz="2000" dirty="0" smtClean="0"/>
          </a:p>
          <a:p>
            <a:r>
              <a:rPr lang="nl-BE" sz="1800" dirty="0" err="1" smtClean="0"/>
              <a:t>femkevanackerbroeck</a:t>
            </a:r>
            <a:r>
              <a:rPr lang="nl-BE" sz="1800" dirty="0" smtClean="0"/>
              <a:t>@</a:t>
            </a:r>
            <a:r>
              <a:rPr lang="nl-BE" sz="1800" dirty="0" err="1" smtClean="0"/>
              <a:t>hotmail.com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4503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</a:t>
            </a:r>
            <a:r>
              <a:rPr lang="nl-BE" dirty="0" err="1" smtClean="0"/>
              <a:t>rocessus</a:t>
            </a:r>
            <a:r>
              <a:rPr lang="nl-BE" dirty="0" smtClean="0"/>
              <a:t> (1)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dirty="0" smtClean="0"/>
              <a:t>1) </a:t>
            </a:r>
            <a:r>
              <a:rPr lang="nl-BE" dirty="0" err="1" smtClean="0"/>
              <a:t>Vous</a:t>
            </a:r>
            <a:r>
              <a:rPr lang="nl-BE" dirty="0" smtClean="0"/>
              <a:t> </a:t>
            </a:r>
            <a:r>
              <a:rPr lang="nl-BE" dirty="0" err="1" smtClean="0"/>
              <a:t>recherchez</a:t>
            </a:r>
            <a:r>
              <a:rPr lang="nl-BE" dirty="0" smtClean="0"/>
              <a:t> </a:t>
            </a:r>
            <a:r>
              <a:rPr lang="nl-BE" b="1" dirty="0" smtClean="0"/>
              <a:t>des informations </a:t>
            </a:r>
            <a:r>
              <a:rPr lang="nl-BE" b="1" dirty="0" err="1" smtClean="0"/>
              <a:t>générales</a:t>
            </a:r>
            <a:r>
              <a:rPr lang="nl-BE" dirty="0" smtClean="0"/>
              <a:t> </a:t>
            </a:r>
            <a:r>
              <a:rPr lang="nl-BE" dirty="0" err="1" smtClean="0"/>
              <a:t>sur</a:t>
            </a:r>
            <a:r>
              <a:rPr lang="nl-BE" dirty="0" smtClean="0"/>
              <a:t> </a:t>
            </a:r>
            <a:r>
              <a:rPr lang="nl-BE" dirty="0" err="1" smtClean="0"/>
              <a:t>le</a:t>
            </a:r>
            <a:r>
              <a:rPr lang="nl-BE" dirty="0" smtClean="0"/>
              <a:t> Québec: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- </a:t>
            </a:r>
            <a:r>
              <a:rPr lang="nl-BE" dirty="0"/>
              <a:t>la </a:t>
            </a:r>
            <a:r>
              <a:rPr lang="nl-BE" dirty="0" err="1"/>
              <a:t>géographie</a:t>
            </a:r>
            <a:r>
              <a:rPr lang="nl-BE" dirty="0"/>
              <a:t>;</a:t>
            </a:r>
          </a:p>
          <a:p>
            <a:pPr marL="0" indent="0">
              <a:buNone/>
            </a:pPr>
            <a:r>
              <a:rPr lang="nl-BE" dirty="0"/>
              <a:t>	-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climat</a:t>
            </a:r>
            <a:r>
              <a:rPr lang="nl-BE" dirty="0"/>
              <a:t>;</a:t>
            </a:r>
          </a:p>
          <a:p>
            <a:pPr marL="0" indent="0">
              <a:buNone/>
            </a:pPr>
            <a:r>
              <a:rPr lang="nl-BE" dirty="0"/>
              <a:t>	- </a:t>
            </a:r>
            <a:r>
              <a:rPr lang="nl-BE" dirty="0" err="1"/>
              <a:t>l’histoire</a:t>
            </a:r>
            <a:r>
              <a:rPr lang="nl-BE" dirty="0"/>
              <a:t>;</a:t>
            </a:r>
          </a:p>
          <a:p>
            <a:pPr marL="0" indent="0">
              <a:buNone/>
            </a:pPr>
            <a:r>
              <a:rPr lang="nl-BE" dirty="0"/>
              <a:t>	- la </a:t>
            </a:r>
            <a:r>
              <a:rPr lang="nl-BE" dirty="0" err="1"/>
              <a:t>langue</a:t>
            </a:r>
            <a:r>
              <a:rPr lang="nl-BE" dirty="0"/>
              <a:t>;</a:t>
            </a:r>
          </a:p>
          <a:p>
            <a:pPr marL="0" indent="0">
              <a:buNone/>
            </a:pPr>
            <a:r>
              <a:rPr lang="nl-BE" dirty="0"/>
              <a:t>	- la culture. 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2) </a:t>
            </a:r>
            <a:r>
              <a:rPr lang="nl-BE" dirty="0" err="1"/>
              <a:t>Vous</a:t>
            </a:r>
            <a:r>
              <a:rPr lang="nl-BE" dirty="0"/>
              <a:t> </a:t>
            </a:r>
            <a:r>
              <a:rPr lang="nl-BE" dirty="0" err="1"/>
              <a:t>choississez</a:t>
            </a:r>
            <a:r>
              <a:rPr lang="nl-BE" dirty="0"/>
              <a:t> </a:t>
            </a:r>
            <a:r>
              <a:rPr lang="nl-BE" b="1" dirty="0" err="1"/>
              <a:t>trois</a:t>
            </a:r>
            <a:r>
              <a:rPr lang="nl-BE" b="1" dirty="0"/>
              <a:t> </a:t>
            </a:r>
            <a:r>
              <a:rPr lang="nl-BE" b="1" dirty="0" err="1"/>
              <a:t>régions</a:t>
            </a:r>
            <a:r>
              <a:rPr lang="nl-BE" dirty="0"/>
              <a:t> </a:t>
            </a:r>
            <a:r>
              <a:rPr lang="nl-BE" dirty="0" smtClean="0"/>
              <a:t>du </a:t>
            </a:r>
            <a:r>
              <a:rPr lang="nl-BE" dirty="0"/>
              <a:t>Québec (</a:t>
            </a:r>
            <a:r>
              <a:rPr lang="nl-BE" dirty="0" err="1"/>
              <a:t>voir</a:t>
            </a:r>
            <a:r>
              <a:rPr lang="nl-BE" dirty="0"/>
              <a:t> la </a:t>
            </a:r>
            <a:r>
              <a:rPr lang="nl-BE" dirty="0" err="1"/>
              <a:t>liste</a:t>
            </a:r>
            <a:r>
              <a:rPr lang="nl-BE" dirty="0"/>
              <a:t> à la page 8) et </a:t>
            </a:r>
            <a:r>
              <a:rPr lang="nl-BE" dirty="0" err="1"/>
              <a:t>vous</a:t>
            </a:r>
            <a:r>
              <a:rPr lang="nl-BE" dirty="0"/>
              <a:t> </a:t>
            </a:r>
            <a:r>
              <a:rPr lang="nl-BE" dirty="0" err="1"/>
              <a:t>envoyez</a:t>
            </a:r>
            <a:r>
              <a:rPr lang="nl-BE" dirty="0"/>
              <a:t> </a:t>
            </a:r>
            <a:r>
              <a:rPr lang="nl-BE" dirty="0" err="1"/>
              <a:t>votre</a:t>
            </a:r>
            <a:r>
              <a:rPr lang="nl-BE" dirty="0"/>
              <a:t> </a:t>
            </a:r>
            <a:r>
              <a:rPr lang="nl-BE" dirty="0" err="1"/>
              <a:t>choix</a:t>
            </a:r>
            <a:r>
              <a:rPr lang="nl-BE" dirty="0"/>
              <a:t> </a:t>
            </a:r>
            <a:r>
              <a:rPr lang="nl-BE" dirty="0" smtClean="0"/>
              <a:t>au </a:t>
            </a:r>
            <a:r>
              <a:rPr lang="nl-BE" dirty="0" err="1" smtClean="0"/>
              <a:t>professeur</a:t>
            </a:r>
            <a:r>
              <a:rPr lang="nl-BE" dirty="0" smtClean="0"/>
              <a:t>. </a:t>
            </a:r>
            <a:endParaRPr lang="nl-BE" i="1" dirty="0" smtClean="0"/>
          </a:p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22491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 </a:t>
            </a:r>
            <a:r>
              <a:rPr lang="nl-BE" dirty="0" err="1" smtClean="0"/>
              <a:t>processus</a:t>
            </a:r>
            <a:r>
              <a:rPr lang="nl-BE" dirty="0" smtClean="0"/>
              <a:t> (2)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dirty="0" smtClean="0"/>
              <a:t>3) </a:t>
            </a:r>
            <a:r>
              <a:rPr lang="nl-BE" dirty="0" err="1" smtClean="0"/>
              <a:t>Vous</a:t>
            </a:r>
            <a:r>
              <a:rPr lang="nl-BE" dirty="0" smtClean="0"/>
              <a:t> </a:t>
            </a:r>
            <a:r>
              <a:rPr lang="nl-BE" dirty="0" err="1" smtClean="0"/>
              <a:t>cherchez</a:t>
            </a:r>
            <a:r>
              <a:rPr lang="nl-BE" dirty="0" smtClean="0"/>
              <a:t> des </a:t>
            </a:r>
            <a:r>
              <a:rPr lang="nl-BE" b="1" dirty="0" smtClean="0"/>
              <a:t>informations </a:t>
            </a:r>
            <a:r>
              <a:rPr lang="nl-BE" b="1" dirty="0" err="1" smtClean="0"/>
              <a:t>intéressantes</a:t>
            </a:r>
            <a:r>
              <a:rPr lang="nl-BE" b="1" dirty="0" smtClean="0"/>
              <a:t> et </a:t>
            </a:r>
            <a:r>
              <a:rPr lang="nl-BE" b="1" dirty="0" err="1" smtClean="0"/>
              <a:t>utiles</a:t>
            </a:r>
            <a:r>
              <a:rPr lang="nl-BE" dirty="0" smtClean="0"/>
              <a:t> </a:t>
            </a:r>
            <a:r>
              <a:rPr lang="nl-BE" dirty="0" err="1" smtClean="0"/>
              <a:t>sur</a:t>
            </a:r>
            <a:r>
              <a:rPr lang="nl-BE" dirty="0" smtClean="0"/>
              <a:t> les </a:t>
            </a:r>
            <a:r>
              <a:rPr lang="nl-BE" dirty="0" err="1" smtClean="0"/>
              <a:t>trois</a:t>
            </a:r>
            <a:r>
              <a:rPr lang="nl-BE" dirty="0" smtClean="0"/>
              <a:t> </a:t>
            </a:r>
            <a:r>
              <a:rPr lang="nl-BE" dirty="0" err="1" smtClean="0"/>
              <a:t>régions</a:t>
            </a:r>
            <a:r>
              <a:rPr lang="nl-BE" dirty="0" smtClean="0"/>
              <a:t>:</a:t>
            </a:r>
          </a:p>
          <a:p>
            <a:pPr>
              <a:buFontTx/>
              <a:buChar char="-"/>
            </a:pPr>
            <a:r>
              <a:rPr lang="fr-FR" dirty="0" smtClean="0"/>
              <a:t>les </a:t>
            </a:r>
            <a:r>
              <a:rPr lang="fr-FR" dirty="0"/>
              <a:t>aspects historiques, 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/>
              <a:t>l</a:t>
            </a:r>
            <a:r>
              <a:rPr lang="fr-FR" dirty="0" smtClean="0"/>
              <a:t>es aspects géographiques, </a:t>
            </a:r>
          </a:p>
          <a:p>
            <a:pPr>
              <a:buFontTx/>
              <a:buChar char="-"/>
            </a:pPr>
            <a:r>
              <a:rPr lang="fr-FR" dirty="0" smtClean="0"/>
              <a:t>les aspects humains</a:t>
            </a:r>
            <a:r>
              <a:rPr lang="fr-FR" dirty="0"/>
              <a:t>, 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les aspects culturels </a:t>
            </a:r>
            <a:r>
              <a:rPr lang="fr-FR" dirty="0"/>
              <a:t>et </a:t>
            </a:r>
            <a:r>
              <a:rPr lang="fr-FR" dirty="0" smtClean="0"/>
              <a:t>touristiques (=les atouts de cette région).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4) Vous faites une présentation PowerPoint (10-15 diapositives). Cette présentation doit être </a:t>
            </a:r>
            <a:r>
              <a:rPr lang="fr-FR" b="1" dirty="0" smtClean="0"/>
              <a:t>claire, structurée et attrayante</a:t>
            </a:r>
            <a:r>
              <a:rPr lang="fr-FR" dirty="0" smtClean="0"/>
              <a:t> pour les spectateurs.</a:t>
            </a:r>
          </a:p>
        </p:txBody>
      </p:sp>
    </p:spTree>
    <p:extLst>
      <p:ext uri="{BB962C8B-B14F-4D97-AF65-F5344CB8AC3E}">
        <p14:creationId xmlns:p14="http://schemas.microsoft.com/office/powerpoint/2010/main" val="23566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 </a:t>
            </a:r>
            <a:r>
              <a:rPr lang="nl-BE" dirty="0" err="1" smtClean="0"/>
              <a:t>processus</a:t>
            </a:r>
            <a:r>
              <a:rPr lang="nl-BE" dirty="0" smtClean="0"/>
              <a:t> (3)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5) </a:t>
            </a:r>
            <a:r>
              <a:rPr lang="nl-BE" dirty="0" err="1" smtClean="0"/>
              <a:t>Vous</a:t>
            </a:r>
            <a:r>
              <a:rPr lang="nl-BE" dirty="0" smtClean="0"/>
              <a:t> </a:t>
            </a:r>
            <a:r>
              <a:rPr lang="nl-BE" dirty="0" err="1" smtClean="0"/>
              <a:t>présentez</a:t>
            </a:r>
            <a:r>
              <a:rPr lang="nl-BE" dirty="0" smtClean="0"/>
              <a:t> </a:t>
            </a:r>
            <a:r>
              <a:rPr lang="nl-BE" dirty="0" err="1" smtClean="0"/>
              <a:t>votre</a:t>
            </a:r>
            <a:r>
              <a:rPr lang="nl-BE" dirty="0" smtClean="0"/>
              <a:t> </a:t>
            </a:r>
            <a:r>
              <a:rPr lang="nl-BE" dirty="0" err="1" smtClean="0"/>
              <a:t>travail</a:t>
            </a:r>
            <a:r>
              <a:rPr lang="nl-BE" dirty="0" smtClean="0"/>
              <a:t> (=</a:t>
            </a:r>
            <a:r>
              <a:rPr lang="nl-BE" dirty="0" err="1" smtClean="0"/>
              <a:t>présentation</a:t>
            </a:r>
            <a:r>
              <a:rPr lang="nl-BE" dirty="0" smtClean="0"/>
              <a:t> PowerPoint de 15 min.) pendant </a:t>
            </a:r>
            <a:r>
              <a:rPr lang="nl-BE" dirty="0" err="1" smtClean="0"/>
              <a:t>le</a:t>
            </a:r>
            <a:r>
              <a:rPr lang="nl-BE" dirty="0" smtClean="0"/>
              <a:t> cours de </a:t>
            </a:r>
            <a:r>
              <a:rPr lang="nl-BE" dirty="0" err="1" smtClean="0"/>
              <a:t>français</a:t>
            </a:r>
            <a:r>
              <a:rPr lang="nl-BE" dirty="0" smtClean="0"/>
              <a:t>. Vos </a:t>
            </a:r>
            <a:r>
              <a:rPr lang="nl-BE" dirty="0" err="1" smtClean="0"/>
              <a:t>collègues</a:t>
            </a:r>
            <a:r>
              <a:rPr lang="nl-BE" dirty="0" smtClean="0"/>
              <a:t> de </a:t>
            </a:r>
            <a:r>
              <a:rPr lang="nl-BE" dirty="0" err="1" smtClean="0"/>
              <a:t>classe</a:t>
            </a:r>
            <a:r>
              <a:rPr lang="nl-BE" dirty="0" smtClean="0"/>
              <a:t> </a:t>
            </a:r>
            <a:r>
              <a:rPr lang="nl-BE" dirty="0" err="1" smtClean="0"/>
              <a:t>sont</a:t>
            </a:r>
            <a:r>
              <a:rPr lang="nl-BE" dirty="0" smtClean="0"/>
              <a:t> les </a:t>
            </a:r>
            <a:r>
              <a:rPr lang="nl-BE" dirty="0" err="1" smtClean="0"/>
              <a:t>futurs</a:t>
            </a:r>
            <a:r>
              <a:rPr lang="nl-BE" dirty="0" smtClean="0"/>
              <a:t> visiteurs du Québec. </a:t>
            </a:r>
          </a:p>
        </p:txBody>
      </p:sp>
    </p:spTree>
    <p:extLst>
      <p:ext uri="{BB962C8B-B14F-4D97-AF65-F5344CB8AC3E}">
        <p14:creationId xmlns:p14="http://schemas.microsoft.com/office/powerpoint/2010/main" val="36192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</a:t>
            </a:r>
            <a:r>
              <a:rPr lang="nl-BE" dirty="0" err="1" smtClean="0"/>
              <a:t>tructure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 err="1"/>
                  <a:t>I</a:t>
                </a:r>
                <a:r>
                  <a:rPr lang="nl-BE" dirty="0" err="1" smtClean="0"/>
                  <a:t>ntroduction</a:t>
                </a:r>
                <a:endParaRPr lang="nl-BE" sz="2000" dirty="0" smtClean="0"/>
              </a:p>
              <a:p>
                <a:r>
                  <a:rPr lang="nl-BE" dirty="0" err="1"/>
                  <a:t>T</a:t>
                </a:r>
                <a:r>
                  <a:rPr lang="nl-BE" dirty="0" err="1" smtClean="0"/>
                  <a:t>âche</a:t>
                </a:r>
                <a:endParaRPr lang="nl-BE" dirty="0" smtClean="0"/>
              </a:p>
              <a:p>
                <a:r>
                  <a:rPr lang="nl-BE" dirty="0" err="1"/>
                  <a:t>P</a:t>
                </a:r>
                <a:r>
                  <a:rPr lang="nl-BE" dirty="0" err="1" smtClean="0"/>
                  <a:t>rocessus</a:t>
                </a:r>
                <a:endParaRPr lang="nl-BE" dirty="0" smtClean="0"/>
              </a:p>
              <a:p>
                <a:r>
                  <a:rPr lang="nl-BE" sz="2800" b="1" dirty="0"/>
                  <a:t>R</a:t>
                </a:r>
                <a:r>
                  <a:rPr lang="nl-BE" sz="2800" b="1" dirty="0" smtClean="0"/>
                  <a:t>essources</a:t>
                </a:r>
              </a:p>
              <a:p>
                <a14:m>
                  <m:oMath xmlns:m="http://schemas.openxmlformats.org/officeDocument/2006/math">
                    <m:r>
                      <a:rPr lang="nl-BE" i="1" smtClean="0">
                        <a:latin typeface="Cambria Math"/>
                      </a:rPr>
                      <m:t>É</m:t>
                    </m:r>
                  </m:oMath>
                </a14:m>
                <a:r>
                  <a:rPr lang="nl-BE" dirty="0" err="1" smtClean="0"/>
                  <a:t>valuation</a:t>
                </a:r>
                <a:endParaRPr lang="nl-BE" dirty="0" smtClean="0"/>
              </a:p>
              <a:p>
                <a:r>
                  <a:rPr lang="nl-BE" dirty="0" err="1"/>
                  <a:t>O</a:t>
                </a:r>
                <a:r>
                  <a:rPr lang="nl-BE" dirty="0" err="1" smtClean="0"/>
                  <a:t>bjectifs</a:t>
                </a:r>
                <a:endParaRPr lang="nl-BE" dirty="0" smtClean="0"/>
              </a:p>
              <a:p>
                <a:pPr marL="0" indent="0">
                  <a:buNone/>
                </a:pPr>
                <a:endParaRPr lang="nl-BE" dirty="0"/>
              </a:p>
            </p:txBody>
          </p:sp>
        </mc:Choice>
        <mc:Fallback xmlns:mv="urn:schemas-microsoft-com:mac:vml"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11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5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</a:t>
            </a:r>
            <a:r>
              <a:rPr lang="nl-BE" dirty="0" smtClean="0"/>
              <a:t>essources (1)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52949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None/>
            </a:pPr>
            <a:r>
              <a:rPr lang="nl-BE" sz="2600" dirty="0" smtClean="0"/>
              <a:t>1) </a:t>
            </a:r>
            <a:r>
              <a:rPr lang="nl-BE" sz="3200" dirty="0" err="1" smtClean="0"/>
              <a:t>Informations</a:t>
            </a:r>
            <a:r>
              <a:rPr lang="nl-BE" sz="3200" dirty="0" smtClean="0"/>
              <a:t> </a:t>
            </a:r>
            <a:r>
              <a:rPr lang="nl-BE" sz="3200" dirty="0" err="1" smtClean="0"/>
              <a:t>générales</a:t>
            </a:r>
            <a:r>
              <a:rPr lang="nl-BE" sz="3200" dirty="0" smtClean="0"/>
              <a:t> sur </a:t>
            </a:r>
            <a:r>
              <a:rPr lang="nl-BE" sz="3200" dirty="0" err="1" smtClean="0"/>
              <a:t>le</a:t>
            </a:r>
            <a:r>
              <a:rPr lang="nl-BE" sz="3200" dirty="0" smtClean="0"/>
              <a:t> </a:t>
            </a:r>
            <a:r>
              <a:rPr lang="nl-BE" sz="3200" dirty="0" err="1" smtClean="0"/>
              <a:t>Québec</a:t>
            </a:r>
            <a:r>
              <a:rPr lang="nl-BE" sz="3200" dirty="0" smtClean="0"/>
              <a:t>:</a:t>
            </a:r>
            <a:endParaRPr lang="nl-BE" sz="2600" dirty="0" smtClean="0"/>
          </a:p>
          <a:p>
            <a:pPr marL="822960" lvl="1" indent="-457200">
              <a:buAutoNum type="alphaLcPeriod"/>
            </a:pPr>
            <a:r>
              <a:rPr lang="nl-BE" sz="3200" dirty="0" smtClean="0"/>
              <a:t>La </a:t>
            </a:r>
            <a:r>
              <a:rPr lang="nl-BE" sz="3200" dirty="0" err="1" smtClean="0"/>
              <a:t>géographie</a:t>
            </a:r>
            <a:r>
              <a:rPr lang="nl-BE" sz="3200" dirty="0" smtClean="0"/>
              <a:t> + </a:t>
            </a:r>
            <a:r>
              <a:rPr lang="nl-BE" sz="3200" dirty="0" err="1" smtClean="0"/>
              <a:t>le</a:t>
            </a:r>
            <a:r>
              <a:rPr lang="nl-BE" sz="3200" dirty="0" smtClean="0"/>
              <a:t> </a:t>
            </a:r>
            <a:r>
              <a:rPr lang="nl-BE" sz="3200" dirty="0" err="1" smtClean="0"/>
              <a:t>climat</a:t>
            </a:r>
            <a:r>
              <a:rPr lang="nl-BE" sz="3200" dirty="0" smtClean="0"/>
              <a:t>: </a:t>
            </a:r>
            <a:r>
              <a:rPr lang="nl-BE" sz="3200" dirty="0" smtClean="0">
                <a:hlinkClick r:id="rId2"/>
              </a:rPr>
              <a:t>http://www.quebec-guidetouristique.travel/geographie.aspx</a:t>
            </a:r>
            <a:endParaRPr lang="nl-BE" sz="3200" dirty="0" smtClean="0"/>
          </a:p>
          <a:p>
            <a:pPr marL="822960" lvl="1" indent="-457200">
              <a:buAutoNum type="alphaLcPeriod"/>
            </a:pPr>
            <a:r>
              <a:rPr lang="nl-BE" sz="3200" dirty="0" err="1" smtClean="0"/>
              <a:t>L’histoire</a:t>
            </a:r>
            <a:r>
              <a:rPr lang="nl-BE" sz="3200" dirty="0" smtClean="0"/>
              <a:t>: </a:t>
            </a:r>
            <a:r>
              <a:rPr lang="nl-BE" sz="3200" dirty="0" err="1" smtClean="0">
                <a:hlinkClick r:id="rId3"/>
              </a:rPr>
              <a:t>www.tlfq.ulaval.ca</a:t>
            </a:r>
            <a:r>
              <a:rPr lang="nl-BE" sz="3200" dirty="0" smtClean="0">
                <a:hlinkClick r:id="rId3"/>
              </a:rPr>
              <a:t>/</a:t>
            </a:r>
            <a:r>
              <a:rPr lang="nl-BE" sz="3200" dirty="0" err="1" smtClean="0">
                <a:hlinkClick r:id="rId3"/>
              </a:rPr>
              <a:t>axl</a:t>
            </a:r>
            <a:r>
              <a:rPr lang="nl-BE" sz="3200" dirty="0" smtClean="0">
                <a:hlinkClick r:id="rId3"/>
              </a:rPr>
              <a:t>/</a:t>
            </a:r>
            <a:r>
              <a:rPr lang="nl-BE" sz="3200" dirty="0" err="1" smtClean="0">
                <a:hlinkClick r:id="rId3"/>
              </a:rPr>
              <a:t>francophonie</a:t>
            </a:r>
            <a:r>
              <a:rPr lang="nl-BE" sz="3200" dirty="0" smtClean="0">
                <a:hlinkClick r:id="rId3"/>
              </a:rPr>
              <a:t>/</a:t>
            </a:r>
            <a:r>
              <a:rPr lang="nl-BE" sz="3200" dirty="0" err="1" smtClean="0">
                <a:hlinkClick r:id="rId3"/>
              </a:rPr>
              <a:t>histfrnqc.htm</a:t>
            </a:r>
            <a:endParaRPr lang="nl-BE" sz="3200" dirty="0" smtClean="0"/>
          </a:p>
          <a:p>
            <a:pPr marL="822960" lvl="1" indent="-457200">
              <a:buAutoNum type="alphaLcPeriod"/>
            </a:pPr>
            <a:r>
              <a:rPr lang="nl-BE" sz="3200" dirty="0" smtClean="0"/>
              <a:t>La langue: </a:t>
            </a:r>
            <a:r>
              <a:rPr lang="nl-BE" sz="3200" dirty="0" smtClean="0">
                <a:hlinkClick r:id="rId4"/>
              </a:rPr>
              <a:t>www.monquebec.net/dico.php</a:t>
            </a:r>
            <a:r>
              <a:rPr lang="nl-BE" sz="3200" dirty="0" smtClean="0"/>
              <a:t> et </a:t>
            </a:r>
            <a:r>
              <a:rPr lang="nl-NL" sz="3200" dirty="0" smtClean="0">
                <a:hlinkClick r:id="rId5"/>
              </a:rPr>
              <a:t>http://webh01.ua.ac.be/linguapolis/lara/Francais/3/index.html</a:t>
            </a:r>
            <a:r>
              <a:rPr lang="nl-NL" sz="3200" dirty="0" smtClean="0"/>
              <a:t> </a:t>
            </a:r>
            <a:endParaRPr lang="nl-BE" sz="3200" dirty="0" smtClean="0"/>
          </a:p>
          <a:p>
            <a:pPr marL="822960" lvl="1" indent="-457200">
              <a:buAutoNum type="alphaLcPeriod"/>
            </a:pPr>
            <a:r>
              <a:rPr lang="nl-BE" sz="3200" dirty="0" smtClean="0"/>
              <a:t>La culture: </a:t>
            </a:r>
            <a:r>
              <a:rPr lang="nl-BE" sz="3200" dirty="0" smtClean="0">
                <a:hlinkClick r:id="rId6"/>
              </a:rPr>
              <a:t>http://www.republiquelibre.org/cousture/CULTURE.HTM</a:t>
            </a:r>
            <a:r>
              <a:rPr lang="nl-BE" sz="3200" dirty="0" smtClean="0"/>
              <a:t> et</a:t>
            </a:r>
          </a:p>
          <a:p>
            <a:pPr marL="822960" lvl="1" indent="-457200">
              <a:buNone/>
            </a:pPr>
            <a:r>
              <a:rPr lang="nl-BE" sz="3200" dirty="0" smtClean="0"/>
              <a:t>	</a:t>
            </a:r>
            <a:r>
              <a:rPr lang="nl-BE" sz="3200" dirty="0" smtClean="0">
                <a:hlinkClick r:id="rId7"/>
              </a:rPr>
              <a:t>http://www.monquebec.net/culture.php</a:t>
            </a:r>
            <a:r>
              <a:rPr lang="nl-BE" sz="3200" dirty="0" smtClean="0"/>
              <a:t> </a:t>
            </a:r>
          </a:p>
          <a:p>
            <a:pPr marL="822960" lvl="1" indent="-457200">
              <a:buNone/>
            </a:pPr>
            <a:endParaRPr lang="nl-BE" dirty="0" smtClean="0"/>
          </a:p>
          <a:p>
            <a:pPr marL="822960" lvl="1" indent="-457200">
              <a:buAutoNum type="alphaLcPeriod"/>
            </a:pPr>
            <a:endParaRPr lang="nl-BE" dirty="0" smtClean="0"/>
          </a:p>
          <a:p>
            <a:pPr marL="822960" lvl="1" indent="-457200">
              <a:buAutoNum type="alphaLcPeriod"/>
            </a:pPr>
            <a:endParaRPr lang="nl-BE" dirty="0" smtClean="0"/>
          </a:p>
          <a:p>
            <a:pPr marL="822960" lvl="1" indent="-457200">
              <a:buAutoNum type="alphaLcPeriod"/>
            </a:pPr>
            <a:endParaRPr lang="nl-BE" dirty="0" smtClean="0"/>
          </a:p>
          <a:p>
            <a:pPr marL="822960" lvl="1" indent="-457200"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Les ressources (2)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 smtClean="0"/>
              <a:t>2) </a:t>
            </a:r>
            <a:r>
              <a:rPr lang="nl-BE" dirty="0" err="1" smtClean="0"/>
              <a:t>Informations</a:t>
            </a:r>
            <a:r>
              <a:rPr lang="nl-BE" dirty="0" smtClean="0"/>
              <a:t> sur les </a:t>
            </a:r>
            <a:r>
              <a:rPr lang="nl-BE" dirty="0" err="1" smtClean="0"/>
              <a:t>régions</a:t>
            </a:r>
            <a:r>
              <a:rPr lang="nl-BE" dirty="0" smtClean="0"/>
              <a:t> du </a:t>
            </a:r>
            <a:r>
              <a:rPr lang="nl-BE" dirty="0" err="1" smtClean="0"/>
              <a:t>Québec</a:t>
            </a:r>
            <a:r>
              <a:rPr lang="nl-BE" dirty="0" smtClean="0"/>
              <a:t>:</a:t>
            </a:r>
          </a:p>
          <a:p>
            <a:pPr>
              <a:buNone/>
            </a:pPr>
            <a:r>
              <a:rPr lang="nl-BE" dirty="0" smtClean="0">
                <a:hlinkClick r:id="rId2"/>
              </a:rPr>
              <a:t>http://www.atoutmicro.ca/attraits.htm</a:t>
            </a:r>
            <a:endParaRPr lang="nl-BE" dirty="0" smtClean="0"/>
          </a:p>
          <a:p>
            <a:pPr>
              <a:buNone/>
            </a:pPr>
            <a:r>
              <a:rPr lang="nl-BE" dirty="0" smtClean="0">
                <a:hlinkClick r:id="rId3"/>
              </a:rPr>
              <a:t>http://www.bonjourquebec.com/qc-fr/regions.html</a:t>
            </a:r>
            <a:endParaRPr lang="nl-BE" dirty="0" smtClean="0"/>
          </a:p>
          <a:p>
            <a:pPr>
              <a:buNone/>
            </a:pPr>
            <a:r>
              <a:rPr lang="nl-BE" dirty="0" smtClean="0">
                <a:hlinkClick r:id="rId4"/>
              </a:rPr>
              <a:t>http://www.toile.com/quebec/Tourisme_et_regions/Regions_du_Quebec/</a:t>
            </a:r>
            <a:endParaRPr lang="nl-BE" dirty="0" smtClean="0"/>
          </a:p>
          <a:p>
            <a:pPr>
              <a:buNone/>
            </a:pPr>
            <a:r>
              <a:rPr lang="nl-BE" dirty="0" smtClean="0">
                <a:hlinkClick r:id="rId5"/>
              </a:rPr>
              <a:t>http://www.quebecweb.com/tourisme/introfranc.html</a:t>
            </a:r>
            <a:endParaRPr lang="nl-BE" dirty="0" smtClean="0"/>
          </a:p>
          <a:p>
            <a:pPr>
              <a:buNone/>
            </a:pPr>
            <a:r>
              <a:rPr lang="nl-BE" dirty="0" smtClean="0">
                <a:hlinkClick r:id="rId6"/>
              </a:rPr>
              <a:t>http://www.quebecvacances.com/regions</a:t>
            </a: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b="1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</a:t>
            </a:r>
            <a:r>
              <a:rPr lang="nl-BE" dirty="0" err="1" smtClean="0"/>
              <a:t>tructure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I</a:t>
            </a:r>
            <a:r>
              <a:rPr lang="nl-BE" dirty="0" err="1" smtClean="0"/>
              <a:t>ntroduction</a:t>
            </a:r>
            <a:endParaRPr lang="nl-BE" sz="2000" dirty="0" smtClean="0"/>
          </a:p>
          <a:p>
            <a:r>
              <a:rPr lang="nl-BE" dirty="0" err="1"/>
              <a:t>T</a:t>
            </a:r>
            <a:r>
              <a:rPr lang="nl-BE" dirty="0" err="1" smtClean="0"/>
              <a:t>âche</a:t>
            </a:r>
            <a:endParaRPr lang="nl-BE" dirty="0" smtClean="0"/>
          </a:p>
          <a:p>
            <a:r>
              <a:rPr lang="nl-BE" dirty="0" err="1"/>
              <a:t>P</a:t>
            </a:r>
            <a:r>
              <a:rPr lang="nl-BE" dirty="0" err="1" smtClean="0"/>
              <a:t>rocessus</a:t>
            </a:r>
            <a:endParaRPr lang="nl-BE" dirty="0" smtClean="0"/>
          </a:p>
          <a:p>
            <a:r>
              <a:rPr lang="nl-BE" dirty="0"/>
              <a:t>R</a:t>
            </a:r>
            <a:r>
              <a:rPr lang="nl-BE" dirty="0" smtClean="0"/>
              <a:t>essources</a:t>
            </a:r>
            <a:endParaRPr lang="nl-BE" sz="2800" dirty="0" smtClean="0"/>
          </a:p>
          <a:p>
            <a:r>
              <a:rPr lang="nl-BE" sz="2800" b="1" dirty="0" err="1"/>
              <a:t>É</a:t>
            </a:r>
            <a:r>
              <a:rPr lang="nl-BE" sz="2800" b="1" dirty="0" err="1" smtClean="0"/>
              <a:t>valuation</a:t>
            </a:r>
            <a:endParaRPr lang="nl-BE" sz="2800" b="1" dirty="0" smtClean="0"/>
          </a:p>
          <a:p>
            <a:r>
              <a:rPr lang="nl-BE" dirty="0" err="1"/>
              <a:t>O</a:t>
            </a:r>
            <a:r>
              <a:rPr lang="nl-BE" dirty="0" err="1" smtClean="0"/>
              <a:t>bjectifs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25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É</a:t>
            </a:r>
            <a:r>
              <a:rPr lang="nl-BE" dirty="0" err="1" smtClean="0"/>
              <a:t>valuation</a:t>
            </a:r>
            <a:r>
              <a:rPr lang="nl-BE" dirty="0" smtClean="0"/>
              <a:t> (1) 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687325"/>
            <a:ext cx="1285884" cy="117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428728" y="1857364"/>
            <a:ext cx="6196405" cy="3603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1600" dirty="0" smtClean="0">
                <a:sym typeface="Wingdings" pitchFamily="2" charset="2"/>
              </a:rPr>
              <a:t> </a:t>
            </a:r>
            <a:r>
              <a:rPr lang="nl-BE" sz="1600" dirty="0" smtClean="0"/>
              <a:t>Les </a:t>
            </a:r>
            <a:r>
              <a:rPr lang="nl-BE" sz="1600" dirty="0" err="1" smtClean="0"/>
              <a:t>critères</a:t>
            </a:r>
            <a:r>
              <a:rPr lang="nl-BE" sz="1600" dirty="0" smtClean="0"/>
              <a:t> </a:t>
            </a:r>
            <a:r>
              <a:rPr lang="nl-BE" sz="1600" dirty="0" err="1" smtClean="0"/>
              <a:t>d’évaluation</a:t>
            </a:r>
            <a:r>
              <a:rPr lang="nl-BE" sz="1600" dirty="0" smtClean="0"/>
              <a:t> </a:t>
            </a:r>
            <a:r>
              <a:rPr lang="nl-BE" sz="1600" dirty="0" err="1" smtClean="0"/>
              <a:t>pour</a:t>
            </a:r>
            <a:r>
              <a:rPr lang="nl-BE" sz="1600" dirty="0" smtClean="0"/>
              <a:t> la </a:t>
            </a:r>
            <a:r>
              <a:rPr lang="nl-BE" sz="1600" dirty="0" err="1" smtClean="0"/>
              <a:t>présentation</a:t>
            </a:r>
            <a:r>
              <a:rPr lang="nl-BE" sz="1600" dirty="0" smtClean="0"/>
              <a:t> orale et la </a:t>
            </a:r>
            <a:r>
              <a:rPr lang="nl-BE" sz="1600" dirty="0" err="1" smtClean="0"/>
              <a:t>présentation</a:t>
            </a:r>
            <a:r>
              <a:rPr lang="nl-BE" sz="1600" dirty="0" smtClean="0"/>
              <a:t> PowerPoint:</a:t>
            </a:r>
            <a:endParaRPr lang="nl-BE" sz="1600" dirty="0"/>
          </a:p>
        </p:txBody>
      </p:sp>
      <p:graphicFrame>
        <p:nvGraphicFramePr>
          <p:cNvPr id="8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447624"/>
              </p:ext>
            </p:extLst>
          </p:nvPr>
        </p:nvGraphicFramePr>
        <p:xfrm>
          <a:off x="1357290" y="2571744"/>
          <a:ext cx="6196014" cy="351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007"/>
                <a:gridCol w="3098007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Présentation</a:t>
                      </a:r>
                      <a:r>
                        <a:rPr lang="nl-BE" dirty="0" smtClean="0"/>
                        <a:t> orale </a:t>
                      </a:r>
                      <a:r>
                        <a:rPr lang="nl-BE" sz="2000" dirty="0" smtClean="0"/>
                        <a:t>(60%)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La </a:t>
                      </a:r>
                      <a:r>
                        <a:rPr lang="nl-BE" dirty="0" err="1" smtClean="0"/>
                        <a:t>présentation</a:t>
                      </a:r>
                      <a:r>
                        <a:rPr lang="nl-BE" dirty="0" smtClean="0"/>
                        <a:t> PowerPoint (</a:t>
                      </a:r>
                      <a:r>
                        <a:rPr lang="nl-BE" dirty="0" err="1" smtClean="0"/>
                        <a:t>écrit</a:t>
                      </a:r>
                      <a:r>
                        <a:rPr lang="nl-BE" dirty="0" smtClean="0"/>
                        <a:t>) </a:t>
                      </a:r>
                      <a:r>
                        <a:rPr lang="nl-BE" sz="2000" dirty="0" smtClean="0"/>
                        <a:t>(40%)</a:t>
                      </a:r>
                      <a:endParaRPr lang="nl-B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La </a:t>
                      </a:r>
                      <a:r>
                        <a:rPr lang="nl-BE" dirty="0" err="1" smtClean="0"/>
                        <a:t>langue</a:t>
                      </a:r>
                      <a:r>
                        <a:rPr lang="nl-BE" dirty="0" smtClean="0"/>
                        <a:t> (vocabulaire + </a:t>
                      </a:r>
                      <a:r>
                        <a:rPr lang="nl-BE" dirty="0" err="1" smtClean="0"/>
                        <a:t>grammaire</a:t>
                      </a:r>
                      <a:r>
                        <a:rPr lang="nl-BE" dirty="0" smtClean="0"/>
                        <a:t>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La </a:t>
                      </a:r>
                      <a:r>
                        <a:rPr lang="nl-BE" dirty="0" err="1" smtClean="0"/>
                        <a:t>langue</a:t>
                      </a:r>
                      <a:r>
                        <a:rPr lang="nl-BE" dirty="0" smtClean="0"/>
                        <a:t> (vocabulaire + </a:t>
                      </a:r>
                      <a:r>
                        <a:rPr lang="nl-BE" dirty="0" err="1" smtClean="0"/>
                        <a:t>grammaire</a:t>
                      </a:r>
                      <a:r>
                        <a:rPr lang="nl-BE" dirty="0" smtClean="0"/>
                        <a:t>)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La </a:t>
                      </a:r>
                      <a:r>
                        <a:rPr lang="nl-BE" dirty="0" err="1" smtClean="0"/>
                        <a:t>prononciation</a:t>
                      </a:r>
                      <a:r>
                        <a:rPr lang="nl-BE" baseline="0" dirty="0" smtClean="0"/>
                        <a:t> + </a:t>
                      </a:r>
                      <a:r>
                        <a:rPr lang="nl-BE" dirty="0" err="1" smtClean="0"/>
                        <a:t>le</a:t>
                      </a:r>
                      <a:r>
                        <a:rPr lang="nl-BE" dirty="0" smtClean="0"/>
                        <a:t> ton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 smtClean="0"/>
                        <a:t>Le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choix</a:t>
                      </a:r>
                      <a:r>
                        <a:rPr lang="nl-BE" baseline="0" dirty="0" smtClean="0"/>
                        <a:t> des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informations</a:t>
                      </a:r>
                      <a:r>
                        <a:rPr lang="nl-BE" dirty="0" smtClean="0"/>
                        <a:t> (</a:t>
                      </a:r>
                      <a:r>
                        <a:rPr lang="nl-BE" dirty="0" err="1" smtClean="0"/>
                        <a:t>Intéressantes</a:t>
                      </a:r>
                      <a:r>
                        <a:rPr lang="nl-BE" dirty="0" smtClean="0"/>
                        <a:t>? </a:t>
                      </a:r>
                      <a:r>
                        <a:rPr lang="nl-BE" dirty="0" err="1" smtClean="0"/>
                        <a:t>Actuelles</a:t>
                      </a:r>
                      <a:r>
                        <a:rPr lang="nl-BE" dirty="0" smtClean="0"/>
                        <a:t>? )</a:t>
                      </a:r>
                    </a:p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La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c</a:t>
                      </a:r>
                      <a:r>
                        <a:rPr lang="nl-BE" dirty="0" err="1" smtClean="0"/>
                        <a:t>larté</a:t>
                      </a:r>
                      <a:r>
                        <a:rPr lang="nl-BE" dirty="0" smtClean="0"/>
                        <a:t> des </a:t>
                      </a:r>
                      <a:r>
                        <a:rPr lang="nl-BE" dirty="0" err="1" smtClean="0"/>
                        <a:t>formulations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La </a:t>
                      </a:r>
                      <a:r>
                        <a:rPr lang="nl-BE" dirty="0" err="1" smtClean="0"/>
                        <a:t>structure</a:t>
                      </a:r>
                      <a:r>
                        <a:rPr lang="nl-BE" dirty="0" smtClean="0"/>
                        <a:t> (</a:t>
                      </a:r>
                      <a:r>
                        <a:rPr lang="nl-BE" dirty="0" err="1" smtClean="0"/>
                        <a:t>cohérente</a:t>
                      </a:r>
                      <a:r>
                        <a:rPr lang="nl-BE" dirty="0" smtClean="0"/>
                        <a:t>?)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Le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c</a:t>
                      </a:r>
                      <a:r>
                        <a:rPr lang="nl-BE" dirty="0" err="1" smtClean="0"/>
                        <a:t>omportement</a:t>
                      </a:r>
                      <a:r>
                        <a:rPr lang="nl-BE" dirty="0" smtClean="0"/>
                        <a:t> (enthousiasme, contact </a:t>
                      </a:r>
                      <a:r>
                        <a:rPr lang="nl-BE" dirty="0" err="1" smtClean="0"/>
                        <a:t>avec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le</a:t>
                      </a:r>
                      <a:r>
                        <a:rPr lang="nl-BE" dirty="0" smtClean="0"/>
                        <a:t> public)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L’aspect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visuel</a:t>
                      </a:r>
                      <a:r>
                        <a:rPr lang="nl-BE" dirty="0" smtClean="0"/>
                        <a:t> (les images, </a:t>
                      </a:r>
                      <a:r>
                        <a:rPr lang="nl-BE" dirty="0" err="1" smtClean="0"/>
                        <a:t>le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caractère</a:t>
                      </a:r>
                      <a:r>
                        <a:rPr lang="nl-BE" dirty="0" smtClean="0"/>
                        <a:t>, la mise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dirty="0" smtClean="0"/>
                        <a:t>en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dirty="0" smtClean="0"/>
                        <a:t>page, …)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É</a:t>
            </a:r>
            <a:r>
              <a:rPr lang="nl-BE" dirty="0" err="1" smtClean="0"/>
              <a:t>valuation</a:t>
            </a:r>
            <a:r>
              <a:rPr lang="nl-BE" dirty="0" smtClean="0"/>
              <a:t> (2) </a:t>
            </a:r>
            <a:endParaRPr lang="nl-BE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1428728" y="2901634"/>
          <a:ext cx="63230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607"/>
                <a:gridCol w="1264607"/>
                <a:gridCol w="1264607"/>
                <a:gridCol w="1264607"/>
                <a:gridCol w="12646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Excellent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Très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bien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Bien</a:t>
                      </a:r>
                      <a:r>
                        <a:rPr lang="nl-BE" dirty="0" smtClean="0"/>
                        <a:t>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Suffisant</a:t>
                      </a:r>
                      <a:r>
                        <a:rPr lang="nl-BE" dirty="0" smtClean="0"/>
                        <a:t>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Insufisant</a:t>
                      </a:r>
                      <a:r>
                        <a:rPr lang="nl-BE" dirty="0" smtClean="0"/>
                        <a:t> 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sym typeface="Wingdings" pitchFamily="2" charset="2"/>
                        </a:rPr>
                        <a:t>  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sym typeface="Wingdings" pitchFamily="2" charset="2"/>
                        </a:rPr>
                        <a:t> 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sym typeface="Wingdings" pitchFamily="2" charset="2"/>
                        </a:rPr>
                        <a:t>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sym typeface="Wingdings"/>
                        </a:rPr>
                        <a:t>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sym typeface="Wingdings" pitchFamily="2" charset="2"/>
                        </a:rPr>
                        <a:t>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687325"/>
            <a:ext cx="1285884" cy="117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</a:t>
            </a:r>
            <a:r>
              <a:rPr lang="nl-BE" dirty="0" err="1" smtClean="0"/>
              <a:t>tructure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I</a:t>
            </a:r>
            <a:r>
              <a:rPr lang="nl-BE" dirty="0" err="1" smtClean="0"/>
              <a:t>ntroduction</a:t>
            </a:r>
            <a:endParaRPr lang="nl-BE" sz="2000" dirty="0" smtClean="0"/>
          </a:p>
          <a:p>
            <a:r>
              <a:rPr lang="nl-BE" dirty="0" err="1"/>
              <a:t>T</a:t>
            </a:r>
            <a:r>
              <a:rPr lang="nl-BE" dirty="0" err="1" smtClean="0"/>
              <a:t>âche</a:t>
            </a:r>
            <a:endParaRPr lang="nl-BE" dirty="0" smtClean="0"/>
          </a:p>
          <a:p>
            <a:r>
              <a:rPr lang="nl-BE" dirty="0" err="1"/>
              <a:t>P</a:t>
            </a:r>
            <a:r>
              <a:rPr lang="nl-BE" dirty="0" err="1" smtClean="0"/>
              <a:t>rocessus</a:t>
            </a:r>
            <a:endParaRPr lang="nl-BE" dirty="0" smtClean="0"/>
          </a:p>
          <a:p>
            <a:r>
              <a:rPr lang="nl-BE" dirty="0"/>
              <a:t>R</a:t>
            </a:r>
            <a:r>
              <a:rPr lang="nl-BE" dirty="0" smtClean="0"/>
              <a:t>essources</a:t>
            </a:r>
            <a:endParaRPr lang="nl-BE" sz="2800" dirty="0" smtClean="0"/>
          </a:p>
          <a:p>
            <a:r>
              <a:rPr lang="nl-BE" dirty="0" err="1"/>
              <a:t>É</a:t>
            </a:r>
            <a:r>
              <a:rPr lang="nl-BE" dirty="0" err="1" smtClean="0"/>
              <a:t>valuation</a:t>
            </a:r>
            <a:endParaRPr lang="nl-BE" sz="2800" dirty="0" smtClean="0"/>
          </a:p>
          <a:p>
            <a:r>
              <a:rPr lang="nl-BE" sz="2800" b="1" dirty="0" err="1"/>
              <a:t>O</a:t>
            </a:r>
            <a:r>
              <a:rPr lang="nl-BE" sz="2800" b="1" dirty="0" err="1" smtClean="0"/>
              <a:t>bjectifs</a:t>
            </a:r>
            <a:endParaRPr lang="nl-BE" sz="2800" b="1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25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</a:t>
            </a:r>
            <a:r>
              <a:rPr lang="nl-BE" dirty="0" err="1" smtClean="0"/>
              <a:t>tructure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b="1" dirty="0" err="1"/>
              <a:t>I</a:t>
            </a:r>
            <a:r>
              <a:rPr lang="nl-BE" sz="2800" b="1" dirty="0" err="1" smtClean="0"/>
              <a:t>ntroduction</a:t>
            </a:r>
            <a:endParaRPr lang="nl-BE" b="1" dirty="0" smtClean="0"/>
          </a:p>
          <a:p>
            <a:r>
              <a:rPr lang="nl-BE" dirty="0" err="1"/>
              <a:t>T</a:t>
            </a:r>
            <a:r>
              <a:rPr lang="nl-BE" dirty="0" err="1" smtClean="0"/>
              <a:t>âche</a:t>
            </a:r>
            <a:endParaRPr lang="nl-BE" dirty="0" smtClean="0"/>
          </a:p>
          <a:p>
            <a:r>
              <a:rPr lang="nl-BE" dirty="0" err="1"/>
              <a:t>P</a:t>
            </a:r>
            <a:r>
              <a:rPr lang="nl-BE" dirty="0" err="1" smtClean="0"/>
              <a:t>rocessus</a:t>
            </a:r>
            <a:endParaRPr lang="nl-BE" dirty="0" smtClean="0"/>
          </a:p>
          <a:p>
            <a:r>
              <a:rPr lang="nl-BE" dirty="0"/>
              <a:t>R</a:t>
            </a:r>
            <a:r>
              <a:rPr lang="nl-BE" dirty="0" smtClean="0"/>
              <a:t>essources</a:t>
            </a:r>
          </a:p>
          <a:p>
            <a:r>
              <a:rPr lang="nl-BE" dirty="0" err="1"/>
              <a:t>É</a:t>
            </a:r>
            <a:r>
              <a:rPr lang="nl-BE" dirty="0" err="1" smtClean="0"/>
              <a:t>valuation</a:t>
            </a:r>
            <a:endParaRPr lang="nl-BE" dirty="0" smtClean="0"/>
          </a:p>
          <a:p>
            <a:r>
              <a:rPr lang="nl-BE" dirty="0" err="1"/>
              <a:t>O</a:t>
            </a:r>
            <a:r>
              <a:rPr lang="nl-BE" dirty="0" err="1" smtClean="0"/>
              <a:t>bjectifs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141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</a:t>
            </a:r>
            <a:r>
              <a:rPr lang="nl-BE" dirty="0" err="1" smtClean="0"/>
              <a:t>bjectifs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3040" y="2119257"/>
            <a:ext cx="6853376" cy="3603812"/>
          </a:xfrm>
        </p:spPr>
        <p:txBody>
          <a:bodyPr>
            <a:normAutofit fontScale="85000" lnSpcReduction="10000"/>
          </a:bodyPr>
          <a:lstStyle/>
          <a:p>
            <a:r>
              <a:rPr lang="nl-BE" dirty="0" err="1" smtClean="0"/>
              <a:t>Vous</a:t>
            </a:r>
            <a:r>
              <a:rPr lang="nl-BE" dirty="0" smtClean="0"/>
              <a:t> </a:t>
            </a:r>
            <a:r>
              <a:rPr lang="nl-BE" dirty="0" err="1" smtClean="0"/>
              <a:t>avez</a:t>
            </a:r>
            <a:r>
              <a:rPr lang="nl-BE" dirty="0" smtClean="0"/>
              <a:t> </a:t>
            </a:r>
            <a:r>
              <a:rPr lang="nl-BE" dirty="0" err="1" smtClean="0"/>
              <a:t>découvert</a:t>
            </a:r>
            <a:r>
              <a:rPr lang="nl-BE" dirty="0" smtClean="0"/>
              <a:t> </a:t>
            </a:r>
            <a:r>
              <a:rPr lang="nl-BE" dirty="0" err="1" smtClean="0"/>
              <a:t>une</a:t>
            </a:r>
            <a:r>
              <a:rPr lang="nl-BE" dirty="0" smtClean="0"/>
              <a:t> </a:t>
            </a:r>
            <a:r>
              <a:rPr lang="nl-BE" dirty="0" err="1" smtClean="0"/>
              <a:t>province</a:t>
            </a:r>
            <a:r>
              <a:rPr lang="nl-BE" dirty="0" smtClean="0"/>
              <a:t> </a:t>
            </a:r>
            <a:r>
              <a:rPr lang="nl-BE" dirty="0" err="1" smtClean="0"/>
              <a:t>peu</a:t>
            </a:r>
            <a:r>
              <a:rPr lang="nl-BE" dirty="0" smtClean="0"/>
              <a:t> </a:t>
            </a:r>
            <a:r>
              <a:rPr lang="nl-BE" dirty="0" err="1" smtClean="0"/>
              <a:t>connue</a:t>
            </a:r>
            <a:r>
              <a:rPr lang="nl-BE" dirty="0" smtClean="0"/>
              <a:t> </a:t>
            </a:r>
            <a:r>
              <a:rPr lang="nl-BE" dirty="0" err="1" smtClean="0"/>
              <a:t>où</a:t>
            </a:r>
            <a:r>
              <a:rPr lang="nl-BE" dirty="0" smtClean="0"/>
              <a:t> on </a:t>
            </a:r>
            <a:r>
              <a:rPr lang="nl-BE" dirty="0" err="1" smtClean="0"/>
              <a:t>parle</a:t>
            </a:r>
            <a:r>
              <a:rPr lang="nl-BE" dirty="0" smtClean="0"/>
              <a:t> </a:t>
            </a:r>
            <a:r>
              <a:rPr lang="nl-BE" dirty="0" err="1" smtClean="0"/>
              <a:t>français</a:t>
            </a:r>
            <a:r>
              <a:rPr lang="nl-BE" dirty="0" smtClean="0"/>
              <a:t>;</a:t>
            </a:r>
          </a:p>
          <a:p>
            <a:r>
              <a:rPr lang="nl-BE" dirty="0" err="1" smtClean="0"/>
              <a:t>Vous</a:t>
            </a:r>
            <a:r>
              <a:rPr lang="nl-BE" dirty="0" smtClean="0"/>
              <a:t> </a:t>
            </a:r>
            <a:r>
              <a:rPr lang="nl-BE" dirty="0" err="1" smtClean="0"/>
              <a:t>avez</a:t>
            </a:r>
            <a:r>
              <a:rPr lang="nl-BE" dirty="0" smtClean="0"/>
              <a:t> </a:t>
            </a:r>
            <a:r>
              <a:rPr lang="nl-BE" dirty="0" err="1" smtClean="0"/>
              <a:t>enrichi</a:t>
            </a:r>
            <a:r>
              <a:rPr lang="nl-BE" dirty="0" smtClean="0"/>
              <a:t> vos </a:t>
            </a:r>
            <a:r>
              <a:rPr lang="nl-BE" dirty="0" err="1" smtClean="0"/>
              <a:t>connaissances</a:t>
            </a:r>
            <a:r>
              <a:rPr lang="nl-BE" dirty="0" smtClean="0"/>
              <a:t> </a:t>
            </a:r>
            <a:r>
              <a:rPr lang="nl-BE" dirty="0" err="1" smtClean="0"/>
              <a:t>linguistiques</a:t>
            </a:r>
            <a:r>
              <a:rPr lang="nl-BE" dirty="0" smtClean="0"/>
              <a:t> et </a:t>
            </a:r>
            <a:r>
              <a:rPr lang="nl-BE" dirty="0" err="1" smtClean="0"/>
              <a:t>culturelles</a:t>
            </a:r>
            <a:r>
              <a:rPr lang="nl-BE" dirty="0" smtClean="0"/>
              <a:t>;</a:t>
            </a:r>
          </a:p>
          <a:p>
            <a:r>
              <a:rPr lang="nl-BE" dirty="0" err="1" smtClean="0"/>
              <a:t>Vous</a:t>
            </a:r>
            <a:r>
              <a:rPr lang="nl-BE" dirty="0" smtClean="0"/>
              <a:t> </a:t>
            </a:r>
            <a:r>
              <a:rPr lang="nl-BE" dirty="0" err="1" smtClean="0"/>
              <a:t>avez</a:t>
            </a:r>
            <a:r>
              <a:rPr lang="nl-BE" dirty="0" smtClean="0"/>
              <a:t> </a:t>
            </a:r>
            <a:r>
              <a:rPr lang="nl-BE" dirty="0" err="1" smtClean="0"/>
              <a:t>appris</a:t>
            </a:r>
            <a:r>
              <a:rPr lang="nl-BE" dirty="0" smtClean="0"/>
              <a:t> à </a:t>
            </a:r>
            <a:r>
              <a:rPr lang="nl-BE" dirty="0" err="1" smtClean="0"/>
              <a:t>sélectionner</a:t>
            </a:r>
            <a:r>
              <a:rPr lang="nl-BE" dirty="0" smtClean="0"/>
              <a:t> des informations </a:t>
            </a:r>
            <a:r>
              <a:rPr lang="nl-BE" dirty="0" err="1" smtClean="0"/>
              <a:t>intéressantes</a:t>
            </a:r>
            <a:r>
              <a:rPr lang="nl-BE" dirty="0" smtClean="0"/>
              <a:t> et </a:t>
            </a:r>
            <a:r>
              <a:rPr lang="nl-BE" dirty="0" err="1" smtClean="0"/>
              <a:t>actuelles</a:t>
            </a:r>
            <a:r>
              <a:rPr lang="nl-BE" dirty="0" smtClean="0"/>
              <a:t> </a:t>
            </a:r>
            <a:r>
              <a:rPr lang="nl-BE" dirty="0" err="1" smtClean="0"/>
              <a:t>concernant</a:t>
            </a:r>
            <a:r>
              <a:rPr lang="nl-BE" dirty="0" smtClean="0"/>
              <a:t> </a:t>
            </a:r>
            <a:r>
              <a:rPr lang="nl-BE" dirty="0" err="1" smtClean="0"/>
              <a:t>votre</a:t>
            </a:r>
            <a:r>
              <a:rPr lang="nl-BE" dirty="0" smtClean="0"/>
              <a:t> sujet;</a:t>
            </a:r>
          </a:p>
          <a:p>
            <a:r>
              <a:rPr lang="nl-BE" dirty="0" err="1" smtClean="0"/>
              <a:t>Vous</a:t>
            </a:r>
            <a:r>
              <a:rPr lang="nl-BE" dirty="0" smtClean="0"/>
              <a:t> </a:t>
            </a:r>
            <a:r>
              <a:rPr lang="nl-BE" dirty="0" err="1" smtClean="0"/>
              <a:t>avez</a:t>
            </a:r>
            <a:r>
              <a:rPr lang="nl-BE" dirty="0" smtClean="0"/>
              <a:t> </a:t>
            </a:r>
            <a:r>
              <a:rPr lang="nl-BE" dirty="0" err="1" smtClean="0"/>
              <a:t>exploré</a:t>
            </a:r>
            <a:r>
              <a:rPr lang="nl-BE" dirty="0" smtClean="0"/>
              <a:t> des sites web </a:t>
            </a:r>
            <a:r>
              <a:rPr lang="nl-BE" dirty="0" err="1" smtClean="0"/>
              <a:t>francophones</a:t>
            </a:r>
            <a:r>
              <a:rPr lang="nl-BE" dirty="0" smtClean="0"/>
              <a:t>;</a:t>
            </a:r>
          </a:p>
          <a:p>
            <a:r>
              <a:rPr lang="nl-BE" dirty="0" err="1" smtClean="0"/>
              <a:t>Vous</a:t>
            </a:r>
            <a:r>
              <a:rPr lang="nl-BE" dirty="0" smtClean="0"/>
              <a:t> </a:t>
            </a:r>
            <a:r>
              <a:rPr lang="nl-BE" dirty="0" err="1" smtClean="0"/>
              <a:t>avez</a:t>
            </a:r>
            <a:r>
              <a:rPr lang="nl-BE" dirty="0" smtClean="0"/>
              <a:t> </a:t>
            </a:r>
            <a:r>
              <a:rPr lang="nl-BE" dirty="0" err="1" smtClean="0"/>
              <a:t>parlé</a:t>
            </a:r>
            <a:r>
              <a:rPr lang="fr-FR" dirty="0" smtClean="0">
                <a:ea typeface="Calibri" pitchFamily="34" charset="0"/>
                <a:cs typeface="Arial" pitchFamily="34" charset="0"/>
              </a:rPr>
              <a:t> du</a:t>
            </a:r>
            <a:r>
              <a:rPr lang="nl-BE" dirty="0" smtClean="0"/>
              <a:t> Québec et de ses régions</a:t>
            </a:r>
            <a:r>
              <a:rPr lang="nl-BE" dirty="0"/>
              <a:t> </a:t>
            </a:r>
            <a:r>
              <a:rPr lang="nl-BE" dirty="0" smtClean="0"/>
              <a:t>en français;</a:t>
            </a:r>
          </a:p>
          <a:p>
            <a:r>
              <a:rPr lang="fr-FR" dirty="0" smtClean="0"/>
              <a:t>Vous avez appris à collaborer avec vos collègues;</a:t>
            </a:r>
            <a:endParaRPr lang="nl-BE" dirty="0" smtClean="0"/>
          </a:p>
          <a:p>
            <a:r>
              <a:rPr lang="fr-FR" dirty="0" smtClean="0"/>
              <a:t>Vous avez développé la volonté d’être critique à l’égard des informations recherchées.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785794"/>
            <a:ext cx="571504" cy="122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Bonne</a:t>
            </a:r>
            <a:r>
              <a:rPr lang="nl-BE" dirty="0" smtClean="0"/>
              <a:t> </a:t>
            </a:r>
            <a:r>
              <a:rPr lang="nl-BE" dirty="0" err="1" smtClean="0"/>
              <a:t>chance</a:t>
            </a:r>
            <a:r>
              <a:rPr lang="nl-BE" dirty="0" smtClean="0"/>
              <a:t>!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</a:t>
            </a:r>
            <a:r>
              <a:rPr lang="nl-BE" dirty="0" err="1" smtClean="0"/>
              <a:t>ntroduction</a:t>
            </a:r>
            <a:r>
              <a:rPr lang="nl-BE" dirty="0" smtClean="0"/>
              <a:t> (1)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Le Québec?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sz="1700" dirty="0" smtClean="0"/>
              <a:t>Le Québec </a:t>
            </a:r>
            <a:r>
              <a:rPr lang="nl-BE" sz="1700" dirty="0" err="1" smtClean="0"/>
              <a:t>est</a:t>
            </a:r>
            <a:r>
              <a:rPr lang="nl-BE" sz="1700" dirty="0" smtClean="0"/>
              <a:t> </a:t>
            </a:r>
            <a:r>
              <a:rPr lang="nl-BE" sz="1700" dirty="0" err="1" smtClean="0"/>
              <a:t>une</a:t>
            </a:r>
            <a:r>
              <a:rPr lang="nl-BE" sz="1700" dirty="0" smtClean="0"/>
              <a:t> </a:t>
            </a:r>
            <a:r>
              <a:rPr lang="nl-BE" sz="1700" dirty="0" err="1" smtClean="0"/>
              <a:t>province</a:t>
            </a:r>
            <a:r>
              <a:rPr lang="nl-BE" sz="1700" dirty="0" smtClean="0"/>
              <a:t> </a:t>
            </a:r>
          </a:p>
          <a:p>
            <a:pPr marL="0" indent="0">
              <a:buNone/>
            </a:pPr>
            <a:r>
              <a:rPr lang="nl-BE" sz="1700" dirty="0" err="1" smtClean="0"/>
              <a:t>francophone</a:t>
            </a:r>
            <a:r>
              <a:rPr lang="nl-BE" sz="1700" dirty="0" smtClean="0"/>
              <a:t> du Canada </a:t>
            </a:r>
            <a:r>
              <a:rPr lang="nl-BE" sz="1700" dirty="0" err="1" smtClean="0"/>
              <a:t>qui</a:t>
            </a:r>
            <a:r>
              <a:rPr lang="nl-BE" sz="1700" dirty="0" smtClean="0"/>
              <a:t> </a:t>
            </a:r>
            <a:r>
              <a:rPr lang="nl-BE" sz="1700" dirty="0" err="1" smtClean="0"/>
              <a:t>compte</a:t>
            </a:r>
            <a:endParaRPr lang="nl-BE" sz="1700" dirty="0" smtClean="0"/>
          </a:p>
          <a:p>
            <a:pPr marL="0" indent="0">
              <a:buNone/>
            </a:pPr>
            <a:r>
              <a:rPr lang="nl-BE" sz="1700" dirty="0" smtClean="0"/>
              <a:t>7,9 </a:t>
            </a:r>
            <a:r>
              <a:rPr lang="nl-BE" sz="1700" dirty="0" err="1" smtClean="0"/>
              <a:t>millions</a:t>
            </a:r>
            <a:r>
              <a:rPr lang="nl-BE" sz="1700" dirty="0" smtClean="0"/>
              <a:t> </a:t>
            </a:r>
            <a:r>
              <a:rPr lang="nl-BE" sz="1700" dirty="0" err="1" smtClean="0"/>
              <a:t>d’habitants</a:t>
            </a:r>
            <a:r>
              <a:rPr lang="nl-BE" sz="1700" dirty="0" smtClean="0"/>
              <a:t>. </a:t>
            </a:r>
          </a:p>
          <a:p>
            <a:pPr marL="0" indent="0">
              <a:buNone/>
            </a:pPr>
            <a:r>
              <a:rPr lang="nl-BE" sz="1700" dirty="0" smtClean="0"/>
              <a:t>La </a:t>
            </a:r>
            <a:r>
              <a:rPr lang="nl-BE" sz="1700" dirty="0" err="1" smtClean="0"/>
              <a:t>langue</a:t>
            </a:r>
            <a:r>
              <a:rPr lang="nl-BE" sz="1700" dirty="0" smtClean="0"/>
              <a:t> </a:t>
            </a:r>
            <a:r>
              <a:rPr lang="nl-BE" sz="1700" dirty="0" err="1" smtClean="0"/>
              <a:t>officielle</a:t>
            </a:r>
            <a:r>
              <a:rPr lang="nl-BE" sz="1700" dirty="0" smtClean="0"/>
              <a:t> </a:t>
            </a:r>
            <a:r>
              <a:rPr lang="nl-BE" sz="1700" dirty="0" err="1" smtClean="0"/>
              <a:t>est</a:t>
            </a:r>
            <a:r>
              <a:rPr lang="nl-BE" sz="1700" dirty="0"/>
              <a:t> </a:t>
            </a:r>
            <a:r>
              <a:rPr lang="nl-BE" sz="1700" dirty="0" err="1" smtClean="0"/>
              <a:t>le</a:t>
            </a:r>
            <a:r>
              <a:rPr lang="nl-BE" sz="1700" dirty="0" smtClean="0"/>
              <a:t> </a:t>
            </a:r>
            <a:r>
              <a:rPr lang="nl-BE" sz="1700" dirty="0" err="1" smtClean="0"/>
              <a:t>français</a:t>
            </a:r>
            <a:r>
              <a:rPr lang="nl-BE" sz="1700" dirty="0" smtClean="0"/>
              <a:t>.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2000" dirty="0" smtClean="0"/>
              <a:t>                                                </a:t>
            </a:r>
          </a:p>
          <a:p>
            <a:pPr marL="0" indent="0">
              <a:buNone/>
            </a:pPr>
            <a:r>
              <a:rPr lang="nl-BE" sz="2000" dirty="0" smtClean="0"/>
              <a:t>				</a:t>
            </a:r>
            <a:r>
              <a:rPr lang="nl-BE" sz="2000" dirty="0" err="1" smtClean="0">
                <a:solidFill>
                  <a:schemeClr val="accent1">
                    <a:lumMod val="50000"/>
                  </a:schemeClr>
                </a:solidFill>
              </a:rPr>
              <a:t>le</a:t>
            </a:r>
            <a:r>
              <a:rPr lang="nl-BE" sz="2000" dirty="0" smtClean="0">
                <a:solidFill>
                  <a:schemeClr val="accent1">
                    <a:lumMod val="50000"/>
                  </a:schemeClr>
                </a:solidFill>
              </a:rPr>
              <a:t> Canada</a:t>
            </a:r>
          </a:p>
          <a:p>
            <a:pPr marL="0" indent="0">
              <a:buNone/>
            </a:pPr>
            <a:r>
              <a:rPr lang="nl-BE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</a:t>
            </a:r>
            <a:r>
              <a:rPr lang="nl-BE" sz="2000" dirty="0" err="1" smtClean="0">
                <a:solidFill>
                  <a:schemeClr val="accent1">
                    <a:lumMod val="50000"/>
                  </a:schemeClr>
                </a:solidFill>
              </a:rPr>
              <a:t>le</a:t>
            </a:r>
            <a:r>
              <a:rPr lang="nl-B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1">
                    <a:lumMod val="50000"/>
                  </a:schemeClr>
                </a:solidFill>
              </a:rPr>
              <a:t>Québec</a:t>
            </a:r>
            <a:endParaRPr lang="nl-BE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143116"/>
            <a:ext cx="3081532" cy="26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Rechte verbindingslijn met pijl 7"/>
          <p:cNvCxnSpPr/>
          <p:nvPr/>
        </p:nvCxnSpPr>
        <p:spPr>
          <a:xfrm rot="5400000">
            <a:off x="5322099" y="4036223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rot="5400000">
            <a:off x="6536545" y="4393413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3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</a:t>
            </a:r>
            <a:r>
              <a:rPr lang="nl-BE" dirty="0" err="1" smtClean="0"/>
              <a:t>ntroduction</a:t>
            </a:r>
            <a:r>
              <a:rPr lang="nl-BE" dirty="0" smtClean="0"/>
              <a:t> (2)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nl-BE" dirty="0" smtClean="0"/>
              <a:t>Le Québec?</a:t>
            </a:r>
          </a:p>
          <a:p>
            <a:pPr marL="0" indent="0" algn="r">
              <a:buNone/>
            </a:pPr>
            <a:endParaRPr lang="nl-BE" dirty="0"/>
          </a:p>
          <a:p>
            <a:pPr marL="0" indent="0" algn="r">
              <a:buNone/>
            </a:pPr>
            <a:r>
              <a:rPr lang="fr-FR" sz="1800" dirty="0"/>
              <a:t>Le Québec est une province </a:t>
            </a:r>
            <a:endParaRPr lang="fr-FR" sz="1800" dirty="0" smtClean="0"/>
          </a:p>
          <a:p>
            <a:pPr marL="0" indent="0" algn="r">
              <a:buNone/>
            </a:pPr>
            <a:r>
              <a:rPr lang="fr-FR" sz="1800" dirty="0"/>
              <a:t>q</a:t>
            </a:r>
            <a:r>
              <a:rPr lang="fr-FR" sz="1800" dirty="0" smtClean="0"/>
              <a:t>ui a beaucoup de richesses </a:t>
            </a:r>
          </a:p>
          <a:p>
            <a:pPr marL="0" indent="0" algn="r">
              <a:buNone/>
            </a:pPr>
            <a:r>
              <a:rPr lang="fr-FR" sz="1800" dirty="0"/>
              <a:t>n</a:t>
            </a:r>
            <a:r>
              <a:rPr lang="fr-FR" sz="1800" dirty="0" smtClean="0"/>
              <a:t>aturelles et des régions</a:t>
            </a:r>
          </a:p>
          <a:p>
            <a:pPr marL="0" indent="0" algn="r">
              <a:buNone/>
            </a:pPr>
            <a:r>
              <a:rPr lang="fr-FR" sz="1800" dirty="0" smtClean="0"/>
              <a:t>touristiques </a:t>
            </a:r>
            <a:r>
              <a:rPr lang="fr-FR" sz="1800" dirty="0"/>
              <a:t>exceptionnelles</a:t>
            </a:r>
            <a:r>
              <a:rPr lang="fr-FR" sz="1800" dirty="0" smtClean="0"/>
              <a:t>.</a:t>
            </a:r>
          </a:p>
          <a:p>
            <a:pPr marL="0" indent="0" algn="r">
              <a:buNone/>
            </a:pPr>
            <a:endParaRPr lang="fr-FR" sz="1800" dirty="0"/>
          </a:p>
          <a:p>
            <a:pPr marL="0" indent="0" algn="r">
              <a:buNone/>
            </a:pPr>
            <a:r>
              <a:rPr lang="fr-FR" sz="1800" dirty="0"/>
              <a:t> Il a aussi sa propre </a:t>
            </a:r>
            <a:r>
              <a:rPr lang="fr-FR" sz="1800" dirty="0" smtClean="0"/>
              <a:t>histoire</a:t>
            </a:r>
            <a:r>
              <a:rPr lang="fr-FR" sz="1800" dirty="0"/>
              <a:t>, </a:t>
            </a:r>
            <a:endParaRPr lang="fr-FR" sz="1800" dirty="0" smtClean="0"/>
          </a:p>
          <a:p>
            <a:pPr marL="0" indent="0" algn="r">
              <a:buNone/>
            </a:pPr>
            <a:r>
              <a:rPr lang="fr-FR" sz="1800" dirty="0" smtClean="0"/>
              <a:t>ses habitants et ses paysages</a:t>
            </a:r>
          </a:p>
          <a:p>
            <a:pPr marL="0" indent="0" algn="r">
              <a:buNone/>
            </a:pPr>
            <a:r>
              <a:rPr lang="fr-FR" sz="1800" dirty="0" smtClean="0"/>
              <a:t>d'une </a:t>
            </a:r>
            <a:r>
              <a:rPr lang="fr-FR" sz="1800" dirty="0"/>
              <a:t>grande beauté</a:t>
            </a:r>
            <a:r>
              <a:rPr lang="fr-FR" sz="1800" dirty="0" smtClean="0"/>
              <a:t>.</a:t>
            </a:r>
          </a:p>
          <a:p>
            <a:pPr marL="0" indent="0" algn="r">
              <a:buNone/>
            </a:pPr>
            <a:endParaRPr lang="fr-FR" sz="1800" dirty="0" smtClean="0"/>
          </a:p>
          <a:p>
            <a:pPr marL="0" indent="0" algn="r">
              <a:buNone/>
            </a:pPr>
            <a:r>
              <a:rPr lang="fr-FR" sz="1800" dirty="0" smtClean="0"/>
              <a:t>Malheureusement, </a:t>
            </a:r>
          </a:p>
          <a:p>
            <a:pPr marL="0" indent="0" algn="r">
              <a:buNone/>
            </a:pPr>
            <a:r>
              <a:rPr lang="fr-FR" sz="1800" dirty="0" smtClean="0"/>
              <a:t>le Québec n’est pas </a:t>
            </a:r>
          </a:p>
          <a:p>
            <a:pPr marL="0" indent="0" algn="r">
              <a:buNone/>
            </a:pPr>
            <a:r>
              <a:rPr lang="fr-FR" sz="1800" dirty="0" smtClean="0"/>
              <a:t>très connu dans le monde...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nl-BE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74454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7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</a:t>
            </a:r>
            <a:r>
              <a:rPr lang="nl-BE" dirty="0" err="1" smtClean="0"/>
              <a:t>ntroduction</a:t>
            </a:r>
            <a:r>
              <a:rPr lang="nl-BE" dirty="0" smtClean="0"/>
              <a:t> (3)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dirty="0" smtClean="0"/>
              <a:t>À </a:t>
            </a:r>
            <a:r>
              <a:rPr lang="nl-BE" dirty="0" err="1" smtClean="0"/>
              <a:t>vous</a:t>
            </a:r>
            <a:r>
              <a:rPr lang="nl-BE" dirty="0" smtClean="0"/>
              <a:t> </a:t>
            </a:r>
            <a:r>
              <a:rPr lang="nl-BE" dirty="0" err="1" smtClean="0"/>
              <a:t>maintenant</a:t>
            </a:r>
            <a:r>
              <a:rPr lang="nl-BE" dirty="0" smtClean="0"/>
              <a:t> de </a:t>
            </a:r>
            <a:r>
              <a:rPr lang="nl-BE" dirty="0" err="1" smtClean="0"/>
              <a:t>découvrir</a:t>
            </a:r>
            <a:r>
              <a:rPr lang="nl-BE" dirty="0" smtClean="0"/>
              <a:t> </a:t>
            </a:r>
            <a:r>
              <a:rPr lang="nl-BE" dirty="0" err="1" smtClean="0"/>
              <a:t>cette</a:t>
            </a:r>
            <a:r>
              <a:rPr lang="nl-BE" dirty="0" smtClean="0"/>
              <a:t> </a:t>
            </a:r>
            <a:r>
              <a:rPr lang="nl-BE" dirty="0" err="1" smtClean="0"/>
              <a:t>province</a:t>
            </a:r>
            <a:r>
              <a:rPr lang="nl-BE" dirty="0" smtClean="0"/>
              <a:t> </a:t>
            </a:r>
            <a:r>
              <a:rPr lang="nl-BE" dirty="0" err="1" smtClean="0"/>
              <a:t>mystérieuse</a:t>
            </a:r>
            <a:r>
              <a:rPr lang="nl-BE" dirty="0" smtClean="0"/>
              <a:t>!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02" y="2996952"/>
            <a:ext cx="46101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9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</a:t>
            </a:r>
            <a:r>
              <a:rPr lang="nl-BE" dirty="0" err="1" smtClean="0"/>
              <a:t>tructure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I</a:t>
            </a:r>
            <a:r>
              <a:rPr lang="nl-BE" dirty="0" err="1" smtClean="0"/>
              <a:t>ntroduction</a:t>
            </a:r>
            <a:endParaRPr lang="nl-BE" sz="2000" dirty="0" smtClean="0"/>
          </a:p>
          <a:p>
            <a:r>
              <a:rPr lang="nl-BE" sz="2800" b="1" dirty="0" err="1"/>
              <a:t>T</a:t>
            </a:r>
            <a:r>
              <a:rPr lang="nl-BE" sz="2800" b="1" dirty="0" err="1" smtClean="0"/>
              <a:t>âche</a:t>
            </a:r>
            <a:endParaRPr lang="nl-BE" sz="2800" b="1" dirty="0" smtClean="0"/>
          </a:p>
          <a:p>
            <a:r>
              <a:rPr lang="nl-BE" dirty="0" err="1"/>
              <a:t>P</a:t>
            </a:r>
            <a:r>
              <a:rPr lang="nl-BE" dirty="0" err="1" smtClean="0"/>
              <a:t>rocessus</a:t>
            </a:r>
            <a:endParaRPr lang="nl-BE" dirty="0" smtClean="0"/>
          </a:p>
          <a:p>
            <a:r>
              <a:rPr lang="nl-BE" dirty="0"/>
              <a:t>R</a:t>
            </a:r>
            <a:r>
              <a:rPr lang="nl-BE" dirty="0" smtClean="0"/>
              <a:t>essources</a:t>
            </a:r>
          </a:p>
          <a:p>
            <a:r>
              <a:rPr lang="nl-BE" dirty="0" err="1"/>
              <a:t>É</a:t>
            </a:r>
            <a:r>
              <a:rPr lang="nl-BE" dirty="0" err="1" smtClean="0"/>
              <a:t>valuation</a:t>
            </a:r>
            <a:endParaRPr lang="nl-BE" dirty="0" smtClean="0"/>
          </a:p>
          <a:p>
            <a:r>
              <a:rPr lang="nl-BE" dirty="0" err="1"/>
              <a:t>O</a:t>
            </a:r>
            <a:r>
              <a:rPr lang="nl-BE" dirty="0" err="1" smtClean="0"/>
              <a:t>bjectifs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95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</a:t>
            </a:r>
            <a:r>
              <a:rPr lang="nl-BE" dirty="0" err="1" smtClean="0"/>
              <a:t>âche</a:t>
            </a:r>
            <a:r>
              <a:rPr lang="nl-BE" dirty="0" smtClean="0"/>
              <a:t> (1)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 smtClean="0"/>
              <a:t>Qu’est-ce</a:t>
            </a:r>
            <a:r>
              <a:rPr lang="nl-BE" dirty="0" smtClean="0"/>
              <a:t> que </a:t>
            </a:r>
            <a:r>
              <a:rPr lang="nl-BE" dirty="0" err="1" smtClean="0"/>
              <a:t>vous</a:t>
            </a:r>
            <a:r>
              <a:rPr lang="nl-BE" dirty="0" smtClean="0"/>
              <a:t> </a:t>
            </a:r>
            <a:r>
              <a:rPr lang="nl-BE" dirty="0" err="1" smtClean="0"/>
              <a:t>allez</a:t>
            </a:r>
            <a:r>
              <a:rPr lang="nl-BE" dirty="0" smtClean="0"/>
              <a:t> faire?</a:t>
            </a:r>
          </a:p>
          <a:p>
            <a:pPr marL="365760" lvl="1" indent="0">
              <a:buNone/>
            </a:pPr>
            <a:endParaRPr lang="nl-BE" dirty="0" smtClean="0"/>
          </a:p>
          <a:p>
            <a:pPr marL="365760" lvl="1" indent="0">
              <a:buNone/>
            </a:pPr>
            <a:r>
              <a:rPr lang="nl-BE" dirty="0" smtClean="0"/>
              <a:t>Vous êtes le guide d’un office de tourisme en France. </a:t>
            </a:r>
            <a:r>
              <a:rPr lang="nl-BE" dirty="0" err="1" smtClean="0"/>
              <a:t>Vous</a:t>
            </a:r>
            <a:r>
              <a:rPr lang="nl-BE" dirty="0" smtClean="0"/>
              <a:t> </a:t>
            </a:r>
            <a:r>
              <a:rPr lang="nl-BE" dirty="0" err="1" smtClean="0"/>
              <a:t>vous</a:t>
            </a:r>
            <a:r>
              <a:rPr lang="nl-BE" dirty="0" smtClean="0"/>
              <a:t> </a:t>
            </a:r>
            <a:r>
              <a:rPr lang="nl-BE" dirty="0" err="1" smtClean="0"/>
              <a:t>mettez</a:t>
            </a:r>
            <a:r>
              <a:rPr lang="nl-BE" dirty="0" smtClean="0"/>
              <a:t> à </a:t>
            </a:r>
            <a:r>
              <a:rPr lang="nl-BE" dirty="0" err="1" smtClean="0"/>
              <a:t>quatre</a:t>
            </a:r>
            <a:r>
              <a:rPr lang="nl-BE" dirty="0" smtClean="0"/>
              <a:t> et </a:t>
            </a:r>
            <a:r>
              <a:rPr lang="nl-BE" dirty="0" err="1" smtClean="0"/>
              <a:t>vous</a:t>
            </a:r>
            <a:r>
              <a:rPr lang="nl-BE" dirty="0" smtClean="0"/>
              <a:t> </a:t>
            </a:r>
            <a:r>
              <a:rPr lang="nl-BE" dirty="0" err="1" smtClean="0"/>
              <a:t>présentez</a:t>
            </a:r>
            <a:r>
              <a:rPr lang="nl-BE" dirty="0" smtClean="0"/>
              <a:t> </a:t>
            </a:r>
            <a:r>
              <a:rPr lang="nl-BE" dirty="0" err="1" smtClean="0"/>
              <a:t>le</a:t>
            </a:r>
            <a:r>
              <a:rPr lang="nl-BE" dirty="0" smtClean="0"/>
              <a:t> Québec et </a:t>
            </a:r>
            <a:r>
              <a:rPr lang="nl-BE" dirty="0" err="1" smtClean="0"/>
              <a:t>ses</a:t>
            </a:r>
            <a:r>
              <a:rPr lang="nl-BE" dirty="0" smtClean="0"/>
              <a:t> </a:t>
            </a:r>
            <a:r>
              <a:rPr lang="nl-BE" dirty="0" err="1" smtClean="0"/>
              <a:t>régions</a:t>
            </a:r>
            <a:r>
              <a:rPr lang="nl-BE" dirty="0" smtClean="0"/>
              <a:t>. </a:t>
            </a:r>
            <a:r>
              <a:rPr lang="nl-BE" dirty="0" err="1" smtClean="0"/>
              <a:t>Chaque</a:t>
            </a:r>
            <a:r>
              <a:rPr lang="nl-BE" dirty="0" smtClean="0"/>
              <a:t> </a:t>
            </a:r>
            <a:r>
              <a:rPr lang="nl-BE" dirty="0" err="1" smtClean="0"/>
              <a:t>groupe</a:t>
            </a:r>
            <a:r>
              <a:rPr lang="nl-BE" dirty="0" smtClean="0"/>
              <a:t> </a:t>
            </a:r>
            <a:r>
              <a:rPr lang="nl-BE" dirty="0" err="1" smtClean="0"/>
              <a:t>choisit</a:t>
            </a:r>
            <a:r>
              <a:rPr lang="nl-BE" dirty="0" smtClean="0"/>
              <a:t> </a:t>
            </a:r>
            <a:r>
              <a:rPr lang="nl-BE" b="1" dirty="0" err="1" smtClean="0"/>
              <a:t>trois</a:t>
            </a:r>
            <a:r>
              <a:rPr lang="nl-BE" b="1" dirty="0" smtClean="0"/>
              <a:t> </a:t>
            </a:r>
            <a:r>
              <a:rPr lang="nl-BE" b="1" dirty="0" err="1" smtClean="0"/>
              <a:t>régions</a:t>
            </a:r>
            <a:r>
              <a:rPr lang="nl-BE" dirty="0" smtClean="0"/>
              <a:t> de la </a:t>
            </a:r>
            <a:r>
              <a:rPr lang="nl-BE" dirty="0" err="1" smtClean="0"/>
              <a:t>province</a:t>
            </a:r>
            <a:r>
              <a:rPr lang="nl-BE" dirty="0" smtClean="0"/>
              <a:t> de Québec. </a:t>
            </a:r>
            <a:r>
              <a:rPr lang="nl-BE" dirty="0" err="1" smtClean="0"/>
              <a:t>Vous</a:t>
            </a:r>
            <a:r>
              <a:rPr lang="nl-BE" dirty="0" smtClean="0"/>
              <a:t> </a:t>
            </a:r>
            <a:r>
              <a:rPr lang="nl-BE" dirty="0" err="1" smtClean="0"/>
              <a:t>trouvez</a:t>
            </a:r>
            <a:r>
              <a:rPr lang="nl-BE" dirty="0" smtClean="0"/>
              <a:t> la </a:t>
            </a:r>
            <a:r>
              <a:rPr lang="nl-BE" dirty="0" err="1" smtClean="0"/>
              <a:t>liste</a:t>
            </a:r>
            <a:r>
              <a:rPr lang="nl-BE" dirty="0" smtClean="0"/>
              <a:t> </a:t>
            </a:r>
            <a:r>
              <a:rPr lang="nl-BE" dirty="0"/>
              <a:t>d</a:t>
            </a:r>
            <a:r>
              <a:rPr lang="nl-BE" dirty="0" smtClean="0"/>
              <a:t>es </a:t>
            </a:r>
            <a:r>
              <a:rPr lang="nl-BE" dirty="0" err="1" smtClean="0"/>
              <a:t>régions</a:t>
            </a:r>
            <a:r>
              <a:rPr lang="nl-BE" dirty="0" smtClean="0"/>
              <a:t> à la page </a:t>
            </a:r>
            <a:r>
              <a:rPr lang="nl-BE" dirty="0" err="1" smtClean="0"/>
              <a:t>suivante</a:t>
            </a:r>
            <a:r>
              <a:rPr lang="nl-BE" dirty="0" smtClean="0"/>
              <a:t>. </a:t>
            </a:r>
            <a:r>
              <a:rPr lang="nl-BE" dirty="0" err="1" smtClean="0"/>
              <a:t>Vous</a:t>
            </a:r>
            <a:r>
              <a:rPr lang="nl-BE" dirty="0" smtClean="0"/>
              <a:t> </a:t>
            </a:r>
            <a:r>
              <a:rPr lang="nl-BE" dirty="0" err="1" smtClean="0"/>
              <a:t>faites</a:t>
            </a:r>
            <a:r>
              <a:rPr lang="nl-BE" dirty="0" smtClean="0"/>
              <a:t> </a:t>
            </a:r>
            <a:r>
              <a:rPr lang="nl-BE" dirty="0" err="1" smtClean="0"/>
              <a:t>une</a:t>
            </a:r>
            <a:r>
              <a:rPr lang="nl-BE" dirty="0" smtClean="0"/>
              <a:t> </a:t>
            </a:r>
            <a:r>
              <a:rPr lang="nl-BE" b="1" dirty="0" err="1" smtClean="0"/>
              <a:t>présentation</a:t>
            </a:r>
            <a:r>
              <a:rPr lang="nl-BE" b="1" dirty="0" smtClean="0"/>
              <a:t> PowerPoint</a:t>
            </a:r>
            <a:r>
              <a:rPr lang="nl-BE" dirty="0" smtClean="0"/>
              <a:t> (10- 15 </a:t>
            </a:r>
            <a:r>
              <a:rPr lang="nl-BE" dirty="0" err="1" smtClean="0"/>
              <a:t>écrans</a:t>
            </a:r>
            <a:r>
              <a:rPr lang="nl-BE" dirty="0" smtClean="0"/>
              <a:t>) dans </a:t>
            </a:r>
            <a:r>
              <a:rPr lang="nl-BE" dirty="0" err="1" smtClean="0"/>
              <a:t>laquelle</a:t>
            </a:r>
            <a:r>
              <a:rPr lang="nl-BE" dirty="0" smtClean="0"/>
              <a:t> </a:t>
            </a:r>
            <a:r>
              <a:rPr lang="nl-BE" dirty="0" err="1" smtClean="0"/>
              <a:t>vous</a:t>
            </a:r>
            <a:r>
              <a:rPr lang="nl-BE" dirty="0" smtClean="0"/>
              <a:t> </a:t>
            </a:r>
            <a:r>
              <a:rPr lang="nl-BE" dirty="0" err="1" smtClean="0"/>
              <a:t>présentez</a:t>
            </a:r>
            <a:r>
              <a:rPr lang="nl-BE" dirty="0" smtClean="0"/>
              <a:t> </a:t>
            </a:r>
            <a:r>
              <a:rPr lang="nl-BE" dirty="0" err="1" smtClean="0"/>
              <a:t>l’information</a:t>
            </a:r>
            <a:r>
              <a:rPr lang="nl-BE" dirty="0" smtClean="0"/>
              <a:t> </a:t>
            </a:r>
            <a:r>
              <a:rPr lang="nl-BE" dirty="0" err="1" smtClean="0"/>
              <a:t>générale</a:t>
            </a:r>
            <a:r>
              <a:rPr lang="nl-BE" dirty="0" smtClean="0"/>
              <a:t> </a:t>
            </a:r>
            <a:r>
              <a:rPr lang="nl-BE" dirty="0" err="1" smtClean="0"/>
              <a:t>sur</a:t>
            </a:r>
            <a:r>
              <a:rPr lang="nl-BE" dirty="0" smtClean="0"/>
              <a:t> </a:t>
            </a:r>
            <a:r>
              <a:rPr lang="nl-BE" dirty="0" err="1" smtClean="0"/>
              <a:t>le</a:t>
            </a:r>
            <a:r>
              <a:rPr lang="nl-BE" dirty="0" smtClean="0"/>
              <a:t> Québec et les </a:t>
            </a:r>
            <a:r>
              <a:rPr lang="nl-BE" dirty="0" err="1" smtClean="0"/>
              <a:t>trois</a:t>
            </a:r>
            <a:r>
              <a:rPr lang="nl-BE" dirty="0" smtClean="0"/>
              <a:t> </a:t>
            </a:r>
            <a:r>
              <a:rPr lang="nl-BE" dirty="0" err="1" smtClean="0"/>
              <a:t>régions</a:t>
            </a:r>
            <a:r>
              <a:rPr lang="nl-BE" dirty="0" smtClean="0"/>
              <a:t> </a:t>
            </a:r>
            <a:r>
              <a:rPr lang="nl-BE" dirty="0" err="1" smtClean="0"/>
              <a:t>d’une</a:t>
            </a:r>
            <a:r>
              <a:rPr lang="nl-BE" dirty="0" smtClean="0"/>
              <a:t> </a:t>
            </a:r>
            <a:r>
              <a:rPr lang="nl-BE" dirty="0" err="1" smtClean="0"/>
              <a:t>manière</a:t>
            </a:r>
            <a:r>
              <a:rPr lang="nl-BE" dirty="0" smtClean="0"/>
              <a:t> </a:t>
            </a:r>
            <a:r>
              <a:rPr lang="nl-BE" dirty="0" err="1" smtClean="0"/>
              <a:t>attrayante</a:t>
            </a:r>
            <a:r>
              <a:rPr lang="nl-BE" dirty="0" smtClean="0"/>
              <a:t>. 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1247006" cy="124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6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</a:t>
            </a:r>
            <a:r>
              <a:rPr lang="nl-BE" dirty="0" err="1" smtClean="0"/>
              <a:t>âche</a:t>
            </a:r>
            <a:r>
              <a:rPr lang="nl-BE" dirty="0" smtClean="0"/>
              <a:t> (2)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nl-BE" dirty="0" smtClean="0"/>
              <a:t>Les </a:t>
            </a:r>
            <a:r>
              <a:rPr lang="nl-BE" dirty="0" err="1" smtClean="0"/>
              <a:t>régions</a:t>
            </a:r>
            <a:r>
              <a:rPr lang="nl-BE" dirty="0" smtClean="0"/>
              <a:t>:</a:t>
            </a:r>
          </a:p>
          <a:p>
            <a:pPr>
              <a:buFontTx/>
              <a:buChar char="-"/>
            </a:pPr>
            <a:r>
              <a:rPr lang="nl-BE" sz="1200" dirty="0" smtClean="0"/>
              <a:t>Bas-Saint-Laurent</a:t>
            </a:r>
            <a:endParaRPr lang="nl-BE" sz="1200" dirty="0"/>
          </a:p>
          <a:p>
            <a:pPr>
              <a:buFontTx/>
              <a:buChar char="-"/>
            </a:pPr>
            <a:r>
              <a:rPr lang="nl-BE" sz="1200" dirty="0" err="1" smtClean="0"/>
              <a:t>Saguenay</a:t>
            </a:r>
            <a:r>
              <a:rPr lang="nl-BE" sz="1200" dirty="0" smtClean="0"/>
              <a:t>-</a:t>
            </a:r>
            <a:r>
              <a:rPr lang="nl-BE" sz="1200" dirty="0" err="1" smtClean="0"/>
              <a:t>Lac</a:t>
            </a:r>
            <a:r>
              <a:rPr lang="nl-BE" sz="1200" dirty="0" smtClean="0"/>
              <a:t>-Saint-Jean</a:t>
            </a:r>
          </a:p>
          <a:p>
            <a:pPr>
              <a:buFontTx/>
              <a:buChar char="-"/>
            </a:pPr>
            <a:r>
              <a:rPr lang="nl-BE" sz="1200" dirty="0" err="1" smtClean="0"/>
              <a:t>Capitale</a:t>
            </a:r>
            <a:r>
              <a:rPr lang="nl-BE" sz="1200" dirty="0" smtClean="0"/>
              <a:t> Nationale</a:t>
            </a:r>
            <a:endParaRPr lang="nl-BE" sz="1200" dirty="0"/>
          </a:p>
          <a:p>
            <a:pPr>
              <a:buFontTx/>
              <a:buChar char="-"/>
            </a:pPr>
            <a:r>
              <a:rPr lang="nl-BE" sz="1200" dirty="0" err="1" smtClean="0"/>
              <a:t>Mauricie</a:t>
            </a:r>
            <a:endParaRPr lang="nl-BE" sz="1200" dirty="0" smtClean="0"/>
          </a:p>
          <a:p>
            <a:pPr>
              <a:buFontTx/>
              <a:buChar char="-"/>
            </a:pPr>
            <a:r>
              <a:rPr lang="nl-BE" sz="1200" dirty="0" err="1" smtClean="0"/>
              <a:t>Estrie</a:t>
            </a:r>
            <a:endParaRPr lang="nl-BE" sz="1200" dirty="0" smtClean="0"/>
          </a:p>
          <a:p>
            <a:pPr>
              <a:buFontTx/>
              <a:buChar char="-"/>
            </a:pPr>
            <a:r>
              <a:rPr lang="nl-BE" sz="1200" dirty="0" smtClean="0"/>
              <a:t>Montréal</a:t>
            </a:r>
            <a:endParaRPr lang="nl-BE" sz="1200" dirty="0"/>
          </a:p>
          <a:p>
            <a:pPr>
              <a:buFontTx/>
              <a:buChar char="-"/>
            </a:pPr>
            <a:r>
              <a:rPr lang="nl-BE" sz="1200" dirty="0" err="1" smtClean="0"/>
              <a:t>Outaouais</a:t>
            </a:r>
            <a:endParaRPr lang="nl-BE" sz="1200" dirty="0"/>
          </a:p>
          <a:p>
            <a:pPr>
              <a:buFontTx/>
              <a:buChar char="-"/>
            </a:pPr>
            <a:r>
              <a:rPr lang="nl-BE" sz="1200" dirty="0" err="1" smtClean="0"/>
              <a:t>Abitibi-Témiscamingue</a:t>
            </a:r>
            <a:endParaRPr lang="nl-BE" sz="1200" dirty="0"/>
          </a:p>
          <a:p>
            <a:pPr>
              <a:buFontTx/>
              <a:buChar char="-"/>
            </a:pPr>
            <a:r>
              <a:rPr lang="nl-BE" sz="1200" dirty="0" err="1" smtClean="0"/>
              <a:t>Côte-Nord</a:t>
            </a:r>
            <a:endParaRPr lang="nl-BE" sz="1200" dirty="0" smtClean="0"/>
          </a:p>
          <a:p>
            <a:pPr>
              <a:buFontTx/>
              <a:buChar char="-"/>
            </a:pPr>
            <a:r>
              <a:rPr lang="nl-BE" sz="1200" dirty="0" err="1" smtClean="0"/>
              <a:t>Nord</a:t>
            </a:r>
            <a:r>
              <a:rPr lang="nl-BE" sz="1200" dirty="0" smtClean="0"/>
              <a:t>-du-Québec</a:t>
            </a:r>
            <a:endParaRPr lang="nl-BE" sz="1200" dirty="0"/>
          </a:p>
          <a:p>
            <a:pPr>
              <a:buFontTx/>
              <a:buChar char="-"/>
            </a:pPr>
            <a:r>
              <a:rPr lang="nl-BE" sz="1200" dirty="0" err="1" smtClean="0"/>
              <a:t>Gaspésie</a:t>
            </a:r>
            <a:r>
              <a:rPr lang="nl-BE" sz="1200" dirty="0" smtClean="0"/>
              <a:t>-</a:t>
            </a:r>
            <a:r>
              <a:rPr lang="nl-BE" sz="1200" dirty="0" err="1" smtClean="0"/>
              <a:t>Îles</a:t>
            </a:r>
            <a:r>
              <a:rPr lang="nl-BE" sz="1200" dirty="0" smtClean="0"/>
              <a:t>-de-la-Madeleine</a:t>
            </a:r>
            <a:endParaRPr lang="nl-BE" sz="1200" dirty="0"/>
          </a:p>
          <a:p>
            <a:pPr>
              <a:buFontTx/>
              <a:buChar char="-"/>
            </a:pPr>
            <a:r>
              <a:rPr lang="nl-BE" sz="1200" dirty="0" err="1" smtClean="0"/>
              <a:t>Chaudière-Appalaches</a:t>
            </a:r>
            <a:endParaRPr lang="nl-BE" sz="1200" dirty="0"/>
          </a:p>
          <a:p>
            <a:pPr>
              <a:buFontTx/>
              <a:buChar char="-"/>
            </a:pPr>
            <a:r>
              <a:rPr lang="nl-BE" sz="1200" dirty="0" err="1" smtClean="0"/>
              <a:t>Laval</a:t>
            </a:r>
            <a:endParaRPr lang="nl-BE" sz="1200" dirty="0" smtClean="0"/>
          </a:p>
          <a:p>
            <a:pPr>
              <a:buFontTx/>
              <a:buChar char="-"/>
            </a:pPr>
            <a:r>
              <a:rPr lang="nl-BE" sz="1200" dirty="0" err="1" smtClean="0"/>
              <a:t>Lanaudière</a:t>
            </a:r>
            <a:endParaRPr lang="nl-BE" sz="1200" dirty="0"/>
          </a:p>
          <a:p>
            <a:pPr>
              <a:buFontTx/>
              <a:buChar char="-"/>
            </a:pPr>
            <a:endParaRPr lang="nl-BE" sz="1200" dirty="0" smtClean="0"/>
          </a:p>
          <a:p>
            <a:pPr>
              <a:buFontTx/>
              <a:buChar char="-"/>
            </a:pPr>
            <a:endParaRPr lang="nl-BE" sz="1200" dirty="0"/>
          </a:p>
          <a:p>
            <a:pPr>
              <a:buFontTx/>
              <a:buChar char="-"/>
            </a:pPr>
            <a:r>
              <a:rPr lang="nl-BE" sz="1200" dirty="0" err="1" smtClean="0"/>
              <a:t>Laurentides</a:t>
            </a:r>
            <a:endParaRPr lang="nl-BE" sz="1200" dirty="0"/>
          </a:p>
          <a:p>
            <a:pPr>
              <a:buFontTx/>
              <a:buChar char="-"/>
            </a:pPr>
            <a:r>
              <a:rPr lang="nl-BE" sz="1200" dirty="0" err="1" smtClean="0"/>
              <a:t>Montérégie</a:t>
            </a:r>
            <a:endParaRPr lang="nl-BE" sz="1200" dirty="0"/>
          </a:p>
          <a:p>
            <a:pPr>
              <a:buFontTx/>
              <a:buChar char="-"/>
            </a:pPr>
            <a:r>
              <a:rPr lang="nl-BE" sz="1200" dirty="0" smtClean="0"/>
              <a:t>Centre-du-Québec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641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</a:t>
            </a:r>
            <a:r>
              <a:rPr lang="nl-BE" dirty="0" err="1" smtClean="0"/>
              <a:t>tructure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I</a:t>
            </a:r>
            <a:r>
              <a:rPr lang="nl-BE" dirty="0" err="1" smtClean="0"/>
              <a:t>ntroduction</a:t>
            </a:r>
            <a:endParaRPr lang="nl-BE" sz="2000" dirty="0" smtClean="0"/>
          </a:p>
          <a:p>
            <a:r>
              <a:rPr lang="nl-BE" dirty="0" err="1"/>
              <a:t>T</a:t>
            </a:r>
            <a:r>
              <a:rPr lang="nl-BE" dirty="0" err="1" smtClean="0"/>
              <a:t>âche</a:t>
            </a:r>
            <a:endParaRPr lang="nl-BE" dirty="0" smtClean="0"/>
          </a:p>
          <a:p>
            <a:r>
              <a:rPr lang="nl-BE" sz="2800" b="1" dirty="0" err="1"/>
              <a:t>P</a:t>
            </a:r>
            <a:r>
              <a:rPr lang="nl-BE" sz="2800" b="1" dirty="0" err="1" smtClean="0"/>
              <a:t>rocessus</a:t>
            </a:r>
            <a:endParaRPr lang="nl-BE" sz="2800" b="1" dirty="0" smtClean="0"/>
          </a:p>
          <a:p>
            <a:r>
              <a:rPr lang="nl-BE" dirty="0"/>
              <a:t>R</a:t>
            </a:r>
            <a:r>
              <a:rPr lang="nl-BE" dirty="0" smtClean="0"/>
              <a:t>essources</a:t>
            </a:r>
          </a:p>
          <a:p>
            <a:r>
              <a:rPr lang="nl-BE" dirty="0" err="1"/>
              <a:t>É</a:t>
            </a:r>
            <a:r>
              <a:rPr lang="nl-BE" dirty="0" err="1" smtClean="0"/>
              <a:t>valuation</a:t>
            </a:r>
            <a:endParaRPr lang="nl-BE" dirty="0" smtClean="0"/>
          </a:p>
          <a:p>
            <a:r>
              <a:rPr lang="nl-BE" dirty="0" err="1"/>
              <a:t>O</a:t>
            </a:r>
            <a:r>
              <a:rPr lang="nl-BE" dirty="0" err="1" smtClean="0"/>
              <a:t>bjectifs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25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425</TotalTime>
  <Words>605</Words>
  <Application>Microsoft Office PowerPoint</Application>
  <PresentationFormat>On-screen Show (4:3)</PresentationFormat>
  <Paragraphs>173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Pushpin</vt:lpstr>
      <vt:lpstr>Le Québec</vt:lpstr>
      <vt:lpstr>Structure</vt:lpstr>
      <vt:lpstr>Introduction (1)</vt:lpstr>
      <vt:lpstr>Introduction (2)</vt:lpstr>
      <vt:lpstr>Introduction (3)</vt:lpstr>
      <vt:lpstr>Structure</vt:lpstr>
      <vt:lpstr>Tâche (1)</vt:lpstr>
      <vt:lpstr>Tâche (2)</vt:lpstr>
      <vt:lpstr>Structure</vt:lpstr>
      <vt:lpstr>Processus (1)</vt:lpstr>
      <vt:lpstr>Le processus (2)</vt:lpstr>
      <vt:lpstr>Le processus (3)</vt:lpstr>
      <vt:lpstr>Structure</vt:lpstr>
      <vt:lpstr>Ressources (1)</vt:lpstr>
      <vt:lpstr>Les ressources (2)</vt:lpstr>
      <vt:lpstr>Structure</vt:lpstr>
      <vt:lpstr>Évaluation (1) </vt:lpstr>
      <vt:lpstr>Évaluation (2) </vt:lpstr>
      <vt:lpstr>Structure</vt:lpstr>
      <vt:lpstr>Objectifs</vt:lpstr>
      <vt:lpstr>Bonne chance!</vt:lpstr>
    </vt:vector>
  </TitlesOfParts>
  <Company>Universiteit Antwerpen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Ackerbroeck Femke</dc:creator>
  <cp:lastModifiedBy>Vandermeulen Nina</cp:lastModifiedBy>
  <cp:revision>68</cp:revision>
  <dcterms:created xsi:type="dcterms:W3CDTF">2013-02-01T20:57:46Z</dcterms:created>
  <dcterms:modified xsi:type="dcterms:W3CDTF">2014-12-19T14:23:12Z</dcterms:modified>
</cp:coreProperties>
</file>