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310" r:id="rId2"/>
    <p:sldId id="316" r:id="rId3"/>
    <p:sldId id="258" r:id="rId4"/>
    <p:sldId id="276" r:id="rId5"/>
    <p:sldId id="270" r:id="rId6"/>
    <p:sldId id="277" r:id="rId7"/>
    <p:sldId id="315" r:id="rId8"/>
    <p:sldId id="317" r:id="rId9"/>
    <p:sldId id="273" r:id="rId10"/>
    <p:sldId id="303" r:id="rId11"/>
    <p:sldId id="274" r:id="rId12"/>
    <p:sldId id="318" r:id="rId13"/>
    <p:sldId id="280" r:id="rId14"/>
    <p:sldId id="304" r:id="rId15"/>
    <p:sldId id="281" r:id="rId16"/>
    <p:sldId id="285" r:id="rId17"/>
    <p:sldId id="289" r:id="rId18"/>
    <p:sldId id="299" r:id="rId19"/>
    <p:sldId id="297" r:id="rId20"/>
    <p:sldId id="286" r:id="rId21"/>
    <p:sldId id="305" r:id="rId22"/>
    <p:sldId id="288" r:id="rId23"/>
    <p:sldId id="290" r:id="rId24"/>
    <p:sldId id="306" r:id="rId25"/>
    <p:sldId id="296" r:id="rId26"/>
    <p:sldId id="307" r:id="rId27"/>
    <p:sldId id="301" r:id="rId28"/>
    <p:sldId id="302" r:id="rId29"/>
    <p:sldId id="298" r:id="rId30"/>
    <p:sldId id="308" r:id="rId31"/>
    <p:sldId id="309" r:id="rId32"/>
    <p:sldId id="312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7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32D5E-F35C-466B-9300-8603101B5E58}" type="datetimeFigureOut">
              <a:rPr lang="fr-FR" smtClean="0"/>
              <a:pPr/>
              <a:t>19/12/2014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69722-2EA1-450D-B3A5-D82F64866D54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4353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69722-2EA1-450D-B3A5-D82F64866D54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FC6B-7FD9-4B29-A8E4-63FBEDD3561B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3313-85FF-4EF3-B674-C9DC9DE95AB0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A8A8-7F2C-4AC6-BE7D-A05D9F6C0C1D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AA04-8CF1-4294-97C8-C6D67A75EC00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22EE1-9990-4914-B9DE-56154697201F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4C5F-A692-418E-8E11-DE79351D6DE8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0448-F350-4577-A6F2-71CF263C8EB1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BD63-50FC-41B1-A14F-FC2839A8232A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00F6B-456E-4092-B09C-7C0E71734874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DC73-864F-4B58-B4A9-853EC7A2FDD4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FF41-C8DA-48BA-879E-DBEFC16AE4E5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610958-91AE-49B4-BD9C-898E4BD20B05}" type="datetime1">
              <a:rPr lang="fr-FR" smtClean="0"/>
              <a:pPr/>
              <a:t>19/12/2014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D38A77-B4AD-459E-87D3-672D6384CBBD}" type="slidenum">
              <a:rPr lang="fr-BE" smtClean="0"/>
              <a:pPr/>
              <a:t>‹#›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hyperlink" Target="http://www.lilletourism.com/aff_nav.php?id_nav=5&amp;DECOUVRIR_LILLE&amp;lg=fr&amp;nav_typ=1" TargetMode="External"/><Relationship Id="rId7" Type="http://schemas.openxmlformats.org/officeDocument/2006/relationships/hyperlink" Target="http://www.tourisme-nord.fr/cdtnord_fr/Tourisme-Nord-le-guide-de-vos-vacances-et-week-end-dans-le-Nord/Flaner-en-ville2" TargetMode="External"/><Relationship Id="rId2" Type="http://schemas.openxmlformats.org/officeDocument/2006/relationships/hyperlink" Target="http://www.destination-lille-metropole.eu/fr/index2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Lille" TargetMode="External"/><Relationship Id="rId5" Type="http://schemas.openxmlformats.org/officeDocument/2006/relationships/hyperlink" Target="http://www.lille3000.com/" TargetMode="External"/><Relationship Id="rId4" Type="http://schemas.openxmlformats.org/officeDocument/2006/relationships/hyperlink" Target="http://www.musenor.com/" TargetMode="External"/><Relationship Id="rId9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taurantsdelille.com/restaurant/restaurant-lille-centre-ville.html" TargetMode="External"/><Relationship Id="rId7" Type="http://schemas.openxmlformats.org/officeDocument/2006/relationships/hyperlink" Target="http://www.mappy.fr/" TargetMode="External"/><Relationship Id="rId2" Type="http://schemas.openxmlformats.org/officeDocument/2006/relationships/hyperlink" Target="http://www.destination-lille-metropole.eu/fr/index2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Transports_en_commun_lillois" TargetMode="External"/><Relationship Id="rId5" Type="http://schemas.openxmlformats.org/officeDocument/2006/relationships/hyperlink" Target="http://www.transpole.fr/index.aspx?IdItem=20&amp;IdDoc=922&amp;IdLangue=1" TargetMode="External"/><Relationship Id="rId4" Type="http://schemas.openxmlformats.org/officeDocument/2006/relationships/hyperlink" Target="http://www.sncf.fr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dotsub.com/view/f461d80a-f030-43f4-b43a-dea8d83afe6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dotsub.com/view/f461d80a-f030-43f4-b43a-dea8d83afe6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2357454" cy="725365"/>
          </a:xfrm>
        </p:spPr>
        <p:txBody>
          <a:bodyPr>
            <a:normAutofit/>
          </a:bodyPr>
          <a:lstStyle/>
          <a:p>
            <a:pPr algn="ctr"/>
            <a:r>
              <a:rPr lang="fr-BE" dirty="0" smtClean="0"/>
              <a:t>CECR: B2 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285720" y="1223137"/>
            <a:ext cx="2209800" cy="1991549"/>
          </a:xfrm>
        </p:spPr>
        <p:txBody>
          <a:bodyPr/>
          <a:lstStyle/>
          <a:p>
            <a:pPr algn="ctr"/>
            <a:r>
              <a:rPr lang="fr-BE" sz="1600" b="1" cap="small" dirty="0" smtClean="0">
                <a:solidFill>
                  <a:schemeClr val="accent2">
                    <a:lumMod val="75000"/>
                  </a:schemeClr>
                </a:solidFill>
              </a:rPr>
              <a:t>E. </a:t>
            </a:r>
            <a:r>
              <a:rPr lang="fr-BE" sz="1600" b="1" cap="small" dirty="0" err="1" smtClean="0">
                <a:solidFill>
                  <a:schemeClr val="accent2">
                    <a:lumMod val="75000"/>
                  </a:schemeClr>
                </a:solidFill>
              </a:rPr>
              <a:t>Buytaert</a:t>
            </a:r>
            <a:r>
              <a:rPr lang="fr-BE" sz="1400" dirty="0" smtClean="0"/>
              <a:t/>
            </a:r>
            <a:br>
              <a:rPr lang="fr-BE" sz="1400" dirty="0" smtClean="0"/>
            </a:br>
            <a:r>
              <a:rPr lang="fr-BE" sz="1600" b="1" cap="small" dirty="0" smtClean="0">
                <a:solidFill>
                  <a:schemeClr val="accent2">
                    <a:lumMod val="75000"/>
                  </a:schemeClr>
                </a:solidFill>
              </a:rPr>
              <a:t>K. </a:t>
            </a:r>
            <a:r>
              <a:rPr lang="fr-BE" sz="1600" b="1" cap="small" dirty="0" err="1" smtClean="0">
                <a:solidFill>
                  <a:schemeClr val="accent2">
                    <a:lumMod val="75000"/>
                  </a:schemeClr>
                </a:solidFill>
              </a:rPr>
              <a:t>Ryckaert</a:t>
            </a:r>
            <a:endParaRPr lang="fr-BE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Letter"/>
          <p:cNvSpPr>
            <a:spLocks noEditPoints="1" noChangeArrowheads="1"/>
          </p:cNvSpPr>
          <p:nvPr/>
        </p:nvSpPr>
        <p:spPr bwMode="auto">
          <a:xfrm rot="402205">
            <a:off x="2724808" y="1092660"/>
            <a:ext cx="6101482" cy="420398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9900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BE"/>
          </a:p>
        </p:txBody>
      </p:sp>
      <p:pic>
        <p:nvPicPr>
          <p:cNvPr id="10" name="Picture 12" descr="MCj021568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46" y="3000372"/>
            <a:ext cx="2116138" cy="3241675"/>
          </a:xfrm>
          <a:prstGeom prst="rect">
            <a:avLst/>
          </a:prstGeom>
          <a:noFill/>
        </p:spPr>
      </p:pic>
      <p:pic>
        <p:nvPicPr>
          <p:cNvPr id="1026" name="Picture 2" descr="G:\SCHOOL\2008-2009\Didactique Français\Didactique 2\Webquest\lille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4785">
            <a:off x="2861728" y="1192396"/>
            <a:ext cx="5878187" cy="400132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 rot="389222">
            <a:off x="3030321" y="1145159"/>
            <a:ext cx="584922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 </a:t>
            </a:r>
            <a:r>
              <a:rPr lang="fr-FR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ch’ti</a:t>
            </a:r>
            <a:r>
              <a:rPr lang="fr-FR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bonjour !</a:t>
            </a:r>
            <a:endParaRPr lang="fr-FR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G:\SCHOOL\2008-2009\Didactique Français\Didactique 2\Webquest\Blason Lille 3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4050">
            <a:off x="7900558" y="4752581"/>
            <a:ext cx="593917" cy="6580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176996"/>
            <a:ext cx="2536728" cy="4895210"/>
          </a:xfrm>
        </p:spPr>
        <p:txBody>
          <a:bodyPr anchor="t">
            <a:normAutofit/>
          </a:bodyPr>
          <a:lstStyle/>
          <a:p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1. Introduction</a:t>
            </a:r>
            <a:r>
              <a:rPr lang="fr-BE" sz="3100" dirty="0" smtClean="0">
                <a:solidFill>
                  <a:srgbClr val="5F7DB3"/>
                </a:solidFill>
              </a:rPr>
              <a:t/>
            </a:r>
            <a:br>
              <a:rPr lang="fr-BE" sz="3100" dirty="0" smtClean="0">
                <a:solidFill>
                  <a:srgbClr val="5F7DB3"/>
                </a:solidFill>
              </a:rPr>
            </a:br>
            <a:r>
              <a:rPr lang="fr-BE" sz="3100" u="sng" dirty="0" smtClean="0">
                <a:solidFill>
                  <a:schemeClr val="accent3"/>
                </a:solidFill>
              </a:rPr>
              <a:t>2. Tâche</a:t>
            </a: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3. Démarche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4. Ressources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5. Conclusion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6. Evaluation</a:t>
            </a:r>
            <a: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BE" dirty="0" smtClean="0">
                <a:solidFill>
                  <a:srgbClr val="5F7DB3"/>
                </a:solidFill>
              </a:rPr>
              <a:t/>
            </a:r>
            <a:br>
              <a:rPr lang="fr-BE" dirty="0" smtClean="0">
                <a:solidFill>
                  <a:srgbClr val="5F7DB3"/>
                </a:solidFill>
              </a:rPr>
            </a:br>
            <a:endParaRPr lang="fr-BE" dirty="0">
              <a:solidFill>
                <a:srgbClr val="5F7DB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7" descr="C:\Users\Kevin\AppData\Local\Microsoft\Windows\Temporary Internet Files\Content.IE5\LJ9XS67O\MCj040605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8181">
            <a:off x="3406767" y="1194146"/>
            <a:ext cx="4755580" cy="4031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Tâche : [1] ou [2]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857784"/>
          </a:xfrm>
        </p:spPr>
        <p:txBody>
          <a:bodyPr>
            <a:normAutofit/>
          </a:bodyPr>
          <a:lstStyle/>
          <a:p>
            <a:r>
              <a:rPr lang="fr-BE" dirty="0" smtClean="0">
                <a:latin typeface="+mj-lt"/>
              </a:rPr>
              <a:t>Vous travaillez à deux.</a:t>
            </a:r>
            <a:br>
              <a:rPr lang="fr-BE" dirty="0" smtClean="0">
                <a:latin typeface="+mj-lt"/>
              </a:rPr>
            </a:br>
            <a:r>
              <a:rPr lang="fr-BE" dirty="0" smtClean="0">
                <a:latin typeface="+mj-lt"/>
              </a:rPr>
              <a:t>Vous avez deux possibilités :</a:t>
            </a:r>
          </a:p>
          <a:p>
            <a:endParaRPr lang="fr-BE" dirty="0" smtClean="0">
              <a:latin typeface="+mj-lt"/>
            </a:endParaRPr>
          </a:p>
          <a:p>
            <a:r>
              <a:rPr lang="fr-BE" u="sng" dirty="0" smtClean="0">
                <a:latin typeface="+mj-lt"/>
              </a:rPr>
              <a:t>Tâche [1]</a:t>
            </a:r>
            <a:r>
              <a:rPr lang="fr-BE" dirty="0" smtClean="0">
                <a:latin typeface="+mj-lt"/>
              </a:rPr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>
                <a:latin typeface="+mj-lt"/>
              </a:rPr>
              <a:t>V</a:t>
            </a:r>
            <a:r>
              <a:rPr lang="fr-BE" dirty="0" smtClean="0">
                <a:latin typeface="+mj-lt"/>
              </a:rPr>
              <a:t>ous surfez sur Internet et vous cherchez des informations sur la ville de Lille.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+mj-lt"/>
              </a:rPr>
              <a:t>Puis, vous sélectionnez les éléments intéressants.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+mj-lt"/>
              </a:rPr>
              <a:t>Avec ces éléments, vous créez un </a:t>
            </a:r>
            <a:r>
              <a:rPr lang="fr-BE" b="1" dirty="0" smtClean="0">
                <a:latin typeface="+mj-lt"/>
              </a:rPr>
              <a:t>dépliant touristique</a:t>
            </a:r>
            <a:r>
              <a:rPr lang="fr-BE" dirty="0" smtClean="0">
                <a:latin typeface="+mj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+mj-lt"/>
              </a:rPr>
              <a:t>Vous présenterez votre travail aux élèves de 5</a:t>
            </a:r>
            <a:r>
              <a:rPr lang="fr-BE" baseline="30000" dirty="0" smtClean="0">
                <a:latin typeface="+mj-lt"/>
              </a:rPr>
              <a:t>e</a:t>
            </a:r>
            <a:r>
              <a:rPr lang="fr-BE" dirty="0" smtClean="0">
                <a:latin typeface="+mj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+mj-lt"/>
              </a:rPr>
              <a:t>Après le voyage, chacun écrit un petit rapport.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2052" name="Picture 4" descr="C:\Users\nathalie\AppData\Local\Microsoft\Windows\Temporary Internet Files\Content.IE5\HFZ7G91X\MCj038345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142984"/>
            <a:ext cx="2514834" cy="24675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Tâche : [1] ou [2]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857784"/>
          </a:xfrm>
        </p:spPr>
        <p:txBody>
          <a:bodyPr>
            <a:normAutofit lnSpcReduction="10000"/>
          </a:bodyPr>
          <a:lstStyle/>
          <a:p>
            <a:r>
              <a:rPr lang="fr-BE" dirty="0" smtClean="0">
                <a:latin typeface="+mj-lt"/>
              </a:rPr>
              <a:t>Vous travaillez à deux.</a:t>
            </a:r>
            <a:br>
              <a:rPr lang="fr-BE" dirty="0" smtClean="0">
                <a:latin typeface="+mj-lt"/>
              </a:rPr>
            </a:br>
            <a:r>
              <a:rPr lang="fr-BE" dirty="0" smtClean="0">
                <a:latin typeface="+mj-lt"/>
              </a:rPr>
              <a:t>Vous avez deux possibilités :</a:t>
            </a:r>
          </a:p>
          <a:p>
            <a:endParaRPr lang="fr-BE" dirty="0" smtClean="0">
              <a:latin typeface="+mj-lt"/>
            </a:endParaRPr>
          </a:p>
          <a:p>
            <a:r>
              <a:rPr lang="fr-BE" u="sng" dirty="0" smtClean="0">
                <a:latin typeface="+mj-lt"/>
              </a:rPr>
              <a:t>Tâche [2]</a:t>
            </a:r>
            <a:r>
              <a:rPr lang="fr-BE" dirty="0" smtClean="0">
                <a:latin typeface="+mj-lt"/>
              </a:rPr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>
                <a:latin typeface="+mj-lt"/>
              </a:rPr>
              <a:t>V</a:t>
            </a:r>
            <a:r>
              <a:rPr lang="fr-BE" dirty="0" smtClean="0">
                <a:latin typeface="+mj-lt"/>
              </a:rPr>
              <a:t>ous surfez sur Internet et vous cherchez des informations sur la ville de Lille.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+mj-lt"/>
              </a:rPr>
              <a:t>Puis, vous sélectionnez les éléments intéressants.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+mj-lt"/>
              </a:rPr>
              <a:t>Sur base de ces éléments, vous organisez le </a:t>
            </a:r>
            <a:r>
              <a:rPr lang="fr-BE" b="1" dirty="0" smtClean="0">
                <a:latin typeface="+mj-lt"/>
              </a:rPr>
              <a:t>déroulement de la journée</a:t>
            </a:r>
            <a:r>
              <a:rPr lang="fr-BE" dirty="0" smtClean="0">
                <a:latin typeface="+mj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+mj-lt"/>
              </a:rPr>
              <a:t>Vous présenterez votre travail aux élèves de 5</a:t>
            </a:r>
            <a:r>
              <a:rPr lang="fr-BE" baseline="30000" dirty="0" smtClean="0">
                <a:latin typeface="+mj-lt"/>
              </a:rPr>
              <a:t>e</a:t>
            </a:r>
            <a:r>
              <a:rPr lang="fr-BE" dirty="0" smtClean="0">
                <a:latin typeface="+mj-lt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 smtClean="0">
                <a:latin typeface="+mj-lt"/>
              </a:rPr>
              <a:t>Après le voyage, chacun écrit un petit rapport.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6" name="Picture 2" descr="G:\SCHOOL\2008-2009\Didactique Français\Didactique 2\Webquest\Ticket Transpole - Coupé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6046">
            <a:off x="5348539" y="1830934"/>
            <a:ext cx="3514452" cy="150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Kevin\AppData\Local\Microsoft\Windows\Temporary Internet Files\Content.IE5\LJ9XS67O\MCj038919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16" y="2571744"/>
            <a:ext cx="2286016" cy="307583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2. Tâche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935480"/>
            <a:ext cx="8001056" cy="1993586"/>
          </a:xfrm>
        </p:spPr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fr-BE" sz="2600" dirty="0" smtClean="0">
                <a:latin typeface="+mj-lt"/>
              </a:rPr>
              <a:t>Les deux meilleurs dépliants et les deux déroulements les plus intéressants seront publiés sur le site de l’école.</a:t>
            </a:r>
            <a:br>
              <a:rPr lang="fr-BE" sz="2600" dirty="0" smtClean="0">
                <a:latin typeface="+mj-lt"/>
              </a:rPr>
            </a:br>
            <a:r>
              <a:rPr lang="fr-BE" sz="2800" dirty="0" smtClean="0"/>
              <a:t>↪ </a:t>
            </a:r>
            <a:r>
              <a:rPr lang="fr-BE" sz="2600" dirty="0" smtClean="0">
                <a:latin typeface="+mj-lt"/>
              </a:rPr>
              <a:t>Pour les critères d’évaluation, référez-vous à la diapositive </a:t>
            </a:r>
            <a:r>
              <a:rPr lang="fr-BE" sz="2600" i="1" dirty="0" smtClean="0">
                <a:latin typeface="+mj-lt"/>
              </a:rPr>
              <a:t>6. </a:t>
            </a:r>
            <a:r>
              <a:rPr lang="fr-FR" i="1" dirty="0" smtClean="0">
                <a:latin typeface="+mj-lt"/>
              </a:rPr>
              <a:t>Évaluation</a:t>
            </a:r>
            <a:r>
              <a:rPr lang="fr-FR" dirty="0" smtClean="0">
                <a:latin typeface="+mj-lt"/>
              </a:rPr>
              <a:t>.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fr-FR" dirty="0" smtClean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098 C 0.01181 -0.15162 0.05278 -0.16227 0.06701 -0.16227 C 0.15764 -0.16227 0.25122 0.00439 0.25122 0.17106 C 0.25122 0.08703 0.29809 0.00439 0.34253 0.00439 C 0.38924 0.00439 0.43351 0.08842 0.43351 0.17106 C 0.43351 0.12963 0.45677 0.08703 0.48003 0.08703 C 0.50365 0.08703 0.52674 0.12847 0.52674 0.17106 C 0.52674 0.14976 0.53837 0.12963 0.55017 0.12963 C 0.56215 0.12963 0.57378 0.15092 0.57378 0.17106 C 0.57378 0.16041 0.57969 0.14976 0.58542 0.14976 C 0.58854 0.14976 0.5974 0.16041 0.5974 0.17106 C 0.5974 0.16574 0.60017 0.16041 0.60313 0.16041 C 0.60313 0.1618 0.60938 0.16574 0.60938 0.17106 C 0.60938 0.16828 0.60938 0.16574 0.6125 0.16574 C 0.6125 0.16713 0.61563 0.16851 0.61563 0.17106 C 0.61563 0.16967 0.61563 0.16828 0.61563 0.16713 C 0.6184 0.16713 0.6184 0.16851 0.6184 0.1699 C 0.62153 0.1699 0.62153 0.16851 0.62153 0.16713 C 0.625 0.16713 0.625 0.16851 0.625 0.1699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176996"/>
            <a:ext cx="2536728" cy="4895210"/>
          </a:xfrm>
        </p:spPr>
        <p:txBody>
          <a:bodyPr anchor="t">
            <a:normAutofit/>
          </a:bodyPr>
          <a:lstStyle/>
          <a:p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1. Introduction</a:t>
            </a:r>
            <a:r>
              <a:rPr lang="fr-BE" sz="3100" dirty="0" smtClean="0">
                <a:solidFill>
                  <a:srgbClr val="5F7DB3"/>
                </a:solidFill>
              </a:rPr>
              <a:t/>
            </a:r>
            <a:br>
              <a:rPr lang="fr-BE" sz="3100" dirty="0" smtClean="0">
                <a:solidFill>
                  <a:srgbClr val="5F7DB3"/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2. Tâche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u="sng" dirty="0" smtClean="0">
                <a:solidFill>
                  <a:schemeClr val="accent3"/>
                </a:solidFill>
              </a:rPr>
              <a:t>3. Démarche</a:t>
            </a: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4. Ressources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5. Conclusion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6. Evaluation</a:t>
            </a:r>
            <a: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BE" dirty="0" smtClean="0">
                <a:solidFill>
                  <a:srgbClr val="5F7DB3"/>
                </a:solidFill>
              </a:rPr>
              <a:t/>
            </a:r>
            <a:br>
              <a:rPr lang="fr-BE" dirty="0" smtClean="0">
                <a:solidFill>
                  <a:srgbClr val="5F7DB3"/>
                </a:solidFill>
              </a:rPr>
            </a:br>
            <a:endParaRPr lang="fr-BE" dirty="0">
              <a:solidFill>
                <a:srgbClr val="5F7DB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7" descr="C:\Users\Kevin\AppData\Local\Microsoft\Windows\Temporary Internet Files\Content.IE5\LJ9XS67O\MCj040605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8181">
            <a:off x="3406767" y="1194146"/>
            <a:ext cx="4755580" cy="4031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3. Démarche pour [1]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+mj-lt"/>
              </a:rPr>
              <a:t>A deux, vous cherchez des informations sur Lille :</a:t>
            </a:r>
          </a:p>
          <a:p>
            <a:endParaRPr lang="fr-FR" dirty="0" smtClean="0">
              <a:latin typeface="+mj-lt"/>
            </a:endParaRPr>
          </a:p>
          <a:p>
            <a:pPr marL="850392" lvl="1" indent="-457200">
              <a:buFont typeface="+mj-lt"/>
              <a:buAutoNum type="alphaLcParenR"/>
            </a:pPr>
            <a:r>
              <a:rPr lang="fr-FR" u="sng" dirty="0" smtClean="0">
                <a:latin typeface="+mj-lt"/>
              </a:rPr>
              <a:t>Introduction</a:t>
            </a:r>
            <a:r>
              <a:rPr lang="fr-FR" dirty="0" smtClean="0">
                <a:latin typeface="+mj-lt"/>
              </a:rPr>
              <a:t> :</a:t>
            </a:r>
          </a:p>
          <a:p>
            <a:pPr marL="1124712" lvl="2" indent="-457200"/>
            <a:r>
              <a:rPr lang="fr-FR" dirty="0" smtClean="0">
                <a:latin typeface="+mj-lt"/>
              </a:rPr>
              <a:t>situation géographique, </a:t>
            </a:r>
            <a:r>
              <a:rPr lang="fr-BE" dirty="0" smtClean="0">
                <a:latin typeface="+mj-lt"/>
              </a:rPr>
              <a:t>démographique et économique (+/- 80 mots).</a:t>
            </a:r>
          </a:p>
          <a:p>
            <a:pPr marL="850392" lvl="1" indent="-457200">
              <a:buFont typeface="+mj-lt"/>
              <a:buAutoNum type="alphaLcParenR"/>
            </a:pPr>
            <a:r>
              <a:rPr lang="fr-BE" u="sng" dirty="0" smtClean="0">
                <a:latin typeface="+mj-lt"/>
              </a:rPr>
              <a:t>Curiosités touristiques</a:t>
            </a:r>
            <a:r>
              <a:rPr lang="fr-BE" dirty="0" smtClean="0">
                <a:latin typeface="+mj-lt"/>
              </a:rPr>
              <a:t> </a:t>
            </a:r>
            <a:r>
              <a:rPr lang="fr-BE" sz="2100" dirty="0" smtClean="0">
                <a:latin typeface="+mj-lt"/>
              </a:rPr>
              <a:t>(4 au total) </a:t>
            </a:r>
            <a:r>
              <a:rPr lang="fr-BE" dirty="0" smtClean="0">
                <a:latin typeface="+mj-lt"/>
              </a:rPr>
              <a:t>:</a:t>
            </a:r>
          </a:p>
          <a:p>
            <a:pPr marL="1124712" lvl="2" indent="-457200"/>
            <a:r>
              <a:rPr lang="fr-BE" dirty="0" smtClean="0">
                <a:latin typeface="+mj-lt"/>
              </a:rPr>
              <a:t>Monuments, musées, théâtres, etc. (+/- 50 mots par curiosité)</a:t>
            </a:r>
          </a:p>
          <a:p>
            <a:pPr marL="850392" lvl="1" indent="-457200">
              <a:buFont typeface="+mj-lt"/>
              <a:buAutoNum type="alphaLcParenR"/>
            </a:pPr>
            <a:r>
              <a:rPr lang="fr-BE" u="sng" dirty="0" smtClean="0">
                <a:latin typeface="+mj-lt"/>
              </a:rPr>
              <a:t>Deux anecdotes culturelles</a:t>
            </a:r>
            <a:r>
              <a:rPr lang="fr-BE" dirty="0" smtClean="0">
                <a:latin typeface="+mj-lt"/>
              </a:rPr>
              <a:t> :</a:t>
            </a:r>
          </a:p>
          <a:p>
            <a:pPr marL="1124712" lvl="2" indent="-457200"/>
            <a:r>
              <a:rPr lang="fr-BE" dirty="0" smtClean="0">
                <a:latin typeface="+mj-lt"/>
              </a:rPr>
              <a:t>Un plat typique, une personnalité ou un artiste originaire de Lille, …</a:t>
            </a:r>
            <a:br>
              <a:rPr lang="fr-BE" dirty="0" smtClean="0">
                <a:latin typeface="+mj-lt"/>
              </a:rPr>
            </a:br>
            <a:r>
              <a:rPr lang="fr-BE" dirty="0" smtClean="0">
                <a:latin typeface="+mj-lt"/>
              </a:rPr>
              <a:t>(</a:t>
            </a:r>
            <a:r>
              <a:rPr lang="fr-BE" sz="2000" dirty="0" smtClean="0">
                <a:latin typeface="+mj-lt"/>
              </a:rPr>
              <a:t>+/- 50 mots par anecdote)</a:t>
            </a:r>
            <a:endParaRPr lang="fr-BE" dirty="0" smtClean="0">
              <a:latin typeface="+mj-lt"/>
            </a:endParaRPr>
          </a:p>
          <a:p>
            <a:pPr marL="850392" lvl="1" indent="-457200">
              <a:buFont typeface="+mj-lt"/>
              <a:buAutoNum type="alphaLcParenR"/>
            </a:pPr>
            <a:r>
              <a:rPr lang="fr-FR" u="sng" dirty="0" smtClean="0">
                <a:latin typeface="+mj-lt"/>
              </a:rPr>
              <a:t>N’oubliez pas d’inclure quelques photos</a:t>
            </a:r>
            <a:r>
              <a:rPr lang="fr-FR" dirty="0" smtClean="0">
                <a:latin typeface="+mj-lt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3. Démarche pour [2]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857364"/>
            <a:ext cx="8215370" cy="485778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latin typeface="+mj-lt"/>
              </a:rPr>
              <a:t>A deux, vous cherchez des informations sur Lille.</a:t>
            </a:r>
          </a:p>
          <a:p>
            <a:r>
              <a:rPr lang="fr-FR" dirty="0" smtClean="0">
                <a:latin typeface="+mj-lt"/>
              </a:rPr>
              <a:t>Sous forme d’un texte continu, racontez comment la journée se passera :</a:t>
            </a:r>
          </a:p>
          <a:p>
            <a:endParaRPr lang="fr-FR" dirty="0" smtClean="0">
              <a:latin typeface="+mj-lt"/>
            </a:endParaRPr>
          </a:p>
          <a:p>
            <a:pPr marL="850392" lvl="1" indent="-457200">
              <a:buFont typeface="+mj-lt"/>
              <a:buAutoNum type="alphaLcParenR"/>
            </a:pPr>
            <a:r>
              <a:rPr lang="fr-BE" u="sng" dirty="0" smtClean="0">
                <a:latin typeface="+mj-lt"/>
              </a:rPr>
              <a:t>Les transports</a:t>
            </a:r>
            <a:r>
              <a:rPr lang="fr-BE" dirty="0" smtClean="0">
                <a:latin typeface="+mj-lt"/>
              </a:rPr>
              <a:t> </a:t>
            </a:r>
            <a:r>
              <a:rPr lang="fr-BE" sz="2200" dirty="0" smtClean="0">
                <a:latin typeface="+mj-lt"/>
              </a:rPr>
              <a:t>(+/- 40 mots) :</a:t>
            </a:r>
          </a:p>
          <a:p>
            <a:pPr marL="1124712" lvl="2" indent="-457200"/>
            <a:r>
              <a:rPr lang="fr-BE" dirty="0" smtClean="0">
                <a:latin typeface="+mj-lt"/>
              </a:rPr>
              <a:t>Trajet aller : point de rendez-vous, heure, prix, etc.</a:t>
            </a:r>
          </a:p>
          <a:p>
            <a:pPr marL="1124712" lvl="2" indent="-457200"/>
            <a:r>
              <a:rPr lang="fr-BE" dirty="0" smtClean="0">
                <a:latin typeface="+mj-lt"/>
              </a:rPr>
              <a:t>Trajet sur place : comment peut-on se déplacer et à quel prix ?</a:t>
            </a:r>
          </a:p>
          <a:p>
            <a:pPr marL="1124712" lvl="2" indent="-457200"/>
            <a:r>
              <a:rPr lang="fr-BE" dirty="0" smtClean="0">
                <a:latin typeface="+mj-lt"/>
              </a:rPr>
              <a:t>Trajet retour : point de rendez-vous, heure, prix, etc.</a:t>
            </a:r>
          </a:p>
          <a:p>
            <a:pPr marL="850392" lvl="1" indent="-457200">
              <a:buFont typeface="+mj-lt"/>
              <a:buAutoNum type="alphaLcParenR"/>
            </a:pPr>
            <a:r>
              <a:rPr lang="fr-BE" u="sng" dirty="0" smtClean="0">
                <a:latin typeface="+mj-lt"/>
              </a:rPr>
              <a:t>Les curiosités touristiques</a:t>
            </a:r>
            <a:r>
              <a:rPr lang="fr-BE" dirty="0" smtClean="0">
                <a:latin typeface="+mj-lt"/>
              </a:rPr>
              <a:t> </a:t>
            </a:r>
            <a:r>
              <a:rPr lang="fr-BE" sz="2200" dirty="0" smtClean="0">
                <a:latin typeface="+mj-lt"/>
              </a:rPr>
              <a:t>(4 au total) (+/- 40 mots par curiosité)</a:t>
            </a:r>
            <a:r>
              <a:rPr lang="fr-BE" dirty="0" smtClean="0">
                <a:latin typeface="+mj-lt"/>
              </a:rPr>
              <a:t> :</a:t>
            </a:r>
          </a:p>
          <a:p>
            <a:pPr marL="1124712" lvl="2" indent="-457200"/>
            <a:r>
              <a:rPr lang="fr-BE" dirty="0" smtClean="0">
                <a:latin typeface="+mj-lt"/>
              </a:rPr>
              <a:t>Que va-t-on visiter ?  Quand ?</a:t>
            </a:r>
          </a:p>
          <a:p>
            <a:pPr marL="1124712" lvl="2" indent="-457200"/>
            <a:r>
              <a:rPr lang="fr-BE" dirty="0" smtClean="0">
                <a:latin typeface="+mj-lt"/>
              </a:rPr>
              <a:t>Combien ça coûte ? Y a-t-il des réductions pour les groupes scolaires ?</a:t>
            </a:r>
          </a:p>
          <a:p>
            <a:pPr marL="850392" lvl="1" indent="-457200">
              <a:buFont typeface="+mj-lt"/>
              <a:buAutoNum type="alphaLcParenR"/>
            </a:pPr>
            <a:r>
              <a:rPr lang="fr-FR" u="sng" dirty="0" smtClean="0">
                <a:latin typeface="+mj-lt"/>
              </a:rPr>
              <a:t>La restauration</a:t>
            </a:r>
            <a:r>
              <a:rPr lang="fr-FR" dirty="0" smtClean="0">
                <a:latin typeface="+mj-lt"/>
              </a:rPr>
              <a:t> </a:t>
            </a:r>
            <a:r>
              <a:rPr lang="fr-FR" sz="2200" dirty="0" smtClean="0">
                <a:latin typeface="+mj-lt"/>
              </a:rPr>
              <a:t>(</a:t>
            </a:r>
            <a:r>
              <a:rPr lang="fr-BE" sz="2200" dirty="0" smtClean="0">
                <a:latin typeface="+mj-lt"/>
              </a:rPr>
              <a:t>+/- 50 mots </a:t>
            </a:r>
            <a:r>
              <a:rPr lang="fr-FR" sz="2200" dirty="0" smtClean="0">
                <a:latin typeface="+mj-lt"/>
              </a:rPr>
              <a:t>) :</a:t>
            </a:r>
          </a:p>
          <a:p>
            <a:pPr marL="1124712" lvl="2" indent="-457200"/>
            <a:r>
              <a:rPr lang="fr-FR" dirty="0" smtClean="0">
                <a:latin typeface="+mj-lt"/>
              </a:rPr>
              <a:t>Prévoyez plusieurs menus pour que tout le monde soit content.</a:t>
            </a:r>
          </a:p>
          <a:p>
            <a:pPr marL="850392" lvl="1" indent="-457200">
              <a:buFont typeface="+mj-lt"/>
              <a:buAutoNum type="alphaLcParenR"/>
            </a:pPr>
            <a:r>
              <a:rPr lang="fr-FR" u="sng" dirty="0" smtClean="0">
                <a:latin typeface="+mj-lt"/>
              </a:rPr>
              <a:t>Aperçu de la journée</a:t>
            </a:r>
            <a:r>
              <a:rPr lang="fr-FR" dirty="0" smtClean="0">
                <a:latin typeface="+mj-lt"/>
              </a:rPr>
              <a:t> :</a:t>
            </a:r>
          </a:p>
          <a:p>
            <a:pPr marL="1124712" lvl="2" indent="-457200"/>
            <a:r>
              <a:rPr lang="fr-FR" dirty="0" smtClean="0">
                <a:latin typeface="+mj-lt"/>
              </a:rPr>
              <a:t>Faites un schéma récapitulatif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(Exemple: </a:t>
            </a:r>
            <a:r>
              <a:rPr lang="fr-FR" i="1" dirty="0" smtClean="0">
                <a:latin typeface="+mj-lt"/>
              </a:rPr>
              <a:t>7h00: départ en train, 8h00: arrivée à  Lille, etc.</a:t>
            </a:r>
            <a:r>
              <a:rPr lang="fr-FR" dirty="0" smtClean="0">
                <a:latin typeface="+mj-lt"/>
              </a:rPr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16</a:t>
            </a:fld>
            <a:endParaRPr lang="fr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Informations pratiques pour [2]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507288" cy="4922520"/>
          </a:xfrm>
        </p:spPr>
        <p:txBody>
          <a:bodyPr>
            <a:normAutofit/>
          </a:bodyPr>
          <a:lstStyle/>
          <a:p>
            <a:r>
              <a:rPr lang="fr-BE" dirty="0" smtClean="0">
                <a:latin typeface="+mj-lt"/>
              </a:rPr>
              <a:t>Le voyage se fera en une journée :</a:t>
            </a:r>
          </a:p>
          <a:p>
            <a:pPr lvl="1"/>
            <a:r>
              <a:rPr lang="fr-BE" dirty="0" smtClean="0">
                <a:latin typeface="+mj-lt"/>
              </a:rPr>
              <a:t>Pour le départ, il ne faut pas se donner rendez-vous avant 8 h.</a:t>
            </a:r>
          </a:p>
          <a:p>
            <a:pPr lvl="1"/>
            <a:r>
              <a:rPr lang="fr-BE" dirty="0" smtClean="0">
                <a:latin typeface="+mj-lt"/>
              </a:rPr>
              <a:t>Pour le retour, nous devons rentrer à 20 h au plus tard.</a:t>
            </a:r>
          </a:p>
          <a:p>
            <a:pPr lvl="1"/>
            <a:endParaRPr lang="fr-BE" dirty="0" smtClean="0">
              <a:latin typeface="+mj-lt"/>
            </a:endParaRPr>
          </a:p>
          <a:p>
            <a:r>
              <a:rPr lang="fr-BE" dirty="0" smtClean="0">
                <a:latin typeface="+mj-lt"/>
              </a:rPr>
              <a:t>Nombre d’élèves qui participent :</a:t>
            </a:r>
          </a:p>
          <a:p>
            <a:pPr lvl="1"/>
            <a:r>
              <a:rPr lang="fr-BE" dirty="0" smtClean="0">
                <a:latin typeface="+mj-lt"/>
              </a:rPr>
              <a:t>2 Classes de 5</a:t>
            </a:r>
            <a:r>
              <a:rPr lang="fr-BE" baseline="30000" dirty="0" smtClean="0">
                <a:latin typeface="+mj-lt"/>
              </a:rPr>
              <a:t>e</a:t>
            </a:r>
            <a:r>
              <a:rPr lang="fr-BE" dirty="0" smtClean="0">
                <a:latin typeface="+mj-lt"/>
              </a:rPr>
              <a:t> Langues Modernes : 35 élèves en tout</a:t>
            </a:r>
          </a:p>
          <a:p>
            <a:pPr lvl="1"/>
            <a:r>
              <a:rPr lang="fr-BE" dirty="0" smtClean="0">
                <a:latin typeface="+mj-lt"/>
              </a:rPr>
              <a:t>2 Classes de 6</a:t>
            </a:r>
            <a:r>
              <a:rPr lang="fr-BE" baseline="30000" dirty="0" smtClean="0">
                <a:latin typeface="+mj-lt"/>
              </a:rPr>
              <a:t>e</a:t>
            </a:r>
            <a:r>
              <a:rPr lang="fr-BE" dirty="0" smtClean="0">
                <a:latin typeface="+mj-lt"/>
              </a:rPr>
              <a:t> Langues Modernes : 32 élèves en tout</a:t>
            </a:r>
          </a:p>
          <a:p>
            <a:pPr lvl="1"/>
            <a:endParaRPr lang="fr-BE" dirty="0" smtClean="0">
              <a:latin typeface="+mj-lt"/>
            </a:endParaRPr>
          </a:p>
          <a:p>
            <a:r>
              <a:rPr lang="fr-BE" dirty="0" smtClean="0">
                <a:latin typeface="+mj-lt"/>
              </a:rPr>
              <a:t>Dans l’après-midi, prévoyez une plage horaire libre : pendant 1 h ou 1 h 30, les élèves peuvent visiter la ville librement. Après, on se retrouve à un endroit précis.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5122" name="Picture 2" descr="C:\Users\Kevin\AppData\Local\Microsoft\Windows\Temporary Internet Files\Content.IE5\LJ9XS67O\MCj043388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24878"/>
            <a:ext cx="899878" cy="8998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Présentation pour [1] et [2]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Avant l’excursion, à deux, vous présentez votre travail (max. 5 minutes) :</a:t>
            </a:r>
          </a:p>
          <a:p>
            <a:pPr lvl="1"/>
            <a:r>
              <a:rPr lang="fr-FR" dirty="0" smtClean="0">
                <a:latin typeface="+mj-lt"/>
              </a:rPr>
              <a:t>Vous faites un résumé de votre travail : vous ne présentez que les informations importantes.</a:t>
            </a:r>
          </a:p>
          <a:p>
            <a:r>
              <a:rPr lang="fr-FR" dirty="0" smtClean="0">
                <a:latin typeface="+mj-lt"/>
              </a:rPr>
              <a:t>Pendant la présentation, vous faites attention :</a:t>
            </a:r>
          </a:p>
          <a:p>
            <a:pPr lvl="1"/>
            <a:r>
              <a:rPr lang="fr-FR" dirty="0" smtClean="0">
                <a:latin typeface="+mj-lt"/>
              </a:rPr>
              <a:t>à la prononciation ;</a:t>
            </a:r>
          </a:p>
          <a:p>
            <a:pPr lvl="1"/>
            <a:r>
              <a:rPr lang="fr-FR" dirty="0" smtClean="0">
                <a:latin typeface="+mj-lt"/>
              </a:rPr>
              <a:t>au rythme ;</a:t>
            </a:r>
          </a:p>
          <a:p>
            <a:pPr lvl="1"/>
            <a:r>
              <a:rPr lang="fr-FR" dirty="0" smtClean="0">
                <a:latin typeface="+mj-lt"/>
              </a:rPr>
              <a:t>au volume ;</a:t>
            </a:r>
          </a:p>
          <a:p>
            <a:pPr lvl="1"/>
            <a:r>
              <a:rPr lang="fr-FR" dirty="0" smtClean="0">
                <a:latin typeface="+mj-lt"/>
              </a:rPr>
              <a:t>à l’intonation.</a:t>
            </a:r>
          </a:p>
          <a:p>
            <a:pPr lvl="1"/>
            <a:endParaRPr lang="fr-FR" dirty="0" smtClean="0">
              <a:latin typeface="+mj-lt"/>
            </a:endParaRPr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18</a:t>
            </a:fld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5429256" y="4077326"/>
            <a:ext cx="3339056" cy="2709260"/>
            <a:chOff x="2733142" y="3143248"/>
            <a:chExt cx="3339056" cy="2709260"/>
          </a:xfrm>
        </p:grpSpPr>
        <p:pic>
          <p:nvPicPr>
            <p:cNvPr id="5" name="Picture 15" descr="C:\Users\Kevin\AppData\Local\Microsoft\Windows\Temporary Internet Files\Content.IE5\3OG87AWC\MCj0252011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6141" y="4214818"/>
              <a:ext cx="1826057" cy="1637690"/>
            </a:xfrm>
            <a:prstGeom prst="rect">
              <a:avLst/>
            </a:prstGeom>
            <a:noFill/>
          </p:spPr>
        </p:pic>
        <p:pic>
          <p:nvPicPr>
            <p:cNvPr id="6" name="Picture 23" descr="C:\Users\Kevin\AppData\Local\Microsoft\Windows\Temporary Internet Files\Content.IE5\E0UK9X57\MCj0310952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3142" y="3143248"/>
              <a:ext cx="1838858" cy="1287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Rapport pour [1] et [2]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Après l’excursion, individuellement, tu écris un petit rapport (min. 150 mots) :</a:t>
            </a:r>
          </a:p>
          <a:p>
            <a:pPr lvl="1"/>
            <a:r>
              <a:rPr lang="fr-FR" dirty="0" smtClean="0">
                <a:latin typeface="+mj-lt"/>
              </a:rPr>
              <a:t>Conseillerais-tu le voyage à ta famille ou tes ami(e)s ? Pourquoi ?</a:t>
            </a:r>
          </a:p>
          <a:p>
            <a:pPr lvl="1"/>
            <a:r>
              <a:rPr lang="fr-FR" dirty="0" smtClean="0">
                <a:latin typeface="+mj-lt"/>
              </a:rPr>
              <a:t>Qu’est-ce qui t’a déplu ? Pour quelles raisons ? Comment améliorer ?</a:t>
            </a:r>
            <a:endParaRPr lang="fr-BE" dirty="0" smtClean="0">
              <a:latin typeface="+mj-lt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19</a:t>
            </a:fld>
            <a:endParaRPr lang="fr-BE"/>
          </a:p>
        </p:txBody>
      </p:sp>
      <p:grpSp>
        <p:nvGrpSpPr>
          <p:cNvPr id="7" name="Groupe 6"/>
          <p:cNvGrpSpPr/>
          <p:nvPr/>
        </p:nvGrpSpPr>
        <p:grpSpPr>
          <a:xfrm>
            <a:off x="2928926" y="4357694"/>
            <a:ext cx="3286148" cy="2404765"/>
            <a:chOff x="142844" y="3143248"/>
            <a:chExt cx="3286148" cy="2404765"/>
          </a:xfrm>
        </p:grpSpPr>
        <p:pic>
          <p:nvPicPr>
            <p:cNvPr id="5" name="Picture 22" descr="C:\Users\Kevin\AppData\Local\Microsoft\Windows\Temporary Internet Files\Content.IE5\3OG87AWC\MCj0311230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0250" y="4214818"/>
              <a:ext cx="1818742" cy="1333195"/>
            </a:xfrm>
            <a:prstGeom prst="rect">
              <a:avLst/>
            </a:prstGeom>
            <a:noFill/>
          </p:spPr>
        </p:pic>
        <p:pic>
          <p:nvPicPr>
            <p:cNvPr id="6" name="Picture 26" descr="C:\Users\Kevin\AppData\Local\Microsoft\Windows\Temporary Internet Files\Content.IE5\H9ESPDI9\MCj03109480000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3143248"/>
              <a:ext cx="1831543" cy="14164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2357454" cy="725365"/>
          </a:xfrm>
        </p:spPr>
        <p:txBody>
          <a:bodyPr>
            <a:normAutofit/>
          </a:bodyPr>
          <a:lstStyle/>
          <a:p>
            <a:pPr algn="ctr"/>
            <a:r>
              <a:rPr lang="fr-BE" smtClean="0"/>
              <a:t>CECR: B2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285720" y="1223137"/>
            <a:ext cx="2209800" cy="1991549"/>
          </a:xfrm>
        </p:spPr>
        <p:txBody>
          <a:bodyPr/>
          <a:lstStyle/>
          <a:p>
            <a:pPr algn="ctr"/>
            <a:r>
              <a:rPr lang="fr-BE" sz="1600" b="1" cap="small" dirty="0" smtClean="0">
                <a:solidFill>
                  <a:schemeClr val="accent2">
                    <a:lumMod val="75000"/>
                  </a:schemeClr>
                </a:solidFill>
              </a:rPr>
              <a:t>E. </a:t>
            </a:r>
            <a:r>
              <a:rPr lang="fr-BE" sz="1600" b="1" cap="small" dirty="0" err="1" smtClean="0">
                <a:solidFill>
                  <a:schemeClr val="accent2">
                    <a:lumMod val="75000"/>
                  </a:schemeClr>
                </a:solidFill>
              </a:rPr>
              <a:t>Buytaert</a:t>
            </a:r>
            <a:r>
              <a:rPr lang="fr-BE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BE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BE" sz="1600" b="1" cap="small" dirty="0" smtClean="0">
                <a:solidFill>
                  <a:schemeClr val="accent2">
                    <a:lumMod val="75000"/>
                  </a:schemeClr>
                </a:solidFill>
              </a:rPr>
              <a:t>K. </a:t>
            </a:r>
            <a:r>
              <a:rPr lang="fr-BE" sz="1600" b="1" cap="small" dirty="0" err="1" smtClean="0">
                <a:solidFill>
                  <a:schemeClr val="accent2">
                    <a:lumMod val="75000"/>
                  </a:schemeClr>
                </a:solidFill>
              </a:rPr>
              <a:t>Ryckaert</a:t>
            </a:r>
            <a:endParaRPr lang="fr-BE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Letter"/>
          <p:cNvSpPr>
            <a:spLocks noEditPoints="1" noChangeArrowheads="1"/>
          </p:cNvSpPr>
          <p:nvPr/>
        </p:nvSpPr>
        <p:spPr bwMode="auto">
          <a:xfrm rot="402205">
            <a:off x="2724808" y="1092660"/>
            <a:ext cx="6101482" cy="420398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9900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BE"/>
          </a:p>
        </p:txBody>
      </p:sp>
      <p:pic>
        <p:nvPicPr>
          <p:cNvPr id="7" name="Picture 8" descr="MCj02873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8839">
            <a:off x="7575010" y="1602808"/>
            <a:ext cx="1441998" cy="1090198"/>
          </a:xfrm>
          <a:prstGeom prst="rect">
            <a:avLst/>
          </a:prstGeom>
          <a:noFill/>
        </p:spPr>
      </p:pic>
      <p:pic>
        <p:nvPicPr>
          <p:cNvPr id="10" name="Picture 12" descr="MCj021568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46" y="3000372"/>
            <a:ext cx="2116138" cy="3241675"/>
          </a:xfrm>
          <a:prstGeom prst="rect">
            <a:avLst/>
          </a:prstGeom>
          <a:noFill/>
        </p:spPr>
      </p:pic>
      <p:pic>
        <p:nvPicPr>
          <p:cNvPr id="1026" name="Picture 2" descr="C:\Users\Kevin\Documents\Mes fichiers reçus\lille_grand_pl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9590">
            <a:off x="2912403" y="1064742"/>
            <a:ext cx="2630351" cy="394552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 rot="429590">
            <a:off x="5641683" y="3198048"/>
            <a:ext cx="2855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800" dirty="0" smtClean="0">
                <a:latin typeface="Bradley Hand ITC" pitchFamily="66" charset="0"/>
              </a:rPr>
              <a:t>Rue de Vénus, 35</a:t>
            </a:r>
          </a:p>
          <a:p>
            <a:pPr algn="r"/>
            <a:r>
              <a:rPr lang="fr-BE" sz="2800" dirty="0" smtClean="0">
                <a:latin typeface="Bradley Hand ITC" pitchFamily="66" charset="0"/>
              </a:rPr>
              <a:t>2000 Anvers</a:t>
            </a:r>
          </a:p>
          <a:p>
            <a:pPr algn="r"/>
            <a:r>
              <a:rPr lang="fr-BE" sz="2800" dirty="0" smtClean="0">
                <a:latin typeface="Bradley Hand ITC" pitchFamily="66" charset="0"/>
              </a:rPr>
              <a:t>BELGIQUE</a:t>
            </a:r>
            <a:endParaRPr lang="fr-BE" sz="2800" dirty="0"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Planning pour [1] et [2]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latin typeface="+mj-lt"/>
              </a:rPr>
              <a:t>Le voyage a lieu dans 5 semaines.</a:t>
            </a:r>
          </a:p>
          <a:p>
            <a:r>
              <a:rPr lang="fr-BE" dirty="0" smtClean="0">
                <a:latin typeface="+mj-lt"/>
              </a:rPr>
              <a:t>Aujourd’hui :</a:t>
            </a:r>
          </a:p>
          <a:p>
            <a:pPr lvl="1"/>
            <a:r>
              <a:rPr lang="fr-BE" dirty="0" smtClean="0">
                <a:latin typeface="+mj-lt"/>
              </a:rPr>
              <a:t>Trouve un partenaire,</a:t>
            </a:r>
          </a:p>
          <a:p>
            <a:pPr lvl="1"/>
            <a:r>
              <a:rPr lang="fr-BE" dirty="0" smtClean="0">
                <a:latin typeface="+mj-lt"/>
              </a:rPr>
              <a:t>Choisis une tâche : [1] ou [2].</a:t>
            </a:r>
          </a:p>
          <a:p>
            <a:r>
              <a:rPr lang="fr-BE" dirty="0" smtClean="0">
                <a:latin typeface="+mj-lt"/>
              </a:rPr>
              <a:t>Semaines 1 à 3, vous travaillerez </a:t>
            </a:r>
            <a:r>
              <a:rPr lang="fr-BE" b="1" u="sng" dirty="0" smtClean="0">
                <a:latin typeface="+mj-lt"/>
              </a:rPr>
              <a:t>en classe</a:t>
            </a:r>
            <a:r>
              <a:rPr lang="fr-BE" dirty="0" smtClean="0">
                <a:latin typeface="+mj-lt"/>
              </a:rPr>
              <a:t> au rythme d’une heure par semaine.</a:t>
            </a:r>
          </a:p>
          <a:p>
            <a:r>
              <a:rPr lang="fr-BE" dirty="0" smtClean="0">
                <a:latin typeface="+mj-lt"/>
              </a:rPr>
              <a:t>Semaine 4 : les projets seront présentés aux élèves de 5</a:t>
            </a:r>
            <a:r>
              <a:rPr lang="fr-BE" baseline="30000" dirty="0" smtClean="0">
                <a:latin typeface="+mj-lt"/>
              </a:rPr>
              <a:t>e</a:t>
            </a:r>
            <a:r>
              <a:rPr lang="fr-BE" dirty="0" smtClean="0">
                <a:latin typeface="+mj-lt"/>
              </a:rPr>
              <a:t> année.</a:t>
            </a:r>
          </a:p>
          <a:p>
            <a:r>
              <a:rPr lang="fr-BE" dirty="0" smtClean="0">
                <a:latin typeface="+mj-lt"/>
              </a:rPr>
              <a:t>Semaine 5 : en route pour Lille !</a:t>
            </a:r>
            <a:endParaRPr lang="fr-FR" dirty="0" smtClean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20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2536728" cy="4895210"/>
          </a:xfrm>
        </p:spPr>
        <p:txBody>
          <a:bodyPr anchor="t">
            <a:normAutofit/>
          </a:bodyPr>
          <a:lstStyle/>
          <a:p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1. Introduction</a:t>
            </a:r>
            <a:r>
              <a:rPr lang="fr-BE" sz="3100" dirty="0" smtClean="0">
                <a:solidFill>
                  <a:srgbClr val="5F7DB3"/>
                </a:solidFill>
              </a:rPr>
              <a:t/>
            </a:r>
            <a:br>
              <a:rPr lang="fr-BE" sz="3100" dirty="0" smtClean="0">
                <a:solidFill>
                  <a:srgbClr val="5F7DB3"/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2. Tâche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3. Démarche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u="sng" dirty="0" smtClean="0">
                <a:solidFill>
                  <a:schemeClr val="accent3"/>
                </a:solidFill>
              </a:rPr>
              <a:t>4. Ressources</a:t>
            </a: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5. Conclusion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6. Evaluation</a:t>
            </a:r>
            <a: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BE" dirty="0" smtClean="0">
                <a:solidFill>
                  <a:srgbClr val="5F7DB3"/>
                </a:solidFill>
              </a:rPr>
              <a:t/>
            </a:r>
            <a:br>
              <a:rPr lang="fr-BE" dirty="0" smtClean="0">
                <a:solidFill>
                  <a:srgbClr val="5F7DB3"/>
                </a:solidFill>
              </a:rPr>
            </a:br>
            <a:endParaRPr lang="fr-BE" dirty="0">
              <a:solidFill>
                <a:srgbClr val="5F7DB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7" descr="C:\Users\Kevin\AppData\Local\Microsoft\Windows\Temporary Internet Files\Content.IE5\LJ9XS67O\MCj040605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8181">
            <a:off x="3406767" y="1194146"/>
            <a:ext cx="4755580" cy="4031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4. Ressources pour [1]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000" u="sng" dirty="0" smtClean="0">
                <a:latin typeface="+mj-lt"/>
                <a:hlinkClick r:id="rId2"/>
              </a:rPr>
              <a:t>http://www.destination-lille-metropole.eu/fr/index2.aspx</a:t>
            </a:r>
            <a:endParaRPr lang="nl-NL" sz="2000" u="sng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-NL" sz="2000" u="sng" dirty="0" smtClean="0">
                <a:latin typeface="+mj-lt"/>
                <a:hlinkClick r:id="rId3"/>
              </a:rPr>
              <a:t>http://www.lilletourism.com/aff_nav.php?id_nav=5&amp;DECOUVRIR_LILLE&amp;lg=fr&amp;nav_typ=1</a:t>
            </a:r>
            <a:endParaRPr lang="nl-NL" sz="2000" u="sng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nl-NL" sz="2000" u="sng" dirty="0" smtClean="0">
                <a:latin typeface="+mj-lt"/>
                <a:hlinkClick r:id="rId4"/>
              </a:rPr>
              <a:t>http://www.musenor.com/</a:t>
            </a:r>
            <a:r>
              <a:rPr lang="nl-NL" sz="2000" u="sng" dirty="0" smtClean="0">
                <a:latin typeface="+mj-lt"/>
              </a:rPr>
              <a:t> </a:t>
            </a:r>
            <a:endParaRPr lang="nl-NL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  <a:hlinkClick r:id="rId5"/>
              </a:rPr>
              <a:t>http://www.lille3000.com/</a:t>
            </a:r>
            <a:r>
              <a:rPr lang="fr-BE" sz="2000" dirty="0" smtClean="0">
                <a:latin typeface="+mj-lt"/>
              </a:rPr>
              <a:t> [</a:t>
            </a:r>
            <a:r>
              <a:rPr lang="fr-BE" sz="2000" i="1" dirty="0" smtClean="0">
                <a:latin typeface="+mj-lt"/>
              </a:rPr>
              <a:t>Français</a:t>
            </a:r>
            <a:r>
              <a:rPr lang="fr-BE" sz="2000" dirty="0" smtClean="0">
                <a:latin typeface="+mj-lt"/>
              </a:rPr>
              <a:t> &gt; </a:t>
            </a:r>
            <a:r>
              <a:rPr lang="fr-BE" sz="2000" i="1" dirty="0" smtClean="0">
                <a:latin typeface="+mj-lt"/>
              </a:rPr>
              <a:t>Programme</a:t>
            </a:r>
            <a:r>
              <a:rPr lang="fr-BE" sz="2000" dirty="0" smtClean="0">
                <a:latin typeface="+mj-lt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  <a:hlinkClick r:id="rId6"/>
              </a:rPr>
              <a:t>http://fr.wikipedia.org/wiki/Lille</a:t>
            </a:r>
            <a:endParaRPr lang="fr-BE" sz="2000" dirty="0" smtClean="0">
              <a:latin typeface="+mj-lt"/>
            </a:endParaRPr>
          </a:p>
          <a:p>
            <a:r>
              <a:rPr lang="nl-NL" sz="2000" dirty="0" smtClean="0">
                <a:latin typeface="+mj-lt"/>
                <a:hlinkClick r:id="rId7"/>
              </a:rPr>
              <a:t>http://www.tourisme-nord.fr/cdtnord_fr/Tourisme-Nord-le-guide-de-vos-vacances-et-week-end-dans-le-Nord/Flaner-en-ville2</a:t>
            </a:r>
            <a:r>
              <a:rPr lang="nl-NL" sz="2000" dirty="0" smtClean="0">
                <a:latin typeface="+mj-lt"/>
              </a:rPr>
              <a:t> </a:t>
            </a:r>
            <a:endParaRPr lang="fr-BE" sz="2000" dirty="0" smtClean="0">
              <a:latin typeface="+mj-lt"/>
            </a:endParaRPr>
          </a:p>
          <a:p>
            <a:pPr lvl="1"/>
            <a:r>
              <a:rPr lang="fr-BE" sz="2000" dirty="0" smtClean="0">
                <a:latin typeface="+mj-lt"/>
              </a:rPr>
              <a:t>Sur ces sites, vous trouverez des événements, des agendas ou calendriers, des brochures touristiques, 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22</a:t>
            </a:fld>
            <a:endParaRPr lang="fr-BE"/>
          </a:p>
        </p:txBody>
      </p:sp>
      <p:grpSp>
        <p:nvGrpSpPr>
          <p:cNvPr id="8" name="Groupe 7"/>
          <p:cNvGrpSpPr/>
          <p:nvPr/>
        </p:nvGrpSpPr>
        <p:grpSpPr>
          <a:xfrm>
            <a:off x="6572264" y="1295701"/>
            <a:ext cx="2428892" cy="3776373"/>
            <a:chOff x="6572264" y="1285860"/>
            <a:chExt cx="2428892" cy="3776373"/>
          </a:xfrm>
        </p:grpSpPr>
        <p:pic>
          <p:nvPicPr>
            <p:cNvPr id="5" name="Picture 24" descr="C:\Users\Kevin\AppData\Local\Microsoft\Windows\Temporary Internet Files\Content.IE5\LJ9XS67O\MCj03112340000[1]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80586" y="3500438"/>
              <a:ext cx="1820570" cy="1561795"/>
            </a:xfrm>
            <a:prstGeom prst="rect">
              <a:avLst/>
            </a:prstGeom>
            <a:noFill/>
          </p:spPr>
        </p:pic>
        <p:pic>
          <p:nvPicPr>
            <p:cNvPr id="6" name="Picture 25" descr="C:\Users\Kevin\AppData\Local\Microsoft\Windows\Temporary Internet Files\Content.IE5\H9ESPDI9\MCj03109500000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72264" y="1285860"/>
              <a:ext cx="1803197" cy="16093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4. Ressources pour [2]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329642" cy="47863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000" u="sng" dirty="0" smtClean="0">
                <a:latin typeface="+mj-lt"/>
                <a:hlinkClick r:id="rId2"/>
              </a:rPr>
              <a:t>http://www.destination-lille-metropole.eu/fr/index2.aspx</a:t>
            </a:r>
            <a:endParaRPr lang="fr-BE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  <a:hlinkClick r:id="rId3"/>
              </a:rPr>
              <a:t>http://www.restaurantsdelille.com/restaurant/restaurant-lille-centre-ville.html</a:t>
            </a:r>
            <a:r>
              <a:rPr lang="fr-BE" sz="2000" dirty="0" smtClean="0">
                <a:latin typeface="+mj-lt"/>
              </a:rPr>
              <a:t> [choisissez un restaurant &gt; </a:t>
            </a:r>
            <a:r>
              <a:rPr lang="fr-BE" sz="2000" i="1" dirty="0" smtClean="0">
                <a:latin typeface="+mj-lt"/>
              </a:rPr>
              <a:t>Plats et menus</a:t>
            </a:r>
            <a:r>
              <a:rPr lang="fr-BE" sz="2000" dirty="0" smtClean="0">
                <a:latin typeface="+mj-lt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  <a:hlinkClick r:id="rId4"/>
              </a:rPr>
              <a:t>www.sncf.fr</a:t>
            </a:r>
            <a:r>
              <a:rPr lang="fr-BE" sz="2000" dirty="0" smtClean="0">
                <a:latin typeface="+mj-lt"/>
              </a:rPr>
              <a:t> [</a:t>
            </a:r>
            <a:r>
              <a:rPr lang="fr-BE" sz="2000" i="1" dirty="0" smtClean="0">
                <a:latin typeface="+mj-lt"/>
              </a:rPr>
              <a:t>Les services SNCF </a:t>
            </a:r>
            <a:r>
              <a:rPr lang="fr-BE" sz="2000" dirty="0" smtClean="0">
                <a:latin typeface="+mj-lt"/>
              </a:rPr>
              <a:t>&gt; </a:t>
            </a:r>
            <a:r>
              <a:rPr lang="fr-BE" sz="2000" i="1" dirty="0" smtClean="0">
                <a:latin typeface="+mj-lt"/>
              </a:rPr>
              <a:t>Consulter les horaires</a:t>
            </a:r>
            <a:r>
              <a:rPr lang="fr-BE" sz="2000" dirty="0" smtClean="0">
                <a:latin typeface="+mj-lt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  <a:hlinkClick r:id="rId5"/>
              </a:rPr>
              <a:t>http://www.transpole.fr/</a:t>
            </a:r>
            <a:endParaRPr lang="fr-BE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  <a:hlinkClick r:id="rId6"/>
              </a:rPr>
              <a:t>http://fr.wikipedia.org/wiki/Transports_en_commun_lillois</a:t>
            </a:r>
            <a:endParaRPr lang="fr-BE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BE" sz="2000" dirty="0" smtClean="0">
                <a:latin typeface="+mj-lt"/>
                <a:hlinkClick r:id="rId7"/>
              </a:rPr>
              <a:t>www.mappy.fr</a:t>
            </a:r>
            <a:endParaRPr lang="fr-BE" sz="2000" dirty="0" smtClean="0">
              <a:latin typeface="+mj-lt"/>
            </a:endParaRPr>
          </a:p>
          <a:p>
            <a:pPr lvl="1"/>
            <a:r>
              <a:rPr lang="fr-BE" sz="2000" dirty="0" smtClean="0">
                <a:latin typeface="+mj-lt"/>
              </a:rPr>
              <a:t>Pour les curiosités, jetez un coup d’œil sur les sites de la diapositive précédente !</a:t>
            </a:r>
            <a:endParaRPr lang="fr-BE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23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176996"/>
            <a:ext cx="2536728" cy="4895210"/>
          </a:xfrm>
        </p:spPr>
        <p:txBody>
          <a:bodyPr anchor="t">
            <a:normAutofit/>
          </a:bodyPr>
          <a:lstStyle/>
          <a:p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1. Introduction</a:t>
            </a:r>
            <a:r>
              <a:rPr lang="fr-BE" sz="3100" dirty="0" smtClean="0">
                <a:solidFill>
                  <a:srgbClr val="5F7DB3"/>
                </a:solidFill>
              </a:rPr>
              <a:t/>
            </a:r>
            <a:br>
              <a:rPr lang="fr-BE" sz="3100" dirty="0" smtClean="0">
                <a:solidFill>
                  <a:srgbClr val="5F7DB3"/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2. Tâche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3. Démarche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4. Ressources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u="sng" dirty="0" smtClean="0">
                <a:solidFill>
                  <a:schemeClr val="accent3"/>
                </a:solidFill>
              </a:rPr>
              <a:t>5. Conclusion</a:t>
            </a: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6. Evaluation</a:t>
            </a:r>
            <a: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BE" dirty="0" smtClean="0">
                <a:solidFill>
                  <a:srgbClr val="5F7DB3"/>
                </a:solidFill>
              </a:rPr>
              <a:t/>
            </a:r>
            <a:br>
              <a:rPr lang="fr-BE" dirty="0" smtClean="0">
                <a:solidFill>
                  <a:srgbClr val="5F7DB3"/>
                </a:solidFill>
              </a:rPr>
            </a:br>
            <a:endParaRPr lang="fr-BE" dirty="0">
              <a:solidFill>
                <a:srgbClr val="5F7DB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7" descr="C:\Users\Kevin\AppData\Local\Microsoft\Windows\Temporary Internet Files\Content.IE5\LJ9XS67O\MCj040605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8181">
            <a:off x="3406767" y="1194146"/>
            <a:ext cx="4755580" cy="4031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5. Conclusion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401080" cy="478634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000" dirty="0" smtClean="0">
              <a:latin typeface="+mj-lt"/>
            </a:endParaRPr>
          </a:p>
          <a:p>
            <a:r>
              <a:rPr lang="en-GB" sz="2000" dirty="0" err="1" smtClean="0">
                <a:latin typeface="+mj-lt"/>
              </a:rPr>
              <a:t>Tu</a:t>
            </a:r>
            <a:r>
              <a:rPr lang="en-GB" sz="2000" dirty="0" smtClean="0">
                <a:latin typeface="+mj-lt"/>
              </a:rPr>
              <a:t> as fait </a:t>
            </a:r>
            <a:r>
              <a:rPr lang="en-GB" sz="2000" dirty="0" err="1" smtClean="0">
                <a:latin typeface="+mj-lt"/>
              </a:rPr>
              <a:t>connaissance</a:t>
            </a:r>
            <a:r>
              <a:rPr lang="en-GB" sz="2000" dirty="0" smtClean="0">
                <a:latin typeface="+mj-lt"/>
              </a:rPr>
              <a:t> avec </a:t>
            </a:r>
            <a:r>
              <a:rPr lang="en-GB" sz="2000" dirty="0" err="1" smtClean="0">
                <a:latin typeface="+mj-lt"/>
              </a:rPr>
              <a:t>une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ville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française</a:t>
            </a:r>
            <a:r>
              <a:rPr lang="en-GB" sz="2000" dirty="0" smtClean="0">
                <a:latin typeface="+mj-lt"/>
              </a:rPr>
              <a:t> du </a:t>
            </a:r>
            <a:r>
              <a:rPr lang="en-GB" sz="2000" dirty="0" err="1" smtClean="0">
                <a:latin typeface="+mj-lt"/>
              </a:rPr>
              <a:t>nord</a:t>
            </a:r>
            <a:r>
              <a:rPr lang="en-GB" sz="2000" dirty="0" smtClean="0">
                <a:latin typeface="+mj-lt"/>
              </a:rPr>
              <a:t> de la France et </a:t>
            </a:r>
            <a:r>
              <a:rPr lang="en-GB" sz="2000" dirty="0" err="1" smtClean="0">
                <a:latin typeface="+mj-lt"/>
              </a:rPr>
              <a:t>ses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curiosités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touristiques</a:t>
            </a:r>
            <a:r>
              <a:rPr lang="en-GB" sz="2000" dirty="0" smtClean="0">
                <a:latin typeface="+mj-lt"/>
              </a:rPr>
              <a:t>.</a:t>
            </a:r>
          </a:p>
          <a:p>
            <a:r>
              <a:rPr lang="en-GB" sz="2000" dirty="0" err="1" smtClean="0">
                <a:latin typeface="+mj-lt"/>
              </a:rPr>
              <a:t>Tu</a:t>
            </a:r>
            <a:r>
              <a:rPr lang="en-GB" sz="2000" dirty="0" smtClean="0">
                <a:latin typeface="+mj-lt"/>
              </a:rPr>
              <a:t> as </a:t>
            </a:r>
            <a:r>
              <a:rPr lang="en-GB" sz="2000" dirty="0" err="1" smtClean="0">
                <a:latin typeface="+mj-lt"/>
              </a:rPr>
              <a:t>appris</a:t>
            </a:r>
            <a:r>
              <a:rPr lang="en-GB" sz="2000" dirty="0" smtClean="0">
                <a:latin typeface="+mj-lt"/>
              </a:rPr>
              <a:t> à </a:t>
            </a:r>
            <a:r>
              <a:rPr lang="en-GB" sz="2000" dirty="0" err="1" smtClean="0">
                <a:latin typeface="+mj-lt"/>
              </a:rPr>
              <a:t>trouver</a:t>
            </a:r>
            <a:r>
              <a:rPr lang="en-GB" sz="2000" dirty="0" smtClean="0">
                <a:latin typeface="+mj-lt"/>
              </a:rPr>
              <a:t> des </a:t>
            </a:r>
            <a:r>
              <a:rPr lang="en-GB" sz="2000" dirty="0" err="1" smtClean="0">
                <a:latin typeface="+mj-lt"/>
              </a:rPr>
              <a:t>éléments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grâce</a:t>
            </a:r>
            <a:r>
              <a:rPr lang="en-GB" sz="2000" dirty="0" smtClean="0">
                <a:latin typeface="+mj-lt"/>
              </a:rPr>
              <a:t> à des sources </a:t>
            </a:r>
            <a:r>
              <a:rPr lang="en-GB" sz="2000" dirty="0" err="1" smtClean="0">
                <a:latin typeface="+mj-lt"/>
              </a:rPr>
              <a:t>francophones</a:t>
            </a:r>
            <a:r>
              <a:rPr lang="en-GB" sz="2000" dirty="0" smtClean="0">
                <a:latin typeface="+mj-lt"/>
              </a:rPr>
              <a:t>.</a:t>
            </a:r>
          </a:p>
          <a:p>
            <a:r>
              <a:rPr lang="en-GB" sz="2000" dirty="0" err="1" smtClean="0">
                <a:latin typeface="+mj-lt"/>
              </a:rPr>
              <a:t>Tu</a:t>
            </a:r>
            <a:r>
              <a:rPr lang="en-GB" sz="2000" dirty="0" smtClean="0">
                <a:latin typeface="+mj-lt"/>
              </a:rPr>
              <a:t> as </a:t>
            </a:r>
            <a:r>
              <a:rPr lang="en-GB" sz="2000" dirty="0" err="1" smtClean="0">
                <a:latin typeface="+mj-lt"/>
              </a:rPr>
              <a:t>sélectionné</a:t>
            </a:r>
            <a:r>
              <a:rPr lang="en-GB" sz="2000" dirty="0" smtClean="0">
                <a:latin typeface="+mj-lt"/>
              </a:rPr>
              <a:t> les </a:t>
            </a:r>
            <a:r>
              <a:rPr lang="en-GB" sz="2000" dirty="0" err="1" smtClean="0">
                <a:latin typeface="+mj-lt"/>
              </a:rPr>
              <a:t>éléments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pertinents</a:t>
            </a:r>
            <a:r>
              <a:rPr lang="en-GB" sz="2000" dirty="0" smtClean="0">
                <a:latin typeface="+mj-lt"/>
              </a:rPr>
              <a:t> pour ton </a:t>
            </a:r>
            <a:r>
              <a:rPr lang="en-GB" sz="2000" dirty="0" err="1" smtClean="0">
                <a:latin typeface="+mj-lt"/>
              </a:rPr>
              <a:t>projet</a:t>
            </a:r>
            <a:r>
              <a:rPr lang="en-GB" sz="2000" dirty="0" smtClean="0">
                <a:latin typeface="+mj-lt"/>
              </a:rPr>
              <a:t>.</a:t>
            </a:r>
          </a:p>
          <a:p>
            <a:r>
              <a:rPr lang="en-GB" sz="2000" dirty="0" err="1" smtClean="0">
                <a:latin typeface="+mj-lt"/>
              </a:rPr>
              <a:t>Tu</a:t>
            </a:r>
            <a:r>
              <a:rPr lang="en-GB" sz="2000" dirty="0" smtClean="0">
                <a:latin typeface="+mj-lt"/>
              </a:rPr>
              <a:t> as </a:t>
            </a:r>
            <a:r>
              <a:rPr lang="en-GB" sz="2000" dirty="0" err="1" smtClean="0">
                <a:latin typeface="+mj-lt"/>
              </a:rPr>
              <a:t>présenté</a:t>
            </a:r>
            <a:r>
              <a:rPr lang="en-GB" sz="2000" dirty="0" smtClean="0">
                <a:latin typeface="+mj-lt"/>
              </a:rPr>
              <a:t> un </a:t>
            </a:r>
            <a:r>
              <a:rPr lang="en-GB" sz="2000" dirty="0" err="1" smtClean="0">
                <a:latin typeface="+mj-lt"/>
              </a:rPr>
              <a:t>projet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dont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tu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es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l’auteur</a:t>
            </a:r>
            <a:r>
              <a:rPr lang="en-GB" sz="2000" dirty="0" smtClean="0">
                <a:latin typeface="+mj-lt"/>
              </a:rPr>
              <a:t>, à des </a:t>
            </a:r>
            <a:r>
              <a:rPr lang="en-GB" sz="2000" dirty="0" err="1" smtClean="0">
                <a:latin typeface="+mj-lt"/>
              </a:rPr>
              <a:t>élèves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que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tu</a:t>
            </a:r>
            <a:r>
              <a:rPr lang="en-GB" sz="2000" dirty="0" smtClean="0">
                <a:latin typeface="+mj-lt"/>
              </a:rPr>
              <a:t> ne </a:t>
            </a:r>
            <a:r>
              <a:rPr lang="en-GB" sz="2000" dirty="0" err="1" smtClean="0">
                <a:latin typeface="+mj-lt"/>
              </a:rPr>
              <a:t>connais</a:t>
            </a:r>
            <a:r>
              <a:rPr lang="en-GB" sz="2000" dirty="0" smtClean="0">
                <a:latin typeface="+mj-lt"/>
              </a:rPr>
              <a:t> pas </a:t>
            </a:r>
            <a:r>
              <a:rPr lang="en-GB" sz="2000" dirty="0" err="1" smtClean="0">
                <a:latin typeface="+mj-lt"/>
              </a:rPr>
              <a:t>ou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peu</a:t>
            </a:r>
            <a:r>
              <a:rPr lang="en-GB" sz="2000" dirty="0" smtClean="0">
                <a:latin typeface="+mj-lt"/>
              </a:rPr>
              <a:t>.</a:t>
            </a:r>
          </a:p>
          <a:p>
            <a:r>
              <a:rPr lang="en-GB" sz="2000" dirty="0" err="1" smtClean="0">
                <a:latin typeface="+mj-lt"/>
              </a:rPr>
              <a:t>Tu</a:t>
            </a:r>
            <a:r>
              <a:rPr lang="en-GB" sz="2000" dirty="0" smtClean="0">
                <a:latin typeface="+mj-lt"/>
              </a:rPr>
              <a:t> as </a:t>
            </a:r>
            <a:r>
              <a:rPr lang="en-GB" sz="2000" dirty="0" err="1" smtClean="0">
                <a:latin typeface="+mj-lt"/>
              </a:rPr>
              <a:t>lu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écrit</a:t>
            </a:r>
            <a:r>
              <a:rPr lang="en-GB" sz="2000" dirty="0" smtClean="0">
                <a:latin typeface="+mj-lt"/>
              </a:rPr>
              <a:t> et </a:t>
            </a:r>
            <a:r>
              <a:rPr lang="en-GB" sz="2000" dirty="0" err="1" smtClean="0">
                <a:latin typeface="+mj-lt"/>
              </a:rPr>
              <a:t>entendu</a:t>
            </a:r>
            <a:r>
              <a:rPr lang="en-GB" sz="2000" dirty="0" smtClean="0">
                <a:latin typeface="+mj-lt"/>
              </a:rPr>
              <a:t> beaucoup de </a:t>
            </a:r>
            <a:r>
              <a:rPr lang="en-GB" sz="2000" dirty="0" err="1" smtClean="0">
                <a:latin typeface="+mj-lt"/>
              </a:rPr>
              <a:t>français</a:t>
            </a:r>
            <a:r>
              <a:rPr lang="en-GB" sz="2000" dirty="0" smtClean="0">
                <a:latin typeface="+mj-lt"/>
              </a:rPr>
              <a:t>.</a:t>
            </a:r>
          </a:p>
          <a:p>
            <a:r>
              <a:rPr lang="en-GB" sz="2000" dirty="0" err="1" smtClean="0">
                <a:latin typeface="+mj-lt"/>
              </a:rPr>
              <a:t>Tu</a:t>
            </a:r>
            <a:r>
              <a:rPr lang="en-GB" sz="2000" dirty="0" smtClean="0">
                <a:latin typeface="+mj-lt"/>
              </a:rPr>
              <a:t> as </a:t>
            </a:r>
            <a:r>
              <a:rPr lang="en-GB" sz="2000" dirty="0" err="1" smtClean="0">
                <a:latin typeface="+mj-lt"/>
              </a:rPr>
              <a:t>enrichi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tes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connaissances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linguistiques</a:t>
            </a:r>
            <a:r>
              <a:rPr lang="en-GB" sz="2000" dirty="0" smtClean="0">
                <a:latin typeface="+mj-lt"/>
              </a:rPr>
              <a:t> et </a:t>
            </a:r>
            <a:r>
              <a:rPr lang="en-GB" sz="2000" dirty="0" err="1" smtClean="0">
                <a:latin typeface="+mj-lt"/>
              </a:rPr>
              <a:t>culturelles</a:t>
            </a:r>
            <a:r>
              <a:rPr lang="en-GB" sz="2000" dirty="0" smtClean="0">
                <a:latin typeface="+mj-lt"/>
              </a:rPr>
              <a:t>. </a:t>
            </a:r>
          </a:p>
          <a:p>
            <a:r>
              <a:rPr lang="en-GB" sz="2000" dirty="0" err="1" smtClean="0">
                <a:latin typeface="+mj-lt"/>
              </a:rPr>
              <a:t>Tu</a:t>
            </a:r>
            <a:r>
              <a:rPr lang="en-GB" sz="2000" dirty="0" smtClean="0">
                <a:latin typeface="+mj-lt"/>
              </a:rPr>
              <a:t> as </a:t>
            </a:r>
            <a:r>
              <a:rPr lang="en-GB" sz="2000" dirty="0" err="1" smtClean="0">
                <a:latin typeface="+mj-lt"/>
              </a:rPr>
              <a:t>envie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renouveler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l’expérience</a:t>
            </a:r>
            <a:r>
              <a:rPr lang="en-GB" sz="2000" dirty="0" smtClean="0">
                <a:latin typeface="+mj-lt"/>
              </a:rPr>
              <a:t> et </a:t>
            </a:r>
            <a:r>
              <a:rPr lang="en-GB" sz="2000" dirty="0" err="1" smtClean="0">
                <a:latin typeface="+mj-lt"/>
              </a:rPr>
              <a:t>donc</a:t>
            </a:r>
            <a:r>
              <a:rPr lang="en-GB" sz="2000" dirty="0" smtClean="0">
                <a:latin typeface="+mj-lt"/>
              </a:rPr>
              <a:t> de </a:t>
            </a:r>
            <a:r>
              <a:rPr lang="en-GB" sz="2000" dirty="0" err="1" smtClean="0">
                <a:latin typeface="+mj-lt"/>
              </a:rPr>
              <a:t>visiter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d’autres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villes</a:t>
            </a:r>
            <a:r>
              <a:rPr lang="en-GB" sz="2000" dirty="0" smtClean="0">
                <a:latin typeface="+mj-lt"/>
              </a:rPr>
              <a:t> (</a:t>
            </a:r>
            <a:r>
              <a:rPr lang="en-GB" sz="2000" dirty="0" err="1" smtClean="0">
                <a:latin typeface="+mj-lt"/>
              </a:rPr>
              <a:t>françaises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ou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belges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err="1" smtClean="0">
                <a:latin typeface="+mj-lt"/>
              </a:rPr>
              <a:t>francophones</a:t>
            </a:r>
            <a:r>
              <a:rPr lang="en-GB" sz="2000" dirty="0" smtClean="0">
                <a:latin typeface="+mj-lt"/>
              </a:rPr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25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176996"/>
            <a:ext cx="2536728" cy="4895210"/>
          </a:xfrm>
        </p:spPr>
        <p:txBody>
          <a:bodyPr anchor="t">
            <a:normAutofit/>
          </a:bodyPr>
          <a:lstStyle/>
          <a:p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1. Introduction</a:t>
            </a:r>
            <a:r>
              <a:rPr lang="fr-BE" sz="3100" dirty="0" smtClean="0">
                <a:solidFill>
                  <a:srgbClr val="5F7DB3"/>
                </a:solidFill>
              </a:rPr>
              <a:t/>
            </a:r>
            <a:br>
              <a:rPr lang="fr-BE" sz="3100" dirty="0" smtClean="0">
                <a:solidFill>
                  <a:srgbClr val="5F7DB3"/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2. Tâche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3. Démarche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4. Ressources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5. Conclusion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u="sng" dirty="0" smtClean="0">
                <a:solidFill>
                  <a:schemeClr val="accent3"/>
                </a:solidFill>
              </a:rPr>
              <a:t>6. Evaluation</a:t>
            </a:r>
            <a: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BE" dirty="0" smtClean="0">
                <a:solidFill>
                  <a:srgbClr val="5F7DB3"/>
                </a:solidFill>
              </a:rPr>
              <a:t/>
            </a:r>
            <a:br>
              <a:rPr lang="fr-BE" dirty="0" smtClean="0">
                <a:solidFill>
                  <a:srgbClr val="5F7DB3"/>
                </a:solidFill>
              </a:rPr>
            </a:br>
            <a:endParaRPr lang="fr-BE" dirty="0">
              <a:solidFill>
                <a:srgbClr val="5F7DB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7" descr="C:\Users\Kevin\AppData\Local\Microsoft\Windows\Temporary Internet Files\Content.IE5\LJ9XS67O\MCj040605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8181">
            <a:off x="3406767" y="1194146"/>
            <a:ext cx="4755580" cy="4031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fr-BE" dirty="0" smtClean="0"/>
              <a:t>6. Évaluation : schéma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577574" y="2627858"/>
          <a:ext cx="7637764" cy="301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1421092"/>
                <a:gridCol w="1948180"/>
                <a:gridCol w="353697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Pourcentage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Critères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Consignes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sz="2400" cap="small" baseline="0" dirty="0" smtClean="0">
                          <a:latin typeface="+mj-lt"/>
                        </a:rPr>
                        <a:t>Ecrit</a:t>
                      </a:r>
                      <a:endParaRPr lang="fr-BE" cap="small" baseline="0" dirty="0">
                        <a:latin typeface="+mj-lt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70%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Tâche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[1] ou [2]</a:t>
                      </a: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Informations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pertinentes</a:t>
                      </a: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fr-FR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Travail soigné (mise en page)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fr-FR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Travail correctement écrit (langue)</a:t>
                      </a: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20%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Rapport individuel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Contenu et langue</a:t>
                      </a:r>
                    </a:p>
                  </a:txBody>
                  <a:tcPr anchor="ctr"/>
                </a:tc>
              </a:tr>
              <a:tr h="68400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fr-BE" sz="2400" kern="1200" cap="small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10%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fr-FR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Présentation</a:t>
                      </a: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  <a:sym typeface="Wingdings" pitchFamily="2" charset="2"/>
                        </a:rPr>
                        <a:t>Contenu et 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langue</a:t>
                      </a:r>
                      <a:endParaRPr kumimoji="0" lang="fr-FR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27</a:t>
            </a:fld>
            <a:endParaRPr lang="fr-BE"/>
          </a:p>
        </p:txBody>
      </p:sp>
      <p:grpSp>
        <p:nvGrpSpPr>
          <p:cNvPr id="8" name="Groupe 7"/>
          <p:cNvGrpSpPr/>
          <p:nvPr/>
        </p:nvGrpSpPr>
        <p:grpSpPr>
          <a:xfrm>
            <a:off x="571472" y="5743832"/>
            <a:ext cx="8143932" cy="899878"/>
            <a:chOff x="571472" y="5286388"/>
            <a:chExt cx="8143932" cy="899878"/>
          </a:xfrm>
        </p:grpSpPr>
        <p:sp>
          <p:nvSpPr>
            <p:cNvPr id="5" name="ZoneTexte 4"/>
            <p:cNvSpPr txBox="1"/>
            <p:nvPr/>
          </p:nvSpPr>
          <p:spPr>
            <a:xfrm>
              <a:off x="1714480" y="5572140"/>
              <a:ext cx="70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 smtClean="0">
                  <a:latin typeface="+mj-lt"/>
                </a:rPr>
                <a:t>- 10% par jour de retard (cf. Planning, </a:t>
              </a:r>
              <a:r>
                <a:rPr lang="fr-BE" i="1" dirty="0" smtClean="0">
                  <a:latin typeface="+mj-lt"/>
                </a:rPr>
                <a:t>Démarche</a:t>
              </a:r>
              <a:r>
                <a:rPr lang="fr-BE" dirty="0" smtClean="0">
                  <a:latin typeface="+mj-lt"/>
                </a:rPr>
                <a:t>).</a:t>
              </a:r>
            </a:p>
          </p:txBody>
        </p:sp>
        <p:pic>
          <p:nvPicPr>
            <p:cNvPr id="7" name="Picture 2" descr="C:\Users\Kevin\AppData\Local\Microsoft\Windows\Temporary Internet Files\Content.IE5\LJ9XS67O\MCj043388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5286388"/>
              <a:ext cx="899878" cy="899878"/>
            </a:xfrm>
            <a:prstGeom prst="rect">
              <a:avLst/>
            </a:prstGeom>
            <a:noFill/>
          </p:spPr>
        </p:pic>
      </p:grpSp>
      <p:sp>
        <p:nvSpPr>
          <p:cNvPr id="9" name="ZoneTexte 8"/>
          <p:cNvSpPr txBox="1"/>
          <p:nvPr/>
        </p:nvSpPr>
        <p:spPr>
          <a:xfrm>
            <a:off x="500034" y="1571612"/>
            <a:ext cx="821537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+mj-lt"/>
              </a:rPr>
              <a:t>Voici un schéma qui résume les critères d’évaluation. Vous trouverez tous les détails dans les diapositives suivantes.</a:t>
            </a:r>
          </a:p>
          <a:p>
            <a:r>
              <a:rPr lang="fr-BE" dirty="0" smtClean="0">
                <a:latin typeface="+mj-lt"/>
              </a:rPr>
              <a:t>Utilisez les critères pour vérifier si votre travail est correct !</a:t>
            </a:r>
            <a:endParaRPr lang="fr-BE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357166"/>
            <a:ext cx="8229600" cy="1143000"/>
          </a:xfrm>
        </p:spPr>
        <p:txBody>
          <a:bodyPr/>
          <a:lstStyle/>
          <a:p>
            <a:r>
              <a:rPr lang="fr-BE" dirty="0" smtClean="0"/>
              <a:t>6. Évaluation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214282" y="1475124"/>
          <a:ext cx="8572560" cy="466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04"/>
                <a:gridCol w="1570613"/>
                <a:gridCol w="967309"/>
                <a:gridCol w="552923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Critères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Points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  <a:sym typeface="Wingdings" pitchFamily="2" charset="2"/>
                        </a:rPr>
                        <a:t>     -   Entre…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228600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Tâche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[1] ou [2]</a:t>
                      </a: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Sélection</a:t>
                      </a:r>
                      <a:b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des</a:t>
                      </a:r>
                      <a:b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12,5 - 15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: toutes les 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informations sont pertinentes et intéressantes, même celles que l’élève est le seul à proposer.</a:t>
                      </a: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432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8,5 - 12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il y a suffisamment d’informations pertinentes et intéressantes.</a:t>
                      </a:r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5,5 - 8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: certaines informations ne sont ni pertinentes, ni intéressantes.</a:t>
                      </a:r>
                    </a:p>
                  </a:txBody>
                  <a:tcPr/>
                </a:tc>
              </a:tr>
              <a:tr h="22860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0 - 5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: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il n’y a pas suffisamment d’informations pertinentes et intéressantes.</a:t>
                      </a:r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/5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b="1" dirty="0" smtClean="0">
                          <a:latin typeface="+mj-lt"/>
                        </a:rPr>
                        <a:t>5</a:t>
                      </a:r>
                      <a:r>
                        <a:rPr lang="fr-BE" dirty="0" smtClean="0">
                          <a:latin typeface="+mj-lt"/>
                        </a:rPr>
                        <a:t> : tous les aspects sont abordés (cf.</a:t>
                      </a:r>
                      <a:r>
                        <a:rPr lang="fr-BE" baseline="0" dirty="0" smtClean="0">
                          <a:latin typeface="+mj-lt"/>
                        </a:rPr>
                        <a:t> </a:t>
                      </a:r>
                      <a:r>
                        <a:rPr lang="fr-BE" i="1" baseline="0" dirty="0" smtClean="0">
                          <a:latin typeface="+mj-lt"/>
                        </a:rPr>
                        <a:t>Démarche</a:t>
                      </a:r>
                      <a:r>
                        <a:rPr lang="fr-BE" baseline="0" dirty="0" smtClean="0">
                          <a:latin typeface="+mj-lt"/>
                        </a:rPr>
                        <a:t>)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242147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: un aspect n’est pas abordé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baseline="0" dirty="0" smtClean="0">
                          <a:latin typeface="+mj-lt"/>
                        </a:rPr>
                        <a:t>3</a:t>
                      </a:r>
                      <a:r>
                        <a:rPr lang="fr-BE" dirty="0" smtClean="0">
                          <a:latin typeface="+mj-lt"/>
                        </a:rPr>
                        <a:t> : </a:t>
                      </a:r>
                      <a:r>
                        <a:rPr lang="fr-BE" baseline="0" dirty="0" smtClean="0">
                          <a:latin typeface="+mj-lt"/>
                        </a:rPr>
                        <a:t>deux aspects ne sont pas abordés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12361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>
                          <a:latin typeface="+mj-lt"/>
                        </a:rPr>
                        <a:t>0 – 2,5</a:t>
                      </a:r>
                      <a:r>
                        <a:rPr lang="fr-BE" dirty="0" smtClean="0">
                          <a:latin typeface="+mj-lt"/>
                        </a:rPr>
                        <a:t> : plus de deux aspects ne sont pas abordés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28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357166"/>
            <a:ext cx="8229600" cy="1143000"/>
          </a:xfrm>
        </p:spPr>
        <p:txBody>
          <a:bodyPr/>
          <a:lstStyle/>
          <a:p>
            <a:r>
              <a:rPr lang="fr-BE" dirty="0" smtClean="0"/>
              <a:t>6. Évaluation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214282" y="1509412"/>
          <a:ext cx="8501123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52"/>
                <a:gridCol w="1827188"/>
                <a:gridCol w="1206490"/>
                <a:gridCol w="469649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Critères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Points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  <a:sym typeface="Wingdings" pitchFamily="2" charset="2"/>
                        </a:rPr>
                        <a:t>  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 row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Tâche [1] ou [2]</a:t>
                      </a: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Quantité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/10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b="1" dirty="0" smtClean="0">
                          <a:latin typeface="+mj-lt"/>
                        </a:rPr>
                        <a:t>+ 2</a:t>
                      </a:r>
                      <a:r>
                        <a:rPr lang="fr-BE" dirty="0" smtClean="0">
                          <a:latin typeface="+mj-lt"/>
                        </a:rPr>
                        <a:t> : </a:t>
                      </a:r>
                      <a:r>
                        <a:rPr lang="fr-BE" baseline="0" dirty="0" smtClean="0">
                          <a:latin typeface="+mj-lt"/>
                        </a:rPr>
                        <a:t>la quantité est respectée 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(cf.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 </a:t>
                      </a:r>
                      <a:r>
                        <a:rPr kumimoji="0" lang="fr-BE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Démarche a</a:t>
                      </a:r>
                      <a:r>
                        <a:rPr kumimoji="0" lang="fr-BE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  <a:endParaRPr lang="fr-BE" i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b="1" dirty="0" smtClean="0">
                          <a:latin typeface="+mj-lt"/>
                        </a:rPr>
                        <a:t>+ 1,5</a:t>
                      </a:r>
                      <a:r>
                        <a:rPr lang="fr-BE" dirty="0" smtClean="0">
                          <a:latin typeface="+mj-lt"/>
                        </a:rPr>
                        <a:t> : la quantité par curiosité est respectée (cf. </a:t>
                      </a:r>
                      <a:r>
                        <a:rPr kumimoji="0" lang="fr-BE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Démarche </a:t>
                      </a:r>
                      <a:r>
                        <a:rPr lang="fr-BE" i="1" dirty="0" smtClean="0">
                          <a:latin typeface="+mj-lt"/>
                        </a:rPr>
                        <a:t>b</a:t>
                      </a:r>
                      <a:r>
                        <a:rPr lang="fr-BE" dirty="0" smtClean="0">
                          <a:latin typeface="+mj-lt"/>
                        </a:rPr>
                        <a:t>)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b="1" i="0" dirty="0" smtClean="0">
                          <a:latin typeface="+mj-lt"/>
                        </a:rPr>
                        <a:t>+ 2</a:t>
                      </a:r>
                      <a:r>
                        <a:rPr lang="fr-BE" dirty="0" smtClean="0">
                          <a:latin typeface="+mj-lt"/>
                        </a:rPr>
                        <a:t> : la quantité est respectée (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cf.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 </a:t>
                      </a:r>
                      <a:r>
                        <a:rPr kumimoji="0" lang="fr-BE" i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Démarche c)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Mise en page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/7,5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Utilisation de photos [1] ou Clarté du</a:t>
                      </a:r>
                      <a:r>
                        <a:rPr lang="fr-BE" baseline="0" dirty="0" smtClean="0">
                          <a:latin typeface="+mj-lt"/>
                        </a:rPr>
                        <a:t> schéma </a:t>
                      </a:r>
                      <a:r>
                        <a:rPr lang="fr-BE" dirty="0" smtClean="0">
                          <a:latin typeface="+mj-lt"/>
                        </a:rPr>
                        <a:t>[2]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/7,5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Lisibilité</a:t>
                      </a:r>
                      <a:r>
                        <a:rPr lang="fr-BE" baseline="0" dirty="0" smtClean="0">
                          <a:latin typeface="+mj-lt"/>
                        </a:rPr>
                        <a:t> du travail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Langue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/15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b="1" dirty="0" smtClean="0">
                          <a:latin typeface="+mj-lt"/>
                        </a:rPr>
                        <a:t>5</a:t>
                      </a:r>
                      <a:r>
                        <a:rPr lang="fr-BE" dirty="0" smtClean="0">
                          <a:latin typeface="+mj-lt"/>
                        </a:rPr>
                        <a:t> : grammaire</a:t>
                      </a:r>
                      <a:r>
                        <a:rPr lang="fr-BE" baseline="0" dirty="0" smtClean="0">
                          <a:latin typeface="+mj-lt"/>
                        </a:rPr>
                        <a:t> - accord des verbes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1" dirty="0" smtClean="0">
                          <a:latin typeface="+mj-lt"/>
                        </a:rPr>
                        <a:t>5</a:t>
                      </a:r>
                      <a:r>
                        <a:rPr lang="fr-BE" dirty="0" smtClean="0">
                          <a:latin typeface="+mj-lt"/>
                        </a:rPr>
                        <a:t> : grammaire -</a:t>
                      </a:r>
                      <a:r>
                        <a:rPr lang="fr-BE" baseline="0" dirty="0" smtClean="0">
                          <a:latin typeface="+mj-lt"/>
                        </a:rPr>
                        <a:t> accord des adjectifs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: grammaire</a:t>
                      </a:r>
                      <a:endParaRPr kumimoji="0" lang="fr-B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/5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choix du vocabulaire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/5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formulation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29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176996"/>
            <a:ext cx="2536728" cy="4895210"/>
          </a:xfrm>
        </p:spPr>
        <p:txBody>
          <a:bodyPr anchor="t">
            <a:normAutofit/>
          </a:bodyPr>
          <a:lstStyle/>
          <a:p>
            <a:r>
              <a:rPr lang="fr-BE" sz="3100" u="sng" dirty="0" smtClean="0">
                <a:solidFill>
                  <a:schemeClr val="accent3"/>
                </a:solidFill>
              </a:rPr>
              <a:t>1. Introduction</a:t>
            </a:r>
            <a:r>
              <a:rPr lang="fr-BE" sz="3100" dirty="0" smtClean="0">
                <a:solidFill>
                  <a:srgbClr val="5F7DB3"/>
                </a:solidFill>
              </a:rPr>
              <a:t/>
            </a:r>
            <a:br>
              <a:rPr lang="fr-BE" sz="3100" dirty="0" smtClean="0">
                <a:solidFill>
                  <a:srgbClr val="5F7DB3"/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2. Tâche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3. Démarche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4. Ressources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5. Conclusion</a:t>
            </a:r>
            <a:b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fr-BE" sz="3100" dirty="0" smtClean="0">
                <a:solidFill>
                  <a:schemeClr val="bg2">
                    <a:lumMod val="50000"/>
                  </a:schemeClr>
                </a:solidFill>
              </a:rPr>
              <a:t>6. Évaluation</a:t>
            </a:r>
            <a: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fr-B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fr-BE" dirty="0" smtClean="0">
                <a:solidFill>
                  <a:srgbClr val="5F7DB3"/>
                </a:solidFill>
              </a:rPr>
              <a:t/>
            </a:r>
            <a:br>
              <a:rPr lang="fr-BE" dirty="0" smtClean="0">
                <a:solidFill>
                  <a:srgbClr val="5F7DB3"/>
                </a:solidFill>
              </a:rPr>
            </a:br>
            <a:endParaRPr lang="fr-BE" dirty="0">
              <a:solidFill>
                <a:srgbClr val="5F7DB3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7" descr="C:\Users\Kevin\AppData\Local\Microsoft\Windows\Temporary Internet Files\Content.IE5\LJ9XS67O\MCj040605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8181">
            <a:off x="3406767" y="1194146"/>
            <a:ext cx="4755580" cy="40316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357166"/>
            <a:ext cx="8229600" cy="1143000"/>
          </a:xfrm>
        </p:spPr>
        <p:txBody>
          <a:bodyPr/>
          <a:lstStyle/>
          <a:p>
            <a:r>
              <a:rPr lang="fr-BE" dirty="0" smtClean="0"/>
              <a:t>6. </a:t>
            </a:r>
            <a:r>
              <a:rPr lang="fr-BE" smtClean="0"/>
              <a:t>Évaluation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214282" y="1495548"/>
          <a:ext cx="8501123" cy="379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52"/>
                <a:gridCol w="1827188"/>
                <a:gridCol w="1206490"/>
                <a:gridCol w="469649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Critères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Points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  <a:sym typeface="Wingdings" pitchFamily="2" charset="2"/>
                        </a:rPr>
                        <a:t>  </a:t>
                      </a:r>
                      <a:r>
                        <a:rPr kumimoji="0" lang="fr-BE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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684000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FR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Présentation</a:t>
                      </a: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Sélection</a:t>
                      </a:r>
                      <a:b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des</a:t>
                      </a:r>
                      <a:b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informations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/5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3 - 5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: toutes les 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informations sont pertinentes et intéressantes.</a:t>
                      </a: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400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2,5 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certaines informations ne sont ni pertinentes, ni intéressantes.</a:t>
                      </a:r>
                    </a:p>
                  </a:txBody>
                  <a:tcPr/>
                </a:tc>
              </a:tr>
              <a:tr h="68400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0 - 2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: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il n’y a pas suffisamment d’informations pertinentes et intéressantes.</a:t>
                      </a:r>
                    </a:p>
                  </a:txBody>
                  <a:tcPr/>
                </a:tc>
              </a:tr>
              <a:tr h="68400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Langue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/2,5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prononciation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</a:tr>
              <a:tr h="68400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/2,5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rythme, volume, intonation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30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804" y="357166"/>
            <a:ext cx="8229600" cy="1143000"/>
          </a:xfrm>
        </p:spPr>
        <p:txBody>
          <a:bodyPr/>
          <a:lstStyle/>
          <a:p>
            <a:r>
              <a:rPr lang="fr-BE" dirty="0" smtClean="0"/>
              <a:t>6. Évaluation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572743"/>
              </p:ext>
            </p:extLst>
          </p:nvPr>
        </p:nvGraphicFramePr>
        <p:xfrm>
          <a:off x="214282" y="1454490"/>
          <a:ext cx="8501123" cy="447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952"/>
                <a:gridCol w="1827188"/>
                <a:gridCol w="1206490"/>
                <a:gridCol w="469649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Critères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Points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  <a:sym typeface="Wingdings" pitchFamily="2" charset="2"/>
                        </a:rPr>
                        <a:t>  </a:t>
                      </a:r>
                      <a:r>
                        <a:rPr kumimoji="0" lang="fr-BE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</a:t>
                      </a:r>
                      <a:endParaRPr lang="fr-BE" dirty="0">
                        <a:latin typeface="+mj-lt"/>
                      </a:endParaRPr>
                    </a:p>
                  </a:txBody>
                  <a:tcPr/>
                </a:tc>
              </a:tr>
              <a:tr h="684000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Rapport</a:t>
                      </a:r>
                      <a:b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individuel</a:t>
                      </a:r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Quantité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et c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ontenu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/10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+ 2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: la quantité est respectée 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</a:tr>
              <a:tr h="684000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b="1" dirty="0" smtClean="0">
                          <a:latin typeface="+mj-lt"/>
                        </a:rPr>
                        <a:t>8</a:t>
                      </a:r>
                      <a:r>
                        <a:rPr lang="fr-BE" dirty="0" smtClean="0">
                          <a:latin typeface="+mj-lt"/>
                        </a:rPr>
                        <a:t> : arguments dans le rapport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</a:tr>
              <a:tr h="6840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Langue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dirty="0" smtClean="0">
                          <a:latin typeface="+mj-lt"/>
                        </a:rPr>
                        <a:t>/10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b="1" dirty="0" smtClean="0">
                          <a:latin typeface="+mj-lt"/>
                        </a:rPr>
                        <a:t>2,5</a:t>
                      </a:r>
                      <a:r>
                        <a:rPr lang="fr-BE" dirty="0" smtClean="0">
                          <a:latin typeface="+mj-lt"/>
                        </a:rPr>
                        <a:t> : grammaire</a:t>
                      </a:r>
                      <a:r>
                        <a:rPr lang="fr-BE" baseline="0" dirty="0" smtClean="0">
                          <a:latin typeface="+mj-lt"/>
                        </a:rPr>
                        <a:t> - accord des verbes et des adjectifs</a:t>
                      </a:r>
                    </a:p>
                  </a:txBody>
                  <a:tcPr anchor="ctr"/>
                </a:tc>
              </a:tr>
              <a:tr h="6840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  <a:r>
                        <a:rPr kumimoji="0" lang="fr-B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: grammaire</a:t>
                      </a:r>
                      <a:endParaRPr kumimoji="0" lang="fr-BE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840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BE" b="1" dirty="0" smtClean="0">
                          <a:latin typeface="+mj-lt"/>
                        </a:rPr>
                        <a:t>2,5</a:t>
                      </a:r>
                      <a:r>
                        <a:rPr lang="fr-BE" dirty="0" smtClean="0">
                          <a:latin typeface="+mj-lt"/>
                        </a:rPr>
                        <a:t> : choix du vocabulaire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</a:tr>
              <a:tr h="68400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0" lang="fr-BE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B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fr-BE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2,5</a:t>
                      </a:r>
                      <a:r>
                        <a:rPr kumimoji="0" lang="fr-B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: </a:t>
                      </a:r>
                      <a:r>
                        <a:rPr lang="fr-BE" dirty="0" smtClean="0">
                          <a:latin typeface="+mj-lt"/>
                        </a:rPr>
                        <a:t>formulation</a:t>
                      </a:r>
                      <a:endParaRPr lang="fr-BE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31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Objectifs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329642" cy="4786346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Font typeface="Wingdings" pitchFamily="2" charset="2"/>
              <a:buChar char="à"/>
            </a:pPr>
            <a:r>
              <a:rPr lang="fr-BE" sz="2000" dirty="0" smtClean="0">
                <a:latin typeface="+mj-lt"/>
              </a:rPr>
              <a:t>Une fois la </a:t>
            </a:r>
            <a:r>
              <a:rPr lang="fr-BE" sz="2000" dirty="0" err="1" smtClean="0">
                <a:latin typeface="+mj-lt"/>
              </a:rPr>
              <a:t>webquest</a:t>
            </a:r>
            <a:r>
              <a:rPr lang="fr-BE" sz="2000" dirty="0" smtClean="0">
                <a:latin typeface="+mj-lt"/>
              </a:rPr>
              <a:t> terminée, les élèves sont capables de…</a:t>
            </a:r>
          </a:p>
          <a:p>
            <a:pPr lvl="0">
              <a:lnSpc>
                <a:spcPct val="90000"/>
              </a:lnSpc>
              <a:buFont typeface="Wingdings" pitchFamily="2" charset="2"/>
              <a:buChar char="à"/>
            </a:pPr>
            <a:endParaRPr lang="fr-BE" sz="2000" dirty="0" smtClean="0">
              <a:latin typeface="+mj-lt"/>
            </a:endParaRPr>
          </a:p>
          <a:p>
            <a:r>
              <a:rPr lang="fr-BE" sz="2000" dirty="0" smtClean="0">
                <a:latin typeface="+mj-lt"/>
              </a:rPr>
              <a:t>trouver des informations spécifiques grâce à des sources francophones.</a:t>
            </a:r>
          </a:p>
          <a:p>
            <a:pPr lvl="0"/>
            <a:r>
              <a:rPr lang="fr-BE" sz="2000" dirty="0" smtClean="0">
                <a:latin typeface="+mj-lt"/>
              </a:rPr>
              <a:t>sélectionner des informations pertinentes.</a:t>
            </a:r>
          </a:p>
          <a:p>
            <a:pPr lvl="0"/>
            <a:r>
              <a:rPr lang="fr-BE" sz="2000" dirty="0" smtClean="0">
                <a:latin typeface="+mj-lt"/>
              </a:rPr>
              <a:t>donner des informations dans un français précis et correct. </a:t>
            </a:r>
          </a:p>
          <a:p>
            <a:pPr lvl="0"/>
            <a:r>
              <a:rPr lang="fr-BE" sz="2000" dirty="0" smtClean="0">
                <a:latin typeface="+mj-lt"/>
              </a:rPr>
              <a:t>utiliser un traitement de textes.</a:t>
            </a:r>
          </a:p>
          <a:p>
            <a:pPr lvl="0"/>
            <a:r>
              <a:rPr lang="fr-BE" sz="2000" dirty="0" smtClean="0">
                <a:latin typeface="+mj-lt"/>
              </a:rPr>
              <a:t>rédiger un rapport en donnant leur propre opinion.</a:t>
            </a:r>
          </a:p>
          <a:p>
            <a:pPr lvl="0"/>
            <a:r>
              <a:rPr lang="fr-BE" sz="2000" dirty="0" smtClean="0">
                <a:latin typeface="+mj-lt"/>
              </a:rPr>
              <a:t>sélectionner les informations les plus importantes pour leur présentation aux élèves de 5</a:t>
            </a:r>
            <a:r>
              <a:rPr lang="fr-BE" sz="2000" baseline="30000" dirty="0" smtClean="0">
                <a:latin typeface="+mj-lt"/>
              </a:rPr>
              <a:t>ième</a:t>
            </a:r>
            <a:r>
              <a:rPr lang="fr-BE" sz="2000" dirty="0" smtClean="0">
                <a:latin typeface="+mj-lt"/>
              </a:rPr>
              <a:t>.</a:t>
            </a:r>
          </a:p>
          <a:p>
            <a:pPr lvl="0"/>
            <a:r>
              <a:rPr lang="fr-BE" sz="2000" dirty="0" smtClean="0">
                <a:latin typeface="+mj-lt"/>
              </a:rPr>
              <a:t>donner des informations sur la ville de Lille (</a:t>
            </a:r>
            <a:r>
              <a:rPr lang="fr-BE" sz="2000" dirty="0" err="1" smtClean="0">
                <a:latin typeface="+mj-lt"/>
              </a:rPr>
              <a:t>e.a</a:t>
            </a:r>
            <a:r>
              <a:rPr lang="fr-BE" sz="2000" dirty="0" smtClean="0">
                <a:latin typeface="+mj-lt"/>
              </a:rPr>
              <a:t>. situation sur une carte de France et curiosités touristiques).</a:t>
            </a:r>
          </a:p>
          <a:p>
            <a:pPr lvl="0"/>
            <a:r>
              <a:rPr lang="fr-BE" sz="2000" dirty="0" smtClean="0">
                <a:latin typeface="+mj-lt"/>
              </a:rPr>
              <a:t>mener à terme un travail de groupe.</a:t>
            </a:r>
          </a:p>
          <a:p>
            <a:pPr lvl="0"/>
            <a:r>
              <a:rPr lang="fr-BE" sz="2000" dirty="0" smtClean="0">
                <a:latin typeface="+mj-lt"/>
              </a:rPr>
              <a:t>planifier leur travail en fonction d’un planning donné.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32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Introduction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428868"/>
            <a:ext cx="5329246" cy="500066"/>
          </a:xfrm>
        </p:spPr>
        <p:txBody>
          <a:bodyPr/>
          <a:lstStyle/>
          <a:p>
            <a:r>
              <a:rPr lang="fr-BE" dirty="0" smtClean="0">
                <a:latin typeface="+mj-lt"/>
              </a:rPr>
              <a:t>Qu’est-ce que c’est ?</a:t>
            </a:r>
          </a:p>
        </p:txBody>
      </p:sp>
      <p:pic>
        <p:nvPicPr>
          <p:cNvPr id="2050" name="Picture 2" descr="G:\SCHOOL\2008-2009\Didactique Français\Didactique 2\Webquest\Provinces de Belgique.png"/>
          <p:cNvPicPr>
            <a:picLocks noChangeAspect="1" noChangeArrowheads="1"/>
          </p:cNvPicPr>
          <p:nvPr/>
        </p:nvPicPr>
        <p:blipFill>
          <a:blip r:embed="rId2" cstate="print"/>
          <a:srcRect l="4500" t="3606" r="3999" b="4446"/>
          <a:stretch>
            <a:fillRect/>
          </a:stretch>
        </p:blipFill>
        <p:spPr bwMode="auto">
          <a:xfrm>
            <a:off x="4116726" y="857232"/>
            <a:ext cx="5027274" cy="4203131"/>
          </a:xfrm>
          <a:prstGeom prst="rect">
            <a:avLst/>
          </a:prstGeom>
          <a:noFill/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285720" y="3571876"/>
            <a:ext cx="8229600" cy="2752724"/>
          </a:xfrm>
          <a:prstGeom prst="rect">
            <a:avLst/>
          </a:prstGeom>
        </p:spPr>
        <p:txBody>
          <a:bodyPr vert="horz" numCol="2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Anvers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Brabant Flamand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Brabant Wallon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Flandre Occidentale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Flandre Orientale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Hainaut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Liège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Limbourg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Luxembourg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Namur</a:t>
            </a:r>
            <a:endParaRPr kumimoji="0" lang="fr-B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85720" y="2928934"/>
            <a:ext cx="5329246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Quelles provinces peux-tu citer ?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85720" y="6072206"/>
            <a:ext cx="8643998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Les provinces sont encore divisées en arrondissement(s).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allAtOnce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CHOOL\2008-2009\Didactique Français\Didactique 2\Webquest\Départements frança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619250"/>
            <a:ext cx="5600700" cy="523875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Introduction</a:t>
            </a:r>
            <a:endParaRPr lang="fr-BE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71406" y="1857364"/>
            <a:ext cx="3929090" cy="15001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r-BE" sz="2800" dirty="0" smtClean="0">
                <a:latin typeface="+mj-lt"/>
              </a:rPr>
              <a:t>En France, on dit </a:t>
            </a:r>
            <a:br>
              <a:rPr lang="fr-BE" sz="2800" dirty="0" smtClean="0">
                <a:latin typeface="+mj-lt"/>
              </a:rPr>
            </a:br>
            <a:r>
              <a:rPr lang="fr-BE" sz="2800" dirty="0" smtClean="0">
                <a:latin typeface="+mj-lt"/>
              </a:rPr>
              <a:t>« </a:t>
            </a:r>
            <a:r>
              <a:rPr lang="fr-BE" sz="2800" b="1" i="1" dirty="0" smtClean="0">
                <a:solidFill>
                  <a:srgbClr val="5F7DB3"/>
                </a:solidFill>
                <a:latin typeface="+mj-lt"/>
              </a:rPr>
              <a:t>région</a:t>
            </a:r>
            <a:r>
              <a:rPr lang="fr-BE" sz="2800" dirty="0" smtClean="0">
                <a:latin typeface="+mj-lt"/>
              </a:rPr>
              <a:t> » et « </a:t>
            </a:r>
            <a:r>
              <a:rPr lang="fr-BE" sz="2800" b="1" i="1" dirty="0" smtClean="0">
                <a:solidFill>
                  <a:schemeClr val="accent3"/>
                </a:solidFill>
                <a:latin typeface="+mj-lt"/>
              </a:rPr>
              <a:t>département</a:t>
            </a:r>
            <a:r>
              <a:rPr lang="fr-BE" sz="2800" dirty="0" smtClean="0">
                <a:latin typeface="+mj-lt"/>
              </a:rPr>
              <a:t> ».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71406" y="3214686"/>
            <a:ext cx="3571900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800" dirty="0" smtClean="0">
                <a:latin typeface="+mj-lt"/>
              </a:rPr>
              <a:t>Connais-tu cette </a:t>
            </a:r>
            <a:r>
              <a:rPr lang="fr-BE" sz="2800" b="1" dirty="0" smtClean="0">
                <a:solidFill>
                  <a:srgbClr val="5F7DB3"/>
                </a:solidFill>
                <a:latin typeface="+mj-lt"/>
              </a:rPr>
              <a:t>région</a:t>
            </a:r>
            <a:r>
              <a:rPr lang="fr-BE" sz="2800" dirty="0" smtClean="0">
                <a:latin typeface="+mj-lt"/>
              </a:rPr>
              <a:t> ?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endParaRPr lang="fr-BE" sz="2800" dirty="0" smtClean="0">
              <a:latin typeface="+mj-lt"/>
            </a:endParaRP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endParaRPr lang="fr-BE" sz="2800" dirty="0" smtClean="0">
              <a:latin typeface="+mj-lt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fr-BE" sz="2800" dirty="0" smtClean="0">
                <a:latin typeface="+mj-lt"/>
              </a:rPr>
              <a:t>Et ce </a:t>
            </a:r>
            <a:r>
              <a:rPr lang="fr-BE" sz="2800" b="1" dirty="0" smtClean="0">
                <a:solidFill>
                  <a:schemeClr val="accent3"/>
                </a:solidFill>
                <a:latin typeface="+mj-lt"/>
              </a:rPr>
              <a:t>département</a:t>
            </a:r>
            <a:r>
              <a:rPr lang="fr-BE" sz="2800" dirty="0" smtClean="0">
                <a:latin typeface="+mj-lt"/>
              </a:rPr>
              <a:t> ?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5941219" y="1656848"/>
            <a:ext cx="950285" cy="591565"/>
          </a:xfrm>
          <a:custGeom>
            <a:avLst/>
            <a:gdLst>
              <a:gd name="connsiteX0" fmla="*/ 359569 w 950285"/>
              <a:gd name="connsiteY0" fmla="*/ 502 h 591565"/>
              <a:gd name="connsiteX1" fmla="*/ 366712 w 950285"/>
              <a:gd name="connsiteY1" fmla="*/ 7646 h 591565"/>
              <a:gd name="connsiteX2" fmla="*/ 373856 w 950285"/>
              <a:gd name="connsiteY2" fmla="*/ 29077 h 591565"/>
              <a:gd name="connsiteX3" fmla="*/ 376237 w 950285"/>
              <a:gd name="connsiteY3" fmla="*/ 36221 h 591565"/>
              <a:gd name="connsiteX4" fmla="*/ 378619 w 950285"/>
              <a:gd name="connsiteY4" fmla="*/ 43365 h 591565"/>
              <a:gd name="connsiteX5" fmla="*/ 381000 w 950285"/>
              <a:gd name="connsiteY5" fmla="*/ 136233 h 591565"/>
              <a:gd name="connsiteX6" fmla="*/ 395287 w 950285"/>
              <a:gd name="connsiteY6" fmla="*/ 140996 h 591565"/>
              <a:gd name="connsiteX7" fmla="*/ 402431 w 950285"/>
              <a:gd name="connsiteY7" fmla="*/ 143377 h 591565"/>
              <a:gd name="connsiteX8" fmla="*/ 409575 w 950285"/>
              <a:gd name="connsiteY8" fmla="*/ 145758 h 591565"/>
              <a:gd name="connsiteX9" fmla="*/ 416719 w 950285"/>
              <a:gd name="connsiteY9" fmla="*/ 152902 h 591565"/>
              <a:gd name="connsiteX10" fmla="*/ 423862 w 950285"/>
              <a:gd name="connsiteY10" fmla="*/ 157665 h 591565"/>
              <a:gd name="connsiteX11" fmla="*/ 428625 w 950285"/>
              <a:gd name="connsiteY11" fmla="*/ 164808 h 591565"/>
              <a:gd name="connsiteX12" fmla="*/ 435769 w 950285"/>
              <a:gd name="connsiteY12" fmla="*/ 171952 h 591565"/>
              <a:gd name="connsiteX13" fmla="*/ 447675 w 950285"/>
              <a:gd name="connsiteY13" fmla="*/ 200527 h 591565"/>
              <a:gd name="connsiteX14" fmla="*/ 454819 w 950285"/>
              <a:gd name="connsiteY14" fmla="*/ 202908 h 591565"/>
              <a:gd name="connsiteX15" fmla="*/ 483394 w 950285"/>
              <a:gd name="connsiteY15" fmla="*/ 200527 h 591565"/>
              <a:gd name="connsiteX16" fmla="*/ 497681 w 950285"/>
              <a:gd name="connsiteY16" fmla="*/ 193383 h 591565"/>
              <a:gd name="connsiteX17" fmla="*/ 504825 w 950285"/>
              <a:gd name="connsiteY17" fmla="*/ 191002 h 591565"/>
              <a:gd name="connsiteX18" fmla="*/ 519112 w 950285"/>
              <a:gd name="connsiteY18" fmla="*/ 181477 h 591565"/>
              <a:gd name="connsiteX19" fmla="*/ 526256 w 950285"/>
              <a:gd name="connsiteY19" fmla="*/ 176715 h 591565"/>
              <a:gd name="connsiteX20" fmla="*/ 545306 w 950285"/>
              <a:gd name="connsiteY20" fmla="*/ 171952 h 591565"/>
              <a:gd name="connsiteX21" fmla="*/ 569119 w 950285"/>
              <a:gd name="connsiteY21" fmla="*/ 174333 h 591565"/>
              <a:gd name="connsiteX22" fmla="*/ 573881 w 950285"/>
              <a:gd name="connsiteY22" fmla="*/ 181477 h 591565"/>
              <a:gd name="connsiteX23" fmla="*/ 578644 w 950285"/>
              <a:gd name="connsiteY23" fmla="*/ 198146 h 591565"/>
              <a:gd name="connsiteX24" fmla="*/ 592931 w 950285"/>
              <a:gd name="connsiteY24" fmla="*/ 207671 h 591565"/>
              <a:gd name="connsiteX25" fmla="*/ 597694 w 950285"/>
              <a:gd name="connsiteY25" fmla="*/ 214815 h 591565"/>
              <a:gd name="connsiteX26" fmla="*/ 602456 w 950285"/>
              <a:gd name="connsiteY26" fmla="*/ 229102 h 591565"/>
              <a:gd name="connsiteX27" fmla="*/ 604837 w 950285"/>
              <a:gd name="connsiteY27" fmla="*/ 248152 h 591565"/>
              <a:gd name="connsiteX28" fmla="*/ 607219 w 950285"/>
              <a:gd name="connsiteY28" fmla="*/ 262440 h 591565"/>
              <a:gd name="connsiteX29" fmla="*/ 611981 w 950285"/>
              <a:gd name="connsiteY29" fmla="*/ 281490 h 591565"/>
              <a:gd name="connsiteX30" fmla="*/ 614362 w 950285"/>
              <a:gd name="connsiteY30" fmla="*/ 291015 h 591565"/>
              <a:gd name="connsiteX31" fmla="*/ 623887 w 950285"/>
              <a:gd name="connsiteY31" fmla="*/ 305302 h 591565"/>
              <a:gd name="connsiteX32" fmla="*/ 638175 w 950285"/>
              <a:gd name="connsiteY32" fmla="*/ 312446 h 591565"/>
              <a:gd name="connsiteX33" fmla="*/ 711994 w 950285"/>
              <a:gd name="connsiteY33" fmla="*/ 314827 h 591565"/>
              <a:gd name="connsiteX34" fmla="*/ 733425 w 950285"/>
              <a:gd name="connsiteY34" fmla="*/ 324352 h 591565"/>
              <a:gd name="connsiteX35" fmla="*/ 740569 w 950285"/>
              <a:gd name="connsiteY35" fmla="*/ 326733 h 591565"/>
              <a:gd name="connsiteX36" fmla="*/ 747712 w 950285"/>
              <a:gd name="connsiteY36" fmla="*/ 348165 h 591565"/>
              <a:gd name="connsiteX37" fmla="*/ 750094 w 950285"/>
              <a:gd name="connsiteY37" fmla="*/ 355308 h 591565"/>
              <a:gd name="connsiteX38" fmla="*/ 752475 w 950285"/>
              <a:gd name="connsiteY38" fmla="*/ 369596 h 591565"/>
              <a:gd name="connsiteX39" fmla="*/ 754856 w 950285"/>
              <a:gd name="connsiteY39" fmla="*/ 400552 h 591565"/>
              <a:gd name="connsiteX40" fmla="*/ 757237 w 950285"/>
              <a:gd name="connsiteY40" fmla="*/ 407696 h 591565"/>
              <a:gd name="connsiteX41" fmla="*/ 764381 w 950285"/>
              <a:gd name="connsiteY41" fmla="*/ 412458 h 591565"/>
              <a:gd name="connsiteX42" fmla="*/ 788194 w 950285"/>
              <a:gd name="connsiteY42" fmla="*/ 407696 h 591565"/>
              <a:gd name="connsiteX43" fmla="*/ 795337 w 950285"/>
              <a:gd name="connsiteY43" fmla="*/ 405315 h 591565"/>
              <a:gd name="connsiteX44" fmla="*/ 838200 w 950285"/>
              <a:gd name="connsiteY44" fmla="*/ 400552 h 591565"/>
              <a:gd name="connsiteX45" fmla="*/ 845344 w 950285"/>
              <a:gd name="connsiteY45" fmla="*/ 398171 h 591565"/>
              <a:gd name="connsiteX46" fmla="*/ 881062 w 950285"/>
              <a:gd name="connsiteY46" fmla="*/ 400552 h 591565"/>
              <a:gd name="connsiteX47" fmla="*/ 895350 w 950285"/>
              <a:gd name="connsiteY47" fmla="*/ 407696 h 591565"/>
              <a:gd name="connsiteX48" fmla="*/ 902494 w 950285"/>
              <a:gd name="connsiteY48" fmla="*/ 410077 h 591565"/>
              <a:gd name="connsiteX49" fmla="*/ 912019 w 950285"/>
              <a:gd name="connsiteY49" fmla="*/ 424365 h 591565"/>
              <a:gd name="connsiteX50" fmla="*/ 926306 w 950285"/>
              <a:gd name="connsiteY50" fmla="*/ 429127 h 591565"/>
              <a:gd name="connsiteX51" fmla="*/ 933450 w 950285"/>
              <a:gd name="connsiteY51" fmla="*/ 433890 h 591565"/>
              <a:gd name="connsiteX52" fmla="*/ 935831 w 950285"/>
              <a:gd name="connsiteY52" fmla="*/ 441033 h 591565"/>
              <a:gd name="connsiteX53" fmla="*/ 931069 w 950285"/>
              <a:gd name="connsiteY53" fmla="*/ 467227 h 591565"/>
              <a:gd name="connsiteX54" fmla="*/ 926306 w 950285"/>
              <a:gd name="connsiteY54" fmla="*/ 474371 h 591565"/>
              <a:gd name="connsiteX55" fmla="*/ 935831 w 950285"/>
              <a:gd name="connsiteY55" fmla="*/ 519615 h 591565"/>
              <a:gd name="connsiteX56" fmla="*/ 945356 w 950285"/>
              <a:gd name="connsiteY56" fmla="*/ 521996 h 591565"/>
              <a:gd name="connsiteX57" fmla="*/ 945356 w 950285"/>
              <a:gd name="connsiteY57" fmla="*/ 555333 h 591565"/>
              <a:gd name="connsiteX58" fmla="*/ 938212 w 950285"/>
              <a:gd name="connsiteY58" fmla="*/ 557715 h 591565"/>
              <a:gd name="connsiteX59" fmla="*/ 931069 w 950285"/>
              <a:gd name="connsiteY59" fmla="*/ 562477 h 591565"/>
              <a:gd name="connsiteX60" fmla="*/ 926306 w 950285"/>
              <a:gd name="connsiteY60" fmla="*/ 569621 h 591565"/>
              <a:gd name="connsiteX61" fmla="*/ 919162 w 950285"/>
              <a:gd name="connsiteY61" fmla="*/ 576765 h 591565"/>
              <a:gd name="connsiteX62" fmla="*/ 914400 w 950285"/>
              <a:gd name="connsiteY62" fmla="*/ 591052 h 591565"/>
              <a:gd name="connsiteX63" fmla="*/ 878681 w 950285"/>
              <a:gd name="connsiteY63" fmla="*/ 588671 h 591565"/>
              <a:gd name="connsiteX64" fmla="*/ 876300 w 950285"/>
              <a:gd name="connsiteY64" fmla="*/ 581527 h 591565"/>
              <a:gd name="connsiteX65" fmla="*/ 862012 w 950285"/>
              <a:gd name="connsiteY65" fmla="*/ 574383 h 591565"/>
              <a:gd name="connsiteX66" fmla="*/ 812006 w 950285"/>
              <a:gd name="connsiteY66" fmla="*/ 572002 h 591565"/>
              <a:gd name="connsiteX67" fmla="*/ 776287 w 950285"/>
              <a:gd name="connsiteY67" fmla="*/ 564858 h 591565"/>
              <a:gd name="connsiteX68" fmla="*/ 769144 w 950285"/>
              <a:gd name="connsiteY68" fmla="*/ 562477 h 591565"/>
              <a:gd name="connsiteX69" fmla="*/ 762000 w 950285"/>
              <a:gd name="connsiteY69" fmla="*/ 560096 h 591565"/>
              <a:gd name="connsiteX70" fmla="*/ 716756 w 950285"/>
              <a:gd name="connsiteY70" fmla="*/ 562477 h 591565"/>
              <a:gd name="connsiteX71" fmla="*/ 707231 w 950285"/>
              <a:gd name="connsiteY71" fmla="*/ 564858 h 591565"/>
              <a:gd name="connsiteX72" fmla="*/ 692944 w 950285"/>
              <a:gd name="connsiteY72" fmla="*/ 569621 h 591565"/>
              <a:gd name="connsiteX73" fmla="*/ 685800 w 950285"/>
              <a:gd name="connsiteY73" fmla="*/ 572002 h 591565"/>
              <a:gd name="connsiteX74" fmla="*/ 676275 w 950285"/>
              <a:gd name="connsiteY74" fmla="*/ 574383 h 591565"/>
              <a:gd name="connsiteX75" fmla="*/ 664369 w 950285"/>
              <a:gd name="connsiteY75" fmla="*/ 576765 h 591565"/>
              <a:gd name="connsiteX76" fmla="*/ 657225 w 950285"/>
              <a:gd name="connsiteY76" fmla="*/ 579146 h 591565"/>
              <a:gd name="connsiteX77" fmla="*/ 642937 w 950285"/>
              <a:gd name="connsiteY77" fmla="*/ 581527 h 591565"/>
              <a:gd name="connsiteX78" fmla="*/ 633412 w 950285"/>
              <a:gd name="connsiteY78" fmla="*/ 583908 h 591565"/>
              <a:gd name="connsiteX79" fmla="*/ 554831 w 950285"/>
              <a:gd name="connsiteY79" fmla="*/ 579146 h 591565"/>
              <a:gd name="connsiteX80" fmla="*/ 547687 w 950285"/>
              <a:gd name="connsiteY80" fmla="*/ 576765 h 591565"/>
              <a:gd name="connsiteX81" fmla="*/ 533400 w 950285"/>
              <a:gd name="connsiteY81" fmla="*/ 567240 h 591565"/>
              <a:gd name="connsiteX82" fmla="*/ 519112 w 950285"/>
              <a:gd name="connsiteY82" fmla="*/ 562477 h 591565"/>
              <a:gd name="connsiteX83" fmla="*/ 473869 w 950285"/>
              <a:gd name="connsiteY83" fmla="*/ 557715 h 591565"/>
              <a:gd name="connsiteX84" fmla="*/ 459581 w 950285"/>
              <a:gd name="connsiteY84" fmla="*/ 552952 h 591565"/>
              <a:gd name="connsiteX85" fmla="*/ 452437 w 950285"/>
              <a:gd name="connsiteY85" fmla="*/ 550571 h 591565"/>
              <a:gd name="connsiteX86" fmla="*/ 438150 w 950285"/>
              <a:gd name="connsiteY86" fmla="*/ 541046 h 591565"/>
              <a:gd name="connsiteX87" fmla="*/ 423862 w 950285"/>
              <a:gd name="connsiteY87" fmla="*/ 536283 h 591565"/>
              <a:gd name="connsiteX88" fmla="*/ 416719 w 950285"/>
              <a:gd name="connsiteY88" fmla="*/ 533902 h 591565"/>
              <a:gd name="connsiteX89" fmla="*/ 388144 w 950285"/>
              <a:gd name="connsiteY89" fmla="*/ 531521 h 591565"/>
              <a:gd name="connsiteX90" fmla="*/ 366712 w 950285"/>
              <a:gd name="connsiteY90" fmla="*/ 524377 h 591565"/>
              <a:gd name="connsiteX91" fmla="*/ 359569 w 950285"/>
              <a:gd name="connsiteY91" fmla="*/ 521996 h 591565"/>
              <a:gd name="connsiteX92" fmla="*/ 352425 w 950285"/>
              <a:gd name="connsiteY92" fmla="*/ 519615 h 591565"/>
              <a:gd name="connsiteX93" fmla="*/ 335756 w 950285"/>
              <a:gd name="connsiteY93" fmla="*/ 521996 h 591565"/>
              <a:gd name="connsiteX94" fmla="*/ 326231 w 950285"/>
              <a:gd name="connsiteY94" fmla="*/ 536283 h 591565"/>
              <a:gd name="connsiteX95" fmla="*/ 307181 w 950285"/>
              <a:gd name="connsiteY95" fmla="*/ 533902 h 591565"/>
              <a:gd name="connsiteX96" fmla="*/ 309562 w 950285"/>
              <a:gd name="connsiteY96" fmla="*/ 510090 h 591565"/>
              <a:gd name="connsiteX97" fmla="*/ 333375 w 950285"/>
              <a:gd name="connsiteY97" fmla="*/ 498183 h 591565"/>
              <a:gd name="connsiteX98" fmla="*/ 333375 w 950285"/>
              <a:gd name="connsiteY98" fmla="*/ 481515 h 591565"/>
              <a:gd name="connsiteX99" fmla="*/ 330994 w 950285"/>
              <a:gd name="connsiteY99" fmla="*/ 474371 h 591565"/>
              <a:gd name="connsiteX100" fmla="*/ 323850 w 950285"/>
              <a:gd name="connsiteY100" fmla="*/ 471990 h 591565"/>
              <a:gd name="connsiteX101" fmla="*/ 226219 w 950285"/>
              <a:gd name="connsiteY101" fmla="*/ 474371 h 591565"/>
              <a:gd name="connsiteX102" fmla="*/ 185737 w 950285"/>
              <a:gd name="connsiteY102" fmla="*/ 464846 h 591565"/>
              <a:gd name="connsiteX103" fmla="*/ 178594 w 950285"/>
              <a:gd name="connsiteY103" fmla="*/ 460083 h 591565"/>
              <a:gd name="connsiteX104" fmla="*/ 164306 w 950285"/>
              <a:gd name="connsiteY104" fmla="*/ 455321 h 591565"/>
              <a:gd name="connsiteX105" fmla="*/ 157162 w 950285"/>
              <a:gd name="connsiteY105" fmla="*/ 441033 h 591565"/>
              <a:gd name="connsiteX106" fmla="*/ 154781 w 950285"/>
              <a:gd name="connsiteY106" fmla="*/ 429127 h 591565"/>
              <a:gd name="connsiteX107" fmla="*/ 152400 w 950285"/>
              <a:gd name="connsiteY107" fmla="*/ 421983 h 591565"/>
              <a:gd name="connsiteX108" fmla="*/ 142875 w 950285"/>
              <a:gd name="connsiteY108" fmla="*/ 419602 h 591565"/>
              <a:gd name="connsiteX109" fmla="*/ 128587 w 950285"/>
              <a:gd name="connsiteY109" fmla="*/ 414840 h 591565"/>
              <a:gd name="connsiteX110" fmla="*/ 114300 w 950285"/>
              <a:gd name="connsiteY110" fmla="*/ 405315 h 591565"/>
              <a:gd name="connsiteX111" fmla="*/ 107156 w 950285"/>
              <a:gd name="connsiteY111" fmla="*/ 400552 h 591565"/>
              <a:gd name="connsiteX112" fmla="*/ 92869 w 950285"/>
              <a:gd name="connsiteY112" fmla="*/ 395790 h 591565"/>
              <a:gd name="connsiteX113" fmla="*/ 85725 w 950285"/>
              <a:gd name="connsiteY113" fmla="*/ 393408 h 591565"/>
              <a:gd name="connsiteX114" fmla="*/ 76200 w 950285"/>
              <a:gd name="connsiteY114" fmla="*/ 395790 h 591565"/>
              <a:gd name="connsiteX115" fmla="*/ 71437 w 950285"/>
              <a:gd name="connsiteY115" fmla="*/ 402933 h 591565"/>
              <a:gd name="connsiteX116" fmla="*/ 57150 w 950285"/>
              <a:gd name="connsiteY116" fmla="*/ 407696 h 591565"/>
              <a:gd name="connsiteX117" fmla="*/ 42862 w 950285"/>
              <a:gd name="connsiteY117" fmla="*/ 398171 h 591565"/>
              <a:gd name="connsiteX118" fmla="*/ 28575 w 950285"/>
              <a:gd name="connsiteY118" fmla="*/ 388646 h 591565"/>
              <a:gd name="connsiteX119" fmla="*/ 21431 w 950285"/>
              <a:gd name="connsiteY119" fmla="*/ 383883 h 591565"/>
              <a:gd name="connsiteX120" fmla="*/ 14287 w 950285"/>
              <a:gd name="connsiteY120" fmla="*/ 376740 h 591565"/>
              <a:gd name="connsiteX121" fmla="*/ 4762 w 950285"/>
              <a:gd name="connsiteY121" fmla="*/ 362452 h 591565"/>
              <a:gd name="connsiteX122" fmla="*/ 0 w 950285"/>
              <a:gd name="connsiteY122" fmla="*/ 345783 h 591565"/>
              <a:gd name="connsiteX123" fmla="*/ 2381 w 950285"/>
              <a:gd name="connsiteY123" fmla="*/ 160046 h 591565"/>
              <a:gd name="connsiteX124" fmla="*/ 7144 w 950285"/>
              <a:gd name="connsiteY124" fmla="*/ 143377 h 591565"/>
              <a:gd name="connsiteX125" fmla="*/ 11906 w 950285"/>
              <a:gd name="connsiteY125" fmla="*/ 124327 h 591565"/>
              <a:gd name="connsiteX126" fmla="*/ 23812 w 950285"/>
              <a:gd name="connsiteY126" fmla="*/ 110040 h 591565"/>
              <a:gd name="connsiteX127" fmla="*/ 30956 w 950285"/>
              <a:gd name="connsiteY127" fmla="*/ 105277 h 591565"/>
              <a:gd name="connsiteX128" fmla="*/ 42862 w 950285"/>
              <a:gd name="connsiteY128" fmla="*/ 95752 h 591565"/>
              <a:gd name="connsiteX129" fmla="*/ 59531 w 950285"/>
              <a:gd name="connsiteY129" fmla="*/ 83846 h 591565"/>
              <a:gd name="connsiteX130" fmla="*/ 76200 w 950285"/>
              <a:gd name="connsiteY130" fmla="*/ 79083 h 591565"/>
              <a:gd name="connsiteX131" fmla="*/ 90487 w 950285"/>
              <a:gd name="connsiteY131" fmla="*/ 74321 h 591565"/>
              <a:gd name="connsiteX132" fmla="*/ 97631 w 950285"/>
              <a:gd name="connsiteY132" fmla="*/ 71940 h 591565"/>
              <a:gd name="connsiteX133" fmla="*/ 104775 w 950285"/>
              <a:gd name="connsiteY133" fmla="*/ 67177 h 591565"/>
              <a:gd name="connsiteX134" fmla="*/ 111919 w 950285"/>
              <a:gd name="connsiteY134" fmla="*/ 64796 h 591565"/>
              <a:gd name="connsiteX135" fmla="*/ 133350 w 950285"/>
              <a:gd name="connsiteY135" fmla="*/ 52890 h 591565"/>
              <a:gd name="connsiteX136" fmla="*/ 147637 w 950285"/>
              <a:gd name="connsiteY136" fmla="*/ 43365 h 591565"/>
              <a:gd name="connsiteX137" fmla="*/ 157162 w 950285"/>
              <a:gd name="connsiteY137" fmla="*/ 40983 h 591565"/>
              <a:gd name="connsiteX138" fmla="*/ 173831 w 950285"/>
              <a:gd name="connsiteY138" fmla="*/ 36221 h 591565"/>
              <a:gd name="connsiteX139" fmla="*/ 207169 w 950285"/>
              <a:gd name="connsiteY139" fmla="*/ 33840 h 591565"/>
              <a:gd name="connsiteX140" fmla="*/ 226219 w 950285"/>
              <a:gd name="connsiteY140" fmla="*/ 31458 h 591565"/>
              <a:gd name="connsiteX141" fmla="*/ 245269 w 950285"/>
              <a:gd name="connsiteY141" fmla="*/ 26696 h 591565"/>
              <a:gd name="connsiteX142" fmla="*/ 278606 w 950285"/>
              <a:gd name="connsiteY142" fmla="*/ 24315 h 591565"/>
              <a:gd name="connsiteX143" fmla="*/ 311944 w 950285"/>
              <a:gd name="connsiteY143" fmla="*/ 19552 h 591565"/>
              <a:gd name="connsiteX144" fmla="*/ 328612 w 950285"/>
              <a:gd name="connsiteY144" fmla="*/ 14790 h 591565"/>
              <a:gd name="connsiteX145" fmla="*/ 340519 w 950285"/>
              <a:gd name="connsiteY145" fmla="*/ 12408 h 591565"/>
              <a:gd name="connsiteX146" fmla="*/ 342900 w 950285"/>
              <a:gd name="connsiteY146" fmla="*/ 5265 h 591565"/>
              <a:gd name="connsiteX147" fmla="*/ 359569 w 950285"/>
              <a:gd name="connsiteY147" fmla="*/ 502 h 59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950285" h="591565">
                <a:moveTo>
                  <a:pt x="359569" y="502"/>
                </a:moveTo>
                <a:cubicBezTo>
                  <a:pt x="363538" y="899"/>
                  <a:pt x="365077" y="4702"/>
                  <a:pt x="366712" y="7646"/>
                </a:cubicBezTo>
                <a:cubicBezTo>
                  <a:pt x="366716" y="7653"/>
                  <a:pt x="372664" y="25502"/>
                  <a:pt x="373856" y="29077"/>
                </a:cubicBezTo>
                <a:lnTo>
                  <a:pt x="376237" y="36221"/>
                </a:lnTo>
                <a:lnTo>
                  <a:pt x="378619" y="43365"/>
                </a:lnTo>
                <a:cubicBezTo>
                  <a:pt x="379413" y="74321"/>
                  <a:pt x="375789" y="105708"/>
                  <a:pt x="381000" y="136233"/>
                </a:cubicBezTo>
                <a:cubicBezTo>
                  <a:pt x="381845" y="141181"/>
                  <a:pt x="390525" y="139408"/>
                  <a:pt x="395287" y="140996"/>
                </a:cubicBezTo>
                <a:lnTo>
                  <a:pt x="402431" y="143377"/>
                </a:lnTo>
                <a:lnTo>
                  <a:pt x="409575" y="145758"/>
                </a:lnTo>
                <a:cubicBezTo>
                  <a:pt x="411956" y="148139"/>
                  <a:pt x="414132" y="150746"/>
                  <a:pt x="416719" y="152902"/>
                </a:cubicBezTo>
                <a:cubicBezTo>
                  <a:pt x="418917" y="154734"/>
                  <a:pt x="421838" y="155641"/>
                  <a:pt x="423862" y="157665"/>
                </a:cubicBezTo>
                <a:cubicBezTo>
                  <a:pt x="425886" y="159689"/>
                  <a:pt x="426793" y="162610"/>
                  <a:pt x="428625" y="164808"/>
                </a:cubicBezTo>
                <a:cubicBezTo>
                  <a:pt x="430781" y="167395"/>
                  <a:pt x="433388" y="169571"/>
                  <a:pt x="435769" y="171952"/>
                </a:cubicBezTo>
                <a:cubicBezTo>
                  <a:pt x="436972" y="179169"/>
                  <a:pt x="437984" y="197297"/>
                  <a:pt x="447675" y="200527"/>
                </a:cubicBezTo>
                <a:lnTo>
                  <a:pt x="454819" y="202908"/>
                </a:lnTo>
                <a:cubicBezTo>
                  <a:pt x="464344" y="202114"/>
                  <a:pt x="473920" y="201790"/>
                  <a:pt x="483394" y="200527"/>
                </a:cubicBezTo>
                <a:cubicBezTo>
                  <a:pt x="491556" y="199439"/>
                  <a:pt x="490383" y="197032"/>
                  <a:pt x="497681" y="193383"/>
                </a:cubicBezTo>
                <a:cubicBezTo>
                  <a:pt x="499926" y="192260"/>
                  <a:pt x="502631" y="192221"/>
                  <a:pt x="504825" y="191002"/>
                </a:cubicBezTo>
                <a:cubicBezTo>
                  <a:pt x="509828" y="188222"/>
                  <a:pt x="514350" y="184652"/>
                  <a:pt x="519112" y="181477"/>
                </a:cubicBezTo>
                <a:cubicBezTo>
                  <a:pt x="521493" y="179890"/>
                  <a:pt x="523480" y="177409"/>
                  <a:pt x="526256" y="176715"/>
                </a:cubicBezTo>
                <a:lnTo>
                  <a:pt x="545306" y="171952"/>
                </a:lnTo>
                <a:cubicBezTo>
                  <a:pt x="553244" y="172746"/>
                  <a:pt x="561551" y="171810"/>
                  <a:pt x="569119" y="174333"/>
                </a:cubicBezTo>
                <a:cubicBezTo>
                  <a:pt x="571834" y="175238"/>
                  <a:pt x="572754" y="178846"/>
                  <a:pt x="573881" y="181477"/>
                </a:cubicBezTo>
                <a:cubicBezTo>
                  <a:pt x="573929" y="181589"/>
                  <a:pt x="577483" y="196985"/>
                  <a:pt x="578644" y="198146"/>
                </a:cubicBezTo>
                <a:cubicBezTo>
                  <a:pt x="582691" y="202193"/>
                  <a:pt x="592931" y="207671"/>
                  <a:pt x="592931" y="207671"/>
                </a:cubicBezTo>
                <a:cubicBezTo>
                  <a:pt x="594519" y="210052"/>
                  <a:pt x="596532" y="212200"/>
                  <a:pt x="597694" y="214815"/>
                </a:cubicBezTo>
                <a:cubicBezTo>
                  <a:pt x="599733" y="219402"/>
                  <a:pt x="602456" y="229102"/>
                  <a:pt x="602456" y="229102"/>
                </a:cubicBezTo>
                <a:cubicBezTo>
                  <a:pt x="603250" y="235452"/>
                  <a:pt x="603932" y="241817"/>
                  <a:pt x="604837" y="248152"/>
                </a:cubicBezTo>
                <a:cubicBezTo>
                  <a:pt x="605520" y="252932"/>
                  <a:pt x="606355" y="257689"/>
                  <a:pt x="607219" y="262440"/>
                </a:cubicBezTo>
                <a:cubicBezTo>
                  <a:pt x="610851" y="282415"/>
                  <a:pt x="607850" y="267028"/>
                  <a:pt x="611981" y="281490"/>
                </a:cubicBezTo>
                <a:cubicBezTo>
                  <a:pt x="612880" y="284637"/>
                  <a:pt x="612898" y="288088"/>
                  <a:pt x="614362" y="291015"/>
                </a:cubicBezTo>
                <a:cubicBezTo>
                  <a:pt x="616922" y="296134"/>
                  <a:pt x="619125" y="302127"/>
                  <a:pt x="623887" y="305302"/>
                </a:cubicBezTo>
                <a:cubicBezTo>
                  <a:pt x="628044" y="308073"/>
                  <a:pt x="632767" y="312128"/>
                  <a:pt x="638175" y="312446"/>
                </a:cubicBezTo>
                <a:cubicBezTo>
                  <a:pt x="662752" y="313892"/>
                  <a:pt x="687388" y="314033"/>
                  <a:pt x="711994" y="314827"/>
                </a:cubicBezTo>
                <a:cubicBezTo>
                  <a:pt x="723314" y="322375"/>
                  <a:pt x="716422" y="318685"/>
                  <a:pt x="733425" y="324352"/>
                </a:cubicBezTo>
                <a:lnTo>
                  <a:pt x="740569" y="326733"/>
                </a:lnTo>
                <a:lnTo>
                  <a:pt x="747712" y="348165"/>
                </a:lnTo>
                <a:lnTo>
                  <a:pt x="750094" y="355308"/>
                </a:lnTo>
                <a:cubicBezTo>
                  <a:pt x="750888" y="360071"/>
                  <a:pt x="751970" y="364794"/>
                  <a:pt x="752475" y="369596"/>
                </a:cubicBezTo>
                <a:cubicBezTo>
                  <a:pt x="753558" y="379888"/>
                  <a:pt x="753572" y="390283"/>
                  <a:pt x="754856" y="400552"/>
                </a:cubicBezTo>
                <a:cubicBezTo>
                  <a:pt x="755167" y="403043"/>
                  <a:pt x="755669" y="405736"/>
                  <a:pt x="757237" y="407696"/>
                </a:cubicBezTo>
                <a:cubicBezTo>
                  <a:pt x="759025" y="409931"/>
                  <a:pt x="762000" y="410871"/>
                  <a:pt x="764381" y="412458"/>
                </a:cubicBezTo>
                <a:cubicBezTo>
                  <a:pt x="775607" y="410587"/>
                  <a:pt x="778248" y="410537"/>
                  <a:pt x="788194" y="407696"/>
                </a:cubicBezTo>
                <a:cubicBezTo>
                  <a:pt x="790607" y="407007"/>
                  <a:pt x="792849" y="405647"/>
                  <a:pt x="795337" y="405315"/>
                </a:cubicBezTo>
                <a:cubicBezTo>
                  <a:pt x="818156" y="402272"/>
                  <a:pt x="819822" y="404635"/>
                  <a:pt x="838200" y="400552"/>
                </a:cubicBezTo>
                <a:cubicBezTo>
                  <a:pt x="840650" y="400008"/>
                  <a:pt x="842963" y="398965"/>
                  <a:pt x="845344" y="398171"/>
                </a:cubicBezTo>
                <a:cubicBezTo>
                  <a:pt x="857250" y="398965"/>
                  <a:pt x="869203" y="399234"/>
                  <a:pt x="881062" y="400552"/>
                </a:cubicBezTo>
                <a:cubicBezTo>
                  <a:pt x="888760" y="401407"/>
                  <a:pt x="888582" y="404312"/>
                  <a:pt x="895350" y="407696"/>
                </a:cubicBezTo>
                <a:cubicBezTo>
                  <a:pt x="897595" y="408819"/>
                  <a:pt x="900113" y="409283"/>
                  <a:pt x="902494" y="410077"/>
                </a:cubicBezTo>
                <a:cubicBezTo>
                  <a:pt x="905669" y="414840"/>
                  <a:pt x="906589" y="422555"/>
                  <a:pt x="912019" y="424365"/>
                </a:cubicBezTo>
                <a:lnTo>
                  <a:pt x="926306" y="429127"/>
                </a:lnTo>
                <a:cubicBezTo>
                  <a:pt x="928687" y="430715"/>
                  <a:pt x="931662" y="431655"/>
                  <a:pt x="933450" y="433890"/>
                </a:cubicBezTo>
                <a:cubicBezTo>
                  <a:pt x="935018" y="435850"/>
                  <a:pt x="935831" y="438523"/>
                  <a:pt x="935831" y="441033"/>
                </a:cubicBezTo>
                <a:cubicBezTo>
                  <a:pt x="935831" y="445956"/>
                  <a:pt x="934417" y="460530"/>
                  <a:pt x="931069" y="467227"/>
                </a:cubicBezTo>
                <a:cubicBezTo>
                  <a:pt x="929789" y="469787"/>
                  <a:pt x="927894" y="471990"/>
                  <a:pt x="926306" y="474371"/>
                </a:cubicBezTo>
                <a:cubicBezTo>
                  <a:pt x="928508" y="514016"/>
                  <a:pt x="915168" y="513711"/>
                  <a:pt x="935831" y="519615"/>
                </a:cubicBezTo>
                <a:cubicBezTo>
                  <a:pt x="938978" y="520514"/>
                  <a:pt x="942181" y="521202"/>
                  <a:pt x="945356" y="521996"/>
                </a:cubicBezTo>
                <a:cubicBezTo>
                  <a:pt x="946352" y="529967"/>
                  <a:pt x="950285" y="546706"/>
                  <a:pt x="945356" y="555333"/>
                </a:cubicBezTo>
                <a:cubicBezTo>
                  <a:pt x="944111" y="557512"/>
                  <a:pt x="940457" y="556592"/>
                  <a:pt x="938212" y="557715"/>
                </a:cubicBezTo>
                <a:cubicBezTo>
                  <a:pt x="935653" y="558995"/>
                  <a:pt x="933450" y="560890"/>
                  <a:pt x="931069" y="562477"/>
                </a:cubicBezTo>
                <a:cubicBezTo>
                  <a:pt x="929481" y="564858"/>
                  <a:pt x="928138" y="567422"/>
                  <a:pt x="926306" y="569621"/>
                </a:cubicBezTo>
                <a:cubicBezTo>
                  <a:pt x="924150" y="572208"/>
                  <a:pt x="920797" y="573821"/>
                  <a:pt x="919162" y="576765"/>
                </a:cubicBezTo>
                <a:cubicBezTo>
                  <a:pt x="916724" y="581153"/>
                  <a:pt x="914400" y="591052"/>
                  <a:pt x="914400" y="591052"/>
                </a:cubicBezTo>
                <a:cubicBezTo>
                  <a:pt x="902494" y="590258"/>
                  <a:pt x="890257" y="591565"/>
                  <a:pt x="878681" y="588671"/>
                </a:cubicBezTo>
                <a:cubicBezTo>
                  <a:pt x="876246" y="588062"/>
                  <a:pt x="877868" y="583487"/>
                  <a:pt x="876300" y="581527"/>
                </a:cubicBezTo>
                <a:cubicBezTo>
                  <a:pt x="874094" y="578769"/>
                  <a:pt x="865708" y="574691"/>
                  <a:pt x="862012" y="574383"/>
                </a:cubicBezTo>
                <a:cubicBezTo>
                  <a:pt x="845382" y="572997"/>
                  <a:pt x="828675" y="572796"/>
                  <a:pt x="812006" y="572002"/>
                </a:cubicBezTo>
                <a:cubicBezTo>
                  <a:pt x="785584" y="569067"/>
                  <a:pt x="797394" y="571894"/>
                  <a:pt x="776287" y="564858"/>
                </a:cubicBezTo>
                <a:lnTo>
                  <a:pt x="769144" y="562477"/>
                </a:lnTo>
                <a:lnTo>
                  <a:pt x="762000" y="560096"/>
                </a:lnTo>
                <a:cubicBezTo>
                  <a:pt x="746919" y="560890"/>
                  <a:pt x="731801" y="561169"/>
                  <a:pt x="716756" y="562477"/>
                </a:cubicBezTo>
                <a:cubicBezTo>
                  <a:pt x="713496" y="562760"/>
                  <a:pt x="710366" y="563918"/>
                  <a:pt x="707231" y="564858"/>
                </a:cubicBezTo>
                <a:cubicBezTo>
                  <a:pt x="702423" y="566301"/>
                  <a:pt x="697706" y="568033"/>
                  <a:pt x="692944" y="569621"/>
                </a:cubicBezTo>
                <a:cubicBezTo>
                  <a:pt x="690563" y="570415"/>
                  <a:pt x="688235" y="571393"/>
                  <a:pt x="685800" y="572002"/>
                </a:cubicBezTo>
                <a:cubicBezTo>
                  <a:pt x="682625" y="572796"/>
                  <a:pt x="679470" y="573673"/>
                  <a:pt x="676275" y="574383"/>
                </a:cubicBezTo>
                <a:cubicBezTo>
                  <a:pt x="672324" y="575261"/>
                  <a:pt x="668295" y="575783"/>
                  <a:pt x="664369" y="576765"/>
                </a:cubicBezTo>
                <a:cubicBezTo>
                  <a:pt x="661934" y="577374"/>
                  <a:pt x="659675" y="578602"/>
                  <a:pt x="657225" y="579146"/>
                </a:cubicBezTo>
                <a:cubicBezTo>
                  <a:pt x="652512" y="580193"/>
                  <a:pt x="647672" y="580580"/>
                  <a:pt x="642937" y="581527"/>
                </a:cubicBezTo>
                <a:cubicBezTo>
                  <a:pt x="639728" y="582169"/>
                  <a:pt x="636587" y="583114"/>
                  <a:pt x="633412" y="583908"/>
                </a:cubicBezTo>
                <a:cubicBezTo>
                  <a:pt x="592966" y="582513"/>
                  <a:pt x="582171" y="586956"/>
                  <a:pt x="554831" y="579146"/>
                </a:cubicBezTo>
                <a:cubicBezTo>
                  <a:pt x="552417" y="578456"/>
                  <a:pt x="550068" y="577559"/>
                  <a:pt x="547687" y="576765"/>
                </a:cubicBezTo>
                <a:cubicBezTo>
                  <a:pt x="542925" y="573590"/>
                  <a:pt x="538830" y="569050"/>
                  <a:pt x="533400" y="567240"/>
                </a:cubicBezTo>
                <a:lnTo>
                  <a:pt x="519112" y="562477"/>
                </a:lnTo>
                <a:cubicBezTo>
                  <a:pt x="499898" y="556072"/>
                  <a:pt x="514468" y="560252"/>
                  <a:pt x="473869" y="557715"/>
                </a:cubicBezTo>
                <a:lnTo>
                  <a:pt x="459581" y="552952"/>
                </a:lnTo>
                <a:lnTo>
                  <a:pt x="452437" y="550571"/>
                </a:lnTo>
                <a:cubicBezTo>
                  <a:pt x="447675" y="547396"/>
                  <a:pt x="443580" y="542856"/>
                  <a:pt x="438150" y="541046"/>
                </a:cubicBezTo>
                <a:lnTo>
                  <a:pt x="423862" y="536283"/>
                </a:lnTo>
                <a:cubicBezTo>
                  <a:pt x="421481" y="535489"/>
                  <a:pt x="419220" y="534110"/>
                  <a:pt x="416719" y="533902"/>
                </a:cubicBezTo>
                <a:lnTo>
                  <a:pt x="388144" y="531521"/>
                </a:lnTo>
                <a:lnTo>
                  <a:pt x="366712" y="524377"/>
                </a:lnTo>
                <a:lnTo>
                  <a:pt x="359569" y="521996"/>
                </a:lnTo>
                <a:lnTo>
                  <a:pt x="352425" y="519615"/>
                </a:lnTo>
                <a:cubicBezTo>
                  <a:pt x="346869" y="520409"/>
                  <a:pt x="340491" y="518983"/>
                  <a:pt x="335756" y="521996"/>
                </a:cubicBezTo>
                <a:cubicBezTo>
                  <a:pt x="330927" y="525069"/>
                  <a:pt x="326231" y="536283"/>
                  <a:pt x="326231" y="536283"/>
                </a:cubicBezTo>
                <a:cubicBezTo>
                  <a:pt x="319881" y="535489"/>
                  <a:pt x="310617" y="539301"/>
                  <a:pt x="307181" y="533902"/>
                </a:cubicBezTo>
                <a:cubicBezTo>
                  <a:pt x="302898" y="527172"/>
                  <a:pt x="305995" y="517225"/>
                  <a:pt x="309562" y="510090"/>
                </a:cubicBezTo>
                <a:cubicBezTo>
                  <a:pt x="313612" y="501991"/>
                  <a:pt x="325708" y="500100"/>
                  <a:pt x="333375" y="498183"/>
                </a:cubicBezTo>
                <a:cubicBezTo>
                  <a:pt x="336615" y="488464"/>
                  <a:pt x="336595" y="492785"/>
                  <a:pt x="333375" y="481515"/>
                </a:cubicBezTo>
                <a:cubicBezTo>
                  <a:pt x="332685" y="479101"/>
                  <a:pt x="332769" y="476146"/>
                  <a:pt x="330994" y="474371"/>
                </a:cubicBezTo>
                <a:cubicBezTo>
                  <a:pt x="329219" y="472596"/>
                  <a:pt x="326231" y="472784"/>
                  <a:pt x="323850" y="471990"/>
                </a:cubicBezTo>
                <a:cubicBezTo>
                  <a:pt x="291306" y="472784"/>
                  <a:pt x="258772" y="474371"/>
                  <a:pt x="226219" y="474371"/>
                </a:cubicBezTo>
                <a:cubicBezTo>
                  <a:pt x="142201" y="474371"/>
                  <a:pt x="200708" y="483561"/>
                  <a:pt x="185737" y="464846"/>
                </a:cubicBezTo>
                <a:cubicBezTo>
                  <a:pt x="183949" y="462611"/>
                  <a:pt x="181209" y="461245"/>
                  <a:pt x="178594" y="460083"/>
                </a:cubicBezTo>
                <a:cubicBezTo>
                  <a:pt x="174006" y="458044"/>
                  <a:pt x="164306" y="455321"/>
                  <a:pt x="164306" y="455321"/>
                </a:cubicBezTo>
                <a:cubicBezTo>
                  <a:pt x="159652" y="448339"/>
                  <a:pt x="159133" y="448918"/>
                  <a:pt x="157162" y="441033"/>
                </a:cubicBezTo>
                <a:cubicBezTo>
                  <a:pt x="156180" y="437107"/>
                  <a:pt x="155763" y="433053"/>
                  <a:pt x="154781" y="429127"/>
                </a:cubicBezTo>
                <a:cubicBezTo>
                  <a:pt x="154172" y="426692"/>
                  <a:pt x="154360" y="423551"/>
                  <a:pt x="152400" y="421983"/>
                </a:cubicBezTo>
                <a:cubicBezTo>
                  <a:pt x="149844" y="419939"/>
                  <a:pt x="146010" y="420542"/>
                  <a:pt x="142875" y="419602"/>
                </a:cubicBezTo>
                <a:cubicBezTo>
                  <a:pt x="138066" y="418160"/>
                  <a:pt x="128587" y="414840"/>
                  <a:pt x="128587" y="414840"/>
                </a:cubicBezTo>
                <a:lnTo>
                  <a:pt x="114300" y="405315"/>
                </a:lnTo>
                <a:cubicBezTo>
                  <a:pt x="111919" y="403727"/>
                  <a:pt x="109871" y="401457"/>
                  <a:pt x="107156" y="400552"/>
                </a:cubicBezTo>
                <a:lnTo>
                  <a:pt x="92869" y="395790"/>
                </a:lnTo>
                <a:lnTo>
                  <a:pt x="85725" y="393408"/>
                </a:lnTo>
                <a:cubicBezTo>
                  <a:pt x="82550" y="394202"/>
                  <a:pt x="78923" y="393975"/>
                  <a:pt x="76200" y="395790"/>
                </a:cubicBezTo>
                <a:cubicBezTo>
                  <a:pt x="73819" y="397377"/>
                  <a:pt x="73864" y="401416"/>
                  <a:pt x="71437" y="402933"/>
                </a:cubicBezTo>
                <a:cubicBezTo>
                  <a:pt x="67180" y="405594"/>
                  <a:pt x="57150" y="407696"/>
                  <a:pt x="57150" y="407696"/>
                </a:cubicBezTo>
                <a:cubicBezTo>
                  <a:pt x="37328" y="402741"/>
                  <a:pt x="56017" y="409682"/>
                  <a:pt x="42862" y="398171"/>
                </a:cubicBezTo>
                <a:cubicBezTo>
                  <a:pt x="38555" y="394402"/>
                  <a:pt x="33337" y="391821"/>
                  <a:pt x="28575" y="388646"/>
                </a:cubicBezTo>
                <a:cubicBezTo>
                  <a:pt x="26194" y="387058"/>
                  <a:pt x="23455" y="385907"/>
                  <a:pt x="21431" y="383883"/>
                </a:cubicBezTo>
                <a:cubicBezTo>
                  <a:pt x="19050" y="381502"/>
                  <a:pt x="16354" y="379398"/>
                  <a:pt x="14287" y="376740"/>
                </a:cubicBezTo>
                <a:cubicBezTo>
                  <a:pt x="10773" y="372222"/>
                  <a:pt x="4762" y="362452"/>
                  <a:pt x="4762" y="362452"/>
                </a:cubicBezTo>
                <a:cubicBezTo>
                  <a:pt x="3639" y="359083"/>
                  <a:pt x="0" y="348773"/>
                  <a:pt x="0" y="345783"/>
                </a:cubicBezTo>
                <a:cubicBezTo>
                  <a:pt x="0" y="283866"/>
                  <a:pt x="871" y="221945"/>
                  <a:pt x="2381" y="160046"/>
                </a:cubicBezTo>
                <a:cubicBezTo>
                  <a:pt x="2502" y="155104"/>
                  <a:pt x="5928" y="148242"/>
                  <a:pt x="7144" y="143377"/>
                </a:cubicBezTo>
                <a:cubicBezTo>
                  <a:pt x="8502" y="137944"/>
                  <a:pt x="9185" y="129769"/>
                  <a:pt x="11906" y="124327"/>
                </a:cubicBezTo>
                <a:cubicBezTo>
                  <a:pt x="14581" y="118976"/>
                  <a:pt x="19299" y="113801"/>
                  <a:pt x="23812" y="110040"/>
                </a:cubicBezTo>
                <a:cubicBezTo>
                  <a:pt x="26011" y="108208"/>
                  <a:pt x="28575" y="106865"/>
                  <a:pt x="30956" y="105277"/>
                </a:cubicBezTo>
                <a:cubicBezTo>
                  <a:pt x="39995" y="91720"/>
                  <a:pt x="30475" y="102830"/>
                  <a:pt x="42862" y="95752"/>
                </a:cubicBezTo>
                <a:cubicBezTo>
                  <a:pt x="50421" y="91433"/>
                  <a:pt x="52154" y="87534"/>
                  <a:pt x="59531" y="83846"/>
                </a:cubicBezTo>
                <a:cubicBezTo>
                  <a:pt x="63528" y="81848"/>
                  <a:pt x="72391" y="80226"/>
                  <a:pt x="76200" y="79083"/>
                </a:cubicBezTo>
                <a:cubicBezTo>
                  <a:pt x="81008" y="77640"/>
                  <a:pt x="85725" y="75908"/>
                  <a:pt x="90487" y="74321"/>
                </a:cubicBezTo>
                <a:lnTo>
                  <a:pt x="97631" y="71940"/>
                </a:lnTo>
                <a:cubicBezTo>
                  <a:pt x="100012" y="70352"/>
                  <a:pt x="102215" y="68457"/>
                  <a:pt x="104775" y="67177"/>
                </a:cubicBezTo>
                <a:cubicBezTo>
                  <a:pt x="107020" y="66054"/>
                  <a:pt x="109725" y="66015"/>
                  <a:pt x="111919" y="64796"/>
                </a:cubicBezTo>
                <a:cubicBezTo>
                  <a:pt x="136483" y="51150"/>
                  <a:pt x="117185" y="58278"/>
                  <a:pt x="133350" y="52890"/>
                </a:cubicBezTo>
                <a:cubicBezTo>
                  <a:pt x="138112" y="49715"/>
                  <a:pt x="142084" y="44754"/>
                  <a:pt x="147637" y="43365"/>
                </a:cubicBezTo>
                <a:cubicBezTo>
                  <a:pt x="150812" y="42571"/>
                  <a:pt x="154015" y="41882"/>
                  <a:pt x="157162" y="40983"/>
                </a:cubicBezTo>
                <a:cubicBezTo>
                  <a:pt x="162906" y="39342"/>
                  <a:pt x="167744" y="36897"/>
                  <a:pt x="173831" y="36221"/>
                </a:cubicBezTo>
                <a:cubicBezTo>
                  <a:pt x="184904" y="34991"/>
                  <a:pt x="196074" y="34849"/>
                  <a:pt x="207169" y="33840"/>
                </a:cubicBezTo>
                <a:cubicBezTo>
                  <a:pt x="213542" y="33261"/>
                  <a:pt x="219929" y="32637"/>
                  <a:pt x="226219" y="31458"/>
                </a:cubicBezTo>
                <a:cubicBezTo>
                  <a:pt x="232652" y="30252"/>
                  <a:pt x="238784" y="27580"/>
                  <a:pt x="245269" y="26696"/>
                </a:cubicBezTo>
                <a:cubicBezTo>
                  <a:pt x="256308" y="25191"/>
                  <a:pt x="267494" y="25109"/>
                  <a:pt x="278606" y="24315"/>
                </a:cubicBezTo>
                <a:cubicBezTo>
                  <a:pt x="300308" y="18888"/>
                  <a:pt x="274057" y="24964"/>
                  <a:pt x="311944" y="19552"/>
                </a:cubicBezTo>
                <a:cubicBezTo>
                  <a:pt x="322336" y="18068"/>
                  <a:pt x="319567" y="17052"/>
                  <a:pt x="328612" y="14790"/>
                </a:cubicBezTo>
                <a:cubicBezTo>
                  <a:pt x="332539" y="13808"/>
                  <a:pt x="336550" y="13202"/>
                  <a:pt x="340519" y="12408"/>
                </a:cubicBezTo>
                <a:cubicBezTo>
                  <a:pt x="341313" y="10027"/>
                  <a:pt x="340858" y="6724"/>
                  <a:pt x="342900" y="5265"/>
                </a:cubicBezTo>
                <a:cubicBezTo>
                  <a:pt x="350271" y="0"/>
                  <a:pt x="355600" y="105"/>
                  <a:pt x="359569" y="50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courbée vers la gauche 9"/>
          <p:cNvSpPr/>
          <p:nvPr/>
        </p:nvSpPr>
        <p:spPr>
          <a:xfrm>
            <a:off x="7000892" y="785794"/>
            <a:ext cx="1071570" cy="1500198"/>
          </a:xfrm>
          <a:prstGeom prst="curvedLeftArrow">
            <a:avLst>
              <a:gd name="adj1" fmla="val 16436"/>
              <a:gd name="adj2" fmla="val 34071"/>
              <a:gd name="adj3" fmla="val 34481"/>
            </a:avLst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 rot="10800000">
            <a:off x="5000628" y="1785926"/>
            <a:ext cx="1071570" cy="1500198"/>
          </a:xfrm>
          <a:prstGeom prst="curvedLeftArrow">
            <a:avLst>
              <a:gd name="adj1" fmla="val 16436"/>
              <a:gd name="adj2" fmla="val 34071"/>
              <a:gd name="adj3" fmla="val 34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6133347" y="1659731"/>
            <a:ext cx="757991" cy="590550"/>
          </a:xfrm>
          <a:custGeom>
            <a:avLst/>
            <a:gdLst>
              <a:gd name="connsiteX0" fmla="*/ 3134 w 757991"/>
              <a:gd name="connsiteY0" fmla="*/ 42863 h 590550"/>
              <a:gd name="connsiteX1" fmla="*/ 7897 w 757991"/>
              <a:gd name="connsiteY1" fmla="*/ 59532 h 590550"/>
              <a:gd name="connsiteX2" fmla="*/ 10278 w 757991"/>
              <a:gd name="connsiteY2" fmla="*/ 66675 h 590550"/>
              <a:gd name="connsiteX3" fmla="*/ 24566 w 757991"/>
              <a:gd name="connsiteY3" fmla="*/ 78582 h 590550"/>
              <a:gd name="connsiteX4" fmla="*/ 26947 w 757991"/>
              <a:gd name="connsiteY4" fmla="*/ 85725 h 590550"/>
              <a:gd name="connsiteX5" fmla="*/ 36472 w 757991"/>
              <a:gd name="connsiteY5" fmla="*/ 100013 h 590550"/>
              <a:gd name="connsiteX6" fmla="*/ 41234 w 757991"/>
              <a:gd name="connsiteY6" fmla="*/ 114300 h 590550"/>
              <a:gd name="connsiteX7" fmla="*/ 43616 w 757991"/>
              <a:gd name="connsiteY7" fmla="*/ 121444 h 590550"/>
              <a:gd name="connsiteX8" fmla="*/ 48378 w 757991"/>
              <a:gd name="connsiteY8" fmla="*/ 128588 h 590550"/>
              <a:gd name="connsiteX9" fmla="*/ 50759 w 757991"/>
              <a:gd name="connsiteY9" fmla="*/ 135732 h 590550"/>
              <a:gd name="connsiteX10" fmla="*/ 57903 w 757991"/>
              <a:gd name="connsiteY10" fmla="*/ 142875 h 590550"/>
              <a:gd name="connsiteX11" fmla="*/ 60284 w 757991"/>
              <a:gd name="connsiteY11" fmla="*/ 150019 h 590550"/>
              <a:gd name="connsiteX12" fmla="*/ 67428 w 757991"/>
              <a:gd name="connsiteY12" fmla="*/ 154782 h 590550"/>
              <a:gd name="connsiteX13" fmla="*/ 74572 w 757991"/>
              <a:gd name="connsiteY13" fmla="*/ 157163 h 590550"/>
              <a:gd name="connsiteX14" fmla="*/ 103147 w 757991"/>
              <a:gd name="connsiteY14" fmla="*/ 161925 h 590550"/>
              <a:gd name="connsiteX15" fmla="*/ 119816 w 757991"/>
              <a:gd name="connsiteY15" fmla="*/ 173832 h 590550"/>
              <a:gd name="connsiteX16" fmla="*/ 117434 w 757991"/>
              <a:gd name="connsiteY16" fmla="*/ 180975 h 590550"/>
              <a:gd name="connsiteX17" fmla="*/ 110291 w 757991"/>
              <a:gd name="connsiteY17" fmla="*/ 183357 h 590550"/>
              <a:gd name="connsiteX18" fmla="*/ 112672 w 757991"/>
              <a:gd name="connsiteY18" fmla="*/ 221457 h 590550"/>
              <a:gd name="connsiteX19" fmla="*/ 126959 w 757991"/>
              <a:gd name="connsiteY19" fmla="*/ 226219 h 590550"/>
              <a:gd name="connsiteX20" fmla="*/ 134103 w 757991"/>
              <a:gd name="connsiteY20" fmla="*/ 230982 h 590550"/>
              <a:gd name="connsiteX21" fmla="*/ 141247 w 757991"/>
              <a:gd name="connsiteY21" fmla="*/ 233363 h 590550"/>
              <a:gd name="connsiteX22" fmla="*/ 146009 w 757991"/>
              <a:gd name="connsiteY22" fmla="*/ 240507 h 590550"/>
              <a:gd name="connsiteX23" fmla="*/ 176966 w 757991"/>
              <a:gd name="connsiteY23" fmla="*/ 247650 h 590550"/>
              <a:gd name="connsiteX24" fmla="*/ 203159 w 757991"/>
              <a:gd name="connsiteY24" fmla="*/ 250032 h 590550"/>
              <a:gd name="connsiteX25" fmla="*/ 236497 w 757991"/>
              <a:gd name="connsiteY25" fmla="*/ 247650 h 590550"/>
              <a:gd name="connsiteX26" fmla="*/ 250784 w 757991"/>
              <a:gd name="connsiteY26" fmla="*/ 238125 h 590550"/>
              <a:gd name="connsiteX27" fmla="*/ 257928 w 757991"/>
              <a:gd name="connsiteY27" fmla="*/ 235744 h 590550"/>
              <a:gd name="connsiteX28" fmla="*/ 272216 w 757991"/>
              <a:gd name="connsiteY28" fmla="*/ 245269 h 590550"/>
              <a:gd name="connsiteX29" fmla="*/ 269834 w 757991"/>
              <a:gd name="connsiteY29" fmla="*/ 252413 h 590550"/>
              <a:gd name="connsiteX30" fmla="*/ 255547 w 757991"/>
              <a:gd name="connsiteY30" fmla="*/ 261938 h 590550"/>
              <a:gd name="connsiteX31" fmla="*/ 257928 w 757991"/>
              <a:gd name="connsiteY31" fmla="*/ 290513 h 590550"/>
              <a:gd name="connsiteX32" fmla="*/ 265072 w 757991"/>
              <a:gd name="connsiteY32" fmla="*/ 304800 h 590550"/>
              <a:gd name="connsiteX33" fmla="*/ 272216 w 757991"/>
              <a:gd name="connsiteY33" fmla="*/ 307182 h 590550"/>
              <a:gd name="connsiteX34" fmla="*/ 307934 w 757991"/>
              <a:gd name="connsiteY34" fmla="*/ 309563 h 590550"/>
              <a:gd name="connsiteX35" fmla="*/ 329366 w 757991"/>
              <a:gd name="connsiteY35" fmla="*/ 319088 h 590550"/>
              <a:gd name="connsiteX36" fmla="*/ 331747 w 757991"/>
              <a:gd name="connsiteY36" fmla="*/ 326232 h 590550"/>
              <a:gd name="connsiteX37" fmla="*/ 338891 w 757991"/>
              <a:gd name="connsiteY37" fmla="*/ 330994 h 590550"/>
              <a:gd name="connsiteX38" fmla="*/ 350797 w 757991"/>
              <a:gd name="connsiteY38" fmla="*/ 345282 h 590550"/>
              <a:gd name="connsiteX39" fmla="*/ 341272 w 757991"/>
              <a:gd name="connsiteY39" fmla="*/ 357188 h 590550"/>
              <a:gd name="connsiteX40" fmla="*/ 331747 w 757991"/>
              <a:gd name="connsiteY40" fmla="*/ 371475 h 590550"/>
              <a:gd name="connsiteX41" fmla="*/ 326984 w 757991"/>
              <a:gd name="connsiteY41" fmla="*/ 378619 h 590550"/>
              <a:gd name="connsiteX42" fmla="*/ 331747 w 757991"/>
              <a:gd name="connsiteY42" fmla="*/ 392907 h 590550"/>
              <a:gd name="connsiteX43" fmla="*/ 341272 w 757991"/>
              <a:gd name="connsiteY43" fmla="*/ 407194 h 590550"/>
              <a:gd name="connsiteX44" fmla="*/ 365084 w 757991"/>
              <a:gd name="connsiteY44" fmla="*/ 445294 h 590550"/>
              <a:gd name="connsiteX45" fmla="*/ 372228 w 757991"/>
              <a:gd name="connsiteY45" fmla="*/ 447675 h 590550"/>
              <a:gd name="connsiteX46" fmla="*/ 376991 w 757991"/>
              <a:gd name="connsiteY46" fmla="*/ 461963 h 590550"/>
              <a:gd name="connsiteX47" fmla="*/ 379372 w 757991"/>
              <a:gd name="connsiteY47" fmla="*/ 469107 h 590550"/>
              <a:gd name="connsiteX48" fmla="*/ 376991 w 757991"/>
              <a:gd name="connsiteY48" fmla="*/ 490538 h 590550"/>
              <a:gd name="connsiteX49" fmla="*/ 374609 w 757991"/>
              <a:gd name="connsiteY49" fmla="*/ 497682 h 590550"/>
              <a:gd name="connsiteX50" fmla="*/ 338891 w 757991"/>
              <a:gd name="connsiteY50" fmla="*/ 504825 h 590550"/>
              <a:gd name="connsiteX51" fmla="*/ 331747 w 757991"/>
              <a:gd name="connsiteY51" fmla="*/ 519113 h 590550"/>
              <a:gd name="connsiteX52" fmla="*/ 353178 w 757991"/>
              <a:gd name="connsiteY52" fmla="*/ 528638 h 590550"/>
              <a:gd name="connsiteX53" fmla="*/ 360322 w 757991"/>
              <a:gd name="connsiteY53" fmla="*/ 531019 h 590550"/>
              <a:gd name="connsiteX54" fmla="*/ 365084 w 757991"/>
              <a:gd name="connsiteY54" fmla="*/ 538163 h 590550"/>
              <a:gd name="connsiteX55" fmla="*/ 367466 w 757991"/>
              <a:gd name="connsiteY55" fmla="*/ 569119 h 590550"/>
              <a:gd name="connsiteX56" fmla="*/ 391278 w 757991"/>
              <a:gd name="connsiteY56" fmla="*/ 581025 h 590550"/>
              <a:gd name="connsiteX57" fmla="*/ 398422 w 757991"/>
              <a:gd name="connsiteY57" fmla="*/ 583407 h 590550"/>
              <a:gd name="connsiteX58" fmla="*/ 407947 w 757991"/>
              <a:gd name="connsiteY58" fmla="*/ 585788 h 590550"/>
              <a:gd name="connsiteX59" fmla="*/ 450809 w 757991"/>
              <a:gd name="connsiteY59" fmla="*/ 583407 h 590550"/>
              <a:gd name="connsiteX60" fmla="*/ 465097 w 757991"/>
              <a:gd name="connsiteY60" fmla="*/ 578644 h 590550"/>
              <a:gd name="connsiteX61" fmla="*/ 481766 w 757991"/>
              <a:gd name="connsiteY61" fmla="*/ 573882 h 590550"/>
              <a:gd name="connsiteX62" fmla="*/ 498434 w 757991"/>
              <a:gd name="connsiteY62" fmla="*/ 569119 h 590550"/>
              <a:gd name="connsiteX63" fmla="*/ 641309 w 757991"/>
              <a:gd name="connsiteY63" fmla="*/ 571500 h 590550"/>
              <a:gd name="connsiteX64" fmla="*/ 648453 w 757991"/>
              <a:gd name="connsiteY64" fmla="*/ 573882 h 590550"/>
              <a:gd name="connsiteX65" fmla="*/ 657978 w 757991"/>
              <a:gd name="connsiteY65" fmla="*/ 576263 h 590550"/>
              <a:gd name="connsiteX66" fmla="*/ 672266 w 757991"/>
              <a:gd name="connsiteY66" fmla="*/ 581025 h 590550"/>
              <a:gd name="connsiteX67" fmla="*/ 679409 w 757991"/>
              <a:gd name="connsiteY67" fmla="*/ 585788 h 590550"/>
              <a:gd name="connsiteX68" fmla="*/ 688934 w 757991"/>
              <a:gd name="connsiteY68" fmla="*/ 588169 h 590550"/>
              <a:gd name="connsiteX69" fmla="*/ 696078 w 757991"/>
              <a:gd name="connsiteY69" fmla="*/ 590550 h 590550"/>
              <a:gd name="connsiteX70" fmla="*/ 719891 w 757991"/>
              <a:gd name="connsiteY70" fmla="*/ 588169 h 590550"/>
              <a:gd name="connsiteX71" fmla="*/ 734178 w 757991"/>
              <a:gd name="connsiteY71" fmla="*/ 578644 h 590550"/>
              <a:gd name="connsiteX72" fmla="*/ 741322 w 757991"/>
              <a:gd name="connsiteY72" fmla="*/ 564357 h 590550"/>
              <a:gd name="connsiteX73" fmla="*/ 748466 w 757991"/>
              <a:gd name="connsiteY73" fmla="*/ 561975 h 590550"/>
              <a:gd name="connsiteX74" fmla="*/ 753228 w 757991"/>
              <a:gd name="connsiteY74" fmla="*/ 554832 h 590550"/>
              <a:gd name="connsiteX75" fmla="*/ 757991 w 757991"/>
              <a:gd name="connsiteY75" fmla="*/ 538163 h 590550"/>
              <a:gd name="connsiteX76" fmla="*/ 750847 w 757991"/>
              <a:gd name="connsiteY76" fmla="*/ 504825 h 590550"/>
              <a:gd name="connsiteX77" fmla="*/ 748466 w 757991"/>
              <a:gd name="connsiteY77" fmla="*/ 497682 h 590550"/>
              <a:gd name="connsiteX78" fmla="*/ 743703 w 757991"/>
              <a:gd name="connsiteY78" fmla="*/ 454819 h 590550"/>
              <a:gd name="connsiteX79" fmla="*/ 741322 w 757991"/>
              <a:gd name="connsiteY79" fmla="*/ 442913 h 590550"/>
              <a:gd name="connsiteX80" fmla="*/ 734178 w 757991"/>
              <a:gd name="connsiteY80" fmla="*/ 435769 h 590550"/>
              <a:gd name="connsiteX81" fmla="*/ 724653 w 757991"/>
              <a:gd name="connsiteY81" fmla="*/ 426244 h 590550"/>
              <a:gd name="connsiteX82" fmla="*/ 710366 w 757991"/>
              <a:gd name="connsiteY82" fmla="*/ 416719 h 590550"/>
              <a:gd name="connsiteX83" fmla="*/ 693697 w 757991"/>
              <a:gd name="connsiteY83" fmla="*/ 407194 h 590550"/>
              <a:gd name="connsiteX84" fmla="*/ 686553 w 757991"/>
              <a:gd name="connsiteY84" fmla="*/ 402432 h 590550"/>
              <a:gd name="connsiteX85" fmla="*/ 667503 w 757991"/>
              <a:gd name="connsiteY85" fmla="*/ 400050 h 590550"/>
              <a:gd name="connsiteX86" fmla="*/ 565109 w 757991"/>
              <a:gd name="connsiteY86" fmla="*/ 395288 h 590550"/>
              <a:gd name="connsiteX87" fmla="*/ 557966 w 757991"/>
              <a:gd name="connsiteY87" fmla="*/ 373857 h 590550"/>
              <a:gd name="connsiteX88" fmla="*/ 555584 w 757991"/>
              <a:gd name="connsiteY88" fmla="*/ 366713 h 590550"/>
              <a:gd name="connsiteX89" fmla="*/ 550822 w 757991"/>
              <a:gd name="connsiteY89" fmla="*/ 345282 h 590550"/>
              <a:gd name="connsiteX90" fmla="*/ 543678 w 757991"/>
              <a:gd name="connsiteY90" fmla="*/ 340519 h 590550"/>
              <a:gd name="connsiteX91" fmla="*/ 527009 w 757991"/>
              <a:gd name="connsiteY91" fmla="*/ 323850 h 590550"/>
              <a:gd name="connsiteX92" fmla="*/ 519866 w 757991"/>
              <a:gd name="connsiteY92" fmla="*/ 319088 h 590550"/>
              <a:gd name="connsiteX93" fmla="*/ 505578 w 757991"/>
              <a:gd name="connsiteY93" fmla="*/ 314325 h 590550"/>
              <a:gd name="connsiteX94" fmla="*/ 455572 w 757991"/>
              <a:gd name="connsiteY94" fmla="*/ 309563 h 590550"/>
              <a:gd name="connsiteX95" fmla="*/ 434141 w 757991"/>
              <a:gd name="connsiteY95" fmla="*/ 300038 h 590550"/>
              <a:gd name="connsiteX96" fmla="*/ 426997 w 757991"/>
              <a:gd name="connsiteY96" fmla="*/ 285750 h 590550"/>
              <a:gd name="connsiteX97" fmla="*/ 422234 w 757991"/>
              <a:gd name="connsiteY97" fmla="*/ 271463 h 590550"/>
              <a:gd name="connsiteX98" fmla="*/ 415091 w 757991"/>
              <a:gd name="connsiteY98" fmla="*/ 250032 h 590550"/>
              <a:gd name="connsiteX99" fmla="*/ 412709 w 757991"/>
              <a:gd name="connsiteY99" fmla="*/ 242888 h 590550"/>
              <a:gd name="connsiteX100" fmla="*/ 410328 w 757991"/>
              <a:gd name="connsiteY100" fmla="*/ 235744 h 590550"/>
              <a:gd name="connsiteX101" fmla="*/ 405566 w 757991"/>
              <a:gd name="connsiteY101" fmla="*/ 228600 h 590550"/>
              <a:gd name="connsiteX102" fmla="*/ 400803 w 757991"/>
              <a:gd name="connsiteY102" fmla="*/ 211932 h 590550"/>
              <a:gd name="connsiteX103" fmla="*/ 396041 w 757991"/>
              <a:gd name="connsiteY103" fmla="*/ 204788 h 590550"/>
              <a:gd name="connsiteX104" fmla="*/ 384134 w 757991"/>
              <a:gd name="connsiteY104" fmla="*/ 183357 h 590550"/>
              <a:gd name="connsiteX105" fmla="*/ 369847 w 757991"/>
              <a:gd name="connsiteY105" fmla="*/ 173832 h 590550"/>
              <a:gd name="connsiteX106" fmla="*/ 355559 w 757991"/>
              <a:gd name="connsiteY106" fmla="*/ 166688 h 590550"/>
              <a:gd name="connsiteX107" fmla="*/ 326984 w 757991"/>
              <a:gd name="connsiteY107" fmla="*/ 169069 h 590550"/>
              <a:gd name="connsiteX108" fmla="*/ 312697 w 757991"/>
              <a:gd name="connsiteY108" fmla="*/ 173832 h 590550"/>
              <a:gd name="connsiteX109" fmla="*/ 305553 w 757991"/>
              <a:gd name="connsiteY109" fmla="*/ 176213 h 590550"/>
              <a:gd name="connsiteX110" fmla="*/ 298409 w 757991"/>
              <a:gd name="connsiteY110" fmla="*/ 180975 h 590550"/>
              <a:gd name="connsiteX111" fmla="*/ 274597 w 757991"/>
              <a:gd name="connsiteY111" fmla="*/ 190500 h 590550"/>
              <a:gd name="connsiteX112" fmla="*/ 238878 w 757991"/>
              <a:gd name="connsiteY112" fmla="*/ 188119 h 590550"/>
              <a:gd name="connsiteX113" fmla="*/ 234116 w 757991"/>
              <a:gd name="connsiteY113" fmla="*/ 180975 h 590550"/>
              <a:gd name="connsiteX114" fmla="*/ 229353 w 757991"/>
              <a:gd name="connsiteY114" fmla="*/ 166688 h 590550"/>
              <a:gd name="connsiteX115" fmla="*/ 226972 w 757991"/>
              <a:gd name="connsiteY115" fmla="*/ 159544 h 590550"/>
              <a:gd name="connsiteX116" fmla="*/ 219828 w 757991"/>
              <a:gd name="connsiteY116" fmla="*/ 154782 h 590550"/>
              <a:gd name="connsiteX117" fmla="*/ 205541 w 757991"/>
              <a:gd name="connsiteY117" fmla="*/ 150019 h 590550"/>
              <a:gd name="connsiteX118" fmla="*/ 200778 w 757991"/>
              <a:gd name="connsiteY118" fmla="*/ 142875 h 590550"/>
              <a:gd name="connsiteX119" fmla="*/ 193634 w 757991"/>
              <a:gd name="connsiteY119" fmla="*/ 135732 h 590550"/>
              <a:gd name="connsiteX120" fmla="*/ 188872 w 757991"/>
              <a:gd name="connsiteY120" fmla="*/ 121444 h 590550"/>
              <a:gd name="connsiteX121" fmla="*/ 186491 w 757991"/>
              <a:gd name="connsiteY121" fmla="*/ 114300 h 590550"/>
              <a:gd name="connsiteX122" fmla="*/ 184109 w 757991"/>
              <a:gd name="connsiteY122" fmla="*/ 47625 h 590550"/>
              <a:gd name="connsiteX123" fmla="*/ 181728 w 757991"/>
              <a:gd name="connsiteY123" fmla="*/ 19050 h 590550"/>
              <a:gd name="connsiteX124" fmla="*/ 176966 w 757991"/>
              <a:gd name="connsiteY124" fmla="*/ 4763 h 590550"/>
              <a:gd name="connsiteX125" fmla="*/ 169822 w 757991"/>
              <a:gd name="connsiteY125" fmla="*/ 0 h 590550"/>
              <a:gd name="connsiteX126" fmla="*/ 136484 w 757991"/>
              <a:gd name="connsiteY126" fmla="*/ 7144 h 590550"/>
              <a:gd name="connsiteX127" fmla="*/ 122197 w 757991"/>
              <a:gd name="connsiteY127" fmla="*/ 11907 h 590550"/>
              <a:gd name="connsiteX128" fmla="*/ 115053 w 757991"/>
              <a:gd name="connsiteY128" fmla="*/ 14288 h 590550"/>
              <a:gd name="connsiteX129" fmla="*/ 34091 w 757991"/>
              <a:gd name="connsiteY129" fmla="*/ 19050 h 590550"/>
              <a:gd name="connsiteX130" fmla="*/ 17422 w 757991"/>
              <a:gd name="connsiteY130" fmla="*/ 21432 h 590550"/>
              <a:gd name="connsiteX131" fmla="*/ 3134 w 757991"/>
              <a:gd name="connsiteY131" fmla="*/ 26194 h 590550"/>
              <a:gd name="connsiteX132" fmla="*/ 3134 w 757991"/>
              <a:gd name="connsiteY132" fmla="*/ 42863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757991" h="590550">
                <a:moveTo>
                  <a:pt x="3134" y="42863"/>
                </a:moveTo>
                <a:cubicBezTo>
                  <a:pt x="3928" y="48419"/>
                  <a:pt x="6236" y="53997"/>
                  <a:pt x="7897" y="59532"/>
                </a:cubicBezTo>
                <a:cubicBezTo>
                  <a:pt x="8618" y="61936"/>
                  <a:pt x="8886" y="64587"/>
                  <a:pt x="10278" y="66675"/>
                </a:cubicBezTo>
                <a:cubicBezTo>
                  <a:pt x="13945" y="72175"/>
                  <a:pt x="19295" y="75068"/>
                  <a:pt x="24566" y="78582"/>
                </a:cubicBezTo>
                <a:cubicBezTo>
                  <a:pt x="25360" y="80963"/>
                  <a:pt x="25728" y="83531"/>
                  <a:pt x="26947" y="85725"/>
                </a:cubicBezTo>
                <a:cubicBezTo>
                  <a:pt x="29727" y="90729"/>
                  <a:pt x="36472" y="100013"/>
                  <a:pt x="36472" y="100013"/>
                </a:cubicBezTo>
                <a:lnTo>
                  <a:pt x="41234" y="114300"/>
                </a:lnTo>
                <a:cubicBezTo>
                  <a:pt x="42028" y="116681"/>
                  <a:pt x="42224" y="119355"/>
                  <a:pt x="43616" y="121444"/>
                </a:cubicBezTo>
                <a:cubicBezTo>
                  <a:pt x="45203" y="123825"/>
                  <a:pt x="47098" y="126028"/>
                  <a:pt x="48378" y="128588"/>
                </a:cubicBezTo>
                <a:cubicBezTo>
                  <a:pt x="49500" y="130833"/>
                  <a:pt x="49367" y="133643"/>
                  <a:pt x="50759" y="135732"/>
                </a:cubicBezTo>
                <a:cubicBezTo>
                  <a:pt x="52627" y="138534"/>
                  <a:pt x="55522" y="140494"/>
                  <a:pt x="57903" y="142875"/>
                </a:cubicBezTo>
                <a:cubicBezTo>
                  <a:pt x="58697" y="145256"/>
                  <a:pt x="58716" y="148059"/>
                  <a:pt x="60284" y="150019"/>
                </a:cubicBezTo>
                <a:cubicBezTo>
                  <a:pt x="62072" y="152254"/>
                  <a:pt x="64868" y="153502"/>
                  <a:pt x="67428" y="154782"/>
                </a:cubicBezTo>
                <a:cubicBezTo>
                  <a:pt x="69673" y="155905"/>
                  <a:pt x="72158" y="156473"/>
                  <a:pt x="74572" y="157163"/>
                </a:cubicBezTo>
                <a:cubicBezTo>
                  <a:pt x="86809" y="160659"/>
                  <a:pt x="87686" y="159993"/>
                  <a:pt x="103147" y="161925"/>
                </a:cubicBezTo>
                <a:cubicBezTo>
                  <a:pt x="119815" y="167482"/>
                  <a:pt x="115846" y="161926"/>
                  <a:pt x="119816" y="173832"/>
                </a:cubicBezTo>
                <a:cubicBezTo>
                  <a:pt x="119022" y="176213"/>
                  <a:pt x="119209" y="179200"/>
                  <a:pt x="117434" y="180975"/>
                </a:cubicBezTo>
                <a:cubicBezTo>
                  <a:pt x="115659" y="182750"/>
                  <a:pt x="110584" y="180864"/>
                  <a:pt x="110291" y="183357"/>
                </a:cubicBezTo>
                <a:cubicBezTo>
                  <a:pt x="108804" y="195995"/>
                  <a:pt x="108060" y="209597"/>
                  <a:pt x="112672" y="221457"/>
                </a:cubicBezTo>
                <a:cubicBezTo>
                  <a:pt x="114491" y="226136"/>
                  <a:pt x="126959" y="226219"/>
                  <a:pt x="126959" y="226219"/>
                </a:cubicBezTo>
                <a:cubicBezTo>
                  <a:pt x="129340" y="227807"/>
                  <a:pt x="131543" y="229702"/>
                  <a:pt x="134103" y="230982"/>
                </a:cubicBezTo>
                <a:cubicBezTo>
                  <a:pt x="136348" y="232105"/>
                  <a:pt x="139287" y="231795"/>
                  <a:pt x="141247" y="233363"/>
                </a:cubicBezTo>
                <a:cubicBezTo>
                  <a:pt x="143482" y="235151"/>
                  <a:pt x="143582" y="238990"/>
                  <a:pt x="146009" y="240507"/>
                </a:cubicBezTo>
                <a:cubicBezTo>
                  <a:pt x="153294" y="245060"/>
                  <a:pt x="169110" y="246777"/>
                  <a:pt x="176966" y="247650"/>
                </a:cubicBezTo>
                <a:cubicBezTo>
                  <a:pt x="185679" y="248618"/>
                  <a:pt x="194428" y="249238"/>
                  <a:pt x="203159" y="250032"/>
                </a:cubicBezTo>
                <a:cubicBezTo>
                  <a:pt x="214272" y="249238"/>
                  <a:pt x="225689" y="250352"/>
                  <a:pt x="236497" y="247650"/>
                </a:cubicBezTo>
                <a:cubicBezTo>
                  <a:pt x="242050" y="246262"/>
                  <a:pt x="245354" y="239935"/>
                  <a:pt x="250784" y="238125"/>
                </a:cubicBezTo>
                <a:lnTo>
                  <a:pt x="257928" y="235744"/>
                </a:lnTo>
                <a:cubicBezTo>
                  <a:pt x="266391" y="237436"/>
                  <a:pt x="272216" y="235018"/>
                  <a:pt x="272216" y="245269"/>
                </a:cubicBezTo>
                <a:cubicBezTo>
                  <a:pt x="272216" y="247779"/>
                  <a:pt x="271609" y="250638"/>
                  <a:pt x="269834" y="252413"/>
                </a:cubicBezTo>
                <a:cubicBezTo>
                  <a:pt x="265787" y="256460"/>
                  <a:pt x="255547" y="261938"/>
                  <a:pt x="255547" y="261938"/>
                </a:cubicBezTo>
                <a:cubicBezTo>
                  <a:pt x="256341" y="271463"/>
                  <a:pt x="256665" y="281039"/>
                  <a:pt x="257928" y="290513"/>
                </a:cubicBezTo>
                <a:cubicBezTo>
                  <a:pt x="258443" y="294378"/>
                  <a:pt x="262075" y="302403"/>
                  <a:pt x="265072" y="304800"/>
                </a:cubicBezTo>
                <a:cubicBezTo>
                  <a:pt x="267032" y="306368"/>
                  <a:pt x="269721" y="306905"/>
                  <a:pt x="272216" y="307182"/>
                </a:cubicBezTo>
                <a:cubicBezTo>
                  <a:pt x="284075" y="308500"/>
                  <a:pt x="296028" y="308769"/>
                  <a:pt x="307934" y="309563"/>
                </a:cubicBezTo>
                <a:cubicBezTo>
                  <a:pt x="324937" y="315230"/>
                  <a:pt x="318045" y="311540"/>
                  <a:pt x="329366" y="319088"/>
                </a:cubicBezTo>
                <a:cubicBezTo>
                  <a:pt x="330160" y="321469"/>
                  <a:pt x="330179" y="324272"/>
                  <a:pt x="331747" y="326232"/>
                </a:cubicBezTo>
                <a:cubicBezTo>
                  <a:pt x="333535" y="328467"/>
                  <a:pt x="336692" y="329162"/>
                  <a:pt x="338891" y="330994"/>
                </a:cubicBezTo>
                <a:cubicBezTo>
                  <a:pt x="345764" y="336721"/>
                  <a:pt x="346116" y="338260"/>
                  <a:pt x="350797" y="345282"/>
                </a:cubicBezTo>
                <a:cubicBezTo>
                  <a:pt x="345435" y="361367"/>
                  <a:pt x="352871" y="343932"/>
                  <a:pt x="341272" y="357188"/>
                </a:cubicBezTo>
                <a:cubicBezTo>
                  <a:pt x="337503" y="361495"/>
                  <a:pt x="334922" y="366713"/>
                  <a:pt x="331747" y="371475"/>
                </a:cubicBezTo>
                <a:lnTo>
                  <a:pt x="326984" y="378619"/>
                </a:lnTo>
                <a:cubicBezTo>
                  <a:pt x="328572" y="383382"/>
                  <a:pt x="328962" y="388730"/>
                  <a:pt x="331747" y="392907"/>
                </a:cubicBezTo>
                <a:lnTo>
                  <a:pt x="341272" y="407194"/>
                </a:lnTo>
                <a:cubicBezTo>
                  <a:pt x="344338" y="453189"/>
                  <a:pt x="331669" y="439725"/>
                  <a:pt x="365084" y="445294"/>
                </a:cubicBezTo>
                <a:cubicBezTo>
                  <a:pt x="367560" y="445707"/>
                  <a:pt x="369847" y="446881"/>
                  <a:pt x="372228" y="447675"/>
                </a:cubicBezTo>
                <a:lnTo>
                  <a:pt x="376991" y="461963"/>
                </a:lnTo>
                <a:lnTo>
                  <a:pt x="379372" y="469107"/>
                </a:lnTo>
                <a:cubicBezTo>
                  <a:pt x="378578" y="476251"/>
                  <a:pt x="378173" y="483448"/>
                  <a:pt x="376991" y="490538"/>
                </a:cubicBezTo>
                <a:cubicBezTo>
                  <a:pt x="376578" y="493014"/>
                  <a:pt x="376652" y="496223"/>
                  <a:pt x="374609" y="497682"/>
                </a:cubicBezTo>
                <a:cubicBezTo>
                  <a:pt x="366833" y="503236"/>
                  <a:pt x="346225" y="504010"/>
                  <a:pt x="338891" y="504825"/>
                </a:cubicBezTo>
                <a:cubicBezTo>
                  <a:pt x="337888" y="506330"/>
                  <a:pt x="330514" y="516031"/>
                  <a:pt x="331747" y="519113"/>
                </a:cubicBezTo>
                <a:cubicBezTo>
                  <a:pt x="333488" y="523466"/>
                  <a:pt x="352980" y="528572"/>
                  <a:pt x="353178" y="528638"/>
                </a:cubicBezTo>
                <a:lnTo>
                  <a:pt x="360322" y="531019"/>
                </a:lnTo>
                <a:cubicBezTo>
                  <a:pt x="361909" y="533400"/>
                  <a:pt x="364557" y="535350"/>
                  <a:pt x="365084" y="538163"/>
                </a:cubicBezTo>
                <a:cubicBezTo>
                  <a:pt x="366991" y="548335"/>
                  <a:pt x="363525" y="559549"/>
                  <a:pt x="367466" y="569119"/>
                </a:cubicBezTo>
                <a:cubicBezTo>
                  <a:pt x="370930" y="577532"/>
                  <a:pt x="383945" y="578930"/>
                  <a:pt x="391278" y="581025"/>
                </a:cubicBezTo>
                <a:cubicBezTo>
                  <a:pt x="393692" y="581715"/>
                  <a:pt x="396008" y="582717"/>
                  <a:pt x="398422" y="583407"/>
                </a:cubicBezTo>
                <a:cubicBezTo>
                  <a:pt x="401569" y="584306"/>
                  <a:pt x="404772" y="584994"/>
                  <a:pt x="407947" y="585788"/>
                </a:cubicBezTo>
                <a:cubicBezTo>
                  <a:pt x="422234" y="584994"/>
                  <a:pt x="436610" y="585182"/>
                  <a:pt x="450809" y="583407"/>
                </a:cubicBezTo>
                <a:cubicBezTo>
                  <a:pt x="455791" y="582784"/>
                  <a:pt x="460334" y="580232"/>
                  <a:pt x="465097" y="578644"/>
                </a:cubicBezTo>
                <a:cubicBezTo>
                  <a:pt x="482235" y="572931"/>
                  <a:pt x="460823" y="579867"/>
                  <a:pt x="481766" y="573882"/>
                </a:cubicBezTo>
                <a:cubicBezTo>
                  <a:pt x="505679" y="567049"/>
                  <a:pt x="468656" y="576563"/>
                  <a:pt x="498434" y="569119"/>
                </a:cubicBezTo>
                <a:lnTo>
                  <a:pt x="641309" y="571500"/>
                </a:lnTo>
                <a:cubicBezTo>
                  <a:pt x="643818" y="571580"/>
                  <a:pt x="646039" y="573192"/>
                  <a:pt x="648453" y="573882"/>
                </a:cubicBezTo>
                <a:cubicBezTo>
                  <a:pt x="651600" y="574781"/>
                  <a:pt x="654843" y="575323"/>
                  <a:pt x="657978" y="576263"/>
                </a:cubicBezTo>
                <a:cubicBezTo>
                  <a:pt x="662787" y="577705"/>
                  <a:pt x="672266" y="581025"/>
                  <a:pt x="672266" y="581025"/>
                </a:cubicBezTo>
                <a:cubicBezTo>
                  <a:pt x="674647" y="582613"/>
                  <a:pt x="676779" y="584661"/>
                  <a:pt x="679409" y="585788"/>
                </a:cubicBezTo>
                <a:cubicBezTo>
                  <a:pt x="682417" y="587077"/>
                  <a:pt x="685787" y="587270"/>
                  <a:pt x="688934" y="588169"/>
                </a:cubicBezTo>
                <a:cubicBezTo>
                  <a:pt x="691348" y="588859"/>
                  <a:pt x="693697" y="589756"/>
                  <a:pt x="696078" y="590550"/>
                </a:cubicBezTo>
                <a:cubicBezTo>
                  <a:pt x="704016" y="589756"/>
                  <a:pt x="712277" y="590548"/>
                  <a:pt x="719891" y="588169"/>
                </a:cubicBezTo>
                <a:cubicBezTo>
                  <a:pt x="725354" y="586462"/>
                  <a:pt x="734178" y="578644"/>
                  <a:pt x="734178" y="578644"/>
                </a:cubicBezTo>
                <a:cubicBezTo>
                  <a:pt x="735747" y="573936"/>
                  <a:pt x="737124" y="567715"/>
                  <a:pt x="741322" y="564357"/>
                </a:cubicBezTo>
                <a:cubicBezTo>
                  <a:pt x="743282" y="562789"/>
                  <a:pt x="746085" y="562769"/>
                  <a:pt x="748466" y="561975"/>
                </a:cubicBezTo>
                <a:cubicBezTo>
                  <a:pt x="750053" y="559594"/>
                  <a:pt x="751948" y="557392"/>
                  <a:pt x="753228" y="554832"/>
                </a:cubicBezTo>
                <a:cubicBezTo>
                  <a:pt x="754934" y="551419"/>
                  <a:pt x="757229" y="541210"/>
                  <a:pt x="757991" y="538163"/>
                </a:cubicBezTo>
                <a:cubicBezTo>
                  <a:pt x="754986" y="514134"/>
                  <a:pt x="757632" y="525183"/>
                  <a:pt x="750847" y="504825"/>
                </a:cubicBezTo>
                <a:lnTo>
                  <a:pt x="748466" y="497682"/>
                </a:lnTo>
                <a:cubicBezTo>
                  <a:pt x="746285" y="471523"/>
                  <a:pt x="747351" y="474884"/>
                  <a:pt x="743703" y="454819"/>
                </a:cubicBezTo>
                <a:cubicBezTo>
                  <a:pt x="742979" y="450837"/>
                  <a:pt x="743132" y="446533"/>
                  <a:pt x="741322" y="442913"/>
                </a:cubicBezTo>
                <a:cubicBezTo>
                  <a:pt x="739816" y="439901"/>
                  <a:pt x="736559" y="438150"/>
                  <a:pt x="734178" y="435769"/>
                </a:cubicBezTo>
                <a:cubicBezTo>
                  <a:pt x="730137" y="423645"/>
                  <a:pt x="735044" y="432017"/>
                  <a:pt x="724653" y="426244"/>
                </a:cubicBezTo>
                <a:cubicBezTo>
                  <a:pt x="719650" y="423464"/>
                  <a:pt x="710366" y="416719"/>
                  <a:pt x="710366" y="416719"/>
                </a:cubicBezTo>
                <a:cubicBezTo>
                  <a:pt x="701740" y="403780"/>
                  <a:pt x="710698" y="413569"/>
                  <a:pt x="693697" y="407194"/>
                </a:cubicBezTo>
                <a:cubicBezTo>
                  <a:pt x="691017" y="406189"/>
                  <a:pt x="689314" y="403185"/>
                  <a:pt x="686553" y="402432"/>
                </a:cubicBezTo>
                <a:cubicBezTo>
                  <a:pt x="680379" y="400748"/>
                  <a:pt x="673846" y="400896"/>
                  <a:pt x="667503" y="400050"/>
                </a:cubicBezTo>
                <a:cubicBezTo>
                  <a:pt x="618491" y="393514"/>
                  <a:pt x="677040" y="398397"/>
                  <a:pt x="565109" y="395288"/>
                </a:cubicBezTo>
                <a:lnTo>
                  <a:pt x="557966" y="373857"/>
                </a:lnTo>
                <a:lnTo>
                  <a:pt x="555584" y="366713"/>
                </a:lnTo>
                <a:cubicBezTo>
                  <a:pt x="555560" y="366567"/>
                  <a:pt x="553290" y="348367"/>
                  <a:pt x="550822" y="345282"/>
                </a:cubicBezTo>
                <a:cubicBezTo>
                  <a:pt x="549034" y="343047"/>
                  <a:pt x="546059" y="342107"/>
                  <a:pt x="543678" y="340519"/>
                </a:cubicBezTo>
                <a:cubicBezTo>
                  <a:pt x="539487" y="327945"/>
                  <a:pt x="543386" y="334767"/>
                  <a:pt x="527009" y="323850"/>
                </a:cubicBezTo>
                <a:cubicBezTo>
                  <a:pt x="524628" y="322263"/>
                  <a:pt x="522581" y="319993"/>
                  <a:pt x="519866" y="319088"/>
                </a:cubicBezTo>
                <a:lnTo>
                  <a:pt x="505578" y="314325"/>
                </a:lnTo>
                <a:cubicBezTo>
                  <a:pt x="484862" y="307420"/>
                  <a:pt x="500920" y="312082"/>
                  <a:pt x="455572" y="309563"/>
                </a:cubicBezTo>
                <a:cubicBezTo>
                  <a:pt x="438569" y="303895"/>
                  <a:pt x="445461" y="307585"/>
                  <a:pt x="434141" y="300038"/>
                </a:cubicBezTo>
                <a:cubicBezTo>
                  <a:pt x="425452" y="273977"/>
                  <a:pt x="439310" y="313455"/>
                  <a:pt x="426997" y="285750"/>
                </a:cubicBezTo>
                <a:cubicBezTo>
                  <a:pt x="424958" y="281163"/>
                  <a:pt x="423822" y="276225"/>
                  <a:pt x="422234" y="271463"/>
                </a:cubicBezTo>
                <a:lnTo>
                  <a:pt x="415091" y="250032"/>
                </a:lnTo>
                <a:lnTo>
                  <a:pt x="412709" y="242888"/>
                </a:lnTo>
                <a:cubicBezTo>
                  <a:pt x="411915" y="240507"/>
                  <a:pt x="411720" y="237833"/>
                  <a:pt x="410328" y="235744"/>
                </a:cubicBezTo>
                <a:lnTo>
                  <a:pt x="405566" y="228600"/>
                </a:lnTo>
                <a:cubicBezTo>
                  <a:pt x="404804" y="225551"/>
                  <a:pt x="402510" y="215346"/>
                  <a:pt x="400803" y="211932"/>
                </a:cubicBezTo>
                <a:cubicBezTo>
                  <a:pt x="399523" y="209372"/>
                  <a:pt x="397321" y="207348"/>
                  <a:pt x="396041" y="204788"/>
                </a:cubicBezTo>
                <a:cubicBezTo>
                  <a:pt x="391699" y="196104"/>
                  <a:pt x="395392" y="190863"/>
                  <a:pt x="384134" y="183357"/>
                </a:cubicBezTo>
                <a:cubicBezTo>
                  <a:pt x="379372" y="180182"/>
                  <a:pt x="375277" y="175642"/>
                  <a:pt x="369847" y="173832"/>
                </a:cubicBezTo>
                <a:cubicBezTo>
                  <a:pt x="359988" y="170545"/>
                  <a:pt x="364792" y="172842"/>
                  <a:pt x="355559" y="166688"/>
                </a:cubicBezTo>
                <a:cubicBezTo>
                  <a:pt x="346034" y="167482"/>
                  <a:pt x="336412" y="167498"/>
                  <a:pt x="326984" y="169069"/>
                </a:cubicBezTo>
                <a:cubicBezTo>
                  <a:pt x="322032" y="169894"/>
                  <a:pt x="317459" y="172244"/>
                  <a:pt x="312697" y="173832"/>
                </a:cubicBezTo>
                <a:cubicBezTo>
                  <a:pt x="310316" y="174626"/>
                  <a:pt x="307642" y="174821"/>
                  <a:pt x="305553" y="176213"/>
                </a:cubicBezTo>
                <a:cubicBezTo>
                  <a:pt x="303172" y="177800"/>
                  <a:pt x="300969" y="179695"/>
                  <a:pt x="298409" y="180975"/>
                </a:cubicBezTo>
                <a:cubicBezTo>
                  <a:pt x="287560" y="186400"/>
                  <a:pt x="284101" y="187332"/>
                  <a:pt x="274597" y="190500"/>
                </a:cubicBezTo>
                <a:cubicBezTo>
                  <a:pt x="262691" y="189706"/>
                  <a:pt x="250494" y="190852"/>
                  <a:pt x="238878" y="188119"/>
                </a:cubicBezTo>
                <a:cubicBezTo>
                  <a:pt x="236092" y="187464"/>
                  <a:pt x="235278" y="183590"/>
                  <a:pt x="234116" y="180975"/>
                </a:cubicBezTo>
                <a:cubicBezTo>
                  <a:pt x="232077" y="176388"/>
                  <a:pt x="230941" y="171450"/>
                  <a:pt x="229353" y="166688"/>
                </a:cubicBezTo>
                <a:cubicBezTo>
                  <a:pt x="228559" y="164307"/>
                  <a:pt x="229061" y="160936"/>
                  <a:pt x="226972" y="159544"/>
                </a:cubicBezTo>
                <a:cubicBezTo>
                  <a:pt x="224591" y="157957"/>
                  <a:pt x="222443" y="155944"/>
                  <a:pt x="219828" y="154782"/>
                </a:cubicBezTo>
                <a:cubicBezTo>
                  <a:pt x="215241" y="152743"/>
                  <a:pt x="205541" y="150019"/>
                  <a:pt x="205541" y="150019"/>
                </a:cubicBezTo>
                <a:cubicBezTo>
                  <a:pt x="203953" y="147638"/>
                  <a:pt x="202610" y="145074"/>
                  <a:pt x="200778" y="142875"/>
                </a:cubicBezTo>
                <a:cubicBezTo>
                  <a:pt x="198622" y="140288"/>
                  <a:pt x="195269" y="138676"/>
                  <a:pt x="193634" y="135732"/>
                </a:cubicBezTo>
                <a:cubicBezTo>
                  <a:pt x="191196" y="131344"/>
                  <a:pt x="190459" y="126207"/>
                  <a:pt x="188872" y="121444"/>
                </a:cubicBezTo>
                <a:lnTo>
                  <a:pt x="186491" y="114300"/>
                </a:lnTo>
                <a:cubicBezTo>
                  <a:pt x="185697" y="92075"/>
                  <a:pt x="185220" y="69836"/>
                  <a:pt x="184109" y="47625"/>
                </a:cubicBezTo>
                <a:cubicBezTo>
                  <a:pt x="183632" y="38079"/>
                  <a:pt x="183299" y="28478"/>
                  <a:pt x="181728" y="19050"/>
                </a:cubicBezTo>
                <a:cubicBezTo>
                  <a:pt x="180903" y="14098"/>
                  <a:pt x="181143" y="7548"/>
                  <a:pt x="176966" y="4763"/>
                </a:cubicBezTo>
                <a:lnTo>
                  <a:pt x="169822" y="0"/>
                </a:lnTo>
                <a:cubicBezTo>
                  <a:pt x="145793" y="3005"/>
                  <a:pt x="156842" y="359"/>
                  <a:pt x="136484" y="7144"/>
                </a:cubicBezTo>
                <a:lnTo>
                  <a:pt x="122197" y="11907"/>
                </a:lnTo>
                <a:cubicBezTo>
                  <a:pt x="119816" y="12701"/>
                  <a:pt x="117558" y="14131"/>
                  <a:pt x="115053" y="14288"/>
                </a:cubicBezTo>
                <a:lnTo>
                  <a:pt x="34091" y="19050"/>
                </a:lnTo>
                <a:cubicBezTo>
                  <a:pt x="28535" y="19844"/>
                  <a:pt x="22891" y="20170"/>
                  <a:pt x="17422" y="21432"/>
                </a:cubicBezTo>
                <a:cubicBezTo>
                  <a:pt x="12530" y="22561"/>
                  <a:pt x="3134" y="26194"/>
                  <a:pt x="3134" y="26194"/>
                </a:cubicBezTo>
                <a:cubicBezTo>
                  <a:pt x="0" y="35597"/>
                  <a:pt x="2340" y="37307"/>
                  <a:pt x="3134" y="42863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14" name="ZoneTexte 13"/>
          <p:cNvSpPr txBox="1"/>
          <p:nvPr/>
        </p:nvSpPr>
        <p:spPr>
          <a:xfrm>
            <a:off x="285720" y="4214818"/>
            <a:ext cx="314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+mj-lt"/>
                <a:sym typeface="Wingdings" pitchFamily="2" charset="2"/>
              </a:rPr>
              <a:t>C’est la </a:t>
            </a:r>
            <a:r>
              <a:rPr lang="fr-BE" sz="2800" b="1" dirty="0" smtClean="0">
                <a:solidFill>
                  <a:srgbClr val="5F7DB3"/>
                </a:solidFill>
                <a:latin typeface="+mj-lt"/>
                <a:sym typeface="Wingdings" pitchFamily="2" charset="2"/>
              </a:rPr>
              <a:t>Région </a:t>
            </a:r>
            <a:r>
              <a:rPr lang="fr-BE" sz="2800" b="1" dirty="0" smtClean="0">
                <a:solidFill>
                  <a:srgbClr val="5F7DB3"/>
                </a:solidFill>
                <a:latin typeface="+mj-lt"/>
              </a:rPr>
              <a:t>Nord-Pas-de-Calais</a:t>
            </a:r>
            <a:r>
              <a:rPr lang="fr-BE" sz="2800" dirty="0" smtClean="0">
                <a:latin typeface="+mj-lt"/>
              </a:rPr>
              <a:t>.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85720" y="5689603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latin typeface="+mj-lt"/>
                <a:sym typeface="Wingdings" pitchFamily="2" charset="2"/>
              </a:rPr>
              <a:t>C’est le département du </a:t>
            </a:r>
            <a:r>
              <a:rPr lang="fr-BE" sz="2800" b="1" dirty="0" smtClean="0">
                <a:solidFill>
                  <a:schemeClr val="accent3"/>
                </a:solidFill>
                <a:latin typeface="+mj-lt"/>
              </a:rPr>
              <a:t>Nord</a:t>
            </a:r>
            <a:r>
              <a:rPr lang="fr-BE" sz="28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uiExpand="1" build="p"/>
      <p:bldP spid="13" grpId="0" uiExpand="1" animBg="1"/>
      <p:bldP spid="10" grpId="0" animBg="1"/>
      <p:bldP spid="15" grpId="0" uiExpand="1" animBg="1"/>
      <p:bldP spid="16" grpId="0" animBg="1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1. Introduction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000240"/>
            <a:ext cx="5329246" cy="571504"/>
          </a:xfrm>
        </p:spPr>
        <p:txBody>
          <a:bodyPr/>
          <a:lstStyle/>
          <a:p>
            <a:pPr>
              <a:buClr>
                <a:srgbClr val="5F7DB3"/>
              </a:buClr>
            </a:pPr>
            <a:r>
              <a:rPr lang="fr-BE" dirty="0" smtClean="0">
                <a:latin typeface="+mj-lt"/>
              </a:rPr>
              <a:t>La Région Nord-Pas de Calais :</a:t>
            </a:r>
          </a:p>
          <a:p>
            <a:endParaRPr lang="fr-BE" dirty="0" smtClean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57266" y="2928934"/>
            <a:ext cx="5329246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 Nord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324466" y="4700834"/>
            <a:ext cx="5533418" cy="1800000"/>
            <a:chOff x="0" y="2786058"/>
            <a:chExt cx="5533418" cy="1800000"/>
          </a:xfrm>
        </p:grpSpPr>
        <p:pic>
          <p:nvPicPr>
            <p:cNvPr id="4100" name="Picture 4" descr="G:\SCHOOL\2008-2009\Didactique Français\Didactique 2\Webquest\62-Pas-de-Calais.gif"/>
            <p:cNvPicPr>
              <a:picLocks noChangeAspect="1" noChangeArrowheads="1"/>
            </p:cNvPicPr>
            <p:nvPr/>
          </p:nvPicPr>
          <p:blipFill>
            <a:blip r:embed="rId2" cstate="print"/>
            <a:srcRect t="9688" b="12811"/>
            <a:stretch>
              <a:fillRect/>
            </a:stretch>
          </p:blipFill>
          <p:spPr bwMode="auto">
            <a:xfrm>
              <a:off x="0" y="2786058"/>
              <a:ext cx="280499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1" name="Picture 5" descr="G:\SCHOOL\2008-2009\Didactique Français\Didactique 2\Webquest\59-Nord.gif"/>
            <p:cNvPicPr>
              <a:picLocks noChangeAspect="1" noChangeArrowheads="1"/>
            </p:cNvPicPr>
            <p:nvPr/>
          </p:nvPicPr>
          <p:blipFill>
            <a:blip r:embed="rId3" cstate="print"/>
            <a:srcRect l="1695" t="10235" b="11979"/>
            <a:stretch>
              <a:fillRect/>
            </a:stretch>
          </p:blipFill>
          <p:spPr bwMode="auto">
            <a:xfrm>
              <a:off x="2786050" y="2786058"/>
              <a:ext cx="2747368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957266" y="2500306"/>
            <a:ext cx="5329246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B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 Pas de Calais</a:t>
            </a:r>
          </a:p>
        </p:txBody>
      </p:sp>
      <p:pic>
        <p:nvPicPr>
          <p:cNvPr id="4098" name="Picture 2" descr="G:\SCHOOL\2008-2009\Didactique Français\Didactique 2\Webquest\Logo Région NPDC"/>
          <p:cNvPicPr>
            <a:picLocks noChangeAspect="1" noChangeArrowheads="1"/>
          </p:cNvPicPr>
          <p:nvPr/>
        </p:nvPicPr>
        <p:blipFill>
          <a:blip r:embed="rId4" cstate="print"/>
          <a:srcRect l="14519" t="9691" r="19711" b="7025"/>
          <a:stretch>
            <a:fillRect/>
          </a:stretch>
        </p:blipFill>
        <p:spPr bwMode="auto">
          <a:xfrm>
            <a:off x="5414666" y="714356"/>
            <a:ext cx="3586490" cy="438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757742" cy="1143000"/>
          </a:xfrm>
        </p:spPr>
        <p:txBody>
          <a:bodyPr/>
          <a:lstStyle/>
          <a:p>
            <a:r>
              <a:rPr lang="fr-BE" dirty="0" smtClean="0"/>
              <a:t>1. Introduction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968838"/>
            <a:ext cx="4214842" cy="4389120"/>
          </a:xfrm>
        </p:spPr>
        <p:txBody>
          <a:bodyPr/>
          <a:lstStyle/>
          <a:p>
            <a:r>
              <a:rPr lang="fr-BE" dirty="0" smtClean="0">
                <a:latin typeface="+mj-lt"/>
              </a:rPr>
              <a:t>Regarde la bande-annonce du film </a:t>
            </a:r>
            <a:r>
              <a:rPr lang="fr-BE" i="1" dirty="0" smtClean="0">
                <a:latin typeface="+mj-lt"/>
              </a:rPr>
              <a:t>Bienvenue chez les </a:t>
            </a:r>
            <a:r>
              <a:rPr lang="fr-BE" i="1" dirty="0" err="1" smtClean="0">
                <a:latin typeface="+mj-lt"/>
              </a:rPr>
              <a:t>Ch’tis</a:t>
            </a:r>
            <a:r>
              <a:rPr lang="fr-BE" i="1" dirty="0" smtClean="0">
                <a:latin typeface="+mj-lt"/>
              </a:rPr>
              <a:t> </a:t>
            </a:r>
            <a:r>
              <a:rPr lang="fr-BE" dirty="0" smtClean="0">
                <a:latin typeface="+mj-lt"/>
              </a:rPr>
              <a:t>en cliquant sur l’image.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1027" name="Picture 3" descr="G:\SCHOOL\2008-2009\Didactique Français\Didactique 2\Webquest\Bienvenue chez les Ch'tis.bmp">
            <a:hlinkClick r:id="rId2" tooltip="Bande annonce de &quot;Bienvenue chez les Ch'tis&quot; sur dotsub.com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76296"/>
            <a:ext cx="4143404" cy="552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757742" cy="1143000"/>
          </a:xfrm>
        </p:spPr>
        <p:txBody>
          <a:bodyPr/>
          <a:lstStyle/>
          <a:p>
            <a:r>
              <a:rPr lang="fr-BE" dirty="0" smtClean="0"/>
              <a:t>1. Introduction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785926"/>
            <a:ext cx="8501122" cy="1674476"/>
          </a:xfrm>
        </p:spPr>
        <p:txBody>
          <a:bodyPr>
            <a:normAutofit/>
          </a:bodyPr>
          <a:lstStyle/>
          <a:p>
            <a:r>
              <a:rPr lang="fr-BE" dirty="0" smtClean="0">
                <a:latin typeface="+mj-lt"/>
              </a:rPr>
              <a:t>Regarde la vidéo une seconde fois et essaie de :</a:t>
            </a:r>
          </a:p>
          <a:p>
            <a:pPr>
              <a:buFont typeface="Times New Roman" pitchFamily="18" charset="0"/>
              <a:buChar char="-"/>
            </a:pPr>
            <a:r>
              <a:rPr lang="fr-BE" dirty="0" smtClean="0">
                <a:latin typeface="+mj-lt"/>
              </a:rPr>
              <a:t>reconnaître des clichés concernant le Nord.</a:t>
            </a:r>
          </a:p>
          <a:p>
            <a:pPr>
              <a:buFont typeface="Times New Roman" pitchFamily="18" charset="0"/>
              <a:buChar char="-"/>
            </a:pPr>
            <a:r>
              <a:rPr lang="fr-BE" dirty="0" smtClean="0">
                <a:latin typeface="+mj-lt"/>
              </a:rPr>
              <a:t>repérer des caractéristiques typiques du Nord.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71472" y="3214686"/>
            <a:ext cx="5429288" cy="2071702"/>
          </a:xfrm>
          <a:prstGeom prst="rect">
            <a:avLst/>
          </a:prstGeom>
        </p:spPr>
        <p:txBody>
          <a:bodyPr vert="horz" numCol="1">
            <a:normAutofit fontScale="92500"/>
          </a:bodyPr>
          <a:lstStyle/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Il fait </a:t>
            </a:r>
            <a:r>
              <a:rPr lang="fr-BE" sz="2600" b="1" dirty="0" smtClean="0">
                <a:latin typeface="+mj-lt"/>
              </a:rPr>
              <a:t>froid</a:t>
            </a:r>
            <a:r>
              <a:rPr lang="fr-BE" sz="2600" dirty="0" smtClean="0">
                <a:latin typeface="+mj-lt"/>
              </a:rPr>
              <a:t> dans le Nord.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b="1" dirty="0" smtClean="0">
                <a:latin typeface="+mj-lt"/>
              </a:rPr>
              <a:t>Il pleut </a:t>
            </a:r>
            <a:r>
              <a:rPr lang="fr-BE" sz="2600" dirty="0" smtClean="0">
                <a:latin typeface="+mj-lt"/>
              </a:rPr>
              <a:t>souvent dans le Nord.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Le </a:t>
            </a:r>
            <a:r>
              <a:rPr lang="fr-BE" sz="2600" b="1" dirty="0" smtClean="0">
                <a:latin typeface="+mj-lt"/>
              </a:rPr>
              <a:t>dialecte</a:t>
            </a:r>
            <a:r>
              <a:rPr lang="fr-BE" sz="2600" dirty="0" smtClean="0">
                <a:latin typeface="+mj-lt"/>
              </a:rPr>
              <a:t> du Nord est le </a:t>
            </a:r>
            <a:r>
              <a:rPr lang="fr-BE" sz="2600" i="1" dirty="0" smtClean="0">
                <a:latin typeface="+mj-lt"/>
              </a:rPr>
              <a:t>ch'timi</a:t>
            </a:r>
            <a:r>
              <a:rPr lang="fr-BE" sz="2600" dirty="0" smtClean="0">
                <a:latin typeface="+mj-lt"/>
              </a:rPr>
              <a:t>.</a:t>
            </a:r>
          </a:p>
          <a:p>
            <a:pPr marL="274320" indent="-274320">
              <a:spcBef>
                <a:spcPct val="20000"/>
              </a:spcBef>
              <a:buClr>
                <a:srgbClr val="5F7DB3"/>
              </a:buClr>
              <a:buSzPct val="95000"/>
              <a:buFont typeface="Wingdings 2"/>
              <a:buChar char=""/>
            </a:pPr>
            <a:r>
              <a:rPr lang="fr-BE" sz="2600" dirty="0" smtClean="0">
                <a:latin typeface="+mj-lt"/>
              </a:rPr>
              <a:t>Le numéro du </a:t>
            </a:r>
            <a:r>
              <a:rPr lang="fr-BE" sz="2600" b="1" dirty="0" smtClean="0">
                <a:latin typeface="+mj-lt"/>
              </a:rPr>
              <a:t>département</a:t>
            </a:r>
            <a:r>
              <a:rPr lang="fr-BE" sz="2600" dirty="0" smtClean="0">
                <a:latin typeface="+mj-lt"/>
              </a:rPr>
              <a:t> est le </a:t>
            </a:r>
            <a:r>
              <a:rPr lang="fr-BE" sz="2600" b="1" dirty="0" smtClean="0">
                <a:latin typeface="+mj-lt"/>
              </a:rPr>
              <a:t>59</a:t>
            </a:r>
            <a:r>
              <a:rPr lang="fr-BE" sz="2600" dirty="0" smtClean="0">
                <a:latin typeface="+mj-lt"/>
              </a:rPr>
              <a:t>.</a:t>
            </a:r>
          </a:p>
        </p:txBody>
      </p:sp>
      <p:pic>
        <p:nvPicPr>
          <p:cNvPr id="8" name="Picture 3" descr="G:\SCHOOL\2008-2009\Didactique Français\Didactique 2\Webquest\Bienvenue chez les Ch'tis.bmp">
            <a:hlinkClick r:id="rId2" tooltip="Bande annonce de &quot;Bienvenue chez les Ch'tis&quot; sur dotsub.com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690675"/>
            <a:ext cx="150019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7286644" y="1071546"/>
            <a:ext cx="1285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600" dirty="0" smtClean="0">
                <a:latin typeface="+mj-lt"/>
              </a:rPr>
              <a:t>Clique !</a:t>
            </a:r>
            <a:endParaRPr lang="fr-BE" sz="2600" dirty="0">
              <a:latin typeface="+mj-lt"/>
            </a:endParaRPr>
          </a:p>
        </p:txBody>
      </p:sp>
      <p:pic>
        <p:nvPicPr>
          <p:cNvPr id="4" name="Picture 2" descr="G:\SCHOOL\2008-2009\Didactique Français\Didactique 2\Webquest\22052009124.jpg"/>
          <p:cNvPicPr>
            <a:picLocks noChangeAspect="1" noChangeArrowheads="1"/>
          </p:cNvPicPr>
          <p:nvPr/>
        </p:nvPicPr>
        <p:blipFill>
          <a:blip r:embed="rId4" cstate="print"/>
          <a:srcRect l="6610" t="30707" r="12015" b="41559"/>
          <a:stretch>
            <a:fillRect/>
          </a:stretch>
        </p:blipFill>
        <p:spPr bwMode="auto">
          <a:xfrm>
            <a:off x="2000232" y="5143512"/>
            <a:ext cx="642942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757742" cy="1143000"/>
          </a:xfrm>
        </p:spPr>
        <p:txBody>
          <a:bodyPr/>
          <a:lstStyle/>
          <a:p>
            <a:r>
              <a:rPr lang="fr-BE" dirty="0" smtClean="0"/>
              <a:t>1. Introduction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857364"/>
            <a:ext cx="5572164" cy="2286016"/>
          </a:xfrm>
        </p:spPr>
        <p:txBody>
          <a:bodyPr>
            <a:normAutofit/>
          </a:bodyPr>
          <a:lstStyle/>
          <a:p>
            <a:r>
              <a:rPr lang="fr-BE" dirty="0" smtClean="0">
                <a:latin typeface="+mj-lt"/>
              </a:rPr>
              <a:t>Cette année, vous allez préparer une visite guidée de …</a:t>
            </a:r>
            <a:endParaRPr lang="fr-BE" b="1" dirty="0" smtClean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96920" y="3429000"/>
            <a:ext cx="264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dirty="0" smtClean="0">
                <a:latin typeface="+mj-lt"/>
              </a:rPr>
              <a:t>Lille !</a:t>
            </a:r>
            <a:endParaRPr lang="fr-BE" sz="8000" dirty="0">
              <a:latin typeface="+mj-lt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38A77-B4AD-459E-87D3-672D6384CBBD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3074" name="Picture 2" descr="G:\SCHOOL\2008-2009\Didactique Français\Didactique 2\Webquest\Lille sur la carte de la France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005" t="692" r="1005" b="9345"/>
          <a:stretch>
            <a:fillRect/>
          </a:stretch>
        </p:blipFill>
        <p:spPr bwMode="auto">
          <a:xfrm>
            <a:off x="5643569" y="3571876"/>
            <a:ext cx="321480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42844" y="4357694"/>
            <a:ext cx="5572164" cy="20002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fr-B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2746</TotalTime>
  <Words>1544</Words>
  <Application>Microsoft Office PowerPoint</Application>
  <PresentationFormat>On-screen Show (4:3)</PresentationFormat>
  <Paragraphs>289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Débit</vt:lpstr>
      <vt:lpstr>CECR: B2 </vt:lpstr>
      <vt:lpstr>CECR: B2</vt:lpstr>
      <vt:lpstr>1. Introduction 2. Tâche 3. Démarche 4. Ressources 5. Conclusion 6. Évaluation  </vt:lpstr>
      <vt:lpstr>1. Introduction</vt:lpstr>
      <vt:lpstr>1. Introduction</vt:lpstr>
      <vt:lpstr>1. Introduction</vt:lpstr>
      <vt:lpstr>1. Introduction</vt:lpstr>
      <vt:lpstr>1. Introduction</vt:lpstr>
      <vt:lpstr>1. Introduction</vt:lpstr>
      <vt:lpstr>1. Introduction 2. Tâche 3. Démarche 4. Ressources 5. Conclusion 6. Evaluation  </vt:lpstr>
      <vt:lpstr>2. Tâche : [1] ou [2]</vt:lpstr>
      <vt:lpstr>2. Tâche : [1] ou [2]</vt:lpstr>
      <vt:lpstr>2. Tâche</vt:lpstr>
      <vt:lpstr>1. Introduction 2. Tâche 3. Démarche 4. Ressources 5. Conclusion 6. Evaluation  </vt:lpstr>
      <vt:lpstr>3. Démarche pour [1]</vt:lpstr>
      <vt:lpstr>3. Démarche pour [2]</vt:lpstr>
      <vt:lpstr>Informations pratiques pour [2]</vt:lpstr>
      <vt:lpstr>Présentation pour [1] et [2] </vt:lpstr>
      <vt:lpstr>Rapport pour [1] et [2] </vt:lpstr>
      <vt:lpstr>Planning pour [1] et [2]</vt:lpstr>
      <vt:lpstr>1. Introduction 2. Tâche 3. Démarche 4. Ressources 5. Conclusion 6. Evaluation  </vt:lpstr>
      <vt:lpstr>4. Ressources pour [1]</vt:lpstr>
      <vt:lpstr>4. Ressources pour [2]</vt:lpstr>
      <vt:lpstr>1. Introduction 2. Tâche 3. Démarche 4. Ressources 5. Conclusion 6. Evaluation  </vt:lpstr>
      <vt:lpstr>5. Conclusion</vt:lpstr>
      <vt:lpstr>1. Introduction 2. Tâche 3. Démarche 4. Ressources 5. Conclusion 6. Evaluation  </vt:lpstr>
      <vt:lpstr>6. Évaluation : schéma</vt:lpstr>
      <vt:lpstr>6. Évaluation</vt:lpstr>
      <vt:lpstr>6. Évaluation</vt:lpstr>
      <vt:lpstr>6. Évaluation</vt:lpstr>
      <vt:lpstr>6. Évaluation</vt:lpstr>
      <vt:lpstr>Objectifs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Webquest Lille</dc:title>
  <dc:subject>Webquest Lille</dc:subject>
  <dc:creator>Elia Buytaert &amp; Kevin Ryckaert</dc:creator>
  <cp:keywords>Webquest Lille</cp:keywords>
  <cp:lastModifiedBy>Vandermeulen Nina</cp:lastModifiedBy>
  <cp:revision>291</cp:revision>
  <dcterms:created xsi:type="dcterms:W3CDTF">2013-01-28T13:10:23Z</dcterms:created>
  <dcterms:modified xsi:type="dcterms:W3CDTF">2014-12-19T14:19:12Z</dcterms:modified>
  <cp:category>Webquest FLE</cp:category>
</cp:coreProperties>
</file>