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79" r:id="rId3"/>
    <p:sldId id="258" r:id="rId4"/>
    <p:sldId id="280" r:id="rId5"/>
    <p:sldId id="275" r:id="rId6"/>
    <p:sldId id="278" r:id="rId7"/>
    <p:sldId id="277" r:id="rId8"/>
    <p:sldId id="276" r:id="rId9"/>
    <p:sldId id="257" r:id="rId10"/>
    <p:sldId id="264" r:id="rId11"/>
    <p:sldId id="265" r:id="rId12"/>
    <p:sldId id="266" r:id="rId13"/>
    <p:sldId id="267" r:id="rId14"/>
    <p:sldId id="274" r:id="rId15"/>
    <p:sldId id="270" r:id="rId16"/>
    <p:sldId id="271" r:id="rId17"/>
    <p:sldId id="260" r:id="rId18"/>
    <p:sldId id="262" r:id="rId1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944E"/>
    <a:srgbClr val="C17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69" d="100"/>
          <a:sy n="69" d="100"/>
        </p:scale>
        <p:origin x="-1380"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B2798B-A77E-42EE-AD99-A71651317F7B}" type="datetimeFigureOut">
              <a:rPr lang="nl-BE" smtClean="0"/>
              <a:pPr/>
              <a:t>19/12/2014</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AE66A26-E1A3-40EB-82CF-18FE3CDFE650}" type="slidenum">
              <a:rPr lang="nl-BE" smtClean="0"/>
              <a:pPr/>
              <a:t>‹#›</a:t>
            </a:fld>
            <a:endParaRPr lang="nl-BE"/>
          </a:p>
        </p:txBody>
      </p:sp>
    </p:spTree>
    <p:extLst>
      <p:ext uri="{BB962C8B-B14F-4D97-AF65-F5344CB8AC3E}">
        <p14:creationId xmlns:p14="http://schemas.microsoft.com/office/powerpoint/2010/main" val="362718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AE66A26-E1A3-40EB-82CF-18FE3CDFE650}" type="slidenum">
              <a:rPr lang="nl-BE" smtClean="0"/>
              <a:pPr/>
              <a:t>18</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2" name="Tijdelijke aanduiding voor voettekst 1"/>
          <p:cNvSpPr>
            <a:spLocks noGrp="1"/>
          </p:cNvSpPr>
          <p:nvPr>
            <p:ph type="ftr" sz="quarter" idx="11"/>
          </p:nvPr>
        </p:nvSpPr>
        <p:spPr/>
        <p:txBody>
          <a:bodyPr/>
          <a:lstStyle/>
          <a:p>
            <a:endParaRPr lang="nl-BE"/>
          </a:p>
        </p:txBody>
      </p:sp>
      <p:sp>
        <p:nvSpPr>
          <p:cNvPr id="15" name="Tijdelijke aanduiding voor dianummer 14"/>
          <p:cNvSpPr>
            <a:spLocks noGrp="1"/>
          </p:cNvSpPr>
          <p:nvPr>
            <p:ph type="sldNum" sz="quarter" idx="12"/>
          </p:nvPr>
        </p:nvSpPr>
        <p:spPr>
          <a:xfrm>
            <a:off x="8229600" y="6473952"/>
            <a:ext cx="758952" cy="246888"/>
          </a:xfrm>
        </p:spPr>
        <p:txBody>
          <a:bodyPr/>
          <a:lstStyle/>
          <a:p>
            <a:fld id="{B9D648BD-05D8-4D11-A42D-AAD5588FEC6C}" type="slidenum">
              <a:rPr lang="nl-BE" smtClean="0"/>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19" name="Tijdelijke aanduiding voor voettekst 18"/>
          <p:cNvSpPr>
            <a:spLocks noGrp="1"/>
          </p:cNvSpPr>
          <p:nvPr>
            <p:ph type="ftr" sz="quarter" idx="11"/>
          </p:nvPr>
        </p:nvSpPr>
        <p:spPr>
          <a:xfrm>
            <a:off x="3581400" y="76200"/>
            <a:ext cx="2895600" cy="288925"/>
          </a:xfrm>
        </p:spPr>
        <p:txBody>
          <a:bodyPr/>
          <a:lstStyle/>
          <a:p>
            <a:endParaRPr lang="nl-BE"/>
          </a:p>
        </p:txBody>
      </p:sp>
      <p:sp>
        <p:nvSpPr>
          <p:cNvPr id="16" name="Tijdelijke aanduiding voor dianummer 15"/>
          <p:cNvSpPr>
            <a:spLocks noGrp="1"/>
          </p:cNvSpPr>
          <p:nvPr>
            <p:ph type="sldNum" sz="quarter" idx="12"/>
          </p:nvPr>
        </p:nvSpPr>
        <p:spPr>
          <a:xfrm>
            <a:off x="8229600" y="6473952"/>
            <a:ext cx="758952" cy="246888"/>
          </a:xfrm>
        </p:spPr>
        <p:txBody>
          <a:bodyPr/>
          <a:lstStyle/>
          <a:p>
            <a:fld id="{B9D648BD-05D8-4D11-A42D-AAD5588FEC6C}"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11" name="Tijdelijke aanduiding voor voettekst 10"/>
          <p:cNvSpPr>
            <a:spLocks noGrp="1"/>
          </p:cNvSpPr>
          <p:nvPr>
            <p:ph type="ftr" sz="quarter" idx="11"/>
          </p:nvPr>
        </p:nvSpPr>
        <p:spPr/>
        <p:txBody>
          <a:bodyPr/>
          <a:lstStyle/>
          <a:p>
            <a:endParaRPr lang="nl-BE"/>
          </a:p>
        </p:txBody>
      </p:sp>
      <p:sp>
        <p:nvSpPr>
          <p:cNvPr id="16" name="Tijdelijke aanduiding voor dianummer 15"/>
          <p:cNvSpPr>
            <a:spLocks noGrp="1"/>
          </p:cNvSpPr>
          <p:nvPr>
            <p:ph type="sldNum" sz="quarter" idx="12"/>
          </p:nvPr>
        </p:nvSpPr>
        <p:spPr/>
        <p:txBody>
          <a:bodyPr/>
          <a:lstStyle/>
          <a:p>
            <a:fld id="{B9D648BD-05D8-4D11-A42D-AAD5588FEC6C}" type="slidenum">
              <a:rPr lang="nl-BE" smtClean="0"/>
              <a:pPr/>
              <a:t>‹#›</a:t>
            </a:fld>
            <a:endParaRPr lang="nl-BE"/>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10" name="Tijdelijke aanduiding voor voettekst 9"/>
          <p:cNvSpPr>
            <a:spLocks noGrp="1"/>
          </p:cNvSpPr>
          <p:nvPr>
            <p:ph type="ftr" sz="quarter" idx="11"/>
          </p:nvPr>
        </p:nvSpPr>
        <p:spPr/>
        <p:txBody>
          <a:bodyPr/>
          <a:lstStyle/>
          <a:p>
            <a:endParaRPr lang="nl-BE"/>
          </a:p>
        </p:txBody>
      </p:sp>
      <p:sp>
        <p:nvSpPr>
          <p:cNvPr id="31" name="Tijdelijke aanduiding voor dianummer 30"/>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a:xfrm>
            <a:off x="8229600" y="6477000"/>
            <a:ext cx="762000" cy="246888"/>
          </a:xfrm>
        </p:spPr>
        <p:txBody>
          <a:bodyPr/>
          <a:lstStyle/>
          <a:p>
            <a:fld id="{B9D648BD-05D8-4D11-A42D-AAD5588FEC6C}" type="slidenum">
              <a:rPr lang="nl-BE" smtClean="0"/>
              <a:pPr/>
              <a:t>‹#›</a:t>
            </a:fld>
            <a:endParaRPr lang="nl-BE"/>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21" name="Tijdelijke aanduiding voor voettekst 20"/>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24" name="Tijdelijke aanduiding voor voettekst 23"/>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29" name="Tijdelijke aanduiding voor voettekst 28"/>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D648BD-05D8-4D11-A42D-AAD5588FEC6C}"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EB63806F-F8F5-4E4B-A486-BA6EA3B7F097}" type="datetimeFigureOut">
              <a:rPr lang="nl-BE" smtClean="0"/>
              <a:pPr/>
              <a:t>19/12/2014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31" name="Tijdelijke aanduiding voor dianummer 30"/>
          <p:cNvSpPr>
            <a:spLocks noGrp="1"/>
          </p:cNvSpPr>
          <p:nvPr>
            <p:ph type="sldNum" sz="quarter" idx="12"/>
          </p:nvPr>
        </p:nvSpPr>
        <p:spPr/>
        <p:txBody>
          <a:bodyPr/>
          <a:lstStyle/>
          <a:p>
            <a:fld id="{B9D648BD-05D8-4D11-A42D-AAD5588FEC6C}" type="slidenum">
              <a:rPr lang="nl-BE" smtClean="0"/>
              <a:pPr/>
              <a:t>‹#›</a:t>
            </a:fld>
            <a:endParaRPr lang="nl-BE"/>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B63806F-F8F5-4E4B-A486-BA6EA3B7F097}" type="datetimeFigureOut">
              <a:rPr lang="nl-BE" smtClean="0"/>
              <a:pPr/>
              <a:t>19/12/2014</a:t>
            </a:fld>
            <a:endParaRPr lang="nl-BE"/>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l-BE"/>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9D648BD-05D8-4D11-A42D-AAD5588FEC6C}" type="slidenum">
              <a:rPr lang="nl-BE" smtClean="0"/>
              <a:pPr/>
              <a:t>‹#›</a:t>
            </a:fld>
            <a:endParaRPr lang="nl-BE"/>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e.dekempeneer@hotmail.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ariecurie.science.gouv.fr/labo/quiz.ht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ariecurie.science.gouv.fr/chrono/chrono.htm"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urie.fr/fr"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gif"/><Relationship Id="rId2" Type="http://schemas.openxmlformats.org/officeDocument/2006/relationships/hyperlink" Target="http://www.larecherche.fr/content/recherche/article?id=23955" TargetMode="External"/><Relationship Id="rId1" Type="http://schemas.openxmlformats.org/officeDocument/2006/relationships/slideLayout" Target="../slideLayouts/slideLayout4.xml"/><Relationship Id="rId6" Type="http://schemas.openxmlformats.org/officeDocument/2006/relationships/hyperlink" Target="http://dictionnaire.tv5.org/dictionnaire" TargetMode="External"/><Relationship Id="rId5" Type="http://schemas.openxmlformats.org/officeDocument/2006/relationships/image" Target="../media/image8.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na.fr/politique/allocutions-discours/video/CAB95027036/ceremonie-pantheon.fr.html"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curie.fr/" TargetMode="External"/><Relationship Id="rId2" Type="http://schemas.openxmlformats.org/officeDocument/2006/relationships/hyperlink" Target="http://mariecurie.science.gouv.fr/accueil/homepage.htm" TargetMode="External"/><Relationship Id="rId1" Type="http://schemas.openxmlformats.org/officeDocument/2006/relationships/slideLayout" Target="../slideLayouts/slideLayout2.xml"/><Relationship Id="rId5" Type="http://schemas.openxmlformats.org/officeDocument/2006/relationships/hyperlink" Target="http://www.ina.fr/recherche/recherche?search=marie+curie&amp;vue=Video" TargetMode="External"/><Relationship Id="rId4" Type="http://schemas.openxmlformats.org/officeDocument/2006/relationships/hyperlink" Target="http://www.larecherche.fr/content/recherche/article?id=2395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poesie-en-libert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000" y="4853411"/>
            <a:ext cx="8583488" cy="1239885"/>
          </a:xfrm>
        </p:spPr>
        <p:txBody>
          <a:bodyPr/>
          <a:lstStyle/>
          <a:p>
            <a:r>
              <a:rPr lang="nl-BE" dirty="0" smtClean="0"/>
              <a:t>Marie Curie – </a:t>
            </a:r>
            <a:r>
              <a:rPr lang="nl-BE" sz="2400" i="1" dirty="0" err="1" smtClean="0"/>
              <a:t>Webquest</a:t>
            </a:r>
            <a:r>
              <a:rPr lang="nl-BE" sz="2400" i="1" dirty="0" smtClean="0"/>
              <a:t> niveau b2</a:t>
            </a:r>
            <a:endParaRPr lang="nl-BE" sz="2400" i="1" dirty="0"/>
          </a:p>
        </p:txBody>
      </p:sp>
      <p:pic>
        <p:nvPicPr>
          <p:cNvPr id="4" name="Picture 2" descr="http://newscientist.ulb.ac.be/divers/curie.jpg"/>
          <p:cNvPicPr>
            <a:picLocks noChangeAspect="1" noChangeArrowheads="1"/>
          </p:cNvPicPr>
          <p:nvPr/>
        </p:nvPicPr>
        <p:blipFill>
          <a:blip r:embed="rId2" cstate="print"/>
          <a:srcRect/>
          <a:stretch>
            <a:fillRect/>
          </a:stretch>
        </p:blipFill>
        <p:spPr bwMode="auto">
          <a:xfrm>
            <a:off x="6084168" y="188640"/>
            <a:ext cx="2904354" cy="4413912"/>
          </a:xfrm>
          <a:prstGeom prst="rect">
            <a:avLst/>
          </a:prstGeom>
          <a:noFill/>
        </p:spPr>
      </p:pic>
      <p:sp>
        <p:nvSpPr>
          <p:cNvPr id="7" name="Tekstvak 6"/>
          <p:cNvSpPr txBox="1"/>
          <p:nvPr/>
        </p:nvSpPr>
        <p:spPr>
          <a:xfrm>
            <a:off x="467544" y="5877272"/>
            <a:ext cx="5904656" cy="923330"/>
          </a:xfrm>
          <a:prstGeom prst="rect">
            <a:avLst/>
          </a:prstGeom>
          <a:noFill/>
        </p:spPr>
        <p:txBody>
          <a:bodyPr wrap="square" rtlCol="0">
            <a:spAutoFit/>
          </a:bodyPr>
          <a:lstStyle/>
          <a:p>
            <a:r>
              <a:rPr lang="nl-BE" dirty="0" smtClean="0"/>
              <a:t>Marie </a:t>
            </a:r>
            <a:r>
              <a:rPr lang="nl-BE" dirty="0" err="1" smtClean="0"/>
              <a:t>Dekempeneer</a:t>
            </a:r>
            <a:endParaRPr lang="nl-BE" dirty="0" smtClean="0"/>
          </a:p>
          <a:p>
            <a:r>
              <a:rPr lang="nl-BE" dirty="0" err="1" smtClean="0">
                <a:hlinkClick r:id="rId3"/>
              </a:rPr>
              <a:t>marie.dekempeneer</a:t>
            </a:r>
            <a:r>
              <a:rPr lang="nl-BE" dirty="0" smtClean="0">
                <a:hlinkClick r:id="rId3"/>
              </a:rPr>
              <a:t>@</a:t>
            </a:r>
            <a:r>
              <a:rPr lang="nl-BE" dirty="0" err="1" smtClean="0">
                <a:hlinkClick r:id="rId3"/>
              </a:rPr>
              <a:t>hotmail.com</a:t>
            </a:r>
            <a:endParaRPr lang="nl-BE" dirty="0" smtClean="0"/>
          </a:p>
          <a:p>
            <a:endParaRPr lang="nl-BE" dirty="0"/>
          </a:p>
        </p:txBody>
      </p:sp>
      <p:sp>
        <p:nvSpPr>
          <p:cNvPr id="8" name="Tekstvak 7"/>
          <p:cNvSpPr txBox="1"/>
          <p:nvPr/>
        </p:nvSpPr>
        <p:spPr>
          <a:xfrm>
            <a:off x="251520" y="1052736"/>
            <a:ext cx="5544616" cy="1231106"/>
          </a:xfrm>
          <a:prstGeom prst="rect">
            <a:avLst/>
          </a:prstGeom>
          <a:noFill/>
        </p:spPr>
        <p:txBody>
          <a:bodyPr wrap="square" rtlCol="0">
            <a:spAutoFit/>
          </a:bodyPr>
          <a:lstStyle/>
          <a:p>
            <a:r>
              <a:rPr lang="fr-FR" sz="2800" b="1" i="1" dirty="0" smtClean="0"/>
              <a:t>« Dans la vie, rien n'est à craindre, </a:t>
            </a:r>
          </a:p>
          <a:p>
            <a:r>
              <a:rPr lang="fr-FR" sz="2800" b="1" i="1" dirty="0" smtClean="0"/>
              <a:t>tout est à comprendre. »</a:t>
            </a:r>
          </a:p>
          <a:p>
            <a:pPr algn="r"/>
            <a:r>
              <a:rPr lang="fr-FR" i="1" dirty="0" smtClean="0"/>
              <a:t>Marie Curie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solidFill>
                  <a:schemeClr val="accent1"/>
                </a:solidFill>
              </a:rPr>
              <a:t>4.1.</a:t>
            </a:r>
            <a:r>
              <a:rPr lang="fr-FR" dirty="0" smtClean="0"/>
              <a:t> Étape 1: Introduction (2)</a:t>
            </a:r>
            <a:endParaRPr lang="fr-FR" dirty="0"/>
          </a:p>
        </p:txBody>
      </p:sp>
      <p:sp>
        <p:nvSpPr>
          <p:cNvPr id="3" name="Tijdelijke aanduiding voor inhoud 2"/>
          <p:cNvSpPr>
            <a:spLocks noGrp="1"/>
          </p:cNvSpPr>
          <p:nvPr>
            <p:ph idx="1"/>
          </p:nvPr>
        </p:nvSpPr>
        <p:spPr>
          <a:xfrm>
            <a:off x="0" y="3645024"/>
            <a:ext cx="8991600" cy="3212976"/>
          </a:xfrm>
        </p:spPr>
        <p:txBody>
          <a:bodyPr>
            <a:normAutofit fontScale="92500" lnSpcReduction="20000"/>
          </a:bodyPr>
          <a:lstStyle/>
          <a:p>
            <a:r>
              <a:rPr lang="fr-FR" b="1" dirty="0" smtClean="0"/>
              <a:t>Q2</a:t>
            </a:r>
          </a:p>
          <a:p>
            <a:pPr>
              <a:buNone/>
            </a:pPr>
            <a:r>
              <a:rPr lang="fr-FR" b="1" dirty="0" smtClean="0"/>
              <a:t>	</a:t>
            </a:r>
            <a:r>
              <a:rPr lang="fr-FR" dirty="0" smtClean="0"/>
              <a:t>En cliquant ci-dessous sur « Quiz », vous aurez accès à un quiz sur Marie Curie. </a:t>
            </a:r>
          </a:p>
          <a:p>
            <a:pPr marL="914400" lvl="1" indent="-514350">
              <a:buFont typeface="+mj-lt"/>
              <a:buAutoNum type="alphaLcParenR"/>
            </a:pPr>
            <a:r>
              <a:rPr lang="fr-FR" dirty="0" smtClean="0"/>
              <a:t>Faites le quiz. </a:t>
            </a:r>
          </a:p>
          <a:p>
            <a:pPr marL="914400" lvl="1" indent="-514350">
              <a:buFont typeface="+mj-lt"/>
              <a:buAutoNum type="alphaLcParenR"/>
            </a:pPr>
            <a:r>
              <a:rPr lang="fr-FR" dirty="0" smtClean="0"/>
              <a:t>Notez ce que le quiz vous apprend sur </a:t>
            </a:r>
            <a:r>
              <a:rPr lang="fr-FR" u="sng" dirty="0" smtClean="0"/>
              <a:t>Marie Curie</a:t>
            </a:r>
            <a:r>
              <a:rPr lang="fr-FR" dirty="0" smtClean="0"/>
              <a:t>.</a:t>
            </a:r>
            <a:endParaRPr lang="fr-FR" i="1" dirty="0" smtClean="0"/>
          </a:p>
          <a:p>
            <a:pPr marL="914400" lvl="1" indent="-514350">
              <a:buFont typeface="+mj-lt"/>
              <a:buAutoNum type="alphaLcParenR"/>
            </a:pPr>
            <a:r>
              <a:rPr lang="fr-FR" dirty="0" smtClean="0"/>
              <a:t>Notez votre score. </a:t>
            </a:r>
            <a:r>
              <a:rPr lang="fr-FR" b="1" dirty="0" smtClean="0"/>
              <a:t>  </a:t>
            </a:r>
          </a:p>
          <a:p>
            <a:pPr>
              <a:buNone/>
            </a:pPr>
            <a:r>
              <a:rPr lang="fr-FR" b="1" dirty="0" smtClean="0"/>
              <a:t>	</a:t>
            </a:r>
            <a:r>
              <a:rPr lang="fr-FR" b="1" dirty="0" smtClean="0">
                <a:hlinkClick r:id="rId2"/>
              </a:rPr>
              <a:t>Quiz</a:t>
            </a:r>
            <a:endParaRPr lang="fr-FR" b="1" dirty="0"/>
          </a:p>
        </p:txBody>
      </p:sp>
      <p:pic>
        <p:nvPicPr>
          <p:cNvPr id="4" name="Picture 5" descr="http://www.cbehalle-vilvoorde.be/Oefhp/NT2/BENT4/Voorwerpen/potlood.jpg"/>
          <p:cNvPicPr>
            <a:picLocks noChangeAspect="1" noChangeArrowheads="1"/>
          </p:cNvPicPr>
          <p:nvPr/>
        </p:nvPicPr>
        <p:blipFill>
          <a:blip r:embed="rId3" cstate="print"/>
          <a:srcRect/>
          <a:stretch>
            <a:fillRect/>
          </a:stretch>
        </p:blipFill>
        <p:spPr bwMode="auto">
          <a:xfrm>
            <a:off x="35496" y="3501008"/>
            <a:ext cx="382552" cy="528489"/>
          </a:xfrm>
          <a:prstGeom prst="rect">
            <a:avLst/>
          </a:prstGeom>
          <a:noFill/>
        </p:spPr>
      </p:pic>
      <p:pic>
        <p:nvPicPr>
          <p:cNvPr id="15361" name="Picture 1"/>
          <p:cNvPicPr>
            <a:picLocks noChangeAspect="1" noChangeArrowheads="1"/>
          </p:cNvPicPr>
          <p:nvPr/>
        </p:nvPicPr>
        <p:blipFill>
          <a:blip r:embed="rId4" cstate="print"/>
          <a:srcRect/>
          <a:stretch>
            <a:fillRect/>
          </a:stretch>
        </p:blipFill>
        <p:spPr bwMode="auto">
          <a:xfrm>
            <a:off x="5796136" y="1412776"/>
            <a:ext cx="3124200" cy="2276475"/>
          </a:xfrm>
          <a:prstGeom prst="rect">
            <a:avLst/>
          </a:prstGeom>
          <a:noFill/>
          <a:ln w="9525">
            <a:noFill/>
            <a:miter lim="800000"/>
            <a:headEnd/>
            <a:tailEnd/>
          </a:ln>
        </p:spPr>
      </p:pic>
      <p:pic>
        <p:nvPicPr>
          <p:cNvPr id="15362" name="Picture 2"/>
          <p:cNvPicPr>
            <a:picLocks noChangeAspect="1" noChangeArrowheads="1"/>
          </p:cNvPicPr>
          <p:nvPr/>
        </p:nvPicPr>
        <p:blipFill>
          <a:blip r:embed="rId5" cstate="print"/>
          <a:srcRect/>
          <a:stretch>
            <a:fillRect/>
          </a:stretch>
        </p:blipFill>
        <p:spPr bwMode="auto">
          <a:xfrm>
            <a:off x="1835696" y="1412776"/>
            <a:ext cx="37814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solidFill>
                  <a:schemeClr val="accent1"/>
                </a:solidFill>
              </a:rPr>
              <a:t>4.2.</a:t>
            </a:r>
            <a:r>
              <a:rPr lang="fr-FR" dirty="0" smtClean="0"/>
              <a:t> Étape 2: la vie de Marie Curie</a:t>
            </a:r>
            <a:endParaRPr lang="fr-FR" dirty="0"/>
          </a:p>
        </p:txBody>
      </p:sp>
      <p:sp>
        <p:nvSpPr>
          <p:cNvPr id="5" name="Tijdelijke aanduiding voor inhoud 4"/>
          <p:cNvSpPr>
            <a:spLocks noGrp="1"/>
          </p:cNvSpPr>
          <p:nvPr>
            <p:ph sz="half" idx="2"/>
          </p:nvPr>
        </p:nvSpPr>
        <p:spPr>
          <a:xfrm>
            <a:off x="5436096" y="3861048"/>
            <a:ext cx="3707904" cy="2996952"/>
          </a:xfrm>
        </p:spPr>
        <p:txBody>
          <a:bodyPr>
            <a:normAutofit fontScale="77500" lnSpcReduction="20000"/>
          </a:bodyPr>
          <a:lstStyle/>
          <a:p>
            <a:r>
              <a:rPr lang="fr-FR" b="1" dirty="0" smtClean="0"/>
              <a:t>Q3</a:t>
            </a:r>
          </a:p>
          <a:p>
            <a:pPr>
              <a:buNone/>
            </a:pPr>
            <a:r>
              <a:rPr lang="fr-FR" b="1" dirty="0" smtClean="0"/>
              <a:t>	</a:t>
            </a:r>
            <a:r>
              <a:rPr lang="fr-FR" dirty="0" smtClean="0"/>
              <a:t>En cliquant sur « La vie de Marie Curie », vous aurez accès à la chronologie de la vie de Marie Curie. Parcourez les différents moments-clés de sa vie et remplissez la fiche informative.</a:t>
            </a:r>
          </a:p>
          <a:p>
            <a:pPr>
              <a:buNone/>
            </a:pPr>
            <a:r>
              <a:rPr lang="fr-FR" dirty="0" smtClean="0"/>
              <a:t>	</a:t>
            </a:r>
            <a:r>
              <a:rPr lang="fr-FR" dirty="0" smtClean="0">
                <a:hlinkClick r:id="rId2"/>
              </a:rPr>
              <a:t>La vie de Marie Curie</a:t>
            </a:r>
            <a:endParaRPr lang="fr-FR" dirty="0" smtClean="0"/>
          </a:p>
        </p:txBody>
      </p:sp>
      <p:pic>
        <p:nvPicPr>
          <p:cNvPr id="1027" name="Picture 3"/>
          <p:cNvPicPr>
            <a:picLocks noChangeAspect="1" noChangeArrowheads="1"/>
          </p:cNvPicPr>
          <p:nvPr/>
        </p:nvPicPr>
        <p:blipFill>
          <a:blip r:embed="rId3" cstate="print"/>
          <a:srcRect/>
          <a:stretch>
            <a:fillRect/>
          </a:stretch>
        </p:blipFill>
        <p:spPr bwMode="auto">
          <a:xfrm>
            <a:off x="0" y="4437112"/>
            <a:ext cx="5419725" cy="2266950"/>
          </a:xfrm>
          <a:prstGeom prst="rect">
            <a:avLst/>
          </a:prstGeom>
          <a:noFill/>
          <a:ln w="9525">
            <a:noFill/>
            <a:miter lim="800000"/>
            <a:headEnd/>
            <a:tailEnd/>
          </a:ln>
        </p:spPr>
      </p:pic>
      <p:pic>
        <p:nvPicPr>
          <p:cNvPr id="14337" name="Picture 1"/>
          <p:cNvPicPr>
            <a:picLocks noChangeAspect="1" noChangeArrowheads="1"/>
          </p:cNvPicPr>
          <p:nvPr/>
        </p:nvPicPr>
        <p:blipFill>
          <a:blip r:embed="rId4" cstate="print"/>
          <a:srcRect/>
          <a:stretch>
            <a:fillRect/>
          </a:stretch>
        </p:blipFill>
        <p:spPr bwMode="auto">
          <a:xfrm>
            <a:off x="2411760" y="1512565"/>
            <a:ext cx="7210425" cy="22764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07504" y="2054183"/>
            <a:ext cx="3059832" cy="2022889"/>
          </a:xfrm>
          <a:prstGeom prst="rect">
            <a:avLst/>
          </a:prstGeom>
          <a:noFill/>
          <a:ln w="9525">
            <a:noFill/>
            <a:miter lim="800000"/>
            <a:headEnd/>
            <a:tailEnd/>
          </a:ln>
        </p:spPr>
      </p:pic>
      <p:pic>
        <p:nvPicPr>
          <p:cNvPr id="8" name="Picture 5" descr="http://www.cbehalle-vilvoorde.be/Oefhp/NT2/BENT4/Voorwerpen/potlood.jpg"/>
          <p:cNvPicPr>
            <a:picLocks noChangeAspect="1" noChangeArrowheads="1"/>
          </p:cNvPicPr>
          <p:nvPr/>
        </p:nvPicPr>
        <p:blipFill>
          <a:blip r:embed="rId6" cstate="print"/>
          <a:srcRect/>
          <a:stretch>
            <a:fillRect/>
          </a:stretch>
        </p:blipFill>
        <p:spPr bwMode="auto">
          <a:xfrm>
            <a:off x="5436096" y="3861048"/>
            <a:ext cx="382552" cy="5284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2800" dirty="0" smtClean="0">
                <a:solidFill>
                  <a:schemeClr val="accent1"/>
                </a:solidFill>
              </a:rPr>
              <a:t>4.3.</a:t>
            </a:r>
            <a:r>
              <a:rPr lang="fr-FR" sz="2800" dirty="0" smtClean="0"/>
              <a:t> Étape 3: l’importance de Marie Curie</a:t>
            </a:r>
            <a:endParaRPr lang="fr-FR" sz="2800" dirty="0"/>
          </a:p>
        </p:txBody>
      </p:sp>
      <p:sp>
        <p:nvSpPr>
          <p:cNvPr id="3" name="Tijdelijke aanduiding voor inhoud 2"/>
          <p:cNvSpPr>
            <a:spLocks noGrp="1"/>
          </p:cNvSpPr>
          <p:nvPr>
            <p:ph sz="half" idx="1"/>
          </p:nvPr>
        </p:nvSpPr>
        <p:spPr>
          <a:xfrm>
            <a:off x="0" y="1600200"/>
            <a:ext cx="4211960" cy="5257800"/>
          </a:xfrm>
        </p:spPr>
        <p:txBody>
          <a:bodyPr>
            <a:normAutofit lnSpcReduction="10000"/>
          </a:bodyPr>
          <a:lstStyle/>
          <a:p>
            <a:r>
              <a:rPr lang="fr-FR" b="1" dirty="0" smtClean="0"/>
              <a:t>Q4</a:t>
            </a:r>
          </a:p>
          <a:p>
            <a:pPr>
              <a:buNone/>
            </a:pPr>
            <a:r>
              <a:rPr lang="fr-FR" dirty="0" smtClean="0"/>
              <a:t>	Dirigez-vous vers le site de l’Institut Curie. Cliquez sur « La fondation » &gt; « Histoire et musée Curie ». Qu’est-ce que cette page vous apprend sur l’importance des recherches de Marie Curie aujourd’hui?</a:t>
            </a:r>
          </a:p>
          <a:p>
            <a:pPr>
              <a:buNone/>
            </a:pPr>
            <a:r>
              <a:rPr lang="fr-FR" dirty="0" smtClean="0"/>
              <a:t>	</a:t>
            </a:r>
            <a:r>
              <a:rPr lang="fr-FR" dirty="0" smtClean="0">
                <a:hlinkClick r:id="rId2"/>
              </a:rPr>
              <a:t>Institut Curie</a:t>
            </a:r>
            <a:endParaRPr lang="fr-FR" dirty="0" smtClean="0"/>
          </a:p>
          <a:p>
            <a:pPr>
              <a:buNone/>
            </a:pPr>
            <a:endParaRPr lang="nl-BE" dirty="0" smtClean="0"/>
          </a:p>
          <a:p>
            <a:pPr>
              <a:buNone/>
            </a:pPr>
            <a:endParaRPr lang="nl-BE" dirty="0" smtClean="0"/>
          </a:p>
        </p:txBody>
      </p:sp>
      <p:pic>
        <p:nvPicPr>
          <p:cNvPr id="12293" name="Picture 5"/>
          <p:cNvPicPr>
            <a:picLocks noChangeAspect="1" noChangeArrowheads="1"/>
          </p:cNvPicPr>
          <p:nvPr/>
        </p:nvPicPr>
        <p:blipFill>
          <a:blip r:embed="rId3" cstate="print"/>
          <a:srcRect/>
          <a:stretch>
            <a:fillRect/>
          </a:stretch>
        </p:blipFill>
        <p:spPr bwMode="auto">
          <a:xfrm>
            <a:off x="4676775" y="3533775"/>
            <a:ext cx="4467225" cy="3324225"/>
          </a:xfrm>
          <a:prstGeom prst="rect">
            <a:avLst/>
          </a:prstGeom>
          <a:noFill/>
          <a:ln w="9525">
            <a:noFill/>
            <a:miter lim="800000"/>
            <a:headEnd/>
            <a:tailEnd/>
          </a:ln>
        </p:spPr>
      </p:pic>
      <p:pic>
        <p:nvPicPr>
          <p:cNvPr id="12290" name="Picture 2" descr="http://www.artcurial.com/fr/actualite/cp/2007/_media/institut_curie_fr.jpg"/>
          <p:cNvPicPr>
            <a:picLocks noChangeAspect="1" noChangeArrowheads="1"/>
          </p:cNvPicPr>
          <p:nvPr/>
        </p:nvPicPr>
        <p:blipFill>
          <a:blip r:embed="rId4" cstate="print"/>
          <a:srcRect/>
          <a:stretch>
            <a:fillRect/>
          </a:stretch>
        </p:blipFill>
        <p:spPr bwMode="auto">
          <a:xfrm>
            <a:off x="4427984" y="2132856"/>
            <a:ext cx="2857500" cy="1800225"/>
          </a:xfrm>
          <a:prstGeom prst="rect">
            <a:avLst/>
          </a:prstGeom>
          <a:noFill/>
        </p:spPr>
      </p:pic>
      <p:pic>
        <p:nvPicPr>
          <p:cNvPr id="12295" name="Picture 7" descr="http://www.science.gouv.fr/images/article/univ-pasteur_radio_05022008/radiotherapie250.jpg"/>
          <p:cNvPicPr>
            <a:picLocks noChangeAspect="1" noChangeArrowheads="1"/>
          </p:cNvPicPr>
          <p:nvPr/>
        </p:nvPicPr>
        <p:blipFill>
          <a:blip r:embed="rId5" cstate="print"/>
          <a:srcRect/>
          <a:stretch>
            <a:fillRect/>
          </a:stretch>
        </p:blipFill>
        <p:spPr bwMode="auto">
          <a:xfrm>
            <a:off x="7380312" y="1484784"/>
            <a:ext cx="1543050" cy="1905000"/>
          </a:xfrm>
          <a:prstGeom prst="rect">
            <a:avLst/>
          </a:prstGeom>
          <a:noFill/>
        </p:spPr>
      </p:pic>
      <p:pic>
        <p:nvPicPr>
          <p:cNvPr id="9" name="Picture 5" descr="http://www.cbehalle-vilvoorde.be/Oefhp/NT2/BENT4/Voorwerpen/potlood.jpg"/>
          <p:cNvPicPr>
            <a:picLocks noChangeAspect="1" noChangeArrowheads="1"/>
          </p:cNvPicPr>
          <p:nvPr/>
        </p:nvPicPr>
        <p:blipFill>
          <a:blip r:embed="rId6" cstate="print"/>
          <a:srcRect/>
          <a:stretch>
            <a:fillRect/>
          </a:stretch>
        </p:blipFill>
        <p:spPr bwMode="auto">
          <a:xfrm>
            <a:off x="35496" y="1604367"/>
            <a:ext cx="382552" cy="5284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2800" dirty="0" smtClean="0">
                <a:solidFill>
                  <a:schemeClr val="accent1"/>
                </a:solidFill>
              </a:rPr>
              <a:t>4.4.</a:t>
            </a:r>
            <a:r>
              <a:rPr lang="fr-FR" sz="2800" dirty="0" smtClean="0"/>
              <a:t> Étape 4: marie curie et le féminisme (1) </a:t>
            </a:r>
            <a:endParaRPr lang="fr-FR" sz="2800" dirty="0"/>
          </a:p>
        </p:txBody>
      </p:sp>
      <p:sp>
        <p:nvSpPr>
          <p:cNvPr id="3" name="Tijdelijke aanduiding voor inhoud 2"/>
          <p:cNvSpPr>
            <a:spLocks noGrp="1"/>
          </p:cNvSpPr>
          <p:nvPr>
            <p:ph sz="half" idx="1"/>
          </p:nvPr>
        </p:nvSpPr>
        <p:spPr>
          <a:xfrm>
            <a:off x="179512" y="4077072"/>
            <a:ext cx="5976664" cy="2780928"/>
          </a:xfrm>
        </p:spPr>
        <p:txBody>
          <a:bodyPr>
            <a:normAutofit fontScale="70000" lnSpcReduction="20000"/>
          </a:bodyPr>
          <a:lstStyle/>
          <a:p>
            <a:r>
              <a:rPr lang="fr-FR" b="1" dirty="0" smtClean="0"/>
              <a:t>Q5</a:t>
            </a:r>
          </a:p>
          <a:p>
            <a:pPr>
              <a:buNone/>
            </a:pPr>
            <a:r>
              <a:rPr lang="fr-FR" i="1" dirty="0" smtClean="0"/>
              <a:t>	</a:t>
            </a:r>
            <a:r>
              <a:rPr lang="fr-FR" dirty="0" smtClean="0"/>
              <a:t>Aujourd’hui, Marie Curie est considérée comme une femme forte,  ambitieuse et persévérante, qui constitue un exemple important pour le courant du «féminisme». En cliquant ci-dessous sur «Marie Curie et le féminisme», vous aurez accès à un article sur les mérites de Marie Curie. Lisez le texte et notez 5 arguments qui soutiennent son caractère exceptionnel, loué par les féministes.</a:t>
            </a:r>
          </a:p>
          <a:p>
            <a:pPr>
              <a:buNone/>
            </a:pPr>
            <a:r>
              <a:rPr lang="fr-FR" dirty="0" smtClean="0"/>
              <a:t>	</a:t>
            </a:r>
            <a:r>
              <a:rPr lang="fr-FR" dirty="0" smtClean="0">
                <a:hlinkClick r:id="rId2"/>
              </a:rPr>
              <a:t>Marie Curie et le féminisme</a:t>
            </a:r>
            <a:r>
              <a:rPr lang="fr-FR" dirty="0" smtClean="0"/>
              <a:t> </a:t>
            </a:r>
            <a:r>
              <a:rPr lang="nl-BE" dirty="0" smtClean="0"/>
              <a:t> </a:t>
            </a:r>
            <a:endParaRPr lang="nl-BE" dirty="0"/>
          </a:p>
        </p:txBody>
      </p:sp>
      <p:pic>
        <p:nvPicPr>
          <p:cNvPr id="11266" name="Picture 2" descr="http://photos.tuxboard.com/wp-content/uploads/2011/11/Marie-Curie-photo.jpg"/>
          <p:cNvPicPr>
            <a:picLocks noChangeAspect="1" noChangeArrowheads="1"/>
          </p:cNvPicPr>
          <p:nvPr/>
        </p:nvPicPr>
        <p:blipFill>
          <a:blip r:embed="rId3" cstate="print"/>
          <a:srcRect/>
          <a:stretch>
            <a:fillRect/>
          </a:stretch>
        </p:blipFill>
        <p:spPr bwMode="auto">
          <a:xfrm>
            <a:off x="179512" y="1268760"/>
            <a:ext cx="4762500" cy="2676525"/>
          </a:xfrm>
          <a:prstGeom prst="rect">
            <a:avLst/>
          </a:prstGeom>
          <a:noFill/>
        </p:spPr>
      </p:pic>
      <p:pic>
        <p:nvPicPr>
          <p:cNvPr id="11268" name="Picture 4" descr="http://imagecache6.allposters.com/LRG/27/2777/33UTD00Z.jpg"/>
          <p:cNvPicPr>
            <a:picLocks noChangeAspect="1" noChangeArrowheads="1"/>
          </p:cNvPicPr>
          <p:nvPr/>
        </p:nvPicPr>
        <p:blipFill>
          <a:blip r:embed="rId4" cstate="print"/>
          <a:srcRect/>
          <a:stretch>
            <a:fillRect/>
          </a:stretch>
        </p:blipFill>
        <p:spPr bwMode="auto">
          <a:xfrm>
            <a:off x="5076056" y="1412776"/>
            <a:ext cx="3810000" cy="2857500"/>
          </a:xfrm>
          <a:prstGeom prst="rect">
            <a:avLst/>
          </a:prstGeom>
          <a:noFill/>
        </p:spPr>
      </p:pic>
      <p:pic>
        <p:nvPicPr>
          <p:cNvPr id="7" name="Picture 5" descr="http://www.cbehalle-vilvoorde.be/Oefhp/NT2/BENT4/Voorwerpen/potlood.jpg"/>
          <p:cNvPicPr>
            <a:picLocks noChangeAspect="1" noChangeArrowheads="1"/>
          </p:cNvPicPr>
          <p:nvPr/>
        </p:nvPicPr>
        <p:blipFill>
          <a:blip r:embed="rId5" cstate="print"/>
          <a:srcRect/>
          <a:stretch>
            <a:fillRect/>
          </a:stretch>
        </p:blipFill>
        <p:spPr bwMode="auto">
          <a:xfrm>
            <a:off x="179512" y="4005064"/>
            <a:ext cx="382552" cy="528489"/>
          </a:xfrm>
          <a:prstGeom prst="rect">
            <a:avLst/>
          </a:prstGeom>
          <a:noFill/>
        </p:spPr>
      </p:pic>
      <p:graphicFrame>
        <p:nvGraphicFramePr>
          <p:cNvPr id="9" name="Tabel 8"/>
          <p:cNvGraphicFramePr>
            <a:graphicFrameLocks noGrp="1"/>
          </p:cNvGraphicFramePr>
          <p:nvPr/>
        </p:nvGraphicFramePr>
        <p:xfrm>
          <a:off x="6300192" y="5085184"/>
          <a:ext cx="2376264" cy="1310640"/>
        </p:xfrm>
        <a:graphic>
          <a:graphicData uri="http://schemas.openxmlformats.org/drawingml/2006/table">
            <a:tbl>
              <a:tblPr firstRow="1" bandRow="1">
                <a:tableStyleId>{5C22544A-7EE6-4342-B048-85BDC9FD1C3A}</a:tableStyleId>
              </a:tblPr>
              <a:tblGrid>
                <a:gridCol w="2376264"/>
              </a:tblGrid>
              <a:tr h="807864">
                <a:tc>
                  <a:txBody>
                    <a:bodyPr/>
                    <a:lstStyle/>
                    <a:p>
                      <a:pPr algn="ctr"/>
                      <a:r>
                        <a:rPr lang="fr-FR" sz="2000" i="1" noProof="0" dirty="0" smtClean="0"/>
                        <a:t>Si vous rencontrez des mots difficiles</a:t>
                      </a:r>
                      <a:r>
                        <a:rPr lang="fr-FR" sz="2000" i="1" baseline="0" noProof="0" dirty="0" smtClean="0"/>
                        <a:t>, utilisez ce </a:t>
                      </a:r>
                      <a:r>
                        <a:rPr lang="fr-FR" sz="2000" i="1" baseline="0" noProof="0" dirty="0" smtClean="0">
                          <a:hlinkClick r:id="rId6"/>
                        </a:rPr>
                        <a:t>dictionnaire</a:t>
                      </a:r>
                      <a:r>
                        <a:rPr lang="fr-FR" sz="2000" i="1" baseline="0" noProof="0" dirty="0" smtClean="0"/>
                        <a:t>.</a:t>
                      </a:r>
                      <a:endParaRPr lang="fr-FR" sz="2000" i="1" noProof="0"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bl>
          </a:graphicData>
        </a:graphic>
      </p:graphicFrame>
      <p:pic>
        <p:nvPicPr>
          <p:cNvPr id="1028" name="Picture 4" descr="http://holophonic.punt.nl/upload/vraagteken.gif"/>
          <p:cNvPicPr>
            <a:picLocks noChangeAspect="1" noChangeArrowheads="1"/>
          </p:cNvPicPr>
          <p:nvPr/>
        </p:nvPicPr>
        <p:blipFill>
          <a:blip r:embed="rId7" cstate="print"/>
          <a:srcRect/>
          <a:stretch>
            <a:fillRect/>
          </a:stretch>
        </p:blipFill>
        <p:spPr bwMode="auto">
          <a:xfrm>
            <a:off x="7668344" y="4437112"/>
            <a:ext cx="2008634" cy="20086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2800" dirty="0" smtClean="0">
                <a:solidFill>
                  <a:schemeClr val="accent1"/>
                </a:solidFill>
              </a:rPr>
              <a:t>4.4.</a:t>
            </a:r>
            <a:r>
              <a:rPr lang="fr-FR" sz="2800" dirty="0" smtClean="0"/>
              <a:t> Étape 4: marie curie et le féminisme (2) </a:t>
            </a:r>
            <a:endParaRPr lang="fr-FR" sz="2800" dirty="0"/>
          </a:p>
        </p:txBody>
      </p:sp>
      <p:sp>
        <p:nvSpPr>
          <p:cNvPr id="3" name="Tijdelijke aanduiding voor inhoud 2"/>
          <p:cNvSpPr>
            <a:spLocks noGrp="1"/>
          </p:cNvSpPr>
          <p:nvPr>
            <p:ph sz="half" idx="1"/>
          </p:nvPr>
        </p:nvSpPr>
        <p:spPr>
          <a:xfrm>
            <a:off x="179512" y="1600200"/>
            <a:ext cx="4968552" cy="5257800"/>
          </a:xfrm>
        </p:spPr>
        <p:txBody>
          <a:bodyPr>
            <a:normAutofit fontScale="92500" lnSpcReduction="10000"/>
          </a:bodyPr>
          <a:lstStyle/>
          <a:p>
            <a:r>
              <a:rPr lang="fr-FR" b="1" dirty="0" smtClean="0"/>
              <a:t>Q6</a:t>
            </a:r>
          </a:p>
          <a:p>
            <a:pPr>
              <a:buNone/>
            </a:pPr>
            <a:r>
              <a:rPr lang="fr-FR" i="1" dirty="0" smtClean="0"/>
              <a:t>	</a:t>
            </a:r>
            <a:r>
              <a:rPr lang="fr-FR" dirty="0" smtClean="0"/>
              <a:t>En cliquant sur «Panthéon», vous aurez accès à un reportage sur la cérémonie du transfert des cendres de Marie et Pierre Curie au Panthéon, à Paris. Dès ce moment, elle et son mari font partie des </a:t>
            </a:r>
            <a:r>
              <a:rPr lang="fr-FR" i="1" dirty="0" smtClean="0"/>
              <a:t>«grands personnages ayant marqué l'histoire de France»</a:t>
            </a:r>
            <a:r>
              <a:rPr lang="fr-FR" dirty="0" smtClean="0"/>
              <a:t>. Regardez le reportage et répondez aux questions.</a:t>
            </a:r>
          </a:p>
          <a:p>
            <a:pPr>
              <a:buNone/>
            </a:pPr>
            <a:r>
              <a:rPr lang="fr-FR" dirty="0" smtClean="0"/>
              <a:t>	</a:t>
            </a:r>
            <a:r>
              <a:rPr lang="fr-FR" dirty="0" smtClean="0">
                <a:hlinkClick r:id="rId2"/>
              </a:rPr>
              <a:t>Panthéon</a:t>
            </a:r>
            <a:endParaRPr lang="fr-FR" dirty="0" smtClean="0"/>
          </a:p>
        </p:txBody>
      </p:sp>
      <p:pic>
        <p:nvPicPr>
          <p:cNvPr id="1028" name="Picture 4" descr="http://www.nobelprize.org/nobel_prizes/physics/laureates/1903/curie_marie_irene_lab_photo.jpg"/>
          <p:cNvPicPr>
            <a:picLocks noChangeAspect="1" noChangeArrowheads="1"/>
          </p:cNvPicPr>
          <p:nvPr/>
        </p:nvPicPr>
        <p:blipFill>
          <a:blip r:embed="rId3" cstate="print"/>
          <a:srcRect/>
          <a:stretch>
            <a:fillRect/>
          </a:stretch>
        </p:blipFill>
        <p:spPr bwMode="auto">
          <a:xfrm>
            <a:off x="6516216" y="3284984"/>
            <a:ext cx="2411760" cy="3383355"/>
          </a:xfrm>
          <a:prstGeom prst="rect">
            <a:avLst/>
          </a:prstGeom>
          <a:noFill/>
        </p:spPr>
      </p:pic>
      <p:pic>
        <p:nvPicPr>
          <p:cNvPr id="1026" name="Picture 2" descr="http://t0.gstatic.com/images?q=tbn:ANd9GcTgfJhQ0XL2qvtkDLt8nxwIy7xgnzPCPTuf7TRlUigMIjp-gJsqZPXVl0G-hw"/>
          <p:cNvPicPr>
            <a:picLocks noChangeAspect="1" noChangeArrowheads="1"/>
          </p:cNvPicPr>
          <p:nvPr/>
        </p:nvPicPr>
        <p:blipFill>
          <a:blip r:embed="rId4" cstate="print"/>
          <a:srcRect/>
          <a:stretch>
            <a:fillRect/>
          </a:stretch>
        </p:blipFill>
        <p:spPr bwMode="auto">
          <a:xfrm>
            <a:off x="5220072" y="1340768"/>
            <a:ext cx="1828800" cy="2505076"/>
          </a:xfrm>
          <a:prstGeom prst="rect">
            <a:avLst/>
          </a:prstGeom>
          <a:noFill/>
        </p:spPr>
      </p:pic>
      <p:pic>
        <p:nvPicPr>
          <p:cNvPr id="7" name="Picture 5" descr="http://www.cbehalle-vilvoorde.be/Oefhp/NT2/BENT4/Voorwerpen/potlood.jpg"/>
          <p:cNvPicPr>
            <a:picLocks noChangeAspect="1" noChangeArrowheads="1"/>
          </p:cNvPicPr>
          <p:nvPr/>
        </p:nvPicPr>
        <p:blipFill>
          <a:blip r:embed="rId5" cstate="print"/>
          <a:srcRect/>
          <a:stretch>
            <a:fillRect/>
          </a:stretch>
        </p:blipFill>
        <p:spPr bwMode="auto">
          <a:xfrm>
            <a:off x="179512" y="1556792"/>
            <a:ext cx="382552" cy="5284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solidFill>
                  <a:schemeClr val="accent1"/>
                </a:solidFill>
              </a:rPr>
              <a:t>4.5.</a:t>
            </a:r>
            <a:r>
              <a:rPr lang="fr-FR" dirty="0" smtClean="0"/>
              <a:t> Étape 5: POÈME</a:t>
            </a:r>
            <a:endParaRPr lang="fr-FR" dirty="0"/>
          </a:p>
        </p:txBody>
      </p:sp>
      <p:sp>
        <p:nvSpPr>
          <p:cNvPr id="3" name="Tijdelijke aanduiding voor inhoud 2"/>
          <p:cNvSpPr>
            <a:spLocks noGrp="1"/>
          </p:cNvSpPr>
          <p:nvPr>
            <p:ph idx="1"/>
          </p:nvPr>
        </p:nvSpPr>
        <p:spPr>
          <a:xfrm>
            <a:off x="0" y="1554162"/>
            <a:ext cx="8964488" cy="3819054"/>
          </a:xfrm>
        </p:spPr>
        <p:txBody>
          <a:bodyPr>
            <a:normAutofit fontScale="70000" lnSpcReduction="20000"/>
          </a:bodyPr>
          <a:lstStyle/>
          <a:p>
            <a:r>
              <a:rPr lang="fr-FR" b="1" dirty="0" smtClean="0"/>
              <a:t>Q7 – </a:t>
            </a:r>
            <a:r>
              <a:rPr lang="fr-FR" sz="4000" b="1" dirty="0" smtClean="0"/>
              <a:t>Rendons hommage à cette femme remarquable !!!</a:t>
            </a:r>
            <a:r>
              <a:rPr lang="fr-FR" sz="4000" dirty="0" smtClean="0"/>
              <a:t> </a:t>
            </a:r>
          </a:p>
          <a:p>
            <a:pPr>
              <a:buNone/>
            </a:pPr>
            <a:r>
              <a:rPr lang="fr-FR" dirty="0" smtClean="0"/>
              <a:t>	</a:t>
            </a:r>
          </a:p>
          <a:p>
            <a:pPr>
              <a:buNone/>
            </a:pPr>
            <a:r>
              <a:rPr lang="fr-FR" dirty="0" smtClean="0"/>
              <a:t>	Écrivez un poème (un acrostiche) sur Marie Curie. Selon </a:t>
            </a:r>
            <a:r>
              <a:rPr lang="fr-FR" dirty="0" err="1" smtClean="0"/>
              <a:t>Wikipédia</a:t>
            </a:r>
            <a:r>
              <a:rPr lang="fr-FR" dirty="0" smtClean="0"/>
              <a:t> </a:t>
            </a:r>
            <a:r>
              <a:rPr lang="fr-FR" i="1" dirty="0" smtClean="0"/>
              <a:t>«un acrostiche est un poème fondé sur une figure de style consistant en ce que, lues verticalement de haut en bas, les initiales composent un mot ou une expression en lien avec le poème.»</a:t>
            </a:r>
            <a:r>
              <a:rPr lang="nl-BE" i="1" dirty="0" smtClean="0"/>
              <a:t> </a:t>
            </a:r>
          </a:p>
          <a:p>
            <a:pPr>
              <a:buNone/>
            </a:pPr>
            <a:r>
              <a:rPr lang="nl-BE" dirty="0" smtClean="0"/>
              <a:t>	</a:t>
            </a:r>
            <a:r>
              <a:rPr lang="fr-FR" dirty="0" smtClean="0"/>
              <a:t>Regardons les exemples suivants:</a:t>
            </a:r>
          </a:p>
          <a:p>
            <a:pPr>
              <a:buNone/>
            </a:pPr>
            <a:endParaRPr lang="nl-BE" dirty="0" smtClean="0"/>
          </a:p>
          <a:p>
            <a:pPr>
              <a:buNone/>
            </a:pPr>
            <a:r>
              <a:rPr lang="nl-BE" dirty="0" smtClean="0"/>
              <a:t>	</a:t>
            </a:r>
            <a:endParaRPr lang="nl-BE" i="1" dirty="0" smtClean="0">
              <a:latin typeface="Berylium" pitchFamily="2" charset="0"/>
            </a:endParaRPr>
          </a:p>
          <a:p>
            <a:pPr>
              <a:buNone/>
            </a:pPr>
            <a:r>
              <a:rPr lang="nl-BE" dirty="0" smtClean="0"/>
              <a:t> </a:t>
            </a:r>
          </a:p>
          <a:p>
            <a:pPr>
              <a:buNone/>
            </a:pPr>
            <a:endParaRPr lang="nl-BE" dirty="0"/>
          </a:p>
        </p:txBody>
      </p:sp>
      <p:graphicFrame>
        <p:nvGraphicFramePr>
          <p:cNvPr id="4" name="Tabel 3"/>
          <p:cNvGraphicFramePr>
            <a:graphicFrameLocks noGrp="1"/>
          </p:cNvGraphicFramePr>
          <p:nvPr/>
        </p:nvGraphicFramePr>
        <p:xfrm>
          <a:off x="35496" y="3933056"/>
          <a:ext cx="9016987" cy="2931160"/>
        </p:xfrm>
        <a:graphic>
          <a:graphicData uri="http://schemas.openxmlformats.org/drawingml/2006/table">
            <a:tbl>
              <a:tblPr firstRow="1" bandRow="1">
                <a:tableStyleId>{93296810-A885-4BE3-A3E7-6D5BEEA58F35}</a:tableStyleId>
              </a:tblPr>
              <a:tblGrid>
                <a:gridCol w="3472371"/>
                <a:gridCol w="5544616"/>
              </a:tblGrid>
              <a:tr h="370840">
                <a:tc>
                  <a:txBody>
                    <a:bodyPr/>
                    <a:lstStyle/>
                    <a:p>
                      <a:r>
                        <a:rPr lang="fr-FR" b="1" i="1" dirty="0" smtClean="0">
                          <a:latin typeface="Futura Bk" pitchFamily="34" charset="0"/>
                        </a:rPr>
                        <a:t>« POISSON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A944E"/>
                    </a:solidFill>
                  </a:tcPr>
                </a:tc>
                <a:tc>
                  <a:txBody>
                    <a:bodyPr/>
                    <a:lstStyle/>
                    <a:p>
                      <a:r>
                        <a:rPr lang="fr-FR" b="1" i="1" noProof="0" dirty="0" smtClean="0">
                          <a:latin typeface="Futura Bk" pitchFamily="34" charset="0"/>
                        </a:rPr>
                        <a:t>« BABOUCHE »</a:t>
                      </a:r>
                      <a:r>
                        <a:rPr lang="fr-FR" b="1" i="1" baseline="0" noProof="0" dirty="0" smtClean="0">
                          <a:latin typeface="Futura Bk" pitchFamily="34" charset="0"/>
                        </a:rPr>
                        <a:t> (nom d’une chienne)</a:t>
                      </a:r>
                      <a:endParaRPr lang="fr-FR" b="1" i="1" noProof="0" dirty="0">
                        <a:latin typeface="Futura Bk"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DA944E"/>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P</a:t>
                      </a:r>
                      <a:r>
                        <a:rPr lang="fr-FR" b="0" i="1" dirty="0" smtClean="0">
                          <a:latin typeface="Futura Bk" pitchFamily="34" charset="0"/>
                        </a:rPr>
                        <a:t>as un son ne sort de sa bouche</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O</a:t>
                      </a:r>
                      <a:r>
                        <a:rPr lang="fr-FR" b="0" i="1" dirty="0" smtClean="0">
                          <a:latin typeface="Futura Bk" pitchFamily="34" charset="0"/>
                        </a:rPr>
                        <a:t>h, non,</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I</a:t>
                      </a:r>
                      <a:r>
                        <a:rPr lang="fr-FR" b="0" i="1" dirty="0" smtClean="0">
                          <a:latin typeface="Futura Bk" pitchFamily="34" charset="0"/>
                        </a:rPr>
                        <a:t>l fait des bulles</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S</a:t>
                      </a:r>
                      <a:r>
                        <a:rPr lang="fr-FR" b="0" i="1" dirty="0" smtClean="0">
                          <a:latin typeface="Futura Bk" pitchFamily="34" charset="0"/>
                        </a:rPr>
                        <a:t>ans poils ni plumes</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S</a:t>
                      </a:r>
                      <a:r>
                        <a:rPr lang="fr-FR" b="0" i="1" dirty="0" smtClean="0">
                          <a:latin typeface="Futura Bk" pitchFamily="34" charset="0"/>
                        </a:rPr>
                        <a:t>ans pattes non plus</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O</a:t>
                      </a:r>
                      <a:r>
                        <a:rPr lang="fr-FR" b="0" i="1" dirty="0" err="1" smtClean="0">
                          <a:latin typeface="Futura Bk" pitchFamily="34" charset="0"/>
                        </a:rPr>
                        <a:t>eil</a:t>
                      </a:r>
                      <a:r>
                        <a:rPr lang="fr-FR" b="0" i="1" dirty="0" smtClean="0">
                          <a:latin typeface="Futura Bk" pitchFamily="34" charset="0"/>
                        </a:rPr>
                        <a:t> rond</a:t>
                      </a:r>
                      <a:br>
                        <a:rPr lang="fr-FR" b="0" i="1" dirty="0" smtClean="0">
                          <a:latin typeface="Futura Bk" pitchFamily="34" charset="0"/>
                        </a:rPr>
                      </a:b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N</a:t>
                      </a:r>
                      <a:r>
                        <a:rPr lang="fr-FR" b="0" i="1" dirty="0" smtClean="0">
                          <a:latin typeface="Futura Bk" pitchFamily="34" charset="0"/>
                        </a:rPr>
                        <a:t>’est-ce pas qu’il brille ?</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A944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B</a:t>
                      </a:r>
                      <a:r>
                        <a:rPr lang="fr-FR" b="0" i="1" dirty="0" smtClean="0">
                          <a:latin typeface="Futura Bk" pitchFamily="34" charset="0"/>
                        </a:rPr>
                        <a:t>rave vieille chienne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A</a:t>
                      </a:r>
                      <a:r>
                        <a:rPr lang="fr-FR" b="0" i="1" dirty="0" err="1" smtClean="0">
                          <a:latin typeface="Futura Bk" pitchFamily="34" charset="0"/>
                        </a:rPr>
                        <a:t>imée</a:t>
                      </a:r>
                      <a:r>
                        <a:rPr lang="fr-FR" b="0" i="1" dirty="0" smtClean="0">
                          <a:latin typeface="Futura Bk" pitchFamily="34" charset="0"/>
                        </a:rPr>
                        <a:t> de tous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B</a:t>
                      </a:r>
                      <a:r>
                        <a:rPr lang="fr-FR" b="0" i="1" dirty="0" err="1" smtClean="0">
                          <a:latin typeface="Futura Bk" pitchFamily="34" charset="0"/>
                        </a:rPr>
                        <a:t>ien</a:t>
                      </a:r>
                      <a:r>
                        <a:rPr lang="fr-FR" b="0" i="1" dirty="0" smtClean="0">
                          <a:latin typeface="Futura Bk" pitchFamily="34" charset="0"/>
                        </a:rPr>
                        <a:t> des inquiétudes entourent ta disparition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O</a:t>
                      </a:r>
                      <a:r>
                        <a:rPr lang="fr-FR" b="0" i="1" dirty="0" smtClean="0">
                          <a:latin typeface="Futura Bk" pitchFamily="34" charset="0"/>
                        </a:rPr>
                        <a:t>ù es-tu ?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U</a:t>
                      </a:r>
                      <a:r>
                        <a:rPr lang="fr-FR" b="0" i="1" dirty="0" err="1" smtClean="0">
                          <a:latin typeface="Futura Bk" pitchFamily="34" charset="0"/>
                        </a:rPr>
                        <a:t>nis</a:t>
                      </a:r>
                      <a:r>
                        <a:rPr lang="fr-FR" b="0" i="1" dirty="0" smtClean="0">
                          <a:latin typeface="Futura Bk" pitchFamily="34" charset="0"/>
                        </a:rPr>
                        <a:t> par leur amour pour toi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C</a:t>
                      </a:r>
                      <a:r>
                        <a:rPr lang="fr-FR" b="0" i="1" dirty="0" err="1" smtClean="0">
                          <a:latin typeface="Futura Bk" pitchFamily="34" charset="0"/>
                        </a:rPr>
                        <a:t>ari</a:t>
                      </a:r>
                      <a:r>
                        <a:rPr lang="fr-FR" b="0" i="1" dirty="0" smtClean="0">
                          <a:latin typeface="Futura Bk" pitchFamily="34" charset="0"/>
                        </a:rPr>
                        <a:t>, Nicole, Garry et son père partent à ta recherche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H</a:t>
                      </a:r>
                      <a:r>
                        <a:rPr lang="fr-FR" b="0" i="1" dirty="0" err="1" smtClean="0">
                          <a:latin typeface="Futura Bk" pitchFamily="34" charset="0"/>
                        </a:rPr>
                        <a:t>eureux</a:t>
                      </a:r>
                      <a:r>
                        <a:rPr lang="fr-FR" b="0" i="1" dirty="0" smtClean="0">
                          <a:latin typeface="Futura Bk" pitchFamily="34" charset="0"/>
                        </a:rPr>
                        <a:t> moments des retrouvailles !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white"/>
                          </a:solidFill>
                          <a:effectLst/>
                          <a:uLnTx/>
                          <a:uFillTx/>
                          <a:latin typeface="Futura Bk" pitchFamily="34" charset="0"/>
                          <a:ea typeface="+mn-ea"/>
                          <a:cs typeface="+mn-cs"/>
                        </a:rPr>
                        <a:t>E</a:t>
                      </a:r>
                      <a:r>
                        <a:rPr lang="fr-FR" b="0" i="1" dirty="0" smtClean="0">
                          <a:latin typeface="Futura Bk" pitchFamily="34" charset="0"/>
                        </a:rPr>
                        <a:t>t tout est bien qui finit bien. </a:t>
                      </a:r>
                      <a:endParaRPr lang="nl-BE" b="0" i="1" dirty="0">
                        <a:latin typeface="Futura Bk"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DA944E"/>
                    </a:solidFill>
                  </a:tcPr>
                </a:tc>
              </a:tr>
            </a:tbl>
          </a:graphicData>
        </a:graphic>
      </p:graphicFrame>
      <p:pic>
        <p:nvPicPr>
          <p:cNvPr id="5" name="Picture 5" descr="http://www.cbehalle-vilvoorde.be/Oefhp/NT2/BENT4/Voorwerpen/potlood.jpg"/>
          <p:cNvPicPr>
            <a:picLocks noChangeAspect="1" noChangeArrowheads="1"/>
          </p:cNvPicPr>
          <p:nvPr/>
        </p:nvPicPr>
        <p:blipFill>
          <a:blip r:embed="rId2" cstate="print"/>
          <a:srcRect/>
          <a:stretch>
            <a:fillRect/>
          </a:stretch>
        </p:blipFill>
        <p:spPr bwMode="auto">
          <a:xfrm>
            <a:off x="12984" y="1460351"/>
            <a:ext cx="382552" cy="5284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1835696" y="764704"/>
          <a:ext cx="5616624" cy="3108960"/>
        </p:xfrm>
        <a:graphic>
          <a:graphicData uri="http://schemas.openxmlformats.org/drawingml/2006/table">
            <a:tbl>
              <a:tblPr firstRow="1" bandRow="1">
                <a:tableStyleId>{93296810-A885-4BE3-A3E7-6D5BEEA58F35}</a:tableStyleId>
              </a:tblPr>
              <a:tblGrid>
                <a:gridCol w="576064"/>
                <a:gridCol w="5040560"/>
              </a:tblGrid>
              <a:tr h="370840">
                <a:tc>
                  <a:txBody>
                    <a:bodyPr/>
                    <a:lstStyle/>
                    <a:p>
                      <a:pPr algn="ctr"/>
                      <a:r>
                        <a:rPr lang="fr-FR" sz="1800" b="1" i="0" u="none" dirty="0" smtClean="0">
                          <a:latin typeface="Lucida Handwriting" pitchFamily="66" charset="0"/>
                        </a:rPr>
                        <a:t>M</a:t>
                      </a:r>
                    </a:p>
                    <a:p>
                      <a:pPr algn="ctr"/>
                      <a:r>
                        <a:rPr lang="fr-FR" sz="1800" b="1" i="0" u="none" dirty="0" smtClean="0">
                          <a:latin typeface="Lucida Handwriting" pitchFamily="66" charset="0"/>
                        </a:rPr>
                        <a:t>A</a:t>
                      </a:r>
                    </a:p>
                    <a:p>
                      <a:pPr algn="ctr"/>
                      <a:r>
                        <a:rPr lang="fr-FR" sz="1800" b="1" i="0" u="none" dirty="0" smtClean="0">
                          <a:latin typeface="Lucida Handwriting" pitchFamily="66" charset="0"/>
                        </a:rPr>
                        <a:t>R</a:t>
                      </a:r>
                    </a:p>
                    <a:p>
                      <a:pPr algn="ctr"/>
                      <a:r>
                        <a:rPr lang="fr-FR" sz="1800" b="1" i="0" u="none" dirty="0" smtClean="0">
                          <a:latin typeface="Lucida Handwriting" pitchFamily="66" charset="0"/>
                        </a:rPr>
                        <a:t>I</a:t>
                      </a:r>
                    </a:p>
                    <a:p>
                      <a:pPr algn="ctr"/>
                      <a:r>
                        <a:rPr lang="fr-FR" sz="1800" b="1" i="0" u="none" dirty="0" smtClean="0">
                          <a:latin typeface="Lucida Handwriting" pitchFamily="66" charset="0"/>
                        </a:rPr>
                        <a:t>E</a:t>
                      </a:r>
                    </a:p>
                    <a:p>
                      <a:pPr algn="ctr"/>
                      <a:endParaRPr lang="fr-FR" sz="1800" b="1" i="0" u="none" dirty="0" smtClean="0">
                        <a:latin typeface="Lucida Handwriting" pitchFamily="66" charset="0"/>
                      </a:endParaRPr>
                    </a:p>
                    <a:p>
                      <a:pPr algn="ctr"/>
                      <a:r>
                        <a:rPr lang="fr-FR" sz="1800" b="1" i="0" u="none" dirty="0" smtClean="0">
                          <a:latin typeface="Lucida Handwriting" pitchFamily="66" charset="0"/>
                        </a:rPr>
                        <a:t>C</a:t>
                      </a:r>
                    </a:p>
                    <a:p>
                      <a:pPr algn="ctr"/>
                      <a:r>
                        <a:rPr lang="fr-FR" sz="1800" b="1" i="0" u="none" dirty="0" smtClean="0">
                          <a:latin typeface="Lucida Handwriting" pitchFamily="66" charset="0"/>
                        </a:rPr>
                        <a:t>U</a:t>
                      </a:r>
                    </a:p>
                    <a:p>
                      <a:pPr algn="ctr"/>
                      <a:r>
                        <a:rPr lang="fr-FR" sz="1800" b="1" i="0" u="none" dirty="0" smtClean="0">
                          <a:latin typeface="Lucida Handwriting" pitchFamily="66" charset="0"/>
                        </a:rPr>
                        <a:t>R</a:t>
                      </a:r>
                    </a:p>
                    <a:p>
                      <a:pPr algn="ctr"/>
                      <a:r>
                        <a:rPr lang="fr-FR" sz="1800" b="1" i="0" u="none" dirty="0" smtClean="0">
                          <a:latin typeface="Lucida Handwriting" pitchFamily="66" charset="0"/>
                        </a:rPr>
                        <a:t>I</a:t>
                      </a:r>
                    </a:p>
                    <a:p>
                      <a:pPr algn="ctr"/>
                      <a:r>
                        <a:rPr lang="fr-FR" sz="1800" b="1" i="0" u="none" dirty="0" smtClean="0">
                          <a:latin typeface="Lucida Handwriting" pitchFamily="66" charset="0"/>
                        </a:rPr>
                        <a:t>E</a:t>
                      </a:r>
                      <a:endParaRPr lang="nl-BE" sz="1800" b="0" i="0" u="none" dirty="0">
                        <a:latin typeface="Lucida Handwriting" pitchFamily="66"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solidFill>
                      <a:srgbClr val="DA944E"/>
                    </a:solidFill>
                  </a:tcPr>
                </a:tc>
                <a:tc>
                  <a:txBody>
                    <a:bodyPr/>
                    <a:lstStyle/>
                    <a:p>
                      <a:pPr algn="l"/>
                      <a:r>
                        <a:rPr lang="nl-BE" b="1" i="0" dirty="0" smtClean="0"/>
                        <a:t>…………………………………………………………………………</a:t>
                      </a:r>
                    </a:p>
                    <a:p>
                      <a:pPr algn="l"/>
                      <a:r>
                        <a:rPr lang="nl-BE" b="1" i="0" dirty="0" smtClean="0"/>
                        <a:t>…………………………………………………………………………………………………………………………………………………………………………………………………………………………………………………………………………………………………………</a:t>
                      </a:r>
                    </a:p>
                    <a:p>
                      <a:pPr algn="l"/>
                      <a:endParaRPr lang="nl-BE" b="1" i="0" dirty="0" smtClean="0"/>
                    </a:p>
                    <a:p>
                      <a:pPr algn="l"/>
                      <a:r>
                        <a:rPr lang="nl-BE" b="1" i="0" dirty="0" smtClean="0"/>
                        <a:t>……………………………………………………………………………………………………………………………………………………………………………………………………………………………………………………………………………………………………………………………………………………………………………………</a:t>
                      </a:r>
                      <a:endParaRPr lang="nl-BE" b="1" i="0" dirty="0"/>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solidFill>
                      <a:srgbClr val="DA944E"/>
                    </a:solidFill>
                  </a:tcPr>
                </a:tc>
              </a:tr>
            </a:tbl>
          </a:graphicData>
        </a:graphic>
      </p:graphicFrame>
      <p:sp>
        <p:nvSpPr>
          <p:cNvPr id="3" name="Tekstvak 2"/>
          <p:cNvSpPr txBox="1"/>
          <p:nvPr/>
        </p:nvSpPr>
        <p:spPr>
          <a:xfrm>
            <a:off x="179512" y="0"/>
            <a:ext cx="8784976" cy="707886"/>
          </a:xfrm>
          <a:prstGeom prst="rect">
            <a:avLst/>
          </a:prstGeom>
          <a:noFill/>
        </p:spPr>
        <p:txBody>
          <a:bodyPr wrap="square" rtlCol="0">
            <a:spAutoFit/>
          </a:bodyPr>
          <a:lstStyle/>
          <a:p>
            <a:pPr algn="ctr"/>
            <a:r>
              <a:rPr lang="fr-FR" sz="4000" i="1" dirty="0" smtClean="0"/>
              <a:t>Et maintenant … c’est à vous !!!</a:t>
            </a:r>
          </a:p>
        </p:txBody>
      </p:sp>
      <p:pic>
        <p:nvPicPr>
          <p:cNvPr id="9218" name="Picture 2" descr="http://science.discovery.com/top-ten/2009/women-science/images/1-marie-curie.jpg"/>
          <p:cNvPicPr>
            <a:picLocks noChangeAspect="1" noChangeArrowheads="1"/>
          </p:cNvPicPr>
          <p:nvPr/>
        </p:nvPicPr>
        <p:blipFill>
          <a:blip r:embed="rId2" cstate="print"/>
          <a:srcRect/>
          <a:stretch>
            <a:fillRect/>
          </a:stretch>
        </p:blipFill>
        <p:spPr bwMode="auto">
          <a:xfrm>
            <a:off x="-900608" y="4149080"/>
            <a:ext cx="4281415" cy="2708920"/>
          </a:xfrm>
          <a:prstGeom prst="rect">
            <a:avLst/>
          </a:prstGeom>
          <a:noFill/>
        </p:spPr>
      </p:pic>
      <p:pic>
        <p:nvPicPr>
          <p:cNvPr id="9222" name="Picture 6" descr="http://static.guim.co.uk/sys-images/Education/Pix/pictures/2008/09/09/curie-460x276.jpg"/>
          <p:cNvPicPr>
            <a:picLocks noChangeAspect="1" noChangeArrowheads="1"/>
          </p:cNvPicPr>
          <p:nvPr/>
        </p:nvPicPr>
        <p:blipFill>
          <a:blip r:embed="rId3" cstate="print"/>
          <a:srcRect/>
          <a:stretch>
            <a:fillRect/>
          </a:stretch>
        </p:blipFill>
        <p:spPr bwMode="auto">
          <a:xfrm>
            <a:off x="2555776" y="4149080"/>
            <a:ext cx="4514865" cy="2708920"/>
          </a:xfrm>
          <a:prstGeom prst="rect">
            <a:avLst/>
          </a:prstGeom>
          <a:noFill/>
        </p:spPr>
      </p:pic>
      <p:pic>
        <p:nvPicPr>
          <p:cNvPr id="9220" name="Picture 4" descr="http://www.ville-chevilly-larue.fr/var/ptic/storage/images/culture-sport-patrimoine/patrimoine2/a-travers-les-edifices-et-plaques-des-rues/pierre-et-marie-curie/157326-1-fre-FR/Pierre-et-Marie-Curie.jpg"/>
          <p:cNvPicPr>
            <a:picLocks noChangeAspect="1" noChangeArrowheads="1"/>
          </p:cNvPicPr>
          <p:nvPr/>
        </p:nvPicPr>
        <p:blipFill>
          <a:blip r:embed="rId4" cstate="print"/>
          <a:srcRect/>
          <a:stretch>
            <a:fillRect/>
          </a:stretch>
        </p:blipFill>
        <p:spPr bwMode="auto">
          <a:xfrm>
            <a:off x="6372200" y="4149080"/>
            <a:ext cx="3059832" cy="40466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5. ressources</a:t>
            </a:r>
            <a:endParaRPr lang="nl-BE" dirty="0"/>
          </a:p>
        </p:txBody>
      </p:sp>
      <p:sp>
        <p:nvSpPr>
          <p:cNvPr id="3" name="Tijdelijke aanduiding voor inhoud 2"/>
          <p:cNvSpPr>
            <a:spLocks noGrp="1"/>
          </p:cNvSpPr>
          <p:nvPr>
            <p:ph idx="1"/>
          </p:nvPr>
        </p:nvSpPr>
        <p:spPr>
          <a:xfrm>
            <a:off x="0" y="1554162"/>
            <a:ext cx="9144000" cy="5303838"/>
          </a:xfrm>
        </p:spPr>
        <p:txBody>
          <a:bodyPr/>
          <a:lstStyle/>
          <a:p>
            <a:r>
              <a:rPr lang="fr-FR" u="sng" dirty="0" smtClean="0">
                <a:hlinkClick r:id="rId2"/>
              </a:rPr>
              <a:t>http://mariecurie.science.gouv.fr/accueil/homepage.htm</a:t>
            </a:r>
            <a:endParaRPr lang="nl-BE" dirty="0" smtClean="0"/>
          </a:p>
          <a:p>
            <a:r>
              <a:rPr lang="nl-BE" dirty="0" smtClean="0">
                <a:hlinkClick r:id="rId3"/>
              </a:rPr>
              <a:t>http://curie.fr/</a:t>
            </a:r>
            <a:endParaRPr lang="nl-BE" dirty="0" smtClean="0"/>
          </a:p>
          <a:p>
            <a:r>
              <a:rPr lang="nl-BE" dirty="0" smtClean="0">
                <a:hlinkClick r:id="rId4"/>
              </a:rPr>
              <a:t>http://www.larecherche.fr/content/recherche/article?id=23955</a:t>
            </a:r>
            <a:endParaRPr lang="nl-BE" dirty="0" smtClean="0"/>
          </a:p>
          <a:p>
            <a:r>
              <a:rPr lang="fr-FR" u="sng" dirty="0" smtClean="0">
                <a:hlinkClick r:id="rId5"/>
              </a:rPr>
              <a:t>http://www.ina.fr/recherche/recherche?search=marie+curie&amp;vue=Video</a:t>
            </a:r>
            <a:endParaRPr lang="fr-FR" u="sng" dirty="0" smtClean="0"/>
          </a:p>
          <a:p>
            <a:endParaRPr lang="nl-B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6. conclusion</a:t>
            </a:r>
            <a:endParaRPr lang="fr-FR" dirty="0"/>
          </a:p>
        </p:txBody>
      </p:sp>
      <p:sp>
        <p:nvSpPr>
          <p:cNvPr id="3" name="Tijdelijke aanduiding voor inhoud 2"/>
          <p:cNvSpPr>
            <a:spLocks noGrp="1"/>
          </p:cNvSpPr>
          <p:nvPr>
            <p:ph idx="1"/>
          </p:nvPr>
        </p:nvSpPr>
        <p:spPr>
          <a:xfrm>
            <a:off x="179512" y="1554162"/>
            <a:ext cx="8784976" cy="5115198"/>
          </a:xfrm>
        </p:spPr>
        <p:txBody>
          <a:bodyPr>
            <a:normAutofit/>
          </a:bodyPr>
          <a:lstStyle/>
          <a:p>
            <a:pPr>
              <a:buNone/>
            </a:pPr>
            <a:r>
              <a:rPr lang="fr-FR" dirty="0" smtClean="0"/>
              <a:t>À la fin de cette quête sur Internet …</a:t>
            </a:r>
          </a:p>
          <a:p>
            <a:pPr lvl="1"/>
            <a:r>
              <a:rPr lang="fr-FR" dirty="0" smtClean="0"/>
              <a:t>… vous êtes au courant des moments-clés de la vie de Marie Curie.</a:t>
            </a:r>
          </a:p>
          <a:p>
            <a:pPr lvl="1"/>
            <a:r>
              <a:rPr lang="fr-FR" dirty="0" smtClean="0"/>
              <a:t>… vous vous êtes rendu compte de l’importance actuelle des recherches de Marie Curie.</a:t>
            </a:r>
          </a:p>
          <a:p>
            <a:pPr lvl="1"/>
            <a:r>
              <a:rPr lang="fr-FR" dirty="0" smtClean="0"/>
              <a:t>… vous êtes au courant de l’influence de Marie Curie sur la pensée féministe.</a:t>
            </a:r>
          </a:p>
          <a:p>
            <a:pPr lvl="1"/>
            <a:r>
              <a:rPr lang="fr-FR" dirty="0" smtClean="0"/>
              <a:t>… vous avez pu résumer vos connaissances sur Marie Curie dans un poème.</a:t>
            </a:r>
          </a:p>
          <a:p>
            <a:pPr lvl="1"/>
            <a:endParaRPr lang="fr-FR" dirty="0" smtClean="0"/>
          </a:p>
          <a:p>
            <a:pPr lvl="1"/>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Table des matières</a:t>
            </a:r>
            <a:endParaRPr lang="fr-FR" dirty="0"/>
          </a:p>
        </p:txBody>
      </p:sp>
      <p:sp>
        <p:nvSpPr>
          <p:cNvPr id="3" name="Tijdelijke aanduiding voor inhoud 2"/>
          <p:cNvSpPr>
            <a:spLocks noGrp="1"/>
          </p:cNvSpPr>
          <p:nvPr>
            <p:ph idx="1"/>
          </p:nvPr>
        </p:nvSpPr>
        <p:spPr>
          <a:xfrm>
            <a:off x="179512" y="1554162"/>
            <a:ext cx="8812088" cy="5115198"/>
          </a:xfrm>
        </p:spPr>
        <p:txBody>
          <a:bodyPr>
            <a:normAutofit fontScale="92500" lnSpcReduction="10000"/>
          </a:bodyPr>
          <a:lstStyle/>
          <a:p>
            <a:pPr marL="514350" indent="-514350">
              <a:buFont typeface="+mj-lt"/>
              <a:buAutoNum type="arabicPeriod"/>
            </a:pPr>
            <a:r>
              <a:rPr lang="fr-FR" dirty="0" smtClean="0"/>
              <a:t>Introduction</a:t>
            </a:r>
          </a:p>
          <a:p>
            <a:pPr marL="514350" indent="-514350">
              <a:buFont typeface="+mj-lt"/>
              <a:buAutoNum type="arabicPeriod"/>
            </a:pPr>
            <a:r>
              <a:rPr lang="fr-FR" dirty="0" smtClean="0"/>
              <a:t>Tâche </a:t>
            </a:r>
          </a:p>
          <a:p>
            <a:pPr marL="514350" indent="-514350">
              <a:buFont typeface="+mj-lt"/>
              <a:buAutoNum type="arabicPeriod"/>
            </a:pPr>
            <a:r>
              <a:rPr lang="fr-FR" dirty="0" smtClean="0"/>
              <a:t>Évaluation </a:t>
            </a:r>
          </a:p>
          <a:p>
            <a:pPr marL="514350" indent="-514350">
              <a:buFont typeface="+mj-lt"/>
              <a:buAutoNum type="arabicPeriod"/>
            </a:pPr>
            <a:r>
              <a:rPr lang="fr-FR" dirty="0" smtClean="0"/>
              <a:t>Processus</a:t>
            </a:r>
          </a:p>
          <a:p>
            <a:pPr marL="514350" indent="-514350">
              <a:buNone/>
            </a:pPr>
            <a:r>
              <a:rPr lang="fr-FR" dirty="0" smtClean="0"/>
              <a:t>	</a:t>
            </a:r>
            <a:r>
              <a:rPr lang="fr-FR" sz="2200" dirty="0" smtClean="0">
                <a:solidFill>
                  <a:schemeClr val="accent1"/>
                </a:solidFill>
              </a:rPr>
              <a:t>4.1.</a:t>
            </a:r>
            <a:r>
              <a:rPr lang="fr-FR" sz="2200" dirty="0" smtClean="0"/>
              <a:t> ÉTAPE 1: INTRODUCTION</a:t>
            </a:r>
          </a:p>
          <a:p>
            <a:pPr marL="514350" indent="-514350">
              <a:buNone/>
            </a:pPr>
            <a:r>
              <a:rPr lang="fr-FR" sz="2200" dirty="0" smtClean="0"/>
              <a:t>	</a:t>
            </a:r>
            <a:r>
              <a:rPr lang="fr-FR" sz="2200" dirty="0" smtClean="0">
                <a:solidFill>
                  <a:schemeClr val="accent1"/>
                </a:solidFill>
              </a:rPr>
              <a:t>4.2.</a:t>
            </a:r>
            <a:r>
              <a:rPr lang="fr-FR" sz="2200" dirty="0" smtClean="0"/>
              <a:t> ÉTAPE 2: LA VIE DE MARIE CURIE</a:t>
            </a:r>
          </a:p>
          <a:p>
            <a:pPr marL="514350" indent="-514350">
              <a:buNone/>
            </a:pPr>
            <a:r>
              <a:rPr lang="fr-FR" sz="2200" dirty="0" smtClean="0"/>
              <a:t>	</a:t>
            </a:r>
            <a:r>
              <a:rPr lang="fr-FR" sz="2200" dirty="0" smtClean="0">
                <a:solidFill>
                  <a:schemeClr val="accent1"/>
                </a:solidFill>
              </a:rPr>
              <a:t>4.3.</a:t>
            </a:r>
            <a:r>
              <a:rPr lang="fr-FR" sz="2200" dirty="0" smtClean="0"/>
              <a:t> ÉTAPE 3: L’IMPORTANCE DE MARIE CURIE</a:t>
            </a:r>
          </a:p>
          <a:p>
            <a:pPr marL="514350" indent="-514350">
              <a:buNone/>
            </a:pPr>
            <a:r>
              <a:rPr lang="fr-FR" sz="2200" dirty="0" smtClean="0"/>
              <a:t>	</a:t>
            </a:r>
            <a:r>
              <a:rPr lang="fr-FR" sz="2200" dirty="0" smtClean="0">
                <a:solidFill>
                  <a:schemeClr val="accent1"/>
                </a:solidFill>
              </a:rPr>
              <a:t>4.4.</a:t>
            </a:r>
            <a:r>
              <a:rPr lang="fr-FR" sz="2200" dirty="0" smtClean="0"/>
              <a:t> ÉTAPE 4: MARIE CURIE ET LE FÉMINISME</a:t>
            </a:r>
          </a:p>
          <a:p>
            <a:pPr marL="514350" indent="-514350">
              <a:buNone/>
            </a:pPr>
            <a:r>
              <a:rPr lang="fr-FR" sz="2200" dirty="0" smtClean="0"/>
              <a:t>	</a:t>
            </a:r>
            <a:r>
              <a:rPr lang="fr-FR" sz="2200" dirty="0" smtClean="0">
                <a:solidFill>
                  <a:schemeClr val="accent1"/>
                </a:solidFill>
              </a:rPr>
              <a:t>4.5.</a:t>
            </a:r>
            <a:r>
              <a:rPr lang="fr-FR" sz="2200" dirty="0" smtClean="0"/>
              <a:t> ÉTAPE 5: POÈME</a:t>
            </a:r>
          </a:p>
          <a:p>
            <a:pPr marL="514350" indent="-514350">
              <a:buFont typeface="+mj-lt"/>
              <a:buAutoNum type="arabicPeriod" startAt="5"/>
            </a:pPr>
            <a:r>
              <a:rPr lang="fr-FR" dirty="0" smtClean="0"/>
              <a:t>Ressources</a:t>
            </a:r>
          </a:p>
          <a:p>
            <a:pPr marL="514350" indent="-514350">
              <a:buFont typeface="+mj-lt"/>
              <a:buAutoNum type="arabicPeriod" startAt="5"/>
            </a:pPr>
            <a:r>
              <a:rPr lang="fr-FR" dirty="0" smtClean="0"/>
              <a:t>Conclusion </a:t>
            </a:r>
          </a:p>
          <a:p>
            <a:pPr marL="514350" indent="-514350">
              <a:buFont typeface="+mj-lt"/>
              <a:buAutoNum type="arabicPeriod" startAt="5"/>
            </a:pPr>
            <a:endParaRPr lang="nl-BE" dirty="0" smtClean="0"/>
          </a:p>
          <a:p>
            <a:pPr marL="514350" indent="-514350">
              <a:buFont typeface="+mj-lt"/>
              <a:buAutoNum type="arabicPeriod" startAt="5"/>
            </a:pPr>
            <a:endParaRPr lang="nl-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 introduction</a:t>
            </a:r>
            <a:endParaRPr lang="fr-FR" dirty="0"/>
          </a:p>
        </p:txBody>
      </p:sp>
      <p:sp>
        <p:nvSpPr>
          <p:cNvPr id="3" name="Tijdelijke aanduiding voor inhoud 2"/>
          <p:cNvSpPr>
            <a:spLocks noGrp="1"/>
          </p:cNvSpPr>
          <p:nvPr>
            <p:ph idx="1"/>
          </p:nvPr>
        </p:nvSpPr>
        <p:spPr>
          <a:xfrm>
            <a:off x="179512" y="2564904"/>
            <a:ext cx="5544616" cy="2160240"/>
          </a:xfrm>
        </p:spPr>
        <p:txBody>
          <a:bodyPr>
            <a:normAutofit fontScale="85000" lnSpcReduction="10000"/>
          </a:bodyPr>
          <a:lstStyle/>
          <a:p>
            <a:pPr>
              <a:buNone/>
            </a:pPr>
            <a:r>
              <a:rPr lang="fr-FR" dirty="0" smtClean="0"/>
              <a:t>	… ce nom vous dit certainement quelque chose. Mais qui était-elle exactement? Que faisait-elle? Pourquoi est-elle si connue aujourd’hui?	</a:t>
            </a:r>
            <a:endParaRPr lang="fr-FR" sz="4800" b="1" i="1" dirty="0" smtClean="0"/>
          </a:p>
        </p:txBody>
      </p:sp>
      <p:sp>
        <p:nvSpPr>
          <p:cNvPr id="5" name="Tekstvak 4"/>
          <p:cNvSpPr txBox="1"/>
          <p:nvPr/>
        </p:nvSpPr>
        <p:spPr>
          <a:xfrm>
            <a:off x="179512" y="4869160"/>
            <a:ext cx="8784976" cy="1446550"/>
          </a:xfrm>
          <a:prstGeom prst="rect">
            <a:avLst/>
          </a:prstGeom>
          <a:noFill/>
        </p:spPr>
        <p:txBody>
          <a:bodyPr wrap="square" rtlCol="0">
            <a:spAutoFit/>
          </a:bodyPr>
          <a:lstStyle/>
          <a:p>
            <a:pPr algn="ctr"/>
            <a:r>
              <a:rPr lang="fr-FR" sz="4400" b="1" i="1" dirty="0" smtClean="0"/>
              <a:t>Partons à la découverte d’une femme extraordinaire!</a:t>
            </a:r>
            <a:endParaRPr lang="nl-BE" sz="4400" dirty="0"/>
          </a:p>
        </p:txBody>
      </p:sp>
      <p:sp>
        <p:nvSpPr>
          <p:cNvPr id="6" name="Tekstvak 5"/>
          <p:cNvSpPr txBox="1"/>
          <p:nvPr/>
        </p:nvSpPr>
        <p:spPr>
          <a:xfrm>
            <a:off x="179512" y="1628800"/>
            <a:ext cx="5832648" cy="769441"/>
          </a:xfrm>
          <a:prstGeom prst="rect">
            <a:avLst/>
          </a:prstGeom>
          <a:noFill/>
        </p:spPr>
        <p:txBody>
          <a:bodyPr wrap="square" rtlCol="0">
            <a:spAutoFit/>
          </a:bodyPr>
          <a:lstStyle/>
          <a:p>
            <a:pPr algn="ctr"/>
            <a:r>
              <a:rPr lang="fr-FR" sz="4400" b="1" i="1" dirty="0" smtClean="0"/>
              <a:t>« Marie Curie » …</a:t>
            </a:r>
            <a:endParaRPr lang="fr-FR" sz="4400" b="1" i="1" dirty="0"/>
          </a:p>
        </p:txBody>
      </p:sp>
      <p:pic>
        <p:nvPicPr>
          <p:cNvPr id="19458" name="Picture 2" descr="http://cache.io9.com/assets/images/39/2008/07/mariecurie71508.jpg"/>
          <p:cNvPicPr>
            <a:picLocks noChangeAspect="1" noChangeArrowheads="1"/>
          </p:cNvPicPr>
          <p:nvPr/>
        </p:nvPicPr>
        <p:blipFill>
          <a:blip r:embed="rId2" cstate="print"/>
          <a:srcRect/>
          <a:stretch>
            <a:fillRect/>
          </a:stretch>
        </p:blipFill>
        <p:spPr bwMode="auto">
          <a:xfrm>
            <a:off x="5724128" y="1170246"/>
            <a:ext cx="3240360" cy="36970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 </a:t>
            </a:r>
            <a:r>
              <a:rPr lang="nl-BE" dirty="0" err="1" smtClean="0"/>
              <a:t>Tâche</a:t>
            </a:r>
            <a:r>
              <a:rPr lang="nl-BE" dirty="0" smtClean="0"/>
              <a:t> (1)</a:t>
            </a:r>
            <a:endParaRPr lang="nl-BE" dirty="0"/>
          </a:p>
        </p:txBody>
      </p:sp>
      <p:sp>
        <p:nvSpPr>
          <p:cNvPr id="3" name="Tijdelijke aanduiding voor inhoud 2"/>
          <p:cNvSpPr>
            <a:spLocks noGrp="1"/>
          </p:cNvSpPr>
          <p:nvPr>
            <p:ph idx="1"/>
          </p:nvPr>
        </p:nvSpPr>
        <p:spPr>
          <a:xfrm>
            <a:off x="251520" y="1268760"/>
            <a:ext cx="6840760" cy="2952328"/>
          </a:xfrm>
        </p:spPr>
        <p:txBody>
          <a:bodyPr>
            <a:normAutofit fontScale="62500" lnSpcReduction="20000"/>
          </a:bodyPr>
          <a:lstStyle/>
          <a:p>
            <a:r>
              <a:rPr lang="fr-FR" b="1" i="1" dirty="0" smtClean="0"/>
              <a:t>Concours international de poésie en langue française</a:t>
            </a:r>
          </a:p>
          <a:p>
            <a:pPr>
              <a:buNone/>
            </a:pPr>
            <a:r>
              <a:rPr lang="fr-FR" dirty="0" smtClean="0"/>
              <a:t>	Chaque année, l’association «Poésie en liberté» organise un concours de poésie via Internet pour les lycéens et les étudiants de 15 à 25 ans de tous les pays.</a:t>
            </a:r>
          </a:p>
          <a:p>
            <a:pPr>
              <a:buNone/>
            </a:pPr>
            <a:endParaRPr lang="fr-FR" dirty="0" smtClean="0"/>
          </a:p>
          <a:p>
            <a:r>
              <a:rPr lang="fr-FR" b="1" i="1" dirty="0" smtClean="0"/>
              <a:t>Vous allez  y participer avec un poème qui fait l’éloge des mérites de Marie Curie! </a:t>
            </a:r>
          </a:p>
          <a:p>
            <a:pPr>
              <a:buNone/>
            </a:pPr>
            <a:r>
              <a:rPr lang="fr-FR" dirty="0" smtClean="0"/>
              <a:t>	Espérons que vous serez parmi les gagnants, qui reçoivent de beaux prix lors d’une cérémonie à Paris!</a:t>
            </a:r>
            <a:endParaRPr lang="nl-BE" dirty="0"/>
          </a:p>
        </p:txBody>
      </p:sp>
      <p:pic>
        <p:nvPicPr>
          <p:cNvPr id="32770" name="Picture 2"/>
          <p:cNvPicPr>
            <a:picLocks noChangeAspect="1" noChangeArrowheads="1"/>
          </p:cNvPicPr>
          <p:nvPr/>
        </p:nvPicPr>
        <p:blipFill>
          <a:blip r:embed="rId2" cstate="print"/>
          <a:srcRect/>
          <a:stretch>
            <a:fillRect/>
          </a:stretch>
        </p:blipFill>
        <p:spPr bwMode="auto">
          <a:xfrm>
            <a:off x="2699792" y="3861048"/>
            <a:ext cx="6276975" cy="2790825"/>
          </a:xfrm>
          <a:prstGeom prst="rect">
            <a:avLst/>
          </a:prstGeom>
          <a:noFill/>
          <a:ln w="9525">
            <a:noFill/>
            <a:miter lim="800000"/>
            <a:headEnd/>
            <a:tailEnd/>
          </a:ln>
        </p:spPr>
      </p:pic>
      <p:pic>
        <p:nvPicPr>
          <p:cNvPr id="16386" name="Picture 2" descr="http://1.bp.blogspot.com/_SZh5SK_CWiM/S4fDTaySByI/AAAAAAAACNY/WeVIVsVb3F4/s200/poet.jpg"/>
          <p:cNvPicPr>
            <a:picLocks noChangeAspect="1" noChangeArrowheads="1"/>
          </p:cNvPicPr>
          <p:nvPr/>
        </p:nvPicPr>
        <p:blipFill>
          <a:blip r:embed="rId3" cstate="print"/>
          <a:srcRect/>
          <a:stretch>
            <a:fillRect/>
          </a:stretch>
        </p:blipFill>
        <p:spPr bwMode="auto">
          <a:xfrm>
            <a:off x="7092280" y="1196752"/>
            <a:ext cx="1905000" cy="1905000"/>
          </a:xfrm>
          <a:prstGeom prst="rect">
            <a:avLst/>
          </a:prstGeom>
          <a:noFill/>
        </p:spPr>
      </p:pic>
      <p:pic>
        <p:nvPicPr>
          <p:cNvPr id="16387" name="Picture 3"/>
          <p:cNvPicPr>
            <a:picLocks noChangeAspect="1" noChangeArrowheads="1"/>
          </p:cNvPicPr>
          <p:nvPr/>
        </p:nvPicPr>
        <p:blipFill>
          <a:blip r:embed="rId4" cstate="print"/>
          <a:srcRect/>
          <a:stretch>
            <a:fillRect/>
          </a:stretch>
        </p:blipFill>
        <p:spPr bwMode="auto">
          <a:xfrm>
            <a:off x="179512" y="4005064"/>
            <a:ext cx="2448272" cy="244827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2. Tâche (2)</a:t>
            </a:r>
            <a:endParaRPr lang="fr-FR" dirty="0"/>
          </a:p>
        </p:txBody>
      </p:sp>
      <p:sp>
        <p:nvSpPr>
          <p:cNvPr id="3" name="Tijdelijke aanduiding voor inhoud 2"/>
          <p:cNvSpPr>
            <a:spLocks noGrp="1"/>
          </p:cNvSpPr>
          <p:nvPr>
            <p:ph idx="1"/>
          </p:nvPr>
        </p:nvSpPr>
        <p:spPr>
          <a:xfrm>
            <a:off x="0" y="1412776"/>
            <a:ext cx="9144000" cy="3168352"/>
          </a:xfrm>
        </p:spPr>
        <p:txBody>
          <a:bodyPr>
            <a:normAutofit fontScale="55000" lnSpcReduction="20000"/>
          </a:bodyPr>
          <a:lstStyle/>
          <a:p>
            <a:r>
              <a:rPr lang="fr-FR" dirty="0" smtClean="0"/>
              <a:t>En vue de rédiger un poème sur Marie Curie, vous devez d’abord vous renseigner sur le sujet. À cet effet, parcourez les diapositives suivantes et remplissez les questions sur la feuille de réponse. À la fin de vos recherches, vous résumez vos connaissances dans un poème.</a:t>
            </a:r>
          </a:p>
          <a:p>
            <a:endParaRPr lang="fr-FR" dirty="0" smtClean="0"/>
          </a:p>
          <a:p>
            <a:r>
              <a:rPr lang="fr-FR" dirty="0" smtClean="0"/>
              <a:t>Chaque diapositive indique clairement les questions à remplir (Q1, Q2, etc.), accompagnées du symbole </a:t>
            </a:r>
          </a:p>
          <a:p>
            <a:endParaRPr lang="fr-FR" dirty="0" smtClean="0"/>
          </a:p>
          <a:p>
            <a:r>
              <a:rPr lang="fr-FR" dirty="0" smtClean="0"/>
              <a:t>Sur la feuille de réponse, chaque question indique le nombre de points à gagner.</a:t>
            </a:r>
          </a:p>
          <a:p>
            <a:endParaRPr lang="fr-FR" dirty="0" smtClean="0"/>
          </a:p>
          <a:p>
            <a:r>
              <a:rPr lang="fr-FR" dirty="0" smtClean="0"/>
              <a:t>Essayez de faire le plus possible pendant le cours. Si nécessaire, vous terminez la tâche à la maison. Vous remettez la feuille de réponse dans une semaine au plus tard!</a:t>
            </a:r>
          </a:p>
          <a:p>
            <a:endParaRPr lang="fr-FR" dirty="0" smtClean="0"/>
          </a:p>
        </p:txBody>
      </p:sp>
      <p:pic>
        <p:nvPicPr>
          <p:cNvPr id="5" name="Picture 5" descr="http://www.cbehalle-vilvoorde.be/Oefhp/NT2/BENT4/Voorwerpen/potlood.jpg"/>
          <p:cNvPicPr>
            <a:picLocks noChangeAspect="1" noChangeArrowheads="1"/>
          </p:cNvPicPr>
          <p:nvPr/>
        </p:nvPicPr>
        <p:blipFill>
          <a:blip r:embed="rId2" cstate="print"/>
          <a:srcRect/>
          <a:stretch>
            <a:fillRect/>
          </a:stretch>
        </p:blipFill>
        <p:spPr bwMode="auto">
          <a:xfrm>
            <a:off x="3419872" y="2852936"/>
            <a:ext cx="382552" cy="528489"/>
          </a:xfrm>
          <a:prstGeom prst="rect">
            <a:avLst/>
          </a:prstGeom>
          <a:noFill/>
        </p:spPr>
      </p:pic>
      <p:pic>
        <p:nvPicPr>
          <p:cNvPr id="15362" name="Picture 2" descr="1st place,accomplishments,achievements,cartoons,gestures,gold cups,people,persons,Screen Beans®,special occasions,succeeding,successes,team efforts,teams,teamwork,winners,winnings"/>
          <p:cNvPicPr>
            <a:picLocks noChangeAspect="1" noChangeArrowheads="1"/>
          </p:cNvPicPr>
          <p:nvPr/>
        </p:nvPicPr>
        <p:blipFill>
          <a:blip r:embed="rId3" cstate="print"/>
          <a:srcRect/>
          <a:stretch>
            <a:fillRect/>
          </a:stretch>
        </p:blipFill>
        <p:spPr bwMode="auto">
          <a:xfrm>
            <a:off x="6804248" y="4509120"/>
            <a:ext cx="2232248" cy="2232248"/>
          </a:xfrm>
          <a:prstGeom prst="rect">
            <a:avLst/>
          </a:prstGeom>
          <a:noFill/>
        </p:spPr>
      </p:pic>
      <p:graphicFrame>
        <p:nvGraphicFramePr>
          <p:cNvPr id="8" name="Tabel 7"/>
          <p:cNvGraphicFramePr>
            <a:graphicFrameLocks noGrp="1"/>
          </p:cNvGraphicFramePr>
          <p:nvPr/>
        </p:nvGraphicFramePr>
        <p:xfrm>
          <a:off x="827584" y="4797152"/>
          <a:ext cx="5832648" cy="1737360"/>
        </p:xfrm>
        <a:graphic>
          <a:graphicData uri="http://schemas.openxmlformats.org/drawingml/2006/table">
            <a:tbl>
              <a:tblPr firstRow="1" bandRow="1">
                <a:tableStyleId>{5C22544A-7EE6-4342-B048-85BDC9FD1C3A}</a:tableStyleId>
              </a:tblPr>
              <a:tblGrid>
                <a:gridCol w="58326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Le prof corrigera la feuille de réponse (y compris votre poème). Après la correction, vous vous inscrivez au concours </a:t>
                      </a:r>
                      <a:r>
                        <a:rPr lang="fr-FR" b="1" i="1" noProof="0" dirty="0" smtClean="0"/>
                        <a:t>« Poésie en liberté »</a:t>
                      </a:r>
                      <a:r>
                        <a:rPr lang="fr-FR" noProof="0" dirty="0" smtClean="0"/>
                        <a:t> sur le site </a:t>
                      </a:r>
                      <a:r>
                        <a:rPr lang="fr-FR" noProof="0" dirty="0" smtClean="0">
                          <a:hlinkClick r:id="rId4"/>
                        </a:rPr>
                        <a:t>http://www.poesie-en-liberte.com</a:t>
                      </a:r>
                      <a:r>
                        <a:rPr lang="fr-FR" noProof="0" dirty="0" smtClean="0"/>
                        <a:t> et vous envoyez votre poème. </a:t>
                      </a:r>
                    </a:p>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t>Espérons que vous serez parmi les gagnants!</a:t>
                      </a: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3. évaluation</a:t>
            </a:r>
            <a:endParaRPr lang="fr-FR" dirty="0"/>
          </a:p>
        </p:txBody>
      </p:sp>
      <p:sp>
        <p:nvSpPr>
          <p:cNvPr id="3" name="Tijdelijke aanduiding voor inhoud 2"/>
          <p:cNvSpPr>
            <a:spLocks noGrp="1"/>
          </p:cNvSpPr>
          <p:nvPr>
            <p:ph idx="1"/>
          </p:nvPr>
        </p:nvSpPr>
        <p:spPr>
          <a:xfrm>
            <a:off x="179512" y="1554162"/>
            <a:ext cx="8812088" cy="5115198"/>
          </a:xfrm>
        </p:spPr>
        <p:txBody>
          <a:bodyPr/>
          <a:lstStyle/>
          <a:p>
            <a:r>
              <a:rPr lang="fr-FR" dirty="0" smtClean="0"/>
              <a:t>Sur la feuille de réponse, chaque question indique le nombre de points à gagner.</a:t>
            </a:r>
          </a:p>
          <a:p>
            <a:r>
              <a:rPr lang="fr-FR" dirty="0" smtClean="0"/>
              <a:t>Les erreurs linguistiques (grammaire, orthographe, …) seront également prises en compte.</a:t>
            </a:r>
          </a:p>
          <a:p>
            <a:r>
              <a:rPr lang="fr-FR" dirty="0" smtClean="0"/>
              <a:t>La richesse de vos phrases, votre originalité, … seront aussi évaluées.</a:t>
            </a:r>
          </a:p>
          <a:p>
            <a:r>
              <a:rPr lang="fr-FR" dirty="0" smtClean="0"/>
              <a:t>Vous remettez la tâche à temps (dans une semaine), sinon vous perdez des points.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4. processus</a:t>
            </a:r>
            <a:endParaRPr lang="fr-FR" dirty="0"/>
          </a:p>
        </p:txBody>
      </p:sp>
      <p:sp>
        <p:nvSpPr>
          <p:cNvPr id="3" name="Tijdelijke aanduiding voor inhoud 2"/>
          <p:cNvSpPr>
            <a:spLocks noGrp="1"/>
          </p:cNvSpPr>
          <p:nvPr>
            <p:ph idx="1"/>
          </p:nvPr>
        </p:nvSpPr>
        <p:spPr>
          <a:xfrm>
            <a:off x="179512" y="1554162"/>
            <a:ext cx="8784976" cy="866726"/>
          </a:xfrm>
        </p:spPr>
        <p:txBody>
          <a:bodyPr>
            <a:normAutofit/>
          </a:bodyPr>
          <a:lstStyle/>
          <a:p>
            <a:pPr>
              <a:buNone/>
            </a:pPr>
            <a:r>
              <a:rPr lang="fr-FR" dirty="0" smtClean="0"/>
              <a:t>Votre recherche consiste en 5 étapes: </a:t>
            </a:r>
          </a:p>
          <a:p>
            <a:pPr>
              <a:buNone/>
            </a:pPr>
            <a:endParaRPr lang="fr-FR" dirty="0" smtClean="0"/>
          </a:p>
          <a:p>
            <a:endParaRPr lang="nl-BE" dirty="0"/>
          </a:p>
        </p:txBody>
      </p:sp>
      <p:graphicFrame>
        <p:nvGraphicFramePr>
          <p:cNvPr id="4" name="Tabel 3"/>
          <p:cNvGraphicFramePr>
            <a:graphicFrameLocks noGrp="1"/>
          </p:cNvGraphicFramePr>
          <p:nvPr/>
        </p:nvGraphicFramePr>
        <p:xfrm>
          <a:off x="179512" y="2276872"/>
          <a:ext cx="8784975" cy="4493298"/>
        </p:xfrm>
        <a:graphic>
          <a:graphicData uri="http://schemas.openxmlformats.org/drawingml/2006/table">
            <a:tbl>
              <a:tblPr firstRow="1" bandRow="1">
                <a:tableStyleId>{5940675A-B579-460E-94D1-54222C63F5DA}</a:tableStyleId>
              </a:tblPr>
              <a:tblGrid>
                <a:gridCol w="6308070"/>
                <a:gridCol w="1519096"/>
                <a:gridCol w="957809"/>
              </a:tblGrid>
              <a:tr h="748883">
                <a:tc>
                  <a:txBody>
                    <a:bodyPr/>
                    <a:lstStyle/>
                    <a:p>
                      <a:pPr algn="l"/>
                      <a:r>
                        <a:rPr lang="fr-FR" b="1" dirty="0" smtClean="0">
                          <a:solidFill>
                            <a:schemeClr val="accent1"/>
                          </a:solidFill>
                        </a:rPr>
                        <a:t>4.1.</a:t>
                      </a:r>
                      <a:r>
                        <a:rPr lang="fr-FR" b="1" dirty="0" smtClean="0"/>
                        <a:t> ÉTAPE 1: INTRODUCTION</a:t>
                      </a:r>
                      <a:endParaRPr lang="nl-BE" b="1" dirty="0"/>
                    </a:p>
                  </a:txBody>
                  <a:tcPr anchor="ctr"/>
                </a:tc>
                <a:tc>
                  <a:txBody>
                    <a:bodyPr/>
                    <a:lstStyle/>
                    <a:p>
                      <a:pPr algn="ctr"/>
                      <a:r>
                        <a:rPr lang="fr-FR" b="1" dirty="0" smtClean="0"/>
                        <a:t>Q1 &amp; Q2</a:t>
                      </a:r>
                      <a:endParaRPr lang="nl-BE" b="1" dirty="0"/>
                    </a:p>
                  </a:txBody>
                  <a:tcPr anchor="ctr"/>
                </a:tc>
                <a:tc>
                  <a:txBody>
                    <a:bodyPr/>
                    <a:lstStyle/>
                    <a:p>
                      <a:pPr algn="ctr"/>
                      <a:r>
                        <a:rPr lang="fr-FR" b="1" dirty="0" smtClean="0"/>
                        <a:t>12%</a:t>
                      </a:r>
                      <a:endParaRPr lang="nl-BE" b="1" dirty="0"/>
                    </a:p>
                  </a:txBody>
                  <a:tcPr anchor="ctr"/>
                </a:tc>
              </a:tr>
              <a:tr h="748883">
                <a:tc>
                  <a:txBody>
                    <a:bodyPr/>
                    <a:lstStyle/>
                    <a:p>
                      <a:pPr algn="l"/>
                      <a:r>
                        <a:rPr lang="fr-FR" b="1" dirty="0" smtClean="0">
                          <a:solidFill>
                            <a:schemeClr val="accent1"/>
                          </a:solidFill>
                        </a:rPr>
                        <a:t>4.2. </a:t>
                      </a:r>
                      <a:r>
                        <a:rPr lang="fr-FR" b="1" dirty="0" smtClean="0"/>
                        <a:t>ÉTAPE 2: LA VIE DE MARIE CURIE</a:t>
                      </a:r>
                      <a:endParaRPr lang="nl-BE" b="1" dirty="0"/>
                    </a:p>
                  </a:txBody>
                  <a:tcPr anchor="ctr"/>
                </a:tc>
                <a:tc>
                  <a:txBody>
                    <a:bodyPr/>
                    <a:lstStyle/>
                    <a:p>
                      <a:pPr algn="ctr"/>
                      <a:r>
                        <a:rPr lang="fr-FR" b="1" dirty="0" smtClean="0"/>
                        <a:t>Q3</a:t>
                      </a:r>
                      <a:endParaRPr lang="nl-BE" b="1" dirty="0"/>
                    </a:p>
                  </a:txBody>
                  <a:tcPr anchor="ctr"/>
                </a:tc>
                <a:tc>
                  <a:txBody>
                    <a:bodyPr/>
                    <a:lstStyle/>
                    <a:p>
                      <a:pPr algn="ctr"/>
                      <a:r>
                        <a:rPr lang="fr-FR" b="1" dirty="0" smtClean="0"/>
                        <a:t>24%</a:t>
                      </a:r>
                      <a:endParaRPr lang="nl-BE" b="1" dirty="0"/>
                    </a:p>
                  </a:txBody>
                  <a:tcPr anchor="ctr"/>
                </a:tc>
              </a:tr>
              <a:tr h="748883">
                <a:tc>
                  <a:txBody>
                    <a:bodyPr/>
                    <a:lstStyle/>
                    <a:p>
                      <a:pPr algn="l"/>
                      <a:r>
                        <a:rPr lang="fr-FR" b="1" dirty="0" smtClean="0">
                          <a:solidFill>
                            <a:schemeClr val="accent1"/>
                          </a:solidFill>
                        </a:rPr>
                        <a:t>4.3.</a:t>
                      </a:r>
                      <a:r>
                        <a:rPr lang="fr-FR" b="1" dirty="0" smtClean="0"/>
                        <a:t> ÉTAPE 3: L’IMPORTANCE DE MARIE CURIE </a:t>
                      </a:r>
                      <a:endParaRPr lang="nl-BE" b="1" dirty="0"/>
                    </a:p>
                  </a:txBody>
                  <a:tcPr anchor="ctr"/>
                </a:tc>
                <a:tc>
                  <a:txBody>
                    <a:bodyPr/>
                    <a:lstStyle/>
                    <a:p>
                      <a:pPr algn="ctr"/>
                      <a:r>
                        <a:rPr lang="fr-FR" b="1" dirty="0" smtClean="0"/>
                        <a:t>Q4</a:t>
                      </a:r>
                      <a:endParaRPr lang="nl-BE" b="1" dirty="0"/>
                    </a:p>
                  </a:txBody>
                  <a:tcPr anchor="ctr"/>
                </a:tc>
                <a:tc>
                  <a:txBody>
                    <a:bodyPr/>
                    <a:lstStyle/>
                    <a:p>
                      <a:pPr algn="ctr"/>
                      <a:r>
                        <a:rPr lang="fr-FR" b="1" dirty="0" smtClean="0"/>
                        <a:t>8%</a:t>
                      </a:r>
                      <a:endParaRPr lang="nl-BE" b="1" dirty="0"/>
                    </a:p>
                  </a:txBody>
                  <a:tcPr anchor="ctr"/>
                </a:tc>
              </a:tr>
              <a:tr h="748883">
                <a:tc>
                  <a:txBody>
                    <a:bodyPr/>
                    <a:lstStyle/>
                    <a:p>
                      <a:pPr algn="l"/>
                      <a:r>
                        <a:rPr lang="fr-FR" b="1" dirty="0" smtClean="0">
                          <a:solidFill>
                            <a:schemeClr val="accent1"/>
                          </a:solidFill>
                        </a:rPr>
                        <a:t>4.4.</a:t>
                      </a:r>
                      <a:r>
                        <a:rPr lang="fr-FR" b="1" dirty="0" smtClean="0"/>
                        <a:t> ÉTAPE 4: MARIE CURIE ET LE FÉMINISME</a:t>
                      </a:r>
                      <a:endParaRPr lang="nl-BE" b="1" dirty="0"/>
                    </a:p>
                  </a:txBody>
                  <a:tcPr anchor="ctr"/>
                </a:tc>
                <a:tc>
                  <a:txBody>
                    <a:bodyPr/>
                    <a:lstStyle/>
                    <a:p>
                      <a:pPr algn="ctr"/>
                      <a:r>
                        <a:rPr lang="fr-FR" b="1" dirty="0" smtClean="0"/>
                        <a:t>Q5 &amp; Q6</a:t>
                      </a:r>
                      <a:endParaRPr lang="nl-BE" b="1" dirty="0"/>
                    </a:p>
                  </a:txBody>
                  <a:tcPr anchor="ctr"/>
                </a:tc>
                <a:tc>
                  <a:txBody>
                    <a:bodyPr/>
                    <a:lstStyle/>
                    <a:p>
                      <a:pPr algn="ctr"/>
                      <a:r>
                        <a:rPr lang="fr-FR" b="1" dirty="0" smtClean="0"/>
                        <a:t>36%</a:t>
                      </a:r>
                      <a:endParaRPr lang="nl-BE" b="1" dirty="0"/>
                    </a:p>
                  </a:txBody>
                  <a:tcPr anchor="ctr"/>
                </a:tc>
              </a:tr>
              <a:tr h="748883">
                <a:tc>
                  <a:txBody>
                    <a:bodyPr/>
                    <a:lstStyle/>
                    <a:p>
                      <a:pPr algn="l"/>
                      <a:r>
                        <a:rPr lang="fr-FR" b="1" dirty="0" smtClean="0">
                          <a:solidFill>
                            <a:schemeClr val="accent1"/>
                          </a:solidFill>
                        </a:rPr>
                        <a:t>4.5.</a:t>
                      </a:r>
                      <a:r>
                        <a:rPr lang="fr-FR" b="1" dirty="0" smtClean="0"/>
                        <a:t> ÉTAPE 5: POÈME</a:t>
                      </a:r>
                      <a:endParaRPr lang="nl-BE" b="1" dirty="0"/>
                    </a:p>
                  </a:txBody>
                  <a:tcPr anchor="ctr"/>
                </a:tc>
                <a:tc>
                  <a:txBody>
                    <a:bodyPr/>
                    <a:lstStyle/>
                    <a:p>
                      <a:pPr algn="ctr"/>
                      <a:r>
                        <a:rPr lang="fr-FR" b="1" dirty="0" smtClean="0"/>
                        <a:t>Q7</a:t>
                      </a:r>
                      <a:endParaRPr lang="nl-BE" b="1" dirty="0"/>
                    </a:p>
                  </a:txBody>
                  <a:tcPr anchor="ctr"/>
                </a:tc>
                <a:tc>
                  <a:txBody>
                    <a:bodyPr/>
                    <a:lstStyle/>
                    <a:p>
                      <a:pPr algn="ctr"/>
                      <a:r>
                        <a:rPr lang="fr-FR" b="1" dirty="0" smtClean="0"/>
                        <a:t>20%</a:t>
                      </a:r>
                      <a:endParaRPr lang="nl-BE" b="1" dirty="0"/>
                    </a:p>
                  </a:txBody>
                  <a:tcPr anchor="ctr">
                    <a:lnB w="38100" cap="flat" cmpd="sng" algn="ctr">
                      <a:solidFill>
                        <a:schemeClr val="tx1"/>
                      </a:solidFill>
                      <a:prstDash val="solid"/>
                      <a:round/>
                      <a:headEnd type="none" w="med" len="med"/>
                      <a:tailEnd type="none" w="med" len="med"/>
                    </a:lnB>
                  </a:tcPr>
                </a:tc>
              </a:tr>
              <a:tr h="748883">
                <a:tc>
                  <a:txBody>
                    <a:bodyPr/>
                    <a:lstStyle/>
                    <a:p>
                      <a:pPr algn="l"/>
                      <a:endParaRPr lang="nl-BE"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endParaRPr lang="nl-BE" b="1" dirty="0"/>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nl-BE" b="1" dirty="0" smtClean="0"/>
                        <a:t>100%</a:t>
                      </a:r>
                      <a:endParaRPr lang="nl-BE"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BE" dirty="0" err="1" smtClean="0"/>
              <a:t>Amusez-vous</a:t>
            </a:r>
            <a:r>
              <a:rPr lang="nl-BE" dirty="0" smtClean="0"/>
              <a:t> &amp; </a:t>
            </a:r>
            <a:r>
              <a:rPr lang="nl-BE" dirty="0" err="1" smtClean="0"/>
              <a:t>bonne</a:t>
            </a:r>
            <a:r>
              <a:rPr lang="nl-BE" dirty="0" smtClean="0"/>
              <a:t> </a:t>
            </a:r>
            <a:r>
              <a:rPr lang="nl-BE" dirty="0" err="1" smtClean="0"/>
              <a:t>chance</a:t>
            </a:r>
            <a:r>
              <a:rPr lang="nl-BE" dirty="0" smtClean="0"/>
              <a:t> !!!</a:t>
            </a:r>
            <a:endParaRPr lang="nl-BE" dirty="0"/>
          </a:p>
        </p:txBody>
      </p:sp>
      <p:pic>
        <p:nvPicPr>
          <p:cNvPr id="1026" name="Picture 2" descr="http://farm5.static.flickr.com/4034/4712464316_1c77e4959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static.guim.co.uk/sys-images/Education/Pix/pictures/2008/09/09/curie-460x276.jpg"/>
          <p:cNvPicPr>
            <a:picLocks noChangeAspect="1" noChangeArrowheads="1"/>
          </p:cNvPicPr>
          <p:nvPr/>
        </p:nvPicPr>
        <p:blipFill>
          <a:blip r:embed="rId2" cstate="print"/>
          <a:srcRect/>
          <a:stretch>
            <a:fillRect/>
          </a:stretch>
        </p:blipFill>
        <p:spPr bwMode="auto">
          <a:xfrm>
            <a:off x="4139952" y="1484784"/>
            <a:ext cx="3203848" cy="1922309"/>
          </a:xfrm>
          <a:prstGeom prst="rect">
            <a:avLst/>
          </a:prstGeom>
          <a:noFill/>
        </p:spPr>
      </p:pic>
      <p:sp>
        <p:nvSpPr>
          <p:cNvPr id="2" name="Titel 1"/>
          <p:cNvSpPr>
            <a:spLocks noGrp="1"/>
          </p:cNvSpPr>
          <p:nvPr>
            <p:ph type="title"/>
          </p:nvPr>
        </p:nvSpPr>
        <p:spPr/>
        <p:txBody>
          <a:bodyPr/>
          <a:lstStyle/>
          <a:p>
            <a:r>
              <a:rPr lang="fr-FR" dirty="0" smtClean="0">
                <a:solidFill>
                  <a:schemeClr val="accent1"/>
                </a:solidFill>
              </a:rPr>
              <a:t>4.1.</a:t>
            </a:r>
            <a:r>
              <a:rPr lang="fr-FR" dirty="0" smtClean="0"/>
              <a:t> Étape 1: introduction (1)</a:t>
            </a:r>
            <a:endParaRPr lang="fr-FR" dirty="0"/>
          </a:p>
        </p:txBody>
      </p:sp>
      <p:sp>
        <p:nvSpPr>
          <p:cNvPr id="3" name="Tijdelijke aanduiding voor inhoud 2"/>
          <p:cNvSpPr>
            <a:spLocks noGrp="1"/>
          </p:cNvSpPr>
          <p:nvPr>
            <p:ph sz="half" idx="1"/>
          </p:nvPr>
        </p:nvSpPr>
        <p:spPr>
          <a:xfrm>
            <a:off x="0" y="1412776"/>
            <a:ext cx="4139952" cy="5445224"/>
          </a:xfrm>
        </p:spPr>
        <p:txBody>
          <a:bodyPr>
            <a:normAutofit fontScale="85000" lnSpcReduction="20000"/>
          </a:bodyPr>
          <a:lstStyle/>
          <a:p>
            <a:r>
              <a:rPr lang="fr-FR" sz="2400" b="1" dirty="0" smtClean="0"/>
              <a:t>Q1</a:t>
            </a:r>
          </a:p>
          <a:p>
            <a:pPr>
              <a:buNone/>
            </a:pPr>
            <a:r>
              <a:rPr lang="fr-FR" sz="2400" dirty="0" smtClean="0"/>
              <a:t>	Regardez les images à droite. Si vous entendez le nom de « Marie Curie », à quoi pensez-vous? Procédons à un remue-méninges! Notez au moins cinq idées. </a:t>
            </a:r>
          </a:p>
          <a:p>
            <a:pPr>
              <a:buNone/>
            </a:pPr>
            <a:endParaRPr lang="fr-FR" sz="2400" dirty="0" smtClean="0"/>
          </a:p>
          <a:p>
            <a:pPr>
              <a:buNone/>
            </a:pPr>
            <a:r>
              <a:rPr lang="fr-FR" sz="2400" dirty="0" smtClean="0"/>
              <a:t>	</a:t>
            </a:r>
            <a:r>
              <a:rPr lang="fr-FR" sz="2400" b="1" u="sng" dirty="0" smtClean="0"/>
              <a:t>Quelques questions qui peuvent vous aider:</a:t>
            </a:r>
          </a:p>
          <a:p>
            <a:pPr lvl="1">
              <a:buFont typeface="Wingdings" pitchFamily="2" charset="2"/>
              <a:buChar char="v"/>
            </a:pPr>
            <a:r>
              <a:rPr lang="fr-FR" sz="2000" i="1" dirty="0" smtClean="0"/>
              <a:t>Quelle est sa nationalité? </a:t>
            </a:r>
          </a:p>
          <a:p>
            <a:pPr lvl="1">
              <a:buFont typeface="Wingdings" pitchFamily="2" charset="2"/>
              <a:buChar char="v"/>
            </a:pPr>
            <a:r>
              <a:rPr lang="fr-FR" sz="2000" i="1" dirty="0" smtClean="0"/>
              <a:t>À quelle époque vivait-elle? </a:t>
            </a:r>
          </a:p>
          <a:p>
            <a:pPr lvl="1">
              <a:buFont typeface="Wingdings" pitchFamily="2" charset="2"/>
              <a:buChar char="v"/>
            </a:pPr>
            <a:r>
              <a:rPr lang="fr-FR" sz="2000" i="1" dirty="0" smtClean="0"/>
              <a:t>Est-ce qu’elle était mariée?</a:t>
            </a:r>
          </a:p>
          <a:p>
            <a:pPr lvl="1">
              <a:buFont typeface="Wingdings" pitchFamily="2" charset="2"/>
              <a:buChar char="v"/>
            </a:pPr>
            <a:r>
              <a:rPr lang="fr-FR" sz="2000" i="1" dirty="0" smtClean="0"/>
              <a:t>Pourquoi est-elle si connue? </a:t>
            </a:r>
          </a:p>
          <a:p>
            <a:pPr lvl="1">
              <a:buFont typeface="Wingdings" pitchFamily="2" charset="2"/>
              <a:buChar char="v"/>
            </a:pPr>
            <a:r>
              <a:rPr lang="fr-FR" sz="2000" i="1" dirty="0" smtClean="0"/>
              <a:t>Quelle est son importance aujourd’hui? </a:t>
            </a:r>
          </a:p>
          <a:p>
            <a:pPr lvl="1">
              <a:buFont typeface="Wingdings" pitchFamily="2" charset="2"/>
              <a:buChar char="v"/>
            </a:pPr>
            <a:r>
              <a:rPr lang="fr-FR" sz="2000" i="1" dirty="0" smtClean="0"/>
              <a:t>Qu’est-ce qu’elle a fait dans la vie?</a:t>
            </a:r>
          </a:p>
          <a:p>
            <a:pPr lvl="1">
              <a:buFont typeface="Wingdings" pitchFamily="2" charset="2"/>
              <a:buChar char="v"/>
            </a:pPr>
            <a:r>
              <a:rPr lang="fr-FR" sz="2000" i="1" dirty="0" smtClean="0"/>
              <a:t>Dans quel domaine était-elle active?</a:t>
            </a:r>
          </a:p>
          <a:p>
            <a:pPr lvl="1">
              <a:buFont typeface="Wingdings" pitchFamily="2" charset="2"/>
              <a:buChar char="v"/>
            </a:pPr>
            <a:r>
              <a:rPr lang="fr-FR" sz="2000" i="1" dirty="0" smtClean="0"/>
              <a:t>… </a:t>
            </a:r>
          </a:p>
        </p:txBody>
      </p:sp>
      <p:pic>
        <p:nvPicPr>
          <p:cNvPr id="4" name="Picture 4" descr="https://thescienceclassroom.wikispaces.com/file/view/Marie_curie_pic.jpg"/>
          <p:cNvPicPr>
            <a:picLocks noChangeAspect="1" noChangeArrowheads="1"/>
          </p:cNvPicPr>
          <p:nvPr/>
        </p:nvPicPr>
        <p:blipFill>
          <a:blip r:embed="rId3" cstate="print"/>
          <a:srcRect/>
          <a:stretch>
            <a:fillRect/>
          </a:stretch>
        </p:blipFill>
        <p:spPr bwMode="auto">
          <a:xfrm>
            <a:off x="7653535" y="0"/>
            <a:ext cx="1490465" cy="2191860"/>
          </a:xfrm>
          <a:prstGeom prst="rect">
            <a:avLst/>
          </a:prstGeom>
          <a:noFill/>
        </p:spPr>
      </p:pic>
      <p:pic>
        <p:nvPicPr>
          <p:cNvPr id="8194" name="Picture 2" descr="http://upload.wikimedia.org/wikipedia/commons/thumb/b/b5/Radioactive.svg/220px-Radioactive.svg.png"/>
          <p:cNvPicPr>
            <a:picLocks noChangeAspect="1" noChangeArrowheads="1"/>
          </p:cNvPicPr>
          <p:nvPr/>
        </p:nvPicPr>
        <p:blipFill>
          <a:blip r:embed="rId4" cstate="print"/>
          <a:srcRect/>
          <a:stretch>
            <a:fillRect/>
          </a:stretch>
        </p:blipFill>
        <p:spPr bwMode="auto">
          <a:xfrm>
            <a:off x="7048500" y="1700808"/>
            <a:ext cx="2095500" cy="1838325"/>
          </a:xfrm>
          <a:prstGeom prst="rect">
            <a:avLst/>
          </a:prstGeom>
          <a:noFill/>
        </p:spPr>
      </p:pic>
      <p:pic>
        <p:nvPicPr>
          <p:cNvPr id="8196" name="Picture 4" descr="http://upload.wikimedia.org/wikipedia/commons/8/87/Dyplom_Sklodowska-Curie.jpg"/>
          <p:cNvPicPr>
            <a:picLocks noChangeAspect="1" noChangeArrowheads="1"/>
          </p:cNvPicPr>
          <p:nvPr/>
        </p:nvPicPr>
        <p:blipFill>
          <a:blip r:embed="rId5" cstate="print"/>
          <a:srcRect/>
          <a:stretch>
            <a:fillRect/>
          </a:stretch>
        </p:blipFill>
        <p:spPr bwMode="auto">
          <a:xfrm>
            <a:off x="4139953" y="3583820"/>
            <a:ext cx="5004048" cy="3274180"/>
          </a:xfrm>
          <a:prstGeom prst="rect">
            <a:avLst/>
          </a:prstGeom>
          <a:noFill/>
        </p:spPr>
      </p:pic>
      <p:pic>
        <p:nvPicPr>
          <p:cNvPr id="17413" name="Picture 5" descr="http://www.cbehalle-vilvoorde.be/Oefhp/NT2/BENT4/Voorwerpen/potlood.jpg"/>
          <p:cNvPicPr>
            <a:picLocks noChangeAspect="1" noChangeArrowheads="1"/>
          </p:cNvPicPr>
          <p:nvPr/>
        </p:nvPicPr>
        <p:blipFill>
          <a:blip r:embed="rId6" cstate="print"/>
          <a:srcRect/>
          <a:stretch>
            <a:fillRect/>
          </a:stretch>
        </p:blipFill>
        <p:spPr bwMode="auto">
          <a:xfrm>
            <a:off x="35496" y="1268760"/>
            <a:ext cx="382552" cy="52848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1704</TotalTime>
  <Words>630</Words>
  <Application>Microsoft Office PowerPoint</Application>
  <PresentationFormat>On-screen Show (4:3)</PresentationFormat>
  <Paragraphs>146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Marie Curie – Webquest niveau b2</vt:lpstr>
      <vt:lpstr>Table des matières</vt:lpstr>
      <vt:lpstr>1. introduction</vt:lpstr>
      <vt:lpstr>2. Tâche (1)</vt:lpstr>
      <vt:lpstr>2. Tâche (2)</vt:lpstr>
      <vt:lpstr>3. évaluation</vt:lpstr>
      <vt:lpstr>4. processus</vt:lpstr>
      <vt:lpstr>Amusez-vous &amp; bonne chance !!!</vt:lpstr>
      <vt:lpstr>4.1. Étape 1: introduction (1)</vt:lpstr>
      <vt:lpstr>4.1. Étape 1: Introduction (2)</vt:lpstr>
      <vt:lpstr>4.2. Étape 2: la vie de Marie Curie</vt:lpstr>
      <vt:lpstr>4.3. Étape 3: l’importance de Marie Curie</vt:lpstr>
      <vt:lpstr>4.4. Étape 4: marie curie et le féminisme (1) </vt:lpstr>
      <vt:lpstr>4.4. Étape 4: marie curie et le féminisme (2) </vt:lpstr>
      <vt:lpstr>4.5. Étape 5: POÈME</vt:lpstr>
      <vt:lpstr>PowerPoint Presentation</vt:lpstr>
      <vt:lpstr>5. ressources</vt:lpstr>
      <vt:lpstr>6. 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 Curie</dc:title>
  <dc:creator>Eigenaar</dc:creator>
  <cp:lastModifiedBy>Vandermeulen Nina</cp:lastModifiedBy>
  <cp:revision>148</cp:revision>
  <dcterms:created xsi:type="dcterms:W3CDTF">2012-03-28T09:14:22Z</dcterms:created>
  <dcterms:modified xsi:type="dcterms:W3CDTF">2014-12-19T15:15:08Z</dcterms:modified>
</cp:coreProperties>
</file>