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7" r:id="rId4"/>
    <p:sldId id="258" r:id="rId5"/>
    <p:sldId id="259" r:id="rId6"/>
    <p:sldId id="271" r:id="rId7"/>
    <p:sldId id="261" r:id="rId8"/>
    <p:sldId id="279" r:id="rId9"/>
    <p:sldId id="280" r:id="rId10"/>
    <p:sldId id="269" r:id="rId11"/>
    <p:sldId id="264" r:id="rId12"/>
    <p:sldId id="266" r:id="rId13"/>
    <p:sldId id="270" r:id="rId14"/>
    <p:sldId id="278" r:id="rId15"/>
    <p:sldId id="275" r:id="rId16"/>
    <p:sldId id="274" r:id="rId17"/>
    <p:sldId id="281" r:id="rId18"/>
    <p:sldId id="277" r:id="rId19"/>
    <p:sldId id="272" r:id="rId20"/>
    <p:sldId id="265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3D3EE-1E91-48AF-893A-F928FE27653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27C40-F598-492B-825E-898511CC255C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28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</a:t>
            </a:fld>
            <a:endParaRPr lang="nl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7C40-F598-492B-825E-898511CC255C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8DD0-20E4-4E91-B15F-489555BA5E01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4566-57B4-4B8B-87FB-4090A2A9B7A3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ka.dupont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ulognebillancourt.fr/cms/images/pdf/EspacePresse/dp_Brigitte_Bardot.pdf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lognebillancourt.fr/cms/images/pdf/EspacePresse/dp_Brigitte_Bardot.pdf" TargetMode="External"/><Relationship Id="rId7" Type="http://schemas.openxmlformats.org/officeDocument/2006/relationships/hyperlink" Target="http://www.youtube.com/watch?v=KH29gVzFz24&amp;feature=fvs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WpK8A7srZQ" TargetMode="External"/><Relationship Id="rId5" Type="http://schemas.openxmlformats.org/officeDocument/2006/relationships/hyperlink" Target="http://www.youtube.com/watch?v=bUa1kNcczTQ" TargetMode="External"/><Relationship Id="rId4" Type="http://schemas.openxmlformats.org/officeDocument/2006/relationships/hyperlink" Target="http://www.youtube.com/watch?v=TKPTvwyG9t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.fr/divertissement/chansons/video/I00017952/brigitte-bardot-la-madrague.fr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ina.fr/divertissement/chansons/video/I00017924/brigitte-bardot-harley-davidson.fr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lognebillancourt.fr/cms/images/pdf/EspacePresse/dp_Brigitte_Bardo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brigitte-bardot.fr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fondationbrigittebardot.fr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fondationbrigittebardot.fr/la-fondation-brigitte-bardot/actions-en-fran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.tf1.fr/jt-13h/le-mythe-bardot-s-affiche-a-boulogne-4821524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TKPTvwyG9tU" TargetMode="External"/><Relationship Id="rId13" Type="http://schemas.openxmlformats.org/officeDocument/2006/relationships/hyperlink" Target="http://www.ina.fr/divertissement/chansons/video/I00017924/brigitte-bardot-harley-davidson.fr.html" TargetMode="External"/><Relationship Id="rId3" Type="http://schemas.openxmlformats.org/officeDocument/2006/relationships/hyperlink" Target="http://www.boulognebillancourt.fr/cms/images/pdf/EspacePresse/dp_Brigitte_Bardot.pdf" TargetMode="External"/><Relationship Id="rId7" Type="http://schemas.openxmlformats.org/officeDocument/2006/relationships/hyperlink" Target="http://www.ina.fr/fresques/jalons/fiche-media/InaEdu01254/le-style-jeune.html" TargetMode="External"/><Relationship Id="rId12" Type="http://schemas.openxmlformats.org/officeDocument/2006/relationships/hyperlink" Target="http://www.ina.fr/divertissement/chansons/video/I00017952/brigitte-bardot-la-madrague.fr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Z78HXuOCLk" TargetMode="External"/><Relationship Id="rId11" Type="http://schemas.openxmlformats.org/officeDocument/2006/relationships/hyperlink" Target="http://www.youtube.com/watch?v=KH29gVzFz24&amp;feature=fvst" TargetMode="External"/><Relationship Id="rId5" Type="http://schemas.openxmlformats.org/officeDocument/2006/relationships/hyperlink" Target="http://www.fondationbrigittebardot.fr/" TargetMode="External"/><Relationship Id="rId10" Type="http://schemas.openxmlformats.org/officeDocument/2006/relationships/hyperlink" Target="http://www.youtube.com/watch?v=lWpK8A7srZQ" TargetMode="External"/><Relationship Id="rId4" Type="http://schemas.openxmlformats.org/officeDocument/2006/relationships/hyperlink" Target="http://www.brigitte-bardot.fr/" TargetMode="External"/><Relationship Id="rId9" Type="http://schemas.openxmlformats.org/officeDocument/2006/relationships/hyperlink" Target="http://www.youtube.com/watch?v=bUa1kNcczTQ" TargetMode="External"/><Relationship Id="rId14" Type="http://schemas.openxmlformats.org/officeDocument/2006/relationships/hyperlink" Target="http://videos.tf1.fr/jt-13h/le-mythe-bardot-s-affiche-a-boulogne-4821524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oulognebillancourt.fr/cms/images/pdf/EspacePresse/dp_Brigitte_Bardot.pdf" TargetMode="External"/><Relationship Id="rId4" Type="http://schemas.openxmlformats.org/officeDocument/2006/relationships/hyperlink" Target="http://www.youtube.com/watch?v=iZ78HXuOCLk&amp;feature=relat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.fr/fresques/jalons/fiche-media/InaEdu01254/le-style-jeun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fr-FR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B.B.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</a:br>
            <a:r>
              <a:rPr lang="fr-F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« Le goût d’une époque »</a:t>
            </a:r>
            <a:endParaRPr lang="fr-F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6400800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ts val="2500"/>
              </a:lnSpc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5/6 ASO – 2 cours</a:t>
            </a:r>
          </a:p>
          <a:p>
            <a:pPr algn="r">
              <a:lnSpc>
                <a:spcPts val="2500"/>
              </a:lnSpc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Sofie Dupont</a:t>
            </a:r>
          </a:p>
          <a:p>
            <a:pPr algn="r">
              <a:lnSpc>
                <a:spcPts val="2500"/>
              </a:lnSpc>
            </a:pPr>
            <a:r>
              <a:rPr lang="fr-FR" dirty="0" smtClean="0">
                <a:solidFill>
                  <a:schemeClr val="tx1"/>
                </a:solidFill>
                <a:latin typeface="Bradley Hand ITC" pitchFamily="66" charset="0"/>
                <a:hlinkClick r:id="rId4"/>
              </a:rPr>
              <a:t>ska.dupont@gmail.com</a:t>
            </a:r>
            <a:r>
              <a:rPr lang="fr-FR" dirty="0" smtClean="0">
                <a:solidFill>
                  <a:schemeClr val="tx1"/>
                </a:solidFill>
                <a:latin typeface="Bradley Hand ITC" pitchFamily="66" charset="0"/>
              </a:rPr>
              <a:t> </a:t>
            </a:r>
          </a:p>
          <a:p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plan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460" y="1331533"/>
            <a:ext cx="9059540" cy="5553851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Bradley Hand ITC" pitchFamily="66" charset="0"/>
              </a:rPr>
              <a:t>(4) Démarche </a:t>
            </a:r>
            <a:r>
              <a:rPr lang="fr-FR" sz="3000" dirty="0" smtClean="0">
                <a:latin typeface="Bradley Hand ITC" pitchFamily="66" charset="0"/>
              </a:rPr>
              <a:t>(1/2)</a:t>
            </a:r>
            <a:endParaRPr lang="fr-FR" sz="6000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512" y="4869160"/>
            <a:ext cx="4464496" cy="1292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600" dirty="0" smtClean="0">
                <a:solidFill>
                  <a:schemeClr val="tx1"/>
                </a:solidFill>
                <a:latin typeface="Bradley Hand ITC" pitchFamily="66" charset="0"/>
              </a:rPr>
              <a:t>Pour vous aider, votre rédacteur a sélectionné les salles les plus intéressantes de l’exposition…</a:t>
            </a:r>
            <a:endParaRPr lang="fr-FR" sz="2600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Bradley Hand ITC" pitchFamily="66" charset="0"/>
              </a:rPr>
              <a:t>(4) Démarche </a:t>
            </a:r>
            <a:r>
              <a:rPr lang="fr-FR" sz="3000" dirty="0" smtClean="0">
                <a:latin typeface="Bradley Hand ITC" pitchFamily="66" charset="0"/>
              </a:rPr>
              <a:t>(2/2)</a:t>
            </a:r>
            <a:endParaRPr lang="fr-FR" sz="60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88840"/>
            <a:ext cx="8229600" cy="5069160"/>
          </a:xfrm>
        </p:spPr>
        <p:txBody>
          <a:bodyPr>
            <a:normAutofit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b="1" dirty="0" smtClean="0">
                <a:latin typeface="Bradley Hand ITC" pitchFamily="66" charset="0"/>
              </a:rPr>
              <a:t>Etape 1 – Quelques repères biographiques (5’)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b="1" dirty="0" smtClean="0">
                <a:latin typeface="Bradley Hand ITC" pitchFamily="66" charset="0"/>
              </a:rPr>
              <a:t>Etape 2 – B.B. et le cinéma (15’)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b="1" dirty="0" smtClean="0">
                <a:latin typeface="Bradley Hand ITC" pitchFamily="66" charset="0"/>
              </a:rPr>
              <a:t>Etape 3 – B.B. et la musique (5’)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b="1" dirty="0" smtClean="0">
                <a:latin typeface="Bradley Hand ITC" pitchFamily="66" charset="0"/>
              </a:rPr>
              <a:t>Etape </a:t>
            </a:r>
            <a:r>
              <a:rPr lang="fr-FR" b="1" dirty="0">
                <a:latin typeface="Bradley Hand ITC" pitchFamily="66" charset="0"/>
              </a:rPr>
              <a:t>4</a:t>
            </a:r>
            <a:r>
              <a:rPr lang="fr-FR" b="1" dirty="0" smtClean="0">
                <a:latin typeface="Bradley Hand ITC" pitchFamily="66" charset="0"/>
              </a:rPr>
              <a:t> – B.B. et la mode (5’)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b="1" dirty="0" smtClean="0">
                <a:latin typeface="Bradley Hand ITC" pitchFamily="66" charset="0"/>
              </a:rPr>
              <a:t>Etape 5 – B.B. et les animaux (5’)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b="1" dirty="0" smtClean="0">
                <a:latin typeface="Bradley Hand ITC" pitchFamily="66" charset="0"/>
              </a:rPr>
              <a:t>Etape 6 – Rédaction des arguments (‘50)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700" dirty="0" smtClean="0">
                <a:latin typeface="Bradley Hand ITC" pitchFamily="66" charset="0"/>
              </a:rPr>
              <a:t>Etape 1 – Quelques repères biographiques</a:t>
            </a:r>
            <a:endParaRPr lang="fr-FR" sz="3700" dirty="0">
              <a:latin typeface="Bradley Hand ITC" pitchFamily="66" charset="0"/>
            </a:endParaRPr>
          </a:p>
        </p:txBody>
      </p:sp>
      <p:pic>
        <p:nvPicPr>
          <p:cNvPr id="6" name="Tijdelijke aanduiding voor inhoud 5" descr="enf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646" r="16535" b="9449"/>
          <a:stretch>
            <a:fillRect/>
          </a:stretch>
        </p:blipFill>
        <p:spPr>
          <a:xfrm>
            <a:off x="251520" y="1628800"/>
            <a:ext cx="2622004" cy="2587495"/>
          </a:xfrm>
        </p:spPr>
      </p:pic>
      <p:pic>
        <p:nvPicPr>
          <p:cNvPr id="7" name="Afbeelding 6" descr="adul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628800"/>
            <a:ext cx="2590800" cy="2590800"/>
          </a:xfrm>
          <a:prstGeom prst="rect">
            <a:avLst/>
          </a:prstGeom>
        </p:spPr>
      </p:pic>
      <p:pic>
        <p:nvPicPr>
          <p:cNvPr id="8" name="Afbeelding 7" descr="vie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628800"/>
            <a:ext cx="2592288" cy="259689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67544" y="458112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radley Hand ITC" pitchFamily="66" charset="0"/>
              </a:rPr>
              <a:t>Travaillez individuellement (5’)</a:t>
            </a:r>
          </a:p>
          <a:p>
            <a:endParaRPr lang="fr-FR" sz="100" b="1" dirty="0" smtClean="0">
              <a:latin typeface="Bradley Hand ITC" pitchFamily="66" charset="0"/>
            </a:endParaRPr>
          </a:p>
          <a:p>
            <a:endParaRPr lang="fr-FR" sz="500" dirty="0" smtClean="0">
              <a:latin typeface="Bradley Hand ITC" pitchFamily="66" charset="0"/>
            </a:endParaRPr>
          </a:p>
          <a:p>
            <a:pPr algn="just">
              <a:lnSpc>
                <a:spcPts val="2700"/>
              </a:lnSpc>
              <a:buFont typeface="Courier New" pitchFamily="49" charset="0"/>
              <a:buChar char="o"/>
            </a:pPr>
            <a:r>
              <a:rPr lang="fr-FR" sz="2400" dirty="0">
                <a:latin typeface="Bradley Hand ITC" pitchFamily="66" charset="0"/>
              </a:rPr>
              <a:t> </a:t>
            </a:r>
            <a:r>
              <a:rPr lang="fr-FR" sz="2400" dirty="0" smtClean="0">
                <a:latin typeface="Bradley Hand ITC" pitchFamily="66" charset="0"/>
              </a:rPr>
              <a:t> Lisez les </a:t>
            </a:r>
            <a:r>
              <a:rPr lang="fr-FR" sz="2400" dirty="0" smtClean="0">
                <a:latin typeface="Bradley Hand ITC" pitchFamily="66" charset="0"/>
                <a:hlinkClick r:id="rId6"/>
              </a:rPr>
              <a:t>repères biographiques</a:t>
            </a:r>
            <a:r>
              <a:rPr lang="fr-FR" sz="2400" dirty="0" smtClean="0">
                <a:latin typeface="Bradley Hand ITC" pitchFamily="66" charset="0"/>
              </a:rPr>
              <a:t> de Brigitte Bardot. Dirigez-</a:t>
            </a:r>
          </a:p>
          <a:p>
            <a:pPr algn="just">
              <a:lnSpc>
                <a:spcPts val="2700"/>
              </a:lnSpc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  </a:t>
            </a:r>
            <a:r>
              <a:rPr lang="fr-FR" sz="2400" dirty="0" smtClean="0">
                <a:latin typeface="Bradley Hand ITC" pitchFamily="66" charset="0"/>
              </a:rPr>
              <a:t>vous vers la page 23 du document.</a:t>
            </a:r>
            <a:endParaRPr lang="fr-FR" sz="100" dirty="0" smtClean="0">
              <a:latin typeface="Bradley Hand ITC" pitchFamily="66" charset="0"/>
            </a:endParaRPr>
          </a:p>
          <a:p>
            <a:pPr algn="just"/>
            <a:endParaRPr lang="fr-FR" sz="5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400" dirty="0">
                <a:latin typeface="Bradley Hand ITC" pitchFamily="66" charset="0"/>
              </a:rPr>
              <a:t> </a:t>
            </a:r>
            <a:r>
              <a:rPr lang="fr-FR" sz="2400" dirty="0" smtClean="0">
                <a:latin typeface="Bradley Hand ITC" pitchFamily="66" charset="0"/>
              </a:rPr>
              <a:t> Complétez ensuite votre dossier.</a:t>
            </a:r>
            <a:endParaRPr lang="fr-FR" sz="24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fr-FR" sz="4900" dirty="0" smtClean="0">
                <a:latin typeface="Bradley Hand ITC" pitchFamily="66" charset="0"/>
              </a:rPr>
              <a:t>Etape 2 – B.B. et le cinéma </a:t>
            </a:r>
            <a:r>
              <a:rPr lang="fr-FR" sz="3000" dirty="0" smtClean="0">
                <a:latin typeface="Bradley Hand ITC" pitchFamily="66" charset="0"/>
              </a:rPr>
              <a:t>(1/2)</a:t>
            </a:r>
            <a:endParaRPr lang="fr-FR" sz="57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589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>
                <a:latin typeface="Bradley Hand ITC" pitchFamily="66" charset="0"/>
              </a:rPr>
              <a:t>Travaillez individuellement (7,5’)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Attardez-vous sur les </a:t>
            </a:r>
            <a:r>
              <a:rPr lang="fr-FR" sz="2500" dirty="0" smtClean="0">
                <a:latin typeface="Bradley Hand ITC" pitchFamily="66" charset="0"/>
                <a:hlinkClick r:id="rId3"/>
              </a:rPr>
              <a:t>grands succès cinématographiques</a:t>
            </a:r>
            <a:r>
              <a:rPr lang="fr-FR" sz="2500" dirty="0" smtClean="0">
                <a:latin typeface="Bradley Hand ITC" pitchFamily="66" charset="0"/>
              </a:rPr>
              <a:t> de Brigitte Bardot. Dirigez-vous vers les pages 10, 11 et 14 du document.</a:t>
            </a: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Regardez attentivement les premières minutes d’un fragment de film de votre choix.</a:t>
            </a:r>
          </a:p>
          <a:p>
            <a:pPr lvl="2">
              <a:lnSpc>
                <a:spcPts val="2600"/>
              </a:lnSpc>
              <a:buSzPct val="50000"/>
              <a:buFont typeface="Wingdings" pitchFamily="2" charset="2"/>
              <a:buChar char="q"/>
            </a:pPr>
            <a:r>
              <a:rPr lang="fr-FR" sz="2500" dirty="0" smtClean="0">
                <a:latin typeface="Bradley Hand ITC" pitchFamily="66" charset="0"/>
                <a:hlinkClick r:id="rId4"/>
              </a:rPr>
              <a:t>Et Dieu créa la femme</a:t>
            </a:r>
            <a:r>
              <a:rPr lang="fr-FR" sz="2500" dirty="0" smtClean="0">
                <a:latin typeface="Bradley Hand ITC" pitchFamily="66" charset="0"/>
              </a:rPr>
              <a:t> (1956)</a:t>
            </a:r>
          </a:p>
          <a:p>
            <a:pPr lvl="2">
              <a:lnSpc>
                <a:spcPts val="2600"/>
              </a:lnSpc>
              <a:buSzPct val="50000"/>
              <a:buFont typeface="Wingdings" pitchFamily="2" charset="2"/>
              <a:buChar char="q"/>
            </a:pPr>
            <a:r>
              <a:rPr lang="fr-FR" sz="2500" dirty="0" smtClean="0">
                <a:latin typeface="Bradley Hand ITC" pitchFamily="66" charset="0"/>
                <a:hlinkClick r:id="rId5"/>
              </a:rPr>
              <a:t>Voulez-vous danser avec moi?</a:t>
            </a:r>
            <a:r>
              <a:rPr lang="fr-FR" sz="2500" dirty="0" smtClean="0">
                <a:latin typeface="Bradley Hand ITC" pitchFamily="66" charset="0"/>
              </a:rPr>
              <a:t> (1959)</a:t>
            </a:r>
          </a:p>
          <a:p>
            <a:pPr lvl="2">
              <a:lnSpc>
                <a:spcPts val="2600"/>
              </a:lnSpc>
              <a:buSzPct val="50000"/>
              <a:buFont typeface="Wingdings" pitchFamily="2" charset="2"/>
              <a:buChar char="q"/>
            </a:pPr>
            <a:r>
              <a:rPr lang="fr-FR" sz="2500" dirty="0" smtClean="0">
                <a:latin typeface="Bradley Hand ITC" pitchFamily="66" charset="0"/>
                <a:hlinkClick r:id="rId6"/>
              </a:rPr>
              <a:t>La Vérité</a:t>
            </a:r>
            <a:r>
              <a:rPr lang="fr-FR" sz="2500" dirty="0" smtClean="0">
                <a:latin typeface="Bradley Hand ITC" pitchFamily="66" charset="0"/>
              </a:rPr>
              <a:t> (1960)</a:t>
            </a:r>
          </a:p>
          <a:p>
            <a:pPr lvl="2">
              <a:lnSpc>
                <a:spcPts val="2600"/>
              </a:lnSpc>
              <a:buSzPct val="50000"/>
              <a:buFont typeface="Wingdings" pitchFamily="2" charset="2"/>
              <a:buChar char="q"/>
            </a:pPr>
            <a:r>
              <a:rPr lang="fr-FR" sz="2500" dirty="0" smtClean="0">
                <a:latin typeface="Bradley Hand ITC" pitchFamily="66" charset="0"/>
                <a:hlinkClick r:id="rId7"/>
              </a:rPr>
              <a:t>Le Mépris</a:t>
            </a:r>
            <a:r>
              <a:rPr lang="fr-FR" sz="2500" dirty="0" smtClean="0">
                <a:latin typeface="Bradley Hand ITC" pitchFamily="66" charset="0"/>
              </a:rPr>
              <a:t> (1962)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600" dirty="0" smtClean="0">
                <a:latin typeface="Bradley Hand ITC" pitchFamily="66" charset="0"/>
              </a:rPr>
              <a:t>Etape 2 – B.B. et le cinéma </a:t>
            </a:r>
            <a:r>
              <a:rPr lang="fr-FR" sz="3000" dirty="0" smtClean="0">
                <a:latin typeface="Bradley Hand ITC" pitchFamily="66" charset="0"/>
              </a:rPr>
              <a:t>(2/2)</a:t>
            </a:r>
            <a:endParaRPr lang="nl-BE" sz="5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>
                <a:latin typeface="Bradley Hand ITC" pitchFamily="66" charset="0"/>
              </a:rPr>
              <a:t>Travaillez à deux (7,5’)</a:t>
            </a:r>
          </a:p>
          <a:p>
            <a:pPr algn="just">
              <a:buNone/>
            </a:pPr>
            <a:endParaRPr lang="fr-FR" sz="5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Parlez deux ou trois minutes de ce que vous avez vu dans le fragment et exprimez ce que vous en pensez.</a:t>
            </a:r>
          </a:p>
          <a:p>
            <a:pPr algn="just">
              <a:buNone/>
            </a:pPr>
            <a:endParaRPr lang="fr-FR" sz="25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5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Complétez ensuite votre dossier.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4" name="Afbeelding 3" descr="dieu.jpg"/>
          <p:cNvPicPr>
            <a:picLocks noChangeAspect="1"/>
          </p:cNvPicPr>
          <p:nvPr/>
        </p:nvPicPr>
        <p:blipFill>
          <a:blip r:embed="rId3" cstate="print"/>
          <a:srcRect l="2126" t="1863" r="2126" b="2129"/>
          <a:stretch>
            <a:fillRect/>
          </a:stretch>
        </p:blipFill>
        <p:spPr>
          <a:xfrm>
            <a:off x="971600" y="3140968"/>
            <a:ext cx="1653759" cy="2207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 descr="affiches-de-cinema-originale-de-moyen-format-le-mepris.jpg"/>
          <p:cNvPicPr>
            <a:picLocks noChangeAspect="1"/>
          </p:cNvPicPr>
          <p:nvPr/>
        </p:nvPicPr>
        <p:blipFill>
          <a:blip r:embed="rId4" cstate="print"/>
          <a:srcRect l="24567" t="14488" r="25197" b="15118"/>
          <a:stretch>
            <a:fillRect/>
          </a:stretch>
        </p:blipFill>
        <p:spPr>
          <a:xfrm>
            <a:off x="6588224" y="3140968"/>
            <a:ext cx="1607753" cy="2252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6" name="Afbeelding 5" descr="Voulez-vous-danser-avec-m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140968"/>
            <a:ext cx="1604615" cy="2228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7" name="Afbeelding 6" descr="veri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140968"/>
            <a:ext cx="1645920" cy="2249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5300" dirty="0" smtClean="0">
                <a:latin typeface="Bradley Hand ITC" pitchFamily="66" charset="0"/>
              </a:rPr>
              <a:t>Etape 3 – B.B. et la musique</a:t>
            </a:r>
            <a:endParaRPr lang="fr-FR" sz="53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b="1" dirty="0" smtClean="0">
                <a:latin typeface="Bradley Hand ITC" pitchFamily="66" charset="0"/>
              </a:rPr>
              <a:t>Travaillez individuellement (5’)</a:t>
            </a:r>
          </a:p>
          <a:p>
            <a:pPr algn="just">
              <a:buNone/>
            </a:pPr>
            <a:endParaRPr lang="fr-FR" sz="11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Ecoutez une des chansons proposées ci-dessous.</a:t>
            </a:r>
          </a:p>
          <a:p>
            <a:pPr algn="just">
              <a:buNone/>
            </a:pPr>
            <a:endParaRPr lang="fr-FR" sz="500" dirty="0" smtClean="0">
              <a:latin typeface="Bradley Hand ITC" pitchFamily="66" charset="0"/>
            </a:endParaRPr>
          </a:p>
          <a:p>
            <a:pPr lvl="1" algn="just">
              <a:buSzPct val="60000"/>
              <a:buFont typeface="Wingdings" pitchFamily="2" charset="2"/>
              <a:buChar char="q"/>
            </a:pPr>
            <a:r>
              <a:rPr lang="fr-FR" sz="2500" dirty="0" smtClean="0">
                <a:latin typeface="Bradley Hand ITC" pitchFamily="66" charset="0"/>
                <a:hlinkClick r:id="rId3"/>
              </a:rPr>
              <a:t>La Madrague</a:t>
            </a:r>
            <a:r>
              <a:rPr lang="fr-FR" sz="2500" dirty="0" smtClean="0">
                <a:latin typeface="Bradley Hand ITC" pitchFamily="66" charset="0"/>
              </a:rPr>
              <a:t> (1968) </a:t>
            </a:r>
          </a:p>
          <a:p>
            <a:pPr lvl="1" algn="just">
              <a:buSzPct val="60000"/>
              <a:buNone/>
            </a:pPr>
            <a:r>
              <a:rPr lang="fr-FR" sz="2500" dirty="0" smtClean="0">
                <a:latin typeface="Bradley Hand ITC" pitchFamily="66" charset="0"/>
              </a:rPr>
              <a:t>	La Madrague est la célèbre propriété de</a:t>
            </a:r>
          </a:p>
          <a:p>
            <a:pPr lvl="1" algn="just">
              <a:buSzPct val="60000"/>
              <a:buNone/>
            </a:pPr>
            <a:r>
              <a:rPr lang="fr-FR" sz="2500" dirty="0" smtClean="0">
                <a:latin typeface="Bradley Hand ITC" pitchFamily="66" charset="0"/>
              </a:rPr>
              <a:t>	B.B. à Saint-Tropez, au bord de la</a:t>
            </a:r>
          </a:p>
          <a:p>
            <a:pPr lvl="1" algn="just">
              <a:buSzPct val="60000"/>
              <a:buNone/>
            </a:pPr>
            <a:r>
              <a:rPr lang="fr-FR" sz="2500" dirty="0" smtClean="0">
                <a:latin typeface="Bradley Hand ITC" pitchFamily="66" charset="0"/>
              </a:rPr>
              <a:t>	Méditerranée. Une belle, tendre chanson.</a:t>
            </a:r>
          </a:p>
          <a:p>
            <a:pPr lvl="1" algn="just">
              <a:buSzPct val="60000"/>
              <a:buNone/>
            </a:pPr>
            <a:endParaRPr lang="fr-FR" sz="500" dirty="0" smtClean="0">
              <a:latin typeface="Bradley Hand ITC" pitchFamily="66" charset="0"/>
            </a:endParaRPr>
          </a:p>
          <a:p>
            <a:pPr lvl="1" algn="just">
              <a:buSzPct val="60000"/>
              <a:buFont typeface="Wingdings" pitchFamily="2" charset="2"/>
              <a:buChar char="q"/>
            </a:pPr>
            <a:r>
              <a:rPr lang="fr-FR" sz="2500" dirty="0" smtClean="0">
                <a:latin typeface="Bradley Hand ITC" pitchFamily="66" charset="0"/>
                <a:hlinkClick r:id="rId4"/>
              </a:rPr>
              <a:t>Harley-Davidson</a:t>
            </a:r>
            <a:r>
              <a:rPr lang="fr-FR" sz="2500" dirty="0" smtClean="0">
                <a:latin typeface="Bradley Hand ITC" pitchFamily="66" charset="0"/>
              </a:rPr>
              <a:t> (1968)</a:t>
            </a:r>
          </a:p>
          <a:p>
            <a:pPr lvl="1" algn="just">
              <a:buSzPct val="60000"/>
              <a:buNone/>
            </a:pPr>
            <a:r>
              <a:rPr lang="fr-FR" sz="2500" dirty="0" smtClean="0">
                <a:latin typeface="Bradley Hand ITC" pitchFamily="66" charset="0"/>
              </a:rPr>
              <a:t>	Harley-Davidson est un fabricant américain	</a:t>
            </a:r>
          </a:p>
          <a:p>
            <a:pPr lvl="1" algn="just">
              <a:buSzPct val="60000"/>
              <a:buNone/>
            </a:pPr>
            <a:r>
              <a:rPr lang="fr-FR" sz="2500" dirty="0" smtClean="0">
                <a:latin typeface="Bradley Hand ITC" pitchFamily="66" charset="0"/>
              </a:rPr>
              <a:t>	de motocyclettes. Une chanson plus énergique</a:t>
            </a:r>
            <a:r>
              <a:rPr lang="fr-FR" sz="2600" dirty="0" smtClean="0">
                <a:latin typeface="Bradley Hand ITC" pitchFamily="66" charset="0"/>
              </a:rPr>
              <a:t>.</a:t>
            </a:r>
          </a:p>
          <a:p>
            <a:pPr lvl="1" algn="just">
              <a:buSzPct val="60000"/>
              <a:buNone/>
            </a:pPr>
            <a:endParaRPr lang="fr-FR" sz="1100" dirty="0" smtClean="0">
              <a:latin typeface="Bradley Hand ITC" pitchFamily="66" charset="0"/>
            </a:endParaRPr>
          </a:p>
          <a:p>
            <a:pPr algn="just">
              <a:buSzPct val="100000"/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Complétez en même temps votre dossier.</a:t>
            </a:r>
          </a:p>
          <a:p>
            <a:pPr>
              <a:buFont typeface="Courier New" pitchFamily="49" charset="0"/>
              <a:buChar char="o"/>
            </a:pPr>
            <a:endParaRPr lang="fr-FR" sz="2400" dirty="0">
              <a:latin typeface="Bradley Hand ITC" pitchFamily="66" charset="0"/>
            </a:endParaRPr>
          </a:p>
        </p:txBody>
      </p:sp>
      <p:pic>
        <p:nvPicPr>
          <p:cNvPr id="4" name="Afbeelding 3" descr="madrague.jpg"/>
          <p:cNvPicPr>
            <a:picLocks noChangeAspect="1"/>
          </p:cNvPicPr>
          <p:nvPr/>
        </p:nvPicPr>
        <p:blipFill>
          <a:blip r:embed="rId5" cstate="print"/>
          <a:srcRect l="2929" t="4694" r="2929" b="4694"/>
          <a:stretch>
            <a:fillRect/>
          </a:stretch>
        </p:blipFill>
        <p:spPr>
          <a:xfrm>
            <a:off x="7087400" y="3124200"/>
            <a:ext cx="1903511" cy="114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 descr="har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8166" y="4953000"/>
            <a:ext cx="1604276" cy="157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latin typeface="Bradley Hand ITC" pitchFamily="66" charset="0"/>
              </a:rPr>
              <a:t>Etape 4 – B.B. et la mode</a:t>
            </a:r>
            <a:endParaRPr lang="fr-FR" sz="60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20480" cy="47091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fr-FR" sz="2400" b="1" dirty="0" smtClean="0">
                <a:latin typeface="Bradley Hand ITC" pitchFamily="66" charset="0"/>
              </a:rPr>
              <a:t>Travaillez individuellement (5’)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400" dirty="0" smtClean="0">
                <a:latin typeface="Bradley Hand ITC" pitchFamily="66" charset="0"/>
              </a:rPr>
              <a:t>Découvrez « </a:t>
            </a:r>
            <a:r>
              <a:rPr lang="fr-FR" sz="2400" dirty="0" smtClean="0">
                <a:latin typeface="Bradley Hand ITC" pitchFamily="66" charset="0"/>
                <a:hlinkClick r:id="rId3"/>
              </a:rPr>
              <a:t>l'icône de mode B.B.</a:t>
            </a:r>
            <a:r>
              <a:rPr lang="fr-FR" sz="2400" dirty="0" smtClean="0">
                <a:latin typeface="Bradley Hand ITC" pitchFamily="66" charset="0"/>
              </a:rPr>
              <a:t> » en vous dirigeant vers la page 19 du document.</a:t>
            </a:r>
          </a:p>
          <a:p>
            <a:pPr algn="just">
              <a:buNone/>
            </a:pPr>
            <a:endParaRPr lang="fr-FR" sz="10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400" dirty="0" smtClean="0">
                <a:latin typeface="Bradley Hand ITC" pitchFamily="66" charset="0"/>
              </a:rPr>
              <a:t>Explorez le site Internet de la ligne de vêtements « </a:t>
            </a:r>
            <a:r>
              <a:rPr lang="fr-FR" sz="2400" dirty="0" smtClean="0">
                <a:latin typeface="Bradley Hand ITC" pitchFamily="66" charset="0"/>
                <a:hlinkClick r:id="rId4"/>
              </a:rPr>
              <a:t>Brigitte Bardot</a:t>
            </a:r>
            <a:r>
              <a:rPr lang="fr-FR" sz="2400" dirty="0" smtClean="0">
                <a:latin typeface="Bradley Hand ITC" pitchFamily="66" charset="0"/>
              </a:rPr>
              <a:t> » et complétez votre dossier. Veillez à ce que vous consultiez le site en français.</a:t>
            </a:r>
          </a:p>
        </p:txBody>
      </p:sp>
      <p:pic>
        <p:nvPicPr>
          <p:cNvPr id="6" name="Tijdelijke aanduiding voor inhoud 5" descr="vetements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-5000"/>
          </a:blip>
          <a:stretch>
            <a:fillRect/>
          </a:stretch>
        </p:blipFill>
        <p:spPr>
          <a:xfrm>
            <a:off x="4860032" y="2132856"/>
            <a:ext cx="3886200" cy="3691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100" dirty="0" smtClean="0">
                <a:latin typeface="Bradley Hand ITC" pitchFamily="66" charset="0"/>
              </a:rPr>
              <a:t>Etape 5 – B.B. et les animaux</a:t>
            </a:r>
            <a:endParaRPr lang="fr-FR" sz="5100" dirty="0">
              <a:latin typeface="Bradley Hand ITC" pitchFamily="66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latin typeface="Bradley Hand ITC" pitchFamily="66" charset="0"/>
              </a:rPr>
              <a:t>Travaillez à deux (5’)</a:t>
            </a:r>
          </a:p>
          <a:p>
            <a:pPr>
              <a:buNone/>
            </a:pPr>
            <a:endParaRPr lang="fr-FR" sz="500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Ecoutez « </a:t>
            </a:r>
            <a:r>
              <a:rPr lang="fr-FR" sz="2500" dirty="0" smtClean="0">
                <a:latin typeface="Bradley Hand ITC" pitchFamily="66" charset="0"/>
                <a:hlinkClick r:id="rId3"/>
              </a:rPr>
              <a:t>le mot</a:t>
            </a:r>
            <a:r>
              <a:rPr lang="fr-FR" sz="2500" dirty="0" smtClean="0">
                <a:latin typeface="Bradley Hand ITC" pitchFamily="66" charset="0"/>
              </a:rPr>
              <a:t> » de Brigitte Bardot.</a:t>
            </a:r>
          </a:p>
          <a:p>
            <a:pPr>
              <a:buNone/>
            </a:pPr>
            <a:endParaRPr lang="fr-FR" sz="500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Découvrez les </a:t>
            </a:r>
            <a:r>
              <a:rPr lang="fr-FR" sz="2500" dirty="0" smtClean="0">
                <a:latin typeface="Bradley Hand ITC" pitchFamily="66" charset="0"/>
                <a:hlinkClick r:id="rId4"/>
              </a:rPr>
              <a:t>actions de la Fondation B.B.</a:t>
            </a:r>
            <a:r>
              <a:rPr lang="fr-FR" sz="2500" dirty="0" smtClean="0">
                <a:latin typeface="Bradley Hand ITC" pitchFamily="66" charset="0"/>
              </a:rPr>
              <a:t> en France.</a:t>
            </a:r>
          </a:p>
          <a:p>
            <a:pPr>
              <a:buNone/>
            </a:pPr>
            <a:endParaRPr lang="fr-FR" sz="500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Explorez le site Internet de la Fondation B.B. et échangez brièvement vos expériences.</a:t>
            </a:r>
          </a:p>
          <a:p>
            <a:pPr>
              <a:buNone/>
            </a:pPr>
            <a:endParaRPr lang="fr-FR" sz="500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500" dirty="0" smtClean="0">
                <a:latin typeface="Bradley Hand ITC" pitchFamily="66" charset="0"/>
              </a:rPr>
              <a:t>Complétez votre dossier.</a:t>
            </a:r>
          </a:p>
          <a:p>
            <a:pPr>
              <a:buNone/>
            </a:pPr>
            <a:endParaRPr lang="fr-FR" b="1" dirty="0">
              <a:latin typeface="Bradley Hand ITC" pitchFamily="66" charset="0"/>
            </a:endParaRPr>
          </a:p>
        </p:txBody>
      </p:sp>
      <p:pic>
        <p:nvPicPr>
          <p:cNvPr id="8" name="Afbeelding 7" descr="fond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052736"/>
            <a:ext cx="1737360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Afbeelding 10" descr="a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797152"/>
            <a:ext cx="1828800" cy="1844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Afbeelding 11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797152"/>
            <a:ext cx="1971904" cy="1842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Afbeelding 12" descr="fourr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4307106"/>
            <a:ext cx="3058785" cy="2292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200" dirty="0" smtClean="0">
                <a:latin typeface="Bradley Hand ITC" pitchFamily="66" charset="0"/>
              </a:rPr>
              <a:t>Etape 6 – R</a:t>
            </a:r>
            <a:r>
              <a:rPr lang="fr-FR" sz="4700" dirty="0" smtClean="0">
                <a:latin typeface="Bradley Hand ITC" pitchFamily="66" charset="0"/>
              </a:rPr>
              <a:t>éda</a:t>
            </a:r>
            <a:r>
              <a:rPr lang="fr-FR" dirty="0" smtClean="0">
                <a:latin typeface="Bradley Hand ITC" pitchFamily="66" charset="0"/>
              </a:rPr>
              <a:t>ctio</a:t>
            </a:r>
            <a:r>
              <a:rPr lang="fr-FR" sz="4200" dirty="0" smtClean="0">
                <a:latin typeface="Bradley Hand ITC" pitchFamily="66" charset="0"/>
              </a:rPr>
              <a:t>n des arguments </a:t>
            </a:r>
            <a:endParaRPr lang="fr-FR" sz="4200" dirty="0">
              <a:latin typeface="Bradley Hand ITC" pitchFamily="66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63888" y="1412776"/>
            <a:ext cx="5400600" cy="530120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None/>
            </a:pPr>
            <a:r>
              <a:rPr lang="fr-FR" sz="3300" b="1" dirty="0" smtClean="0">
                <a:latin typeface="Bradley Hand ITC" pitchFamily="66" charset="0"/>
              </a:rPr>
              <a:t>Travaillez en groupes de cinq (50’)</a:t>
            </a:r>
          </a:p>
          <a:p>
            <a:pPr marL="514350" indent="-514350" algn="just">
              <a:buNone/>
            </a:pPr>
            <a:endParaRPr lang="fr-FR" sz="1200" b="1" dirty="0" smtClean="0">
              <a:latin typeface="Bradley Hand ITC" pitchFamily="66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fr-FR" sz="2900" dirty="0" smtClean="0">
                <a:latin typeface="Bradley Hand ITC" pitchFamily="66" charset="0"/>
              </a:rPr>
              <a:t>Or, inspirez-vous de cette visite et… sans doute du </a:t>
            </a:r>
            <a:r>
              <a:rPr lang="fr-FR" sz="2900" dirty="0" smtClean="0">
                <a:latin typeface="Bradley Hand ITC" pitchFamily="66" charset="0"/>
                <a:hlinkClick r:id="rId3"/>
              </a:rPr>
              <a:t>reportage</a:t>
            </a:r>
            <a:r>
              <a:rPr lang="fr-FR" sz="2900" dirty="0" smtClean="0">
                <a:latin typeface="Bradley Hand ITC" pitchFamily="66" charset="0"/>
              </a:rPr>
              <a:t> de vos concurrents journalistes? A vous de faire mieux.</a:t>
            </a:r>
          </a:p>
          <a:p>
            <a:pPr marL="514350" indent="-514350" algn="just">
              <a:buNone/>
            </a:pPr>
            <a:endParaRPr lang="fr-FR" sz="1200" dirty="0" smtClean="0">
              <a:latin typeface="Bradley Hand ITC" pitchFamily="66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fr-FR" sz="2900" dirty="0" smtClean="0">
                <a:latin typeface="Bradley Hand ITC" pitchFamily="66" charset="0"/>
              </a:rPr>
              <a:t>A la fin du cours, chaque groupe remettra son affiche, au verso les cinq arguments. Divisez les tâches comme vous voulez, c’est le résultat final qui compte. </a:t>
            </a:r>
          </a:p>
          <a:p>
            <a:pPr marL="514350" indent="-514350" algn="just">
              <a:buNone/>
            </a:pPr>
            <a:endParaRPr lang="fr-FR" sz="1200" dirty="0" smtClean="0">
              <a:latin typeface="Bradley Hand ITC" pitchFamily="66" charset="0"/>
            </a:endParaRPr>
          </a:p>
          <a:p>
            <a:pPr marL="514350" indent="-514350" algn="just">
              <a:buFont typeface="Courier New" pitchFamily="49" charset="0"/>
              <a:buChar char="o"/>
            </a:pPr>
            <a:r>
              <a:rPr lang="fr-FR" sz="2900" dirty="0" smtClean="0">
                <a:latin typeface="Bradley Hand ITC" pitchFamily="66" charset="0"/>
              </a:rPr>
              <a:t>Veillez ici aussi à ce que vous ne parliez que français.</a:t>
            </a:r>
          </a:p>
          <a:p>
            <a:pPr marL="514350" indent="-514350" algn="just">
              <a:buNone/>
            </a:pPr>
            <a:endParaRPr lang="fr-FR" sz="1200" dirty="0" smtClean="0">
              <a:latin typeface="Bradley Hand ITC" pitchFamily="66" charset="0"/>
            </a:endParaRPr>
          </a:p>
          <a:p>
            <a:pPr marL="514350" indent="-514350" algn="just">
              <a:buNone/>
            </a:pPr>
            <a:endParaRPr lang="fr-FR" sz="100" dirty="0" smtClean="0">
              <a:latin typeface="Bradley Hand ITC" pitchFamily="66" charset="0"/>
            </a:endParaRPr>
          </a:p>
          <a:p>
            <a:pPr marL="514350" indent="-514350" algn="ctr">
              <a:buNone/>
            </a:pPr>
            <a:r>
              <a:rPr lang="fr-FR" b="1" dirty="0" smtClean="0">
                <a:latin typeface="Bradley Hand ITC" pitchFamily="66" charset="0"/>
              </a:rPr>
              <a:t>	</a:t>
            </a:r>
            <a:r>
              <a:rPr lang="fr-FR" sz="49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adley Hand ITC" pitchFamily="66" charset="0"/>
              </a:rPr>
              <a:t>Bon travail!</a:t>
            </a:r>
            <a:endParaRPr lang="fr-FR" sz="4900" dirty="0" smtClean="0">
              <a:latin typeface="Bradley Hand ITC" pitchFamily="66" charset="0"/>
            </a:endParaRPr>
          </a:p>
        </p:txBody>
      </p:sp>
      <p:pic>
        <p:nvPicPr>
          <p:cNvPr id="7" name="Tijdelijke aanduiding voor inhoud 6" descr="bbaffichea4nobplogo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-8000"/>
          </a:blip>
          <a:stretch>
            <a:fillRect/>
          </a:stretch>
        </p:blipFill>
        <p:spPr>
          <a:xfrm>
            <a:off x="179512" y="1556792"/>
            <a:ext cx="3543300" cy="5007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Bradley Hand ITC" pitchFamily="66" charset="0"/>
              </a:rPr>
              <a:t>(5) Conclusion</a:t>
            </a:r>
            <a:endParaRPr lang="fr-FR" sz="60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adley Hand ITC" pitchFamily="66" charset="0"/>
              </a:rPr>
              <a:t>Félicitations!</a:t>
            </a:r>
          </a:p>
          <a:p>
            <a:pPr algn="ctr">
              <a:buNone/>
            </a:pPr>
            <a:endParaRPr lang="fr-FR" sz="10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800" b="1" dirty="0" smtClean="0">
                <a:latin typeface="Bradley Hand ITC" pitchFamily="66" charset="0"/>
              </a:rPr>
              <a:t>Vous avez fait la connaissance de « l’esprit » des années 1950 et 1960.</a:t>
            </a:r>
          </a:p>
          <a:p>
            <a:pPr algn="just">
              <a:buNone/>
            </a:pPr>
            <a:endParaRPr lang="fr-FR" sz="1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800" b="1" dirty="0" smtClean="0">
                <a:latin typeface="Bradley Hand ITC" pitchFamily="66" charset="0"/>
              </a:rPr>
              <a:t>Vous avez « saisi » le mythe B.B. en adoptant différents points de vue.</a:t>
            </a:r>
          </a:p>
          <a:p>
            <a:pPr algn="just">
              <a:buNone/>
            </a:pPr>
            <a:endParaRPr lang="fr-FR" sz="10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800" b="1" dirty="0" smtClean="0">
                <a:latin typeface="Bradley Hand ITC" pitchFamily="66" charset="0"/>
              </a:rPr>
              <a:t>Vous avez lu, entendu, parlé et écrit la langue française et… vous avez « pensé » en français.</a:t>
            </a:r>
          </a:p>
          <a:p>
            <a:pPr algn="just">
              <a:buNone/>
            </a:pPr>
            <a:endParaRPr lang="fr-FR" sz="11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800" b="1" dirty="0" smtClean="0">
                <a:latin typeface="Bradley Hand ITC" pitchFamily="66" charset="0"/>
              </a:rPr>
              <a:t>Vous avez bien travaillé ensemble.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Bradley Hand ITC" pitchFamily="66" charset="0"/>
              </a:rPr>
              <a:t>Objectifs</a:t>
            </a:r>
            <a:endParaRPr lang="fr-FR" sz="60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19200"/>
            <a:ext cx="8229600" cy="53793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fr-FR" sz="2595" b="1" dirty="0" smtClean="0">
                <a:latin typeface="Bradley Hand ITC" pitchFamily="66" charset="0"/>
              </a:rPr>
              <a:t>A la fin de cette webquest, vous êtes capables de</a:t>
            </a:r>
          </a:p>
          <a:p>
            <a:pPr algn="just">
              <a:buNone/>
            </a:pPr>
            <a:endParaRPr lang="fr-FR" sz="1100" b="1" dirty="0" smtClean="0">
              <a:latin typeface="Bradley Hand ITC" pitchFamily="66" charset="0"/>
            </a:endParaRP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(1) dépeindre le « mythe B.B. » en quatre phrases. (Cs)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(2) énumérer au moins deux films avec et deux chansons de B.B. (Cs)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(3) parler correctement d’un sujet déterminé. (Cp)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(4) reproduire littéralement les paroles d’une chanson. (Cp)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(5) vérifier ou falsifier une thèse  après une seule lecture du texte. (Cp)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(6) reproduire l’idée principale d’une chanson en une seule phrase. (Cp)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(7) faire une sélection des et réfléchir sur les contenus offerts en vue d’une tâche spécifique. (Cp)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(8) rédiger correctement quelques arguments pertinents en faveur d’un sujet déterminé. (Cp)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(9) vous ouvrir à « l’esprit » des années 1950 et 1960. (A)</a:t>
            </a:r>
          </a:p>
          <a:p>
            <a:pPr marL="514350" indent="-514350" algn="just">
              <a:buNone/>
            </a:pPr>
            <a:r>
              <a:rPr lang="fr-FR" sz="2300" b="1" dirty="0" smtClean="0">
                <a:latin typeface="Bradley Hand ITC" pitchFamily="66" charset="0"/>
              </a:rPr>
              <a:t>(10) collaborer avec vos collègues élèves. (A)</a:t>
            </a:r>
            <a:endParaRPr lang="fr-FR" sz="23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nl-BE" sz="6000" dirty="0" smtClean="0">
                <a:latin typeface="Bradley Hand ITC" pitchFamily="66" charset="0"/>
              </a:rPr>
              <a:t>(6) Ressources</a:t>
            </a:r>
            <a:endParaRPr lang="nl-BE" sz="60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7800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3"/>
              </a:rPr>
              <a:t>http://www.boulognebillancourt.fr/cms/images/pdf/EspacePresse/dp_Brigitte_Bardot.pdf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4"/>
              </a:rPr>
              <a:t>http://www.brigitte-bardot.fr/</a:t>
            </a:r>
            <a:r>
              <a:rPr lang="nl-BE" sz="1900" b="1" dirty="0" smtClean="0">
                <a:latin typeface="Bradley Hand ITC" pitchFamily="66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5"/>
              </a:rPr>
              <a:t>http://www.fondationbrigittebardot.fr/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None/>
            </a:pPr>
            <a:r>
              <a:rPr lang="nl-BE" sz="1000" b="1" dirty="0" smtClean="0">
                <a:latin typeface="Bradley Hand ITC" pitchFamily="66" charset="0"/>
              </a:rPr>
              <a:t>	</a:t>
            </a: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6"/>
              </a:rPr>
              <a:t>http://www.youtube.com/watch?v=iZ78HXuOCLk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7"/>
              </a:rPr>
              <a:t>http://www.ina.fr/fresques/jalons/fiche-media/InaEdu01254/le-style-jeune.html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8"/>
              </a:rPr>
              <a:t>http://www.youtube.com/watch?v=TKPTvwyG9tU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9"/>
              </a:rPr>
              <a:t>http://www.youtube.com/watch?v=bUa1kNcczTQ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10"/>
              </a:rPr>
              <a:t>http://www.youtube.com/watch?v=lWpK8A7srZQ</a:t>
            </a:r>
            <a:endParaRPr lang="nl-BE" sz="19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11"/>
              </a:rPr>
              <a:t>http://www.youtube.com/watch?v=KH29gVzFz24&amp;feature=fvst</a:t>
            </a:r>
            <a:r>
              <a:rPr lang="nl-BE" sz="1900" b="1" dirty="0" smtClean="0">
                <a:latin typeface="Bradley Hand ITC" pitchFamily="66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12"/>
              </a:rPr>
              <a:t>http://www.ina.fr/divertissement/chansons/video/I00017952/brigitte-bardot-la-madrague.fr.html</a:t>
            </a:r>
            <a:r>
              <a:rPr lang="nl-BE" sz="1900" b="1" dirty="0" smtClean="0">
                <a:latin typeface="Bradley Hand ITC" pitchFamily="66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13"/>
              </a:rPr>
              <a:t>http://www.ina.fr/divertissement/chansons/video/I00017924/brigitte-bardot-harley-davidson.fr.html</a:t>
            </a:r>
            <a:r>
              <a:rPr lang="nl-BE" sz="1900" b="1" dirty="0" smtClean="0">
                <a:latin typeface="Bradley Hand ITC" pitchFamily="66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nl-BE" sz="1900" b="1" dirty="0" smtClean="0">
                <a:latin typeface="Bradley Hand ITC" pitchFamily="66" charset="0"/>
                <a:hlinkClick r:id="rId14"/>
              </a:rPr>
              <a:t>http://videos.tf1.fr/jt-13h/le-mythe-bardot-s-affiche-a-boulogne-4821524.html</a:t>
            </a:r>
            <a:endParaRPr lang="nl-BE" sz="1900" b="1" dirty="0" smtClean="0">
              <a:latin typeface="Bradley Hand ITC" pitchFamily="66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79512" y="2780928"/>
            <a:ext cx="8784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 smtClean="0">
                <a:latin typeface="Bradley Hand ITC" pitchFamily="66" charset="0"/>
              </a:rPr>
              <a:t>Aperçu</a:t>
            </a:r>
            <a:endParaRPr lang="nl-BE" sz="6000" dirty="0">
              <a:latin typeface="Bradley Hand ITC" pitchFamily="66" charset="0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3600" b="1" dirty="0" smtClean="0">
                <a:latin typeface="Bradley Hand ITC" pitchFamily="66" charset="0"/>
              </a:rPr>
              <a:t>(1) Introduction</a:t>
            </a:r>
          </a:p>
          <a:p>
            <a:pPr>
              <a:lnSpc>
                <a:spcPct val="150000"/>
              </a:lnSpc>
              <a:buNone/>
            </a:pPr>
            <a:r>
              <a:rPr lang="fr-FR" sz="3600" b="1" dirty="0" smtClean="0">
                <a:latin typeface="Bradley Hand ITC" pitchFamily="66" charset="0"/>
              </a:rPr>
              <a:t>(2) Tâche</a:t>
            </a:r>
          </a:p>
          <a:p>
            <a:pPr>
              <a:lnSpc>
                <a:spcPct val="150000"/>
              </a:lnSpc>
              <a:buNone/>
            </a:pPr>
            <a:r>
              <a:rPr lang="fr-FR" sz="3600" b="1" dirty="0" smtClean="0">
                <a:latin typeface="Bradley Hand ITC" pitchFamily="66" charset="0"/>
              </a:rPr>
              <a:t>(3) Evaluation</a:t>
            </a:r>
          </a:p>
          <a:p>
            <a:pPr>
              <a:lnSpc>
                <a:spcPct val="150000"/>
              </a:lnSpc>
              <a:buNone/>
            </a:pPr>
            <a:r>
              <a:rPr lang="fr-FR" sz="3600" b="1" dirty="0" smtClean="0">
                <a:latin typeface="Bradley Hand ITC" pitchFamily="66" charset="0"/>
              </a:rPr>
              <a:t>(4) Démarche</a:t>
            </a:r>
          </a:p>
          <a:p>
            <a:pPr>
              <a:lnSpc>
                <a:spcPct val="150000"/>
              </a:lnSpc>
              <a:buNone/>
            </a:pPr>
            <a:r>
              <a:rPr lang="fr-FR" sz="3600" b="1" dirty="0" smtClean="0">
                <a:latin typeface="Bradley Hand ITC" pitchFamily="66" charset="0"/>
              </a:rPr>
              <a:t>(5) Conclusion</a:t>
            </a:r>
          </a:p>
          <a:p>
            <a:pPr>
              <a:lnSpc>
                <a:spcPct val="150000"/>
              </a:lnSpc>
              <a:buNone/>
            </a:pPr>
            <a:r>
              <a:rPr lang="fr-FR" sz="3600" b="1" dirty="0" smtClean="0">
                <a:latin typeface="Bradley Hand ITC" pitchFamily="66" charset="0"/>
              </a:rPr>
              <a:t>(6) Ressources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 smtClean="0">
                <a:latin typeface="Bradley Hand ITC" pitchFamily="66" charset="0"/>
              </a:rPr>
              <a:t>(1) Introduction </a:t>
            </a:r>
            <a:r>
              <a:rPr lang="nl-BE" sz="3000" dirty="0" smtClean="0">
                <a:latin typeface="Bradley Hand ITC" pitchFamily="66" charset="0"/>
              </a:rPr>
              <a:t>(1/3)</a:t>
            </a:r>
            <a:endParaRPr lang="nl-BE" sz="6000" dirty="0">
              <a:latin typeface="Bradley Hand ITC" pitchFamily="66" charset="0"/>
            </a:endParaRPr>
          </a:p>
        </p:txBody>
      </p:sp>
      <p:pic>
        <p:nvPicPr>
          <p:cNvPr id="7" name="Tijdelijke aanduiding voor inhoud 6" descr="brigittebardot6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1" y="1746564"/>
            <a:ext cx="3248025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3851920" y="1412776"/>
            <a:ext cx="4752528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100" b="1" dirty="0" smtClean="0">
                <a:latin typeface="Bradley Hand ITC" pitchFamily="66" charset="0"/>
              </a:rPr>
              <a:t>Travaillez à deux (5’)</a:t>
            </a:r>
          </a:p>
          <a:p>
            <a:pPr>
              <a:buNone/>
            </a:pPr>
            <a:endParaRPr lang="fr-FR" sz="13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dirty="0" smtClean="0">
                <a:latin typeface="Bradley Hand ITC" pitchFamily="66" charset="0"/>
              </a:rPr>
              <a:t>Décrivez brièvement la femme sur la photo. </a:t>
            </a:r>
          </a:p>
          <a:p>
            <a:pPr algn="just">
              <a:buNone/>
            </a:pPr>
            <a:endParaRPr lang="fr-FR" sz="13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dirty="0" smtClean="0">
                <a:latin typeface="Bradley Hand ITC" pitchFamily="66" charset="0"/>
              </a:rPr>
              <a:t>Qui pourrait être cette femme? Que fait-elle dans la vie?</a:t>
            </a:r>
          </a:p>
          <a:p>
            <a:pPr algn="just">
              <a:buNone/>
            </a:pPr>
            <a:endParaRPr lang="fr-FR" sz="13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dirty="0" smtClean="0">
                <a:latin typeface="Bradley Hand ITC" pitchFamily="66" charset="0"/>
              </a:rPr>
              <a:t>Ecoutez la chanson de </a:t>
            </a:r>
            <a:r>
              <a:rPr lang="fr-FR" sz="3100" dirty="0" smtClean="0">
                <a:latin typeface="Bradley Hand ITC" pitchFamily="66" charset="0"/>
                <a:hlinkClick r:id="rId4"/>
              </a:rPr>
              <a:t>Dario Moreno</a:t>
            </a:r>
            <a:r>
              <a:rPr lang="fr-FR" sz="3100" dirty="0">
                <a:latin typeface="Bradley Hand ITC" pitchFamily="66" charset="0"/>
              </a:rPr>
              <a:t> </a:t>
            </a:r>
            <a:r>
              <a:rPr lang="fr-FR" sz="3100" dirty="0" smtClean="0">
                <a:latin typeface="Bradley Hand ITC" pitchFamily="66" charset="0"/>
              </a:rPr>
              <a:t>et complétez en même temps votre dossier.</a:t>
            </a:r>
          </a:p>
          <a:p>
            <a:pPr algn="just">
              <a:buNone/>
            </a:pPr>
            <a:endParaRPr lang="fr-FR" sz="13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dirty="0" smtClean="0">
                <a:latin typeface="Bradley Hand ITC" pitchFamily="66" charset="0"/>
              </a:rPr>
              <a:t>Lisez </a:t>
            </a:r>
            <a:r>
              <a:rPr lang="fr-FR" sz="3100" dirty="0" smtClean="0">
                <a:latin typeface="Bradley Hand ITC" pitchFamily="66" charset="0"/>
                <a:hlinkClick r:id="rId5"/>
              </a:rPr>
              <a:t>trois citations</a:t>
            </a:r>
            <a:r>
              <a:rPr lang="fr-FR" sz="3100" dirty="0" smtClean="0">
                <a:latin typeface="Bradley Hand ITC" pitchFamily="66" charset="0"/>
              </a:rPr>
              <a:t> à propos de B.B. Dirigez-vous vers la deuxième page du document.</a:t>
            </a:r>
          </a:p>
          <a:p>
            <a:pPr algn="just">
              <a:buNone/>
            </a:pPr>
            <a:endParaRPr lang="fr-FR" sz="1300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dirty="0" smtClean="0">
                <a:latin typeface="Bradley Hand ITC" pitchFamily="66" charset="0"/>
              </a:rPr>
              <a:t>Faut-il, jusqu’ici, ajuster votre première hypothèse?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 smtClean="0">
                <a:latin typeface="Bradley Hand ITC" pitchFamily="66" charset="0"/>
              </a:rPr>
              <a:t>(1) Introduction </a:t>
            </a:r>
            <a:r>
              <a:rPr lang="nl-BE" sz="3000" dirty="0" smtClean="0">
                <a:latin typeface="Bradley Hand ITC" pitchFamily="66" charset="0"/>
              </a:rPr>
              <a:t>(2/3)</a:t>
            </a:r>
            <a:endParaRPr lang="nl-BE" sz="6000" dirty="0">
              <a:latin typeface="Bradley Hand ITC" pitchFamily="66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sz="3100" b="1" dirty="0">
                <a:latin typeface="Bradley Hand ITC" pitchFamily="66" charset="0"/>
              </a:rPr>
              <a:t>B</a:t>
            </a:r>
            <a:r>
              <a:rPr lang="fr-FR" sz="3100" b="1" dirty="0" smtClean="0">
                <a:latin typeface="Bradley Hand ITC" pitchFamily="66" charset="0"/>
              </a:rPr>
              <a:t>rigitte Bardot, née en 1934 à Paris, est une actrice de cinéma et chanteuse française.</a:t>
            </a:r>
          </a:p>
          <a:p>
            <a:pPr algn="just">
              <a:buNone/>
            </a:pPr>
            <a:endParaRPr lang="fr-FR" sz="5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b="1" dirty="0" smtClean="0">
                <a:latin typeface="Bradley Hand ITC" pitchFamily="66" charset="0"/>
              </a:rPr>
              <a:t>Emblème  de l’ émancipation des femmes et de la liberté sexuelle dans les années 1950 et 1960, elle devient une star mondiale en tant que sex-symbol. </a:t>
            </a:r>
          </a:p>
          <a:p>
            <a:pPr algn="just">
              <a:buNone/>
            </a:pPr>
            <a:endParaRPr lang="fr-FR" sz="5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b="1" dirty="0" smtClean="0">
                <a:latin typeface="Bradley Hand ITC" pitchFamily="66" charset="0"/>
              </a:rPr>
              <a:t>Avec près de 50 films et plus de 80 chansons en 21 ans de carrière, elle est une des artistes françaises les plus célèbres.</a:t>
            </a:r>
          </a:p>
          <a:p>
            <a:pPr algn="just">
              <a:buNone/>
            </a:pPr>
            <a:endParaRPr lang="fr-FR" sz="5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3100" b="1" dirty="0" smtClean="0">
                <a:latin typeface="Bradley Hand ITC" pitchFamily="66" charset="0"/>
              </a:rPr>
              <a:t>En 1973, elle met un terme à sa carrière d’actrice pour se consacrer à la défense des animaux.</a:t>
            </a:r>
          </a:p>
          <a:p>
            <a:pPr>
              <a:buFont typeface="Courier New" pitchFamily="49" charset="0"/>
              <a:buChar char="o"/>
            </a:pPr>
            <a:endParaRPr lang="fr-FR" sz="33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 smtClean="0">
                <a:latin typeface="Bradley Hand ITC" pitchFamily="66" charset="0"/>
              </a:rPr>
              <a:t>(1) Introduction </a:t>
            </a:r>
            <a:r>
              <a:rPr lang="nl-BE" sz="3000" dirty="0" smtClean="0">
                <a:latin typeface="Bradley Hand ITC" pitchFamily="66" charset="0"/>
              </a:rPr>
              <a:t>(3/3)</a:t>
            </a:r>
            <a:r>
              <a:rPr lang="nl-BE" sz="6000" dirty="0" smtClean="0">
                <a:latin typeface="Bradley Hand ITC" pitchFamily="66" charset="0"/>
              </a:rPr>
              <a:t> </a:t>
            </a:r>
            <a:endParaRPr lang="nl-BE" sz="6000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5257800"/>
          </a:xfrm>
        </p:spPr>
        <p:txBody>
          <a:bodyPr>
            <a:normAutofit fontScale="92500"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sz="2900" b="1" dirty="0" smtClean="0">
                <a:latin typeface="Bradley Hand ITC" pitchFamily="66" charset="0"/>
              </a:rPr>
              <a:t>Or, afin de pouvoir saisir le « mythe Brigitte Bardot » par après, plongez maintenant dans l’atmosphère des années 1950 et 1960 en ouvrant le fragment vidéo « </a:t>
            </a:r>
            <a:r>
              <a:rPr lang="fr-FR" sz="2900" b="1" dirty="0" smtClean="0">
                <a:latin typeface="Bradley Hand ITC" pitchFamily="66" charset="0"/>
                <a:hlinkClick r:id="rId3"/>
              </a:rPr>
              <a:t>Le style jeune</a:t>
            </a:r>
            <a:r>
              <a:rPr lang="fr-FR" sz="2900" b="1" dirty="0" smtClean="0">
                <a:latin typeface="Bradley Hand ITC" pitchFamily="66" charset="0"/>
              </a:rPr>
              <a:t> » de 1959.</a:t>
            </a:r>
          </a:p>
          <a:p>
            <a:pPr algn="just">
              <a:buNone/>
            </a:pPr>
            <a:endParaRPr lang="fr-FR" sz="8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900" b="1" dirty="0" smtClean="0">
                <a:latin typeface="Bradley Hand ITC" pitchFamily="66" charset="0"/>
              </a:rPr>
              <a:t>Dans ce fragment, tous les attributs et accessoires de la culture jeune – du transistor au téléphone en passant les goûts musicaux et vestimentaires – passent en revue.</a:t>
            </a:r>
          </a:p>
          <a:p>
            <a:pPr algn="just">
              <a:buNone/>
            </a:pPr>
            <a:endParaRPr lang="fr-FR" sz="800" b="1" dirty="0" smtClean="0">
              <a:latin typeface="Bradley Hand ITC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900" b="1" dirty="0" smtClean="0">
                <a:latin typeface="Bradley Hand ITC" pitchFamily="66" charset="0"/>
              </a:rPr>
              <a:t>Si nécessaire, suivez le texte sur l’écran en cliquant sur « Transcription ».</a:t>
            </a:r>
            <a:endParaRPr lang="fr-FR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fr-FR" b="1" dirty="0" smtClean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sz="6000" dirty="0" smtClean="0">
                <a:latin typeface="Bradley Hand ITC" pitchFamily="66" charset="0"/>
              </a:rPr>
              <a:t>(2) Tâche</a:t>
            </a:r>
            <a:endParaRPr lang="fr-FR" sz="6000" dirty="0">
              <a:latin typeface="Bradley Hand ITC" pitchFamily="66" charset="0"/>
            </a:endParaRPr>
          </a:p>
        </p:txBody>
      </p:sp>
      <p:pic>
        <p:nvPicPr>
          <p:cNvPr id="7" name="Tijdelijke aanduiding voor inhoud 6" descr="bbaffichea4nobplogo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8000"/>
          </a:blip>
          <a:stretch>
            <a:fillRect/>
          </a:stretch>
        </p:blipFill>
        <p:spPr>
          <a:xfrm>
            <a:off x="179512" y="1484784"/>
            <a:ext cx="3543300" cy="5007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3419872" y="1052736"/>
            <a:ext cx="5472608" cy="5373216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  <a:buFont typeface="Courier New" pitchFamily="49" charset="0"/>
              <a:buChar char="o"/>
            </a:pPr>
            <a:r>
              <a:rPr lang="fr-FR" sz="2400" dirty="0" smtClean="0">
                <a:latin typeface="Bradley Hand ITC" pitchFamily="66" charset="0"/>
              </a:rPr>
              <a:t>La toute première exposition internationale sur B.B. ouvrira très bientôt ses portes. En tant que journalistes, vous êtes les premiers à visiter l’exposition.</a:t>
            </a:r>
          </a:p>
          <a:p>
            <a:pPr algn="just">
              <a:lnSpc>
                <a:spcPts val="2700"/>
              </a:lnSpc>
              <a:buFont typeface="Courier New" pitchFamily="49" charset="0"/>
              <a:buChar char="o"/>
            </a:pPr>
            <a:r>
              <a:rPr lang="fr-FR" sz="2400" dirty="0" smtClean="0">
                <a:latin typeface="Bradley Hand ITC" pitchFamily="66" charset="0"/>
              </a:rPr>
              <a:t>Après la visite, votre rédacteur vous demande de la recommander au grand public en élaborant par écrit cinq arguments pertinents en faveur de l’exposition. Un argument comportera à peu près 75 mots. Vous travaillez ensemble avec quatre collègues journalistes.</a:t>
            </a:r>
          </a:p>
          <a:p>
            <a:pPr algn="just">
              <a:lnSpc>
                <a:spcPts val="2700"/>
              </a:lnSpc>
              <a:buFont typeface="Courier New" pitchFamily="49" charset="0"/>
              <a:buChar char="o"/>
            </a:pPr>
            <a:r>
              <a:rPr lang="fr-FR" sz="2400" dirty="0" smtClean="0">
                <a:latin typeface="Bradley Hand ITC" pitchFamily="66" charset="0"/>
              </a:rPr>
              <a:t>Les arguments les plus convaincants seront publiés sur l’affiche de l’exposition.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Bradley Hand ITC" pitchFamily="66" charset="0"/>
              </a:rPr>
              <a:t>(3) Evaluation </a:t>
            </a:r>
            <a:r>
              <a:rPr lang="fr-FR" sz="3000" dirty="0" smtClean="0">
                <a:latin typeface="Bradley Hand ITC" pitchFamily="66" charset="0"/>
              </a:rPr>
              <a:t>(1/2)</a:t>
            </a:r>
            <a:endParaRPr lang="fr-FR" sz="6000" dirty="0">
              <a:latin typeface="Bradley Hand ITC" pitchFamily="66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fr-FR" sz="12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500" b="1" dirty="0" smtClean="0">
                <a:latin typeface="Bradley Hand ITC" pitchFamily="66" charset="0"/>
              </a:rPr>
              <a:t>Dossier (30%)</a:t>
            </a:r>
          </a:p>
          <a:p>
            <a:pPr>
              <a:buFont typeface="Courier New" pitchFamily="49" charset="0"/>
              <a:buChar char="o"/>
            </a:pPr>
            <a:r>
              <a:rPr lang="fr-FR" sz="2500" b="1" dirty="0" smtClean="0">
                <a:latin typeface="Bradley Hand ITC" pitchFamily="66" charset="0"/>
              </a:rPr>
              <a:t>Rédaction des arguments (50%)</a:t>
            </a:r>
          </a:p>
          <a:p>
            <a:pPr>
              <a:buFont typeface="Courier New" pitchFamily="49" charset="0"/>
              <a:buChar char="o"/>
            </a:pPr>
            <a:r>
              <a:rPr lang="fr-FR" sz="2500" b="1" dirty="0" smtClean="0">
                <a:latin typeface="Bradley Hand ITC" pitchFamily="66" charset="0"/>
              </a:rPr>
              <a:t>Collaboration (20%)</a:t>
            </a:r>
          </a:p>
          <a:p>
            <a:pPr>
              <a:buNone/>
            </a:pPr>
            <a:endParaRPr lang="fr-FR" dirty="0" smtClean="0">
              <a:latin typeface="Bradley Hand ITC" pitchFamily="66" charset="0"/>
            </a:endParaRPr>
          </a:p>
          <a:p>
            <a:pPr>
              <a:buNone/>
            </a:pPr>
            <a:endParaRPr lang="fr-FR" dirty="0" smtClean="0">
              <a:latin typeface="Bradley Hand ITC" pitchFamily="66" charset="0"/>
            </a:endParaRPr>
          </a:p>
          <a:p>
            <a:pPr>
              <a:buNone/>
            </a:pPr>
            <a:endParaRPr lang="nl-BE" dirty="0" smtClean="0">
              <a:latin typeface="Bradley Hand ITC" pitchFamily="66" charset="0"/>
            </a:endParaRPr>
          </a:p>
          <a:p>
            <a:pPr>
              <a:buNone/>
            </a:pPr>
            <a:endParaRPr lang="nl-BE" dirty="0" smtClean="0">
              <a:latin typeface="Bradley Hand ITC" pitchFamily="66" charset="0"/>
            </a:endParaRPr>
          </a:p>
          <a:p>
            <a:pPr>
              <a:buNone/>
            </a:pPr>
            <a:endParaRPr lang="nl-BE" dirty="0" smtClean="0">
              <a:latin typeface="Bradley Hand ITC" pitchFamily="66" charset="0"/>
            </a:endParaRPr>
          </a:p>
          <a:p>
            <a:pPr>
              <a:buNone/>
            </a:pPr>
            <a:endParaRPr lang="nl-BE" dirty="0" smtClean="0">
              <a:latin typeface="Bradley Hand ITC" pitchFamily="66" charset="0"/>
            </a:endParaRPr>
          </a:p>
          <a:p>
            <a:pPr>
              <a:buNone/>
            </a:pPr>
            <a:endParaRPr lang="nl-BE" dirty="0">
              <a:latin typeface="Bradley Hand ITC" pitchFamily="66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95536" y="4005064"/>
          <a:ext cx="8352928" cy="217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200" b="1" dirty="0" smtClean="0">
                          <a:latin typeface="Bradley Hand ITC" pitchFamily="66" charset="0"/>
                        </a:rPr>
                        <a:t>Dossier</a:t>
                      </a:r>
                      <a:r>
                        <a:rPr lang="nl-BE" sz="2200" b="1" baseline="0" dirty="0" smtClean="0">
                          <a:latin typeface="Bradley Hand ITC" pitchFamily="66" charset="0"/>
                        </a:rPr>
                        <a:t> (30%)</a:t>
                      </a:r>
                      <a:endParaRPr lang="nl-BE" sz="2200" b="1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200" b="1" dirty="0" smtClean="0">
                          <a:latin typeface="Bradley Hand ITC" pitchFamily="66" charset="0"/>
                        </a:rPr>
                        <a:t>… / 30</a:t>
                      </a:r>
                      <a:endParaRPr lang="nl-BE" sz="2200" b="1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800" b="1" noProof="0" dirty="0" smtClean="0">
                          <a:latin typeface="Bradley Hand ITC" pitchFamily="66" charset="0"/>
                        </a:rPr>
                        <a:t>Contenu  (25%)</a:t>
                      </a:r>
                      <a:endParaRPr lang="fr-FR" sz="1800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b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 Vous</a:t>
                      </a: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complétez </a:t>
                      </a: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le dossier entier</a:t>
                      </a: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. (5%)</a:t>
                      </a:r>
                    </a:p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Vous répondez correctement aux questions. (20%)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algn="ctr"/>
                      <a:r>
                        <a:rPr lang="nl-BE" sz="1800" b="0" dirty="0" smtClean="0">
                          <a:latin typeface="Bradley Hand ITC" pitchFamily="66" charset="0"/>
                        </a:rPr>
                        <a:t>…</a:t>
                      </a:r>
                      <a:endParaRPr lang="nl-BE" sz="1800" b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b="1" noProof="0" dirty="0" smtClean="0">
                          <a:latin typeface="Bradley Hand ITC" pitchFamily="66" charset="0"/>
                        </a:rPr>
                        <a:t>Niveau</a:t>
                      </a:r>
                      <a:r>
                        <a:rPr lang="fr-FR" b="1" baseline="0" noProof="0" dirty="0" smtClean="0">
                          <a:latin typeface="Bradley Hand ITC" pitchFamily="66" charset="0"/>
                        </a:rPr>
                        <a:t> de langue (5%)</a:t>
                      </a:r>
                      <a:endParaRPr lang="fr-FR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b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b="1" noProof="0" dirty="0" smtClean="0">
                          <a:latin typeface="Bradley Hand ITC" pitchFamily="66" charset="0"/>
                        </a:rPr>
                        <a:t> </a:t>
                      </a:r>
                      <a:r>
                        <a:rPr lang="fr-FR" b="0" noProof="0" dirty="0" smtClean="0">
                          <a:latin typeface="Bradley Hand ITC" pitchFamily="66" charset="0"/>
                        </a:rPr>
                        <a:t>Vous</a:t>
                      </a:r>
                      <a:r>
                        <a:rPr lang="fr-FR" b="0" baseline="0" noProof="0" dirty="0" smtClean="0">
                          <a:latin typeface="Bradley Hand ITC" pitchFamily="66" charset="0"/>
                        </a:rPr>
                        <a:t> évitez toutes sortes d</a:t>
                      </a:r>
                      <a:r>
                        <a:rPr lang="fr-FR" b="0" noProof="0" dirty="0" smtClean="0">
                          <a:latin typeface="Bradley Hand ITC" pitchFamily="66" charset="0"/>
                        </a:rPr>
                        <a:t>e fautes de langue.</a:t>
                      </a:r>
                      <a:r>
                        <a:rPr lang="fr-FR" b="0" baseline="0" noProof="0" dirty="0" smtClean="0">
                          <a:latin typeface="Bradley Hand ITC" pitchFamily="66" charset="0"/>
                        </a:rPr>
                        <a:t>(5%)</a:t>
                      </a:r>
                      <a:endParaRPr lang="fr-FR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  <a:endParaRPr lang="nl-BE" b="0" dirty="0">
                        <a:latin typeface="Bradley Hand ITC" pitchFamily="66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Afbeelding 6" descr="evalu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272" y="2057400"/>
            <a:ext cx="2077332" cy="1332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Bradley Hand ITC" pitchFamily="66" charset="0"/>
              </a:rPr>
              <a:t>(3) Evaluation </a:t>
            </a:r>
            <a:r>
              <a:rPr lang="fr-FR" sz="3000" dirty="0" smtClean="0">
                <a:latin typeface="Bradley Hand ITC" pitchFamily="66" charset="0"/>
              </a:rPr>
              <a:t>(2/2)</a:t>
            </a:r>
            <a:endParaRPr lang="fr-FR" sz="3000" dirty="0">
              <a:latin typeface="Bradley Hand ITC" pitchFamily="66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5039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5120"/>
                <a:gridCol w="123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b="1" noProof="0" dirty="0" smtClean="0">
                          <a:latin typeface="Bradley Hand ITC" pitchFamily="66" charset="0"/>
                        </a:rPr>
                        <a:t>Rédaction</a:t>
                      </a:r>
                      <a:r>
                        <a:rPr lang="fr-FR" sz="2200" b="1" baseline="0" noProof="0" dirty="0" smtClean="0">
                          <a:latin typeface="Bradley Hand ITC" pitchFamily="66" charset="0"/>
                        </a:rPr>
                        <a:t> des arguments (50%)</a:t>
                      </a:r>
                      <a:endParaRPr lang="fr-FR" sz="2200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200" b="1" dirty="0" smtClean="0">
                          <a:latin typeface="Bradley Hand ITC" pitchFamily="66" charset="0"/>
                        </a:rPr>
                        <a:t>… / 50</a:t>
                      </a:r>
                      <a:endParaRPr lang="nl-BE" sz="2200" b="1" dirty="0">
                        <a:latin typeface="Bradley Hand ITC" pitchFamily="66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b="1" noProof="0" dirty="0" smtClean="0">
                          <a:latin typeface="Bradley Hand ITC" pitchFamily="66" charset="0"/>
                        </a:rPr>
                        <a:t>Contenu</a:t>
                      </a:r>
                      <a:r>
                        <a:rPr lang="fr-FR" b="1" baseline="0" noProof="0" dirty="0" smtClean="0">
                          <a:latin typeface="Bradley Hand ITC" pitchFamily="66" charset="0"/>
                        </a:rPr>
                        <a:t>  (25%)</a:t>
                      </a:r>
                      <a:endParaRPr lang="fr-FR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</a:t>
                      </a: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Vous</a:t>
                      </a: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délivrez un</a:t>
                      </a: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 produit</a:t>
                      </a: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structuré et cohérent. (10%)</a:t>
                      </a:r>
                    </a:p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Vous élaborez des arguments pertinents et convaincants. (10%)</a:t>
                      </a:r>
                    </a:p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Vous témoignez d’une certaine originalité. (5%)</a:t>
                      </a:r>
                      <a:endParaRPr lang="fr-FR" b="1" noProof="0" dirty="0">
                        <a:latin typeface="Bradley Hand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b="1" noProof="0" dirty="0" smtClean="0">
                          <a:latin typeface="Bradley Hand ITC" pitchFamily="66" charset="0"/>
                        </a:rPr>
                        <a:t>Niveau</a:t>
                      </a:r>
                      <a:r>
                        <a:rPr lang="fr-FR" b="1" baseline="0" noProof="0" dirty="0" smtClean="0">
                          <a:latin typeface="Bradley Hand ITC" pitchFamily="66" charset="0"/>
                        </a:rPr>
                        <a:t> de langue (25%)</a:t>
                      </a:r>
                      <a:endParaRPr lang="fr-FR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Vous produisez des phrases d’un certain niveau. (10%)</a:t>
                      </a:r>
                    </a:p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 Vous</a:t>
                      </a: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utilisez un vocabulaire adéquat. (5%)</a:t>
                      </a:r>
                    </a:p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Vous utilisez des structures grammaticales correctes. (5%)</a:t>
                      </a:r>
                    </a:p>
                    <a:p>
                      <a:pPr>
                        <a:buSzPct val="60000"/>
                        <a:buFont typeface="Wingdings" pitchFamily="2" charset="2"/>
                        <a:buChar char="q"/>
                      </a:pPr>
                      <a:r>
                        <a:rPr lang="fr-FR" sz="1800" b="0" baseline="0" noProof="0" dirty="0" smtClean="0">
                          <a:latin typeface="Bradley Hand ITC" pitchFamily="66" charset="0"/>
                        </a:rPr>
                        <a:t> Vous délivrez un texte bien orthographié.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smtClean="0">
                          <a:latin typeface="Bradley Hand ITC" pitchFamily="66" charset="0"/>
                        </a:rPr>
                        <a:t>…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b="1" noProof="0" dirty="0" smtClean="0">
                          <a:latin typeface="Bradley Hand ITC" pitchFamily="66" charset="0"/>
                        </a:rPr>
                        <a:t>Collaboration  (20%)</a:t>
                      </a:r>
                      <a:endParaRPr lang="fr-FR" sz="2200" b="1" noProof="0" dirty="0">
                        <a:latin typeface="Bradley Hand ITC" pitchFamily="66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200" b="1" dirty="0" smtClean="0">
                          <a:latin typeface="Bradley Hand ITC" pitchFamily="66" charset="0"/>
                        </a:rPr>
                        <a:t>… / 20</a:t>
                      </a:r>
                      <a:endParaRPr lang="nl-BE" sz="2200" b="1" dirty="0">
                        <a:latin typeface="Bradley Hand ITC" pitchFamily="66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fr-FR" sz="1800" noProof="0" dirty="0" smtClean="0">
                          <a:latin typeface="Bradley Hand ITC" pitchFamily="66" charset="0"/>
                        </a:rPr>
                        <a:t> Vous</a:t>
                      </a:r>
                      <a:r>
                        <a:rPr lang="fr-FR" sz="1800" baseline="0" noProof="0" dirty="0" smtClean="0">
                          <a:latin typeface="Bradley Hand ITC" pitchFamily="66" charset="0"/>
                        </a:rPr>
                        <a:t> travaillez </a:t>
                      </a:r>
                      <a:r>
                        <a:rPr lang="fr-FR" sz="1800" noProof="0" dirty="0" smtClean="0">
                          <a:latin typeface="Bradley Hand ITC" pitchFamily="66" charset="0"/>
                        </a:rPr>
                        <a:t>efficacement </a:t>
                      </a:r>
                      <a:r>
                        <a:rPr lang="fr-FR" sz="1800" baseline="0" noProof="0" dirty="0" smtClean="0">
                          <a:latin typeface="Bradley Hand ITC" pitchFamily="66" charset="0"/>
                        </a:rPr>
                        <a:t>ensemble. (10%)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fr-FR" sz="1800" noProof="0" dirty="0" smtClean="0">
                          <a:latin typeface="Bradley Hand ITC" pitchFamily="66" charset="0"/>
                        </a:rPr>
                        <a:t> Vous</a:t>
                      </a:r>
                      <a:r>
                        <a:rPr lang="fr-FR" sz="1800" baseline="0" noProof="0" dirty="0" smtClean="0">
                          <a:latin typeface="Bradley Hand ITC" pitchFamily="66" charset="0"/>
                        </a:rPr>
                        <a:t> </a:t>
                      </a:r>
                      <a:r>
                        <a:rPr lang="fr-FR" sz="1800" noProof="0" dirty="0" smtClean="0">
                          <a:latin typeface="Bradley Hand ITC" pitchFamily="66" charset="0"/>
                        </a:rPr>
                        <a:t>parlez</a:t>
                      </a:r>
                      <a:r>
                        <a:rPr lang="fr-FR" sz="1800" baseline="0" noProof="0" dirty="0" smtClean="0">
                          <a:latin typeface="Bradley Hand ITC" pitchFamily="66" charset="0"/>
                        </a:rPr>
                        <a:t> français. (5%)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fr-FR" sz="1800" baseline="0" noProof="0" dirty="0" smtClean="0">
                          <a:latin typeface="Bradley Hand ITC" pitchFamily="66" charset="0"/>
                        </a:rPr>
                        <a:t> Vous parlez un français soigné. (5%)</a:t>
                      </a:r>
                      <a:endParaRPr lang="fr-FR" sz="1800" noProof="0" dirty="0" smtClean="0">
                        <a:latin typeface="Bradley Hand ITC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 smtClean="0">
                          <a:latin typeface="Bradley Hand ITC" pitchFamily="66" charset="0"/>
                        </a:rPr>
                        <a:t>…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800" noProof="0" dirty="0" smtClean="0">
                        <a:latin typeface="Bradley Hand ITC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noProof="0" dirty="0" smtClean="0">
                          <a:latin typeface="Bradley Hand ITC" pitchFamily="66" charset="0"/>
                        </a:rPr>
                        <a:t>… /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916</Words>
  <Application>Microsoft Office PowerPoint</Application>
  <PresentationFormat>On-screen Show (4:3)</PresentationFormat>
  <Paragraphs>242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Office-thema</vt:lpstr>
      <vt:lpstr>B.B. « Le goût d’une époque »</vt:lpstr>
      <vt:lpstr>Objectifs</vt:lpstr>
      <vt:lpstr>Aperçu</vt:lpstr>
      <vt:lpstr>(1) Introduction (1/3)</vt:lpstr>
      <vt:lpstr>(1) Introduction (2/3)</vt:lpstr>
      <vt:lpstr>(1) Introduction (3/3) </vt:lpstr>
      <vt:lpstr>(2) Tâche</vt:lpstr>
      <vt:lpstr>(3) Evaluation (1/2)</vt:lpstr>
      <vt:lpstr>(3) Evaluation (2/2)</vt:lpstr>
      <vt:lpstr>(4) Démarche (1/2)</vt:lpstr>
      <vt:lpstr>(4) Démarche (2/2)</vt:lpstr>
      <vt:lpstr>Etape 1 – Quelques repères biographiques</vt:lpstr>
      <vt:lpstr>Etape 2 – B.B. et le cinéma (1/2)</vt:lpstr>
      <vt:lpstr>Etape 2 – B.B. et le cinéma (2/2)</vt:lpstr>
      <vt:lpstr>Etape 3 – B.B. et la musique</vt:lpstr>
      <vt:lpstr>Etape 4 – B.B. et la mode</vt:lpstr>
      <vt:lpstr>Etape 5 – B.B. et les animaux</vt:lpstr>
      <vt:lpstr>Etape 6 – Rédaction des arguments </vt:lpstr>
      <vt:lpstr>(5) Conclusion</vt:lpstr>
      <vt:lpstr>(6) Ressources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Sofie</dc:creator>
  <cp:lastModifiedBy>Vandermeulen Nina</cp:lastModifiedBy>
  <cp:revision>281</cp:revision>
  <dcterms:created xsi:type="dcterms:W3CDTF">2013-02-01T21:23:48Z</dcterms:created>
  <dcterms:modified xsi:type="dcterms:W3CDTF">2014-12-19T14:40:40Z</dcterms:modified>
</cp:coreProperties>
</file>