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61" r:id="rId6"/>
    <p:sldId id="264" r:id="rId7"/>
    <p:sldId id="270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1EE61-B9EB-46DF-9337-2B2B83B59E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0A042-812D-4BFA-9B91-CDEC32F596C7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07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0A042-812D-4BFA-9B91-CDEC32F596C7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58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1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04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27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90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144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4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7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945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357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16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365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E1E8-6927-467D-A726-637228F94DB4}" type="datetimeFigureOut">
              <a:rPr lang="nl-BE" smtClean="0"/>
              <a:pPr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5825-58AD-49AF-88FE-B7A35177165A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164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pjeunet.com/filmographie/micmacs/dossier-de-pres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jpjeunet.com/filmographie/un-long-dimanche-de-fiancailles/synopsi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pjeunet.com/filmographie/le-fabuleux-destin-amelie-poulain/synopsis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a.fr/art-et-culture/cinema/video/1717322008022/amelie-poulain.fr.html" TargetMode="External"/><Relationship Id="rId5" Type="http://schemas.openxmlformats.org/officeDocument/2006/relationships/hyperlink" Target="http://www.ina.fr/video/2851047001052/yann-tiersen.fr.html" TargetMode="External"/><Relationship Id="rId4" Type="http://schemas.openxmlformats.org/officeDocument/2006/relationships/hyperlink" Target="http://jpjeunet.com/filmographie/le-fabuleux-destin-amelie-poulain/bande-anno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H7BRpmbfPk0&amp;feature=relmf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H7BRpmbfPk0&amp;feature=relmf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ina.fr/video/2851047001052/yann-tiersen.f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pjeunet.com/filmographie/micmacs/synops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jpjeunet.com/gallery/micmacs-portrai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480720" cy="1221532"/>
          </a:xfrm>
        </p:spPr>
        <p:txBody>
          <a:bodyPr>
            <a:normAutofit fontScale="85000" lnSpcReduction="10000"/>
          </a:bodyPr>
          <a:lstStyle/>
          <a:p>
            <a:r>
              <a:rPr lang="nl-BE" sz="3900" dirty="0" smtClean="0">
                <a:solidFill>
                  <a:schemeClr val="bg1"/>
                </a:solidFill>
                <a:latin typeface="Bell MT" pitchFamily="18" charset="0"/>
              </a:rPr>
              <a:t>Jean-Pierre </a:t>
            </a:r>
            <a:r>
              <a:rPr lang="nl-BE" sz="3900" dirty="0" err="1" smtClean="0">
                <a:solidFill>
                  <a:schemeClr val="bg1"/>
                </a:solidFill>
                <a:latin typeface="Bell MT" pitchFamily="18" charset="0"/>
              </a:rPr>
              <a:t>Jeunet</a:t>
            </a:r>
            <a:r>
              <a:rPr lang="nl-BE" sz="39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</a:p>
          <a:p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La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découverte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d’une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 oeuvre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particulière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…</a:t>
            </a:r>
            <a:endParaRPr lang="nl-BE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2510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51920" y="544782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Public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cible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: 6ASO –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langues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Bell MT" pitchFamily="18" charset="0"/>
              </a:rPr>
              <a:t>modernes</a:t>
            </a:r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</a:p>
          <a:p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Nathalie Claessens</a:t>
            </a:r>
          </a:p>
          <a:p>
            <a:r>
              <a:rPr lang="nl-BE" dirty="0" smtClean="0">
                <a:solidFill>
                  <a:schemeClr val="bg1"/>
                </a:solidFill>
                <a:latin typeface="Bell MT" pitchFamily="18" charset="0"/>
              </a:rPr>
              <a:t>nathalie.claessens@yahoo.com</a:t>
            </a:r>
            <a:endParaRPr lang="nl-BE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Micmacs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à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tire-larigot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 smtClean="0">
                <a:latin typeface="Bell MT" pitchFamily="18" charset="0"/>
              </a:rPr>
              <a:t>Vous téléchargez le dossier de presse en cliquant sur la photo ci-dessus.</a:t>
            </a:r>
          </a:p>
          <a:p>
            <a:pPr algn="just"/>
            <a:endParaRPr lang="fr-CA" sz="2000" dirty="0">
              <a:latin typeface="Bell MT" pitchFamily="18" charset="0"/>
            </a:endParaRPr>
          </a:p>
          <a:p>
            <a:pPr algn="just"/>
            <a:endParaRPr lang="fr-CA" sz="2000" dirty="0" smtClean="0">
              <a:latin typeface="Bell MT" pitchFamily="18" charset="0"/>
            </a:endParaRPr>
          </a:p>
          <a:p>
            <a:pPr algn="just"/>
            <a:endParaRPr lang="fr-CA" sz="2000" dirty="0" smtClean="0">
              <a:latin typeface="Bell MT" pitchFamily="18" charset="0"/>
            </a:endParaRPr>
          </a:p>
          <a:p>
            <a:pPr algn="just"/>
            <a:r>
              <a:rPr lang="fr-CA" sz="2000" dirty="0" smtClean="0">
                <a:latin typeface="Bell MT" pitchFamily="18" charset="0"/>
              </a:rPr>
              <a:t>p.23 Vous lisez la réponse de Jean-Pierre Jeunet à la question « Avez-vous trouvé facilement le titre « Micmacs à tire-larigot? » </a:t>
            </a:r>
          </a:p>
          <a:p>
            <a:pPr algn="just"/>
            <a:r>
              <a:rPr lang="fr-CA" sz="2000" dirty="0" smtClean="0">
                <a:latin typeface="Bell MT" pitchFamily="18" charset="0"/>
              </a:rPr>
              <a:t>Vous essayez de trouver une traduction originale en néerlandais et en anglais. </a:t>
            </a:r>
          </a:p>
          <a:p>
            <a:pPr algn="just"/>
            <a:endParaRPr lang="fr-CA" sz="2000" dirty="0">
              <a:latin typeface="Bell MT" pitchFamily="18" charset="0"/>
            </a:endParaRPr>
          </a:p>
          <a:p>
            <a:pPr algn="just"/>
            <a:r>
              <a:rPr lang="fr-CA" sz="2000" dirty="0" smtClean="0">
                <a:latin typeface="Bell MT" pitchFamily="18" charset="0"/>
              </a:rPr>
              <a:t>p.36 A partir de cette page, les chiffonniers sont décrits. Vous vous souvenez du personnage que vous avez élu tout à l’heure? Vous en écrivez une brève description et vous vérifiez votre hypothèse sur son talent. (5-9 lignes)</a:t>
            </a:r>
          </a:p>
          <a:p>
            <a:pPr algn="just"/>
            <a:r>
              <a:rPr lang="fr-CA" sz="2000" dirty="0" smtClean="0">
                <a:latin typeface="Bell MT" pitchFamily="18" charset="0"/>
              </a:rPr>
              <a:t> </a:t>
            </a:r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6" name="Tijdelijke aanduiding voor inhoud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29600" cy="806165"/>
          </a:xfrm>
        </p:spPr>
      </p:pic>
      <p:pic>
        <p:nvPicPr>
          <p:cNvPr id="9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203893" y="3564526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202398" y="5085184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Un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long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dimanche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de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fiançailles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5"/>
            <a:ext cx="8784976" cy="858817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300849" y="2520263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latin typeface="Bell MT" pitchFamily="18" charset="0"/>
              </a:rPr>
              <a:t>Regardez</a:t>
            </a:r>
            <a:r>
              <a:rPr lang="nl-BE" sz="2000" dirty="0" smtClean="0">
                <a:latin typeface="Bell MT" pitchFamily="18" charset="0"/>
              </a:rPr>
              <a:t> la bande annonce et </a:t>
            </a:r>
            <a:r>
              <a:rPr lang="nl-BE" sz="2000" dirty="0" err="1" smtClean="0">
                <a:latin typeface="Bell MT" pitchFamily="18" charset="0"/>
              </a:rPr>
              <a:t>lisez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le</a:t>
            </a:r>
            <a:r>
              <a:rPr lang="nl-BE" sz="2000" dirty="0" smtClean="0">
                <a:latin typeface="Bell MT" pitchFamily="18" charset="0"/>
              </a:rPr>
              <a:t> synopsis. </a:t>
            </a:r>
          </a:p>
          <a:p>
            <a:r>
              <a:rPr lang="nl-BE" sz="1600" dirty="0">
                <a:latin typeface="Bell MT" pitchFamily="18" charset="0"/>
                <a:hlinkClick r:id="rId4"/>
              </a:rPr>
              <a:t>http://jpjeunet.com/filmographie/un-long-dimanche-de-fiancailles/synopsis</a:t>
            </a:r>
            <a:r>
              <a:rPr lang="nl-BE" sz="1600" dirty="0" smtClean="0">
                <a:latin typeface="Bell MT" pitchFamily="18" charset="0"/>
                <a:hlinkClick r:id="rId4"/>
              </a:rPr>
              <a:t>/</a:t>
            </a:r>
            <a:endParaRPr lang="nl-BE" sz="1600" dirty="0" smtClean="0">
              <a:latin typeface="Bell MT" pitchFamily="18" charset="0"/>
            </a:endParaRPr>
          </a:p>
          <a:p>
            <a:endParaRPr lang="nl-BE" sz="1600" dirty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r>
              <a:rPr lang="fr-BE" sz="2000" dirty="0" smtClean="0">
                <a:latin typeface="Bell MT" pitchFamily="18" charset="0"/>
              </a:rPr>
              <a:t>Mathilde veut découvrir la vérité sur le sort de </a:t>
            </a:r>
            <a:r>
              <a:rPr lang="fr-BE" sz="2000" dirty="0" err="1" smtClean="0">
                <a:latin typeface="Bell MT" pitchFamily="18" charset="0"/>
              </a:rPr>
              <a:t>Manech</a:t>
            </a:r>
            <a:r>
              <a:rPr lang="fr-BE" sz="2000" dirty="0" smtClean="0">
                <a:latin typeface="Bell MT" pitchFamily="18" charset="0"/>
              </a:rPr>
              <a:t>. Comment peut-elle le faire? Tenez compte du fait qu’elle ne dispose pas des technologies modernes…   </a:t>
            </a:r>
            <a:endParaRPr lang="fr-BE" sz="2000" dirty="0">
              <a:latin typeface="Bell MT" pitchFamily="18" charset="0"/>
            </a:endParaRPr>
          </a:p>
        </p:txBody>
      </p:sp>
      <p:pic>
        <p:nvPicPr>
          <p:cNvPr id="11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179512" y="3598172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Fin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9300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2348880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Bell MT" pitchFamily="18" charset="0"/>
              </a:rPr>
              <a:t>Vous remettez votre document Word.</a:t>
            </a:r>
          </a:p>
          <a:p>
            <a:endParaRPr lang="fr-BE" sz="2000" dirty="0" smtClean="0">
              <a:latin typeface="Bell MT" pitchFamily="18" charset="0"/>
            </a:endParaRPr>
          </a:p>
          <a:p>
            <a:r>
              <a:rPr lang="fr-BE" sz="2000" dirty="0" smtClean="0">
                <a:latin typeface="Bell MT" pitchFamily="18" charset="0"/>
              </a:rPr>
              <a:t>Vous choisissez un des films de Jean-Pierre Jeunet que vous aimeriez voir. </a:t>
            </a:r>
          </a:p>
          <a:p>
            <a:endParaRPr lang="fr-BE" sz="2000" dirty="0" smtClean="0">
              <a:latin typeface="Bell MT" pitchFamily="18" charset="0"/>
            </a:endParaRPr>
          </a:p>
          <a:p>
            <a:r>
              <a:rPr lang="fr-BE" sz="2000" dirty="0" smtClean="0">
                <a:latin typeface="Bell MT" pitchFamily="18" charset="0"/>
              </a:rPr>
              <a:t>Vous communiquez votre choix au professeur.</a:t>
            </a:r>
          </a:p>
          <a:p>
            <a:endParaRPr lang="fr-BE" sz="2000" dirty="0" smtClean="0">
              <a:latin typeface="Bell MT" pitchFamily="18" charset="0"/>
            </a:endParaRPr>
          </a:p>
          <a:p>
            <a:r>
              <a:rPr lang="fr-BE" sz="2000" dirty="0" smtClean="0">
                <a:latin typeface="Bell MT" pitchFamily="18" charset="0"/>
              </a:rPr>
              <a:t>La semaine prochaine, nous fixerons les dates des présentations. </a:t>
            </a:r>
          </a:p>
          <a:p>
            <a:endParaRPr lang="nl-BE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Évaluation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9300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2348880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Bell MT" pitchFamily="18" charset="0"/>
              </a:rPr>
              <a:t>Votre document Word sera évalué selon les critères suivants:</a:t>
            </a:r>
          </a:p>
          <a:p>
            <a:endParaRPr lang="fr-BE" dirty="0" smtClean="0">
              <a:latin typeface="Bell MT" pitchFamily="18" charset="0"/>
            </a:endParaRPr>
          </a:p>
          <a:p>
            <a:r>
              <a:rPr lang="fr-BE" dirty="0" smtClean="0">
                <a:latin typeface="Bell MT" pitchFamily="18" charset="0"/>
              </a:rPr>
              <a:t>Le langage: </a:t>
            </a:r>
          </a:p>
          <a:p>
            <a:r>
              <a:rPr lang="fr-BE" dirty="0" smtClean="0">
                <a:latin typeface="Bell MT" pitchFamily="18" charset="0"/>
              </a:rPr>
              <a:t>	vous écrivez d’une manière correcte; </a:t>
            </a:r>
          </a:p>
          <a:p>
            <a:r>
              <a:rPr lang="fr-BE" dirty="0" smtClean="0">
                <a:latin typeface="Bell MT" pitchFamily="18" charset="0"/>
              </a:rPr>
              <a:t>	vous répondez en phrases complètes;</a:t>
            </a:r>
          </a:p>
          <a:p>
            <a:r>
              <a:rPr lang="fr-BE" dirty="0" smtClean="0">
                <a:latin typeface="Bell MT" pitchFamily="18" charset="0"/>
              </a:rPr>
              <a:t>	vous utilisez correctement les connecteurs;</a:t>
            </a:r>
          </a:p>
          <a:p>
            <a:r>
              <a:rPr lang="fr-BE" dirty="0" smtClean="0">
                <a:latin typeface="Bell MT" pitchFamily="18" charset="0"/>
              </a:rPr>
              <a:t>	vous utilisez un vocabulaire adapté au sujet. </a:t>
            </a:r>
          </a:p>
          <a:p>
            <a:endParaRPr lang="fr-BE" dirty="0" smtClean="0">
              <a:latin typeface="Bell MT" pitchFamily="18" charset="0"/>
            </a:endParaRPr>
          </a:p>
          <a:p>
            <a:r>
              <a:rPr lang="fr-BE" dirty="0" smtClean="0">
                <a:latin typeface="Bell MT" pitchFamily="18" charset="0"/>
              </a:rPr>
              <a:t>Le contenu:</a:t>
            </a:r>
          </a:p>
          <a:p>
            <a:r>
              <a:rPr lang="fr-BE" dirty="0" smtClean="0">
                <a:latin typeface="Bell MT" pitchFamily="18" charset="0"/>
              </a:rPr>
              <a:t>	votre document contient toutes les réponses désirées.</a:t>
            </a:r>
          </a:p>
          <a:p>
            <a:endParaRPr lang="fr-BE" dirty="0" smtClean="0">
              <a:latin typeface="Bell MT" pitchFamily="18" charset="0"/>
            </a:endParaRPr>
          </a:p>
          <a:p>
            <a:r>
              <a:rPr lang="fr-BE" dirty="0" smtClean="0">
                <a:latin typeface="Bell MT" pitchFamily="18" charset="0"/>
              </a:rPr>
              <a:t>Gestion de temps:</a:t>
            </a:r>
          </a:p>
          <a:p>
            <a:r>
              <a:rPr lang="fr-BE" dirty="0" smtClean="0">
                <a:latin typeface="Bell MT" pitchFamily="18" charset="0"/>
              </a:rPr>
              <a:t>	vous remettez votre document à temps. </a:t>
            </a: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Évaluation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9300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2017749"/>
            <a:ext cx="856895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Bell MT" pitchFamily="18" charset="0"/>
              </a:rPr>
              <a:t>Votre présentation  orale sera évaluée selon les critères suivants:</a:t>
            </a:r>
          </a:p>
          <a:p>
            <a:endParaRPr lang="fr-BE" dirty="0" smtClean="0">
              <a:latin typeface="Bell MT" pitchFamily="18" charset="0"/>
            </a:endParaRPr>
          </a:p>
          <a:p>
            <a:r>
              <a:rPr lang="fr-BE" sz="1600" dirty="0" smtClean="0">
                <a:latin typeface="Bell MT" pitchFamily="18" charset="0"/>
              </a:rPr>
              <a:t>Le langage: </a:t>
            </a:r>
          </a:p>
          <a:p>
            <a:r>
              <a:rPr lang="fr-BE" sz="1600" dirty="0" smtClean="0">
                <a:latin typeface="Bell MT" pitchFamily="18" charset="0"/>
              </a:rPr>
              <a:t>	vous utilisez un langage correct;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votre prononciation est correcte;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vous structurez votre présentation en utilisant des connecteurs. </a:t>
            </a:r>
          </a:p>
          <a:p>
            <a:endParaRPr lang="fr-BE" sz="1600" dirty="0" smtClean="0">
              <a:latin typeface="Bell MT" pitchFamily="18" charset="0"/>
            </a:endParaRPr>
          </a:p>
          <a:p>
            <a:r>
              <a:rPr lang="fr-BE" sz="1600" dirty="0" smtClean="0">
                <a:latin typeface="Bell MT" pitchFamily="18" charset="0"/>
              </a:rPr>
              <a:t>Le contenu:</a:t>
            </a:r>
          </a:p>
          <a:p>
            <a:r>
              <a:rPr lang="fr-BE" sz="1600" dirty="0" smtClean="0">
                <a:latin typeface="Bell MT" pitchFamily="18" charset="0"/>
              </a:rPr>
              <a:t>	vous donnez des informations intéressantes, adaptées au public cible;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vous présentez votre information de manière structurée;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vous connaissez votre sujet et vous êtes capable de répondre à des questions 	supplémentaires.</a:t>
            </a:r>
          </a:p>
          <a:p>
            <a:endParaRPr lang="fr-BE" sz="1600" dirty="0" smtClean="0">
              <a:latin typeface="Bell MT" pitchFamily="18" charset="0"/>
            </a:endParaRPr>
          </a:p>
          <a:p>
            <a:r>
              <a:rPr lang="fr-BE" sz="1600" dirty="0" smtClean="0">
                <a:latin typeface="Bell MT" pitchFamily="18" charset="0"/>
              </a:rPr>
              <a:t>Matériel audiovisuel/présentation PowerPoint: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votre présentation est bien structurée;</a:t>
            </a:r>
          </a:p>
          <a:p>
            <a:r>
              <a:rPr lang="fr-BE" sz="1600" dirty="0">
                <a:latin typeface="Bell MT" pitchFamily="18" charset="0"/>
              </a:rPr>
              <a:t>	</a:t>
            </a:r>
            <a:r>
              <a:rPr lang="fr-BE" sz="1600" dirty="0" smtClean="0">
                <a:latin typeface="Bell MT" pitchFamily="18" charset="0"/>
              </a:rPr>
              <a:t>vous utilisez du matériel audiovisuel pour illustrer le film.</a:t>
            </a:r>
          </a:p>
          <a:p>
            <a:endParaRPr lang="fr-BE" sz="1600" dirty="0" smtClean="0">
              <a:latin typeface="Bell MT" pitchFamily="18" charset="0"/>
            </a:endParaRPr>
          </a:p>
          <a:p>
            <a:r>
              <a:rPr lang="fr-BE" sz="1600" dirty="0" smtClean="0">
                <a:latin typeface="Bell MT" pitchFamily="18" charset="0"/>
              </a:rPr>
              <a:t>Gestion de temps:</a:t>
            </a:r>
          </a:p>
          <a:p>
            <a:r>
              <a:rPr lang="fr-BE" sz="1600" dirty="0" smtClean="0">
                <a:latin typeface="Bell MT" pitchFamily="18" charset="0"/>
              </a:rPr>
              <a:t>	vous respectez le temps prévu. </a:t>
            </a: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  <a:p>
            <a:endParaRPr lang="nl-BE" dirty="0" smtClean="0">
              <a:latin typeface="Bell MT" pitchFamily="18" charset="0"/>
            </a:endParaRPr>
          </a:p>
          <a:p>
            <a:endParaRPr lang="nl-BE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09612" y="2197098"/>
            <a:ext cx="779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6469" y="488938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i="1" dirty="0">
              <a:latin typeface="Bell MT" pitchFamily="18" charset="0"/>
            </a:endParaRPr>
          </a:p>
          <a:p>
            <a:endParaRPr lang="nl-BE" i="1" dirty="0" smtClean="0">
              <a:latin typeface="Bell MT" pitchFamily="18" charset="0"/>
            </a:endParaRPr>
          </a:p>
          <a:p>
            <a:endParaRPr lang="nl-BE" i="1" dirty="0">
              <a:latin typeface="Bell MT" pitchFamily="18" charset="0"/>
            </a:endParaRPr>
          </a:p>
          <a:p>
            <a:endParaRPr lang="nl-BE" i="1" dirty="0" smtClean="0">
              <a:latin typeface="Bell MT" pitchFamily="18" charset="0"/>
            </a:endParaRPr>
          </a:p>
          <a:p>
            <a:endParaRPr lang="nl-BE" i="1" dirty="0" smtClean="0">
              <a:latin typeface="Bell MT" pitchFamily="18" charset="0"/>
            </a:endParaRPr>
          </a:p>
          <a:p>
            <a:r>
              <a:rPr lang="nl-BE" i="1" dirty="0" smtClean="0">
                <a:latin typeface="Bell MT" pitchFamily="18" charset="0"/>
              </a:rPr>
              <a:t>Je suis </a:t>
            </a:r>
            <a:r>
              <a:rPr lang="nl-BE" i="1" dirty="0" err="1" smtClean="0">
                <a:latin typeface="Bell MT" pitchFamily="18" charset="0"/>
              </a:rPr>
              <a:t>curieux</a:t>
            </a:r>
            <a:r>
              <a:rPr lang="nl-BE" i="1" dirty="0" smtClean="0">
                <a:latin typeface="Bell MT" pitchFamily="18" charset="0"/>
              </a:rPr>
              <a:t> de </a:t>
            </a:r>
            <a:r>
              <a:rPr lang="nl-BE" i="1" dirty="0" err="1" smtClean="0">
                <a:latin typeface="Bell MT" pitchFamily="18" charset="0"/>
              </a:rPr>
              <a:t>savoir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quel</a:t>
            </a:r>
            <a:r>
              <a:rPr lang="nl-BE" i="1" dirty="0" smtClean="0">
                <a:latin typeface="Bell MT" pitchFamily="18" charset="0"/>
              </a:rPr>
              <a:t> film </a:t>
            </a:r>
            <a:r>
              <a:rPr lang="nl-BE" i="1" dirty="0" err="1" smtClean="0">
                <a:latin typeface="Bell MT" pitchFamily="18" charset="0"/>
              </a:rPr>
              <a:t>vous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allez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voir</a:t>
            </a:r>
            <a:r>
              <a:rPr lang="nl-BE" i="1" dirty="0" smtClean="0">
                <a:latin typeface="Bell MT" pitchFamily="18" charset="0"/>
              </a:rPr>
              <a:t> . </a:t>
            </a:r>
            <a:r>
              <a:rPr lang="nl-BE" i="1" dirty="0" err="1" smtClean="0">
                <a:latin typeface="Bell MT" pitchFamily="18" charset="0"/>
              </a:rPr>
              <a:t>Vous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le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communiquerez</a:t>
            </a:r>
            <a:r>
              <a:rPr lang="nl-BE" i="1" dirty="0" smtClean="0">
                <a:latin typeface="Bell MT" pitchFamily="18" charset="0"/>
              </a:rPr>
              <a:t> à </a:t>
            </a:r>
            <a:r>
              <a:rPr lang="nl-BE" i="1" dirty="0" err="1" smtClean="0">
                <a:latin typeface="Bell MT" pitchFamily="18" charset="0"/>
              </a:rPr>
              <a:t>votre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professeur</a:t>
            </a:r>
            <a:r>
              <a:rPr lang="nl-BE" i="1" dirty="0" smtClean="0">
                <a:latin typeface="Bell MT" pitchFamily="18" charset="0"/>
              </a:rPr>
              <a:t>, </a:t>
            </a:r>
            <a:r>
              <a:rPr lang="nl-BE" i="1" dirty="0" err="1" smtClean="0">
                <a:latin typeface="Bell MT" pitchFamily="18" charset="0"/>
              </a:rPr>
              <a:t>n’est-ce</a:t>
            </a:r>
            <a:r>
              <a:rPr lang="nl-BE" i="1" dirty="0" smtClean="0">
                <a:latin typeface="Bell MT" pitchFamily="18" charset="0"/>
              </a:rPr>
              <a:t> pas? Je suis </a:t>
            </a:r>
            <a:r>
              <a:rPr lang="nl-BE" i="1" dirty="0" err="1" smtClean="0">
                <a:latin typeface="Bell MT" pitchFamily="18" charset="0"/>
              </a:rPr>
              <a:t>sûr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qu’elle</a:t>
            </a:r>
            <a:r>
              <a:rPr lang="nl-BE" i="1" dirty="0" smtClean="0">
                <a:latin typeface="Bell MT" pitchFamily="18" charset="0"/>
              </a:rPr>
              <a:t> me </a:t>
            </a:r>
            <a:r>
              <a:rPr lang="nl-BE" i="1" dirty="0" err="1" smtClean="0">
                <a:latin typeface="Bell MT" pitchFamily="18" charset="0"/>
              </a:rPr>
              <a:t>le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fera</a:t>
            </a:r>
            <a:r>
              <a:rPr lang="nl-BE" i="1" dirty="0" smtClean="0">
                <a:latin typeface="Bell MT" pitchFamily="18" charset="0"/>
              </a:rPr>
              <a:t> </a:t>
            </a:r>
            <a:r>
              <a:rPr lang="nl-BE" i="1" dirty="0" err="1" smtClean="0">
                <a:latin typeface="Bell MT" pitchFamily="18" charset="0"/>
              </a:rPr>
              <a:t>savoir</a:t>
            </a:r>
            <a:r>
              <a:rPr lang="nl-BE" i="1" dirty="0" smtClean="0">
                <a:latin typeface="Bell MT" pitchFamily="18" charset="0"/>
              </a:rPr>
              <a:t>. </a:t>
            </a:r>
          </a:p>
          <a:p>
            <a:r>
              <a:rPr lang="nl-BE" i="1" dirty="0" smtClean="0">
                <a:latin typeface="Bell MT" pitchFamily="18" charset="0"/>
              </a:rPr>
              <a:t>À </a:t>
            </a:r>
            <a:r>
              <a:rPr lang="nl-BE" i="1" dirty="0" err="1" smtClean="0">
                <a:latin typeface="Bell MT" pitchFamily="18" charset="0"/>
              </a:rPr>
              <a:t>bientôt</a:t>
            </a:r>
            <a:r>
              <a:rPr lang="nl-BE" i="1" dirty="0" smtClean="0">
                <a:latin typeface="Bell MT" pitchFamily="18" charset="0"/>
              </a:rPr>
              <a:t>!</a:t>
            </a:r>
          </a:p>
          <a:p>
            <a:r>
              <a:rPr lang="nl-BE" i="1" dirty="0" smtClean="0">
                <a:latin typeface="Bell MT" pitchFamily="18" charset="0"/>
              </a:rPr>
              <a:t>Jean-Pierre </a:t>
            </a:r>
            <a:r>
              <a:rPr lang="nl-BE" i="1" dirty="0" err="1" smtClean="0">
                <a:latin typeface="Bell MT" pitchFamily="18" charset="0"/>
              </a:rPr>
              <a:t>Jeunet</a:t>
            </a:r>
            <a:endParaRPr lang="nl-BE" i="1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5454" r="14020" b="9520"/>
          <a:stretch/>
        </p:blipFill>
        <p:spPr bwMode="auto">
          <a:xfrm>
            <a:off x="3707904" y="3307013"/>
            <a:ext cx="5264331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>
                <a:solidFill>
                  <a:schemeClr val="bg1"/>
                </a:solidFill>
                <a:latin typeface="Bell MT" pitchFamily="18" charset="0"/>
              </a:rPr>
              <a:t>Silence</a:t>
            </a:r>
            <a:r>
              <a:rPr lang="nl-BE" sz="3600" dirty="0" smtClean="0">
                <a:solidFill>
                  <a:schemeClr val="bg1"/>
                </a:solidFill>
                <a:latin typeface="Bell MT" pitchFamily="18" charset="0"/>
              </a:rPr>
              <a:t>, on </a:t>
            </a:r>
            <a:r>
              <a:rPr lang="nl-BE" sz="3600" dirty="0" err="1" smtClean="0">
                <a:solidFill>
                  <a:schemeClr val="bg1"/>
                </a:solidFill>
                <a:latin typeface="Bell MT" pitchFamily="18" charset="0"/>
              </a:rPr>
              <a:t>tourne</a:t>
            </a:r>
            <a:r>
              <a:rPr lang="nl-BE" sz="3600" dirty="0" smtClean="0">
                <a:solidFill>
                  <a:schemeClr val="bg1"/>
                </a:solidFill>
                <a:latin typeface="Bell MT" pitchFamily="18" charset="0"/>
              </a:rPr>
              <a:t>!</a:t>
            </a:r>
            <a:endParaRPr lang="nl-BE" sz="36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Bonjour,</a:t>
            </a:r>
          </a:p>
          <a:p>
            <a:pPr marL="0" indent="0">
              <a:buNone/>
            </a:pPr>
            <a:endParaRPr lang="fr-BE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marL="0" indent="0">
              <a:buNone/>
            </a:pP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Je suis sûr que vous avez déjà vu au moins un de mes films en classe de FLE. Mais est-ce que vous savez également quels sont les autres films que j’ai réalisés? Ou savez-vous qui a composé les belles chansons de « Le fabuleux destin d’Amélie Poulain »?  </a:t>
            </a:r>
            <a:r>
              <a:rPr lang="fr-BE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Q</a:t>
            </a: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ue savez-vous déjà du film « Micmacs à tire-larigot »? </a:t>
            </a:r>
            <a:b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Je vous invite à découvrir mon œuvre pendant ce cours.</a:t>
            </a:r>
          </a:p>
          <a:p>
            <a:pPr marL="0" indent="0">
              <a:buNone/>
            </a:pP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Bonne chance!</a:t>
            </a:r>
          </a:p>
          <a:p>
            <a:pPr marL="0" indent="0">
              <a:buNone/>
            </a:pPr>
            <a:endParaRPr lang="fr-BE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marL="0" indent="0">
              <a:buNone/>
            </a:pPr>
            <a:r>
              <a:rPr lang="fr-B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Jean-Pierre Jeunet</a:t>
            </a:r>
            <a:endParaRPr lang="fr-BE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pic>
        <p:nvPicPr>
          <p:cNvPr id="1026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6804248" y="4822264"/>
            <a:ext cx="2050868" cy="18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bg1"/>
                </a:solidFill>
                <a:latin typeface="Bell MT" pitchFamily="18" charset="0"/>
              </a:rPr>
              <a:t>La </a:t>
            </a:r>
            <a:r>
              <a:rPr lang="nl-BE" sz="3600" dirty="0" err="1" smtClean="0">
                <a:solidFill>
                  <a:schemeClr val="bg1"/>
                </a:solidFill>
                <a:latin typeface="Bell MT" pitchFamily="18" charset="0"/>
              </a:rPr>
              <a:t>tâche</a:t>
            </a:r>
            <a:endParaRPr lang="nl-BE" sz="36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8234" y="220486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BE" sz="2000" dirty="0" smtClean="0">
                <a:latin typeface="Bell MT" pitchFamily="18" charset="0"/>
              </a:rPr>
              <a:t>Pendant ce cours, vous découvrirez l’œuvre de Jean-Pierre Jeunet, un cinéaste français très célèbre.</a:t>
            </a:r>
          </a:p>
          <a:p>
            <a:pPr>
              <a:buFont typeface="Wingdings" pitchFamily="2" charset="2"/>
              <a:buChar char="v"/>
            </a:pPr>
            <a:r>
              <a:rPr lang="fr-BE" sz="2000" dirty="0" smtClean="0">
                <a:latin typeface="Bell MT" pitchFamily="18" charset="0"/>
              </a:rPr>
              <a:t>En premier lieu, vous répondrez aux questions qui suivent dans la </a:t>
            </a:r>
            <a:r>
              <a:rPr lang="fr-BE" sz="2000" dirty="0" err="1" smtClean="0">
                <a:latin typeface="Bell MT" pitchFamily="18" charset="0"/>
              </a:rPr>
              <a:t>webquest</a:t>
            </a:r>
            <a:r>
              <a:rPr lang="fr-BE" sz="2000" dirty="0" smtClean="0">
                <a:latin typeface="Bell MT" pitchFamily="18" charset="0"/>
              </a:rPr>
              <a:t>. </a:t>
            </a:r>
          </a:p>
          <a:p>
            <a:pPr lvl="1">
              <a:buFont typeface="Wingdings" pitchFamily="2" charset="2"/>
              <a:buChar char="v"/>
            </a:pPr>
            <a:r>
              <a:rPr lang="fr-BE" sz="1800" dirty="0" smtClean="0">
                <a:latin typeface="Bell MT" pitchFamily="18" charset="0"/>
              </a:rPr>
              <a:t> Soit, vous trouvez les réponses sur Internet, soit vous répondez vous-même à la question. </a:t>
            </a:r>
          </a:p>
          <a:p>
            <a:pPr lvl="1">
              <a:buFont typeface="Wingdings" pitchFamily="2" charset="2"/>
              <a:buChar char="v"/>
            </a:pPr>
            <a:r>
              <a:rPr lang="fr-BE" sz="1800" dirty="0" smtClean="0">
                <a:latin typeface="Bell MT" pitchFamily="18" charset="0"/>
              </a:rPr>
              <a:t>Vous remettez votre document Word à la fin de ce cours.</a:t>
            </a:r>
          </a:p>
          <a:p>
            <a:pPr>
              <a:buFont typeface="Wingdings" pitchFamily="2" charset="2"/>
              <a:buChar char="v"/>
            </a:pPr>
            <a:r>
              <a:rPr lang="fr-BE" sz="2000" dirty="0" smtClean="0">
                <a:latin typeface="Bell MT" pitchFamily="18" charset="0"/>
              </a:rPr>
              <a:t>En deuxième lieu, vous </a:t>
            </a:r>
            <a:r>
              <a:rPr lang="fr-BE" sz="2000" dirty="0">
                <a:latin typeface="Bell MT" pitchFamily="18" charset="0"/>
              </a:rPr>
              <a:t>élaborerez à deux une </a:t>
            </a:r>
            <a:r>
              <a:rPr lang="fr-BE" sz="2000" dirty="0" smtClean="0">
                <a:latin typeface="Bell MT" pitchFamily="18" charset="0"/>
              </a:rPr>
              <a:t>présentation orale sur un film de Jean-Pierre Jeunet (de votre choix). </a:t>
            </a:r>
          </a:p>
          <a:p>
            <a:pPr lvl="1">
              <a:buFont typeface="Wingdings" pitchFamily="2" charset="2"/>
              <a:buChar char="v"/>
            </a:pPr>
            <a:r>
              <a:rPr lang="fr-BE" sz="1800" dirty="0" smtClean="0">
                <a:latin typeface="Bell MT" pitchFamily="18" charset="0"/>
              </a:rPr>
              <a:t>Une présentation PowerPoint n’est pas obligatoire mais peut aider à faciliter la présentation. (durée: 10 minutes)</a:t>
            </a:r>
          </a:p>
          <a:p>
            <a:pPr lvl="1">
              <a:buFont typeface="Wingdings" pitchFamily="2" charset="2"/>
              <a:buChar char="v"/>
            </a:pPr>
            <a:r>
              <a:rPr lang="fr-BE" sz="1800" dirty="0" smtClean="0">
                <a:latin typeface="Bell MT" pitchFamily="18" charset="0"/>
              </a:rPr>
              <a:t>Date: à fixer la semaine prochaine.</a:t>
            </a:r>
          </a:p>
          <a:p>
            <a:pPr lvl="1">
              <a:buFont typeface="Wingdings" pitchFamily="2" charset="2"/>
              <a:buChar char="v"/>
            </a:pPr>
            <a:r>
              <a:rPr lang="fr-BE" sz="1800" dirty="0" smtClean="0">
                <a:latin typeface="Bell MT" pitchFamily="18" charset="0"/>
              </a:rPr>
              <a:t>Les instructions pour la présentation se trouvent à la fin de la </a:t>
            </a:r>
            <a:r>
              <a:rPr lang="fr-BE" sz="1800" dirty="0" err="1" smtClean="0">
                <a:latin typeface="Bell MT" pitchFamily="18" charset="0"/>
              </a:rPr>
              <a:t>webquest</a:t>
            </a:r>
            <a:r>
              <a:rPr lang="fr-BE" sz="1800" dirty="0" smtClean="0">
                <a:latin typeface="Bell MT" pitchFamily="18" charset="0"/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930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5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>
                <a:solidFill>
                  <a:schemeClr val="bg1"/>
                </a:solidFill>
                <a:latin typeface="Bell MT" pitchFamily="18" charset="0"/>
              </a:rPr>
              <a:t>La </a:t>
            </a:r>
            <a:r>
              <a:rPr lang="nl-BE" sz="3600" dirty="0" err="1" smtClean="0">
                <a:solidFill>
                  <a:schemeClr val="bg1"/>
                </a:solidFill>
                <a:latin typeface="Bell MT" pitchFamily="18" charset="0"/>
              </a:rPr>
              <a:t>tâche</a:t>
            </a:r>
            <a:endParaRPr lang="nl-BE" sz="36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8234" y="22048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00" dirty="0" smtClean="0">
                <a:latin typeface="Bell MT" pitchFamily="18" charset="0"/>
              </a:rPr>
              <a:t>Les </a:t>
            </a:r>
            <a:r>
              <a:rPr lang="nl-BE" sz="2600" dirty="0" err="1" smtClean="0">
                <a:latin typeface="Bell MT" pitchFamily="18" charset="0"/>
              </a:rPr>
              <a:t>instructions</a:t>
            </a:r>
            <a:r>
              <a:rPr lang="nl-BE" sz="2600" dirty="0" smtClean="0">
                <a:latin typeface="Bell MT" pitchFamily="18" charset="0"/>
              </a:rPr>
              <a:t>:</a:t>
            </a:r>
          </a:p>
          <a:p>
            <a:pPr marL="914400" lvl="2" indent="0">
              <a:buNone/>
            </a:pPr>
            <a:endParaRPr lang="nl-BE" sz="1800" dirty="0" smtClean="0">
              <a:latin typeface="Bell MT" pitchFamily="18" charset="0"/>
            </a:endParaRPr>
          </a:p>
          <a:p>
            <a:pPr marL="914400" lvl="2" indent="0">
              <a:buNone/>
            </a:pPr>
            <a:r>
              <a:rPr lang="nl-BE" dirty="0" smtClean="0">
                <a:latin typeface="Bell MT" pitchFamily="18" charset="0"/>
              </a:rPr>
              <a:t>Ce </a:t>
            </a:r>
            <a:r>
              <a:rPr lang="nl-BE" dirty="0" err="1" smtClean="0">
                <a:latin typeface="Bell MT" pitchFamily="18" charset="0"/>
              </a:rPr>
              <a:t>symbole</a:t>
            </a:r>
            <a:r>
              <a:rPr lang="nl-BE" dirty="0" smtClean="0">
                <a:latin typeface="Bell MT" pitchFamily="18" charset="0"/>
              </a:rPr>
              <a:t> </a:t>
            </a:r>
            <a:r>
              <a:rPr lang="nl-BE" dirty="0" err="1" smtClean="0">
                <a:latin typeface="Bell MT" pitchFamily="18" charset="0"/>
              </a:rPr>
              <a:t>indique</a:t>
            </a:r>
            <a:r>
              <a:rPr lang="nl-BE" dirty="0" smtClean="0">
                <a:latin typeface="Bell MT" pitchFamily="18" charset="0"/>
              </a:rPr>
              <a:t> que </a:t>
            </a:r>
            <a:r>
              <a:rPr lang="nl-BE" dirty="0" err="1" smtClean="0">
                <a:latin typeface="Bell MT" pitchFamily="18" charset="0"/>
              </a:rPr>
              <a:t>vous</a:t>
            </a:r>
            <a:r>
              <a:rPr lang="nl-BE" dirty="0" smtClean="0">
                <a:latin typeface="Bell MT" pitchFamily="18" charset="0"/>
              </a:rPr>
              <a:t> </a:t>
            </a:r>
            <a:r>
              <a:rPr lang="nl-BE" dirty="0" err="1" smtClean="0">
                <a:latin typeface="Bell MT" pitchFamily="18" charset="0"/>
              </a:rPr>
              <a:t>devez</a:t>
            </a:r>
            <a:r>
              <a:rPr lang="nl-BE" dirty="0" smtClean="0">
                <a:latin typeface="Bell MT" pitchFamily="18" charset="0"/>
              </a:rPr>
              <a:t> </a:t>
            </a:r>
            <a:r>
              <a:rPr lang="nl-BE" dirty="0" err="1" smtClean="0">
                <a:latin typeface="Bell MT" pitchFamily="18" charset="0"/>
              </a:rPr>
              <a:t>inclure</a:t>
            </a:r>
            <a:r>
              <a:rPr lang="nl-BE" dirty="0" smtClean="0">
                <a:latin typeface="Bell MT" pitchFamily="18" charset="0"/>
              </a:rPr>
              <a:t> </a:t>
            </a:r>
            <a:r>
              <a:rPr lang="nl-BE" dirty="0" err="1" smtClean="0">
                <a:latin typeface="Bell MT" pitchFamily="18" charset="0"/>
              </a:rPr>
              <a:t>une</a:t>
            </a:r>
            <a:r>
              <a:rPr lang="nl-BE" dirty="0" smtClean="0">
                <a:latin typeface="Bell MT" pitchFamily="18" charset="0"/>
              </a:rPr>
              <a:t> </a:t>
            </a:r>
            <a:r>
              <a:rPr lang="nl-BE" dirty="0" err="1" smtClean="0">
                <a:latin typeface="Bell MT" pitchFamily="18" charset="0"/>
              </a:rPr>
              <a:t>réponse</a:t>
            </a:r>
            <a:r>
              <a:rPr lang="nl-BE" dirty="0" smtClean="0">
                <a:latin typeface="Bell MT" pitchFamily="18" charset="0"/>
              </a:rPr>
              <a:t> dans </a:t>
            </a:r>
            <a:r>
              <a:rPr lang="nl-BE" dirty="0" err="1" smtClean="0">
                <a:latin typeface="Bell MT" pitchFamily="18" charset="0"/>
              </a:rPr>
              <a:t>le</a:t>
            </a:r>
            <a:r>
              <a:rPr lang="nl-BE" dirty="0" smtClean="0">
                <a:latin typeface="Bell MT" pitchFamily="18" charset="0"/>
              </a:rPr>
              <a:t> document à </a:t>
            </a:r>
            <a:r>
              <a:rPr lang="nl-BE" dirty="0" err="1" smtClean="0">
                <a:latin typeface="Bell MT" pitchFamily="18" charset="0"/>
              </a:rPr>
              <a:t>remettre</a:t>
            </a:r>
            <a:r>
              <a:rPr lang="nl-BE" dirty="0">
                <a:latin typeface="Bell MT" pitchFamily="18" charset="0"/>
              </a:rPr>
              <a:t>.</a:t>
            </a:r>
            <a:endParaRPr lang="nl-BE" dirty="0" smtClean="0">
              <a:latin typeface="Bell MT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893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179512" y="2951657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Le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fabuleux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destin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d’Amélie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Poulain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3425" cy="808945"/>
          </a:xfrm>
        </p:spPr>
      </p:pic>
      <p:sp>
        <p:nvSpPr>
          <p:cNvPr id="5" name="Tekstvak 4"/>
          <p:cNvSpPr txBox="1"/>
          <p:nvPr/>
        </p:nvSpPr>
        <p:spPr>
          <a:xfrm>
            <a:off x="1132005" y="2492895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latin typeface="Bell MT" pitchFamily="18" charset="0"/>
              </a:rPr>
              <a:t>Lisez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le</a:t>
            </a:r>
            <a:r>
              <a:rPr lang="nl-BE" sz="2000" dirty="0" smtClean="0">
                <a:latin typeface="Bell MT" pitchFamily="18" charset="0"/>
              </a:rPr>
              <a:t> synopsis du film et </a:t>
            </a:r>
            <a:r>
              <a:rPr lang="nl-BE" sz="2000" dirty="0" err="1" smtClean="0">
                <a:latin typeface="Bell MT" pitchFamily="18" charset="0"/>
              </a:rPr>
              <a:t>regardez</a:t>
            </a:r>
            <a:r>
              <a:rPr lang="nl-BE" sz="2000" dirty="0" smtClean="0">
                <a:latin typeface="Bell MT" pitchFamily="18" charset="0"/>
              </a:rPr>
              <a:t> la bande annonce. </a:t>
            </a:r>
          </a:p>
          <a:p>
            <a:r>
              <a:rPr lang="nl-BE" sz="1600" dirty="0" smtClean="0">
                <a:latin typeface="Bell MT" pitchFamily="18" charset="0"/>
                <a:hlinkClick r:id="rId3"/>
              </a:rPr>
              <a:t>http://jpjeunet.com/filmographie/le-fabuleux-destin-amelie-poulain/synopsis/</a:t>
            </a:r>
            <a:r>
              <a:rPr lang="nl-BE" sz="1600" dirty="0" smtClean="0">
                <a:latin typeface="Bell MT" pitchFamily="18" charset="0"/>
              </a:rPr>
              <a:t> </a:t>
            </a:r>
          </a:p>
          <a:p>
            <a:r>
              <a:rPr lang="nl-BE" sz="1600" dirty="0" smtClean="0">
                <a:latin typeface="Bell MT" pitchFamily="18" charset="0"/>
                <a:hlinkClick r:id="rId4"/>
              </a:rPr>
              <a:t>http://jpjeunet.com/filmographie/le-fabuleux-destin-amelie-poulain/bande-annonce/</a:t>
            </a:r>
            <a:endParaRPr lang="nl-BE" sz="1600" dirty="0" smtClean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  <a:hlinkClick r:id="rId5"/>
            </a:endParaRPr>
          </a:p>
          <a:p>
            <a:r>
              <a:rPr lang="nl-BE" sz="2000" dirty="0" smtClean="0">
                <a:latin typeface="Bell MT" pitchFamily="18" charset="0"/>
              </a:rPr>
              <a:t>EO à deux: </a:t>
            </a:r>
            <a:br>
              <a:rPr lang="nl-BE" sz="2000" dirty="0" smtClean="0">
                <a:latin typeface="Bell MT" pitchFamily="18" charset="0"/>
              </a:rPr>
            </a:br>
            <a:r>
              <a:rPr lang="nl-BE" sz="2000" dirty="0" err="1" smtClean="0">
                <a:latin typeface="Bell MT" pitchFamily="18" charset="0"/>
              </a:rPr>
              <a:t>Quelle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est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votre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impression</a:t>
            </a:r>
            <a:r>
              <a:rPr lang="nl-BE" sz="2000" dirty="0" smtClean="0">
                <a:latin typeface="Bell MT" pitchFamily="18" charset="0"/>
              </a:rPr>
              <a:t>? </a:t>
            </a:r>
            <a:r>
              <a:rPr lang="nl-BE" sz="2000" dirty="0" err="1" smtClean="0">
                <a:latin typeface="Bell MT" pitchFamily="18" charset="0"/>
              </a:rPr>
              <a:t>Vous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aimez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ce</a:t>
            </a:r>
            <a:r>
              <a:rPr lang="nl-BE" sz="2000" dirty="0" smtClean="0">
                <a:latin typeface="Bell MT" pitchFamily="18" charset="0"/>
              </a:rPr>
              <a:t> genre de film? </a:t>
            </a:r>
          </a:p>
          <a:p>
            <a:endParaRPr lang="nl-BE" sz="2000" dirty="0" smtClean="0">
              <a:latin typeface="Bell MT" pitchFamily="18" charset="0"/>
            </a:endParaRPr>
          </a:p>
          <a:p>
            <a:endParaRPr lang="nl-BE" sz="2000" dirty="0">
              <a:latin typeface="Bell MT" pitchFamily="18" charset="0"/>
            </a:endParaRPr>
          </a:p>
          <a:p>
            <a:endParaRPr lang="nl-BE" sz="2000" dirty="0" smtClean="0">
              <a:latin typeface="Bell MT" pitchFamily="18" charset="0"/>
            </a:endParaRPr>
          </a:p>
          <a:p>
            <a:r>
              <a:rPr lang="nl-BE" sz="2000" dirty="0" err="1" smtClean="0">
                <a:latin typeface="Bell MT" pitchFamily="18" charset="0"/>
              </a:rPr>
              <a:t>Regardez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>
                <a:latin typeface="Bell MT" pitchFamily="18" charset="0"/>
              </a:rPr>
              <a:t>le</a:t>
            </a:r>
            <a:r>
              <a:rPr lang="nl-BE" sz="2000" dirty="0">
                <a:latin typeface="Bell MT" pitchFamily="18" charset="0"/>
              </a:rPr>
              <a:t> reportage et </a:t>
            </a:r>
            <a:r>
              <a:rPr lang="nl-BE" sz="2000" dirty="0" err="1">
                <a:latin typeface="Bell MT" pitchFamily="18" charset="0"/>
              </a:rPr>
              <a:t>répondez</a:t>
            </a:r>
            <a:r>
              <a:rPr lang="nl-BE" sz="2000" dirty="0">
                <a:latin typeface="Bell MT" pitchFamily="18" charset="0"/>
              </a:rPr>
              <a:t> à la question </a:t>
            </a:r>
            <a:r>
              <a:rPr lang="nl-BE" sz="2000" dirty="0" err="1">
                <a:latin typeface="Bell MT" pitchFamily="18" charset="0"/>
              </a:rPr>
              <a:t>suivante</a:t>
            </a:r>
            <a:r>
              <a:rPr lang="nl-BE" sz="2000" dirty="0">
                <a:latin typeface="Bell MT" pitchFamily="18" charset="0"/>
              </a:rPr>
              <a:t>.</a:t>
            </a:r>
            <a:br>
              <a:rPr lang="nl-BE" sz="2000" dirty="0">
                <a:latin typeface="Bell MT" pitchFamily="18" charset="0"/>
              </a:rPr>
            </a:br>
            <a:r>
              <a:rPr lang="nl-BE" sz="1600" dirty="0">
                <a:latin typeface="Bell MT" pitchFamily="18" charset="0"/>
                <a:hlinkClick r:id="rId6"/>
              </a:rPr>
              <a:t>http://</a:t>
            </a:r>
            <a:r>
              <a:rPr lang="nl-BE" sz="1600" dirty="0" smtClean="0">
                <a:latin typeface="Bell MT" pitchFamily="18" charset="0"/>
                <a:hlinkClick r:id="rId6"/>
              </a:rPr>
              <a:t>www.ina.fr/art-et-culture/cinema/video/1717322008022/amelie-poulain.fr.html</a:t>
            </a:r>
            <a:r>
              <a:rPr lang="nl-BE" sz="1600" dirty="0" smtClean="0">
                <a:latin typeface="Bell MT" pitchFamily="18" charset="0"/>
              </a:rPr>
              <a:t> </a:t>
            </a:r>
            <a:endParaRPr lang="nl-BE" sz="1600" dirty="0">
              <a:latin typeface="Bell MT" pitchFamily="18" charset="0"/>
            </a:endParaRPr>
          </a:p>
          <a:p>
            <a:r>
              <a:rPr lang="nl-BE" sz="2000" dirty="0" err="1" smtClean="0">
                <a:latin typeface="Bell MT" pitchFamily="18" charset="0"/>
              </a:rPr>
              <a:t>Comment</a:t>
            </a:r>
            <a:r>
              <a:rPr lang="nl-BE" sz="2000" dirty="0" smtClean="0">
                <a:latin typeface="Bell MT" pitchFamily="18" charset="0"/>
              </a:rPr>
              <a:t> a </a:t>
            </a:r>
            <a:r>
              <a:rPr lang="nl-BE" sz="2000" dirty="0" err="1" smtClean="0">
                <a:latin typeface="Bell MT" pitchFamily="18" charset="0"/>
              </a:rPr>
              <a:t>changé</a:t>
            </a:r>
            <a:r>
              <a:rPr lang="nl-BE" sz="2000" dirty="0" smtClean="0">
                <a:latin typeface="Bell MT" pitchFamily="18" charset="0"/>
              </a:rPr>
              <a:t> la </a:t>
            </a:r>
            <a:r>
              <a:rPr lang="nl-BE" sz="2000" dirty="0" err="1" smtClean="0">
                <a:latin typeface="Bell MT" pitchFamily="18" charset="0"/>
              </a:rPr>
              <a:t>vie</a:t>
            </a:r>
            <a:r>
              <a:rPr lang="nl-BE" sz="2000" dirty="0" smtClean="0">
                <a:latin typeface="Bell MT" pitchFamily="18" charset="0"/>
              </a:rPr>
              <a:t> dans </a:t>
            </a:r>
            <a:r>
              <a:rPr lang="nl-BE" sz="2000" dirty="0" err="1" smtClean="0">
                <a:latin typeface="Bell MT" pitchFamily="18" charset="0"/>
              </a:rPr>
              <a:t>le</a:t>
            </a:r>
            <a:r>
              <a:rPr lang="nl-BE" sz="2000" dirty="0" smtClean="0">
                <a:latin typeface="Bell MT" pitchFamily="18" charset="0"/>
              </a:rPr>
              <a:t> </a:t>
            </a:r>
            <a:r>
              <a:rPr lang="nl-BE" sz="2000" dirty="0" err="1" smtClean="0">
                <a:latin typeface="Bell MT" pitchFamily="18" charset="0"/>
              </a:rPr>
              <a:t>quartier</a:t>
            </a:r>
            <a:r>
              <a:rPr lang="nl-BE" sz="2000" dirty="0" smtClean="0">
                <a:latin typeface="Bell MT" pitchFamily="18" charset="0"/>
              </a:rPr>
              <a:t> Montmartre </a:t>
            </a:r>
            <a:r>
              <a:rPr lang="nl-BE" sz="2000" dirty="0" err="1" smtClean="0">
                <a:latin typeface="Bell MT" pitchFamily="18" charset="0"/>
              </a:rPr>
              <a:t>depuis</a:t>
            </a:r>
            <a:r>
              <a:rPr lang="nl-BE" sz="2000" dirty="0" smtClean="0">
                <a:latin typeface="Bell MT" pitchFamily="18" charset="0"/>
              </a:rPr>
              <a:t> la sortie du film? </a:t>
            </a:r>
            <a:endParaRPr lang="nl-BE" sz="1600" dirty="0" smtClean="0">
              <a:latin typeface="Bell MT" pitchFamily="18" charset="0"/>
            </a:endParaRPr>
          </a:p>
        </p:txBody>
      </p:sp>
      <p:pic>
        <p:nvPicPr>
          <p:cNvPr id="7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79126" y="5085184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Le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fabuleux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destin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d’Amélie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Poulain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3425" cy="808945"/>
          </a:xfrm>
        </p:spPr>
      </p:pic>
      <p:sp>
        <p:nvSpPr>
          <p:cNvPr id="3" name="Tekstvak 2"/>
          <p:cNvSpPr txBox="1"/>
          <p:nvPr/>
        </p:nvSpPr>
        <p:spPr>
          <a:xfrm>
            <a:off x="1115616" y="2276872"/>
            <a:ext cx="7596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 smtClean="0">
                <a:latin typeface="Bell MT" pitchFamily="18" charset="0"/>
              </a:rPr>
              <a:t>« Le </a:t>
            </a:r>
            <a:r>
              <a:rPr lang="fr-FR" i="1" dirty="0">
                <a:latin typeface="Bell MT" pitchFamily="18" charset="0"/>
              </a:rPr>
              <a:t>destin et le hasard ont souvent joué un rôle important dans mon travail. La rencontre avec Audrey </a:t>
            </a:r>
            <a:r>
              <a:rPr lang="fr-FR" i="1" dirty="0" err="1">
                <a:latin typeface="Bell MT" pitchFamily="18" charset="0"/>
              </a:rPr>
              <a:t>Tautou</a:t>
            </a:r>
            <a:r>
              <a:rPr lang="fr-FR" i="1" dirty="0">
                <a:latin typeface="Bell MT" pitchFamily="18" charset="0"/>
              </a:rPr>
              <a:t>, suite à la défection d’Emily Watson, la découverte de </a:t>
            </a:r>
            <a:r>
              <a:rPr lang="fr-FR" i="1" dirty="0" smtClean="0">
                <a:latin typeface="Bell MT" pitchFamily="18" charset="0"/>
              </a:rPr>
              <a:t>Yann </a:t>
            </a:r>
            <a:r>
              <a:rPr lang="fr-FR" i="1" dirty="0" err="1">
                <a:latin typeface="Bell MT" pitchFamily="18" charset="0"/>
              </a:rPr>
              <a:t>Tiersen</a:t>
            </a:r>
            <a:r>
              <a:rPr lang="fr-FR" i="1" dirty="0">
                <a:latin typeface="Bell MT" pitchFamily="18" charset="0"/>
              </a:rPr>
              <a:t> grâce à une stagiaire qui avait glissé un CD dans la voiture me conduisant au tournage d’Amélie… Plus récemment, sur </a:t>
            </a:r>
            <a:r>
              <a:rPr lang="fr-FR" i="1" dirty="0" err="1">
                <a:latin typeface="Bell MT" pitchFamily="18" charset="0"/>
              </a:rPr>
              <a:t>MicMacs</a:t>
            </a:r>
            <a:r>
              <a:rPr lang="fr-FR" i="1" dirty="0">
                <a:latin typeface="Bell MT" pitchFamily="18" charset="0"/>
              </a:rPr>
              <a:t> : « copié collé » d’Amélie, la rencontre avec Dany Boon suite au renoncement de Djamel </a:t>
            </a:r>
            <a:r>
              <a:rPr lang="fr-FR" i="1" dirty="0" err="1" smtClean="0">
                <a:latin typeface="Bell MT" pitchFamily="18" charset="0"/>
              </a:rPr>
              <a:t>Debouze</a:t>
            </a:r>
            <a:r>
              <a:rPr lang="fr-FR" i="1" dirty="0">
                <a:latin typeface="Bell MT" pitchFamily="18" charset="0"/>
              </a:rPr>
              <a:t>, et la découverte d’un jeune compositeur, Raphaël Beau, de la même façon que pour </a:t>
            </a:r>
            <a:r>
              <a:rPr lang="fr-FR" i="1" dirty="0" err="1">
                <a:latin typeface="Bell MT" pitchFamily="18" charset="0"/>
              </a:rPr>
              <a:t>Tiersen</a:t>
            </a:r>
            <a:r>
              <a:rPr lang="fr-FR" i="1" dirty="0" smtClean="0">
                <a:latin typeface="Bell MT" pitchFamily="18" charset="0"/>
              </a:rPr>
              <a:t>… »</a:t>
            </a:r>
          </a:p>
          <a:p>
            <a:pPr algn="just"/>
            <a:endParaRPr lang="fr-FR" sz="2400" i="1" dirty="0">
              <a:latin typeface="Bell MT" pitchFamily="18" charset="0"/>
            </a:endParaRPr>
          </a:p>
          <a:p>
            <a:pPr algn="just"/>
            <a:r>
              <a:rPr lang="fr-FR" sz="2000" dirty="0" smtClean="0">
                <a:latin typeface="Bell MT" pitchFamily="18" charset="0"/>
              </a:rPr>
              <a:t>Écoutez une chanson du film en cliquant sur la photo ci-dessus. </a:t>
            </a:r>
          </a:p>
        </p:txBody>
      </p:sp>
    </p:spTree>
    <p:extLst>
      <p:ext uri="{BB962C8B-B14F-4D97-AF65-F5344CB8AC3E}">
        <p14:creationId xmlns:p14="http://schemas.microsoft.com/office/powerpoint/2010/main" val="174857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Le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fabuleux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destin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d’Amélie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Poulain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3425" cy="808945"/>
          </a:xfrm>
        </p:spPr>
      </p:pic>
      <p:sp>
        <p:nvSpPr>
          <p:cNvPr id="3" name="Tekstvak 2"/>
          <p:cNvSpPr txBox="1"/>
          <p:nvPr/>
        </p:nvSpPr>
        <p:spPr>
          <a:xfrm>
            <a:off x="1384784" y="2276872"/>
            <a:ext cx="7596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Regardez </a:t>
            </a:r>
            <a:r>
              <a:rPr lang="fr-FR" sz="2400" dirty="0">
                <a:latin typeface="Bell MT" pitchFamily="18" charset="0"/>
              </a:rPr>
              <a:t>le </a:t>
            </a:r>
            <a:r>
              <a:rPr lang="fr-FR" sz="2400" dirty="0" smtClean="0">
                <a:latin typeface="Bell MT" pitchFamily="18" charset="0"/>
              </a:rPr>
              <a:t>reportage.</a:t>
            </a:r>
            <a:endParaRPr lang="fr-FR" sz="2400" dirty="0">
              <a:latin typeface="Bell MT" pitchFamily="18" charset="0"/>
            </a:endParaRPr>
          </a:p>
          <a:p>
            <a:r>
              <a:rPr lang="nl-BE" sz="1600" dirty="0" smtClean="0">
                <a:latin typeface="Bell MT" pitchFamily="18" charset="0"/>
                <a:hlinkClick r:id="rId4"/>
              </a:rPr>
              <a:t>http</a:t>
            </a:r>
            <a:r>
              <a:rPr lang="nl-BE" sz="1600" dirty="0">
                <a:latin typeface="Bell MT" pitchFamily="18" charset="0"/>
                <a:hlinkClick r:id="rId4"/>
              </a:rPr>
              <a:t>://</a:t>
            </a:r>
            <a:r>
              <a:rPr lang="nl-BE" sz="1600" dirty="0" smtClean="0">
                <a:latin typeface="Bell MT" pitchFamily="18" charset="0"/>
                <a:hlinkClick r:id="rId4"/>
              </a:rPr>
              <a:t>www.ina.fr/video/2851047001052/yann-tiersen.fr.html</a:t>
            </a:r>
            <a:endParaRPr lang="nl-BE" sz="1600" dirty="0" smtClean="0">
              <a:latin typeface="Bell MT" pitchFamily="18" charset="0"/>
            </a:endParaRPr>
          </a:p>
          <a:p>
            <a:endParaRPr lang="nl-BE" sz="1600" dirty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r>
              <a:rPr lang="nl-BE" sz="2400" dirty="0" err="1" smtClean="0">
                <a:latin typeface="Bell MT" pitchFamily="18" charset="0"/>
              </a:rPr>
              <a:t>Répondez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aux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questions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suivantes</a:t>
            </a:r>
            <a:r>
              <a:rPr lang="nl-BE" sz="2400" dirty="0" smtClean="0">
                <a:latin typeface="Bell MT" pitchFamily="18" charset="0"/>
              </a:rPr>
              <a:t>.</a:t>
            </a:r>
          </a:p>
          <a:p>
            <a:r>
              <a:rPr lang="nl-BE" sz="2400" dirty="0" err="1" smtClean="0">
                <a:latin typeface="Bell MT" pitchFamily="18" charset="0"/>
              </a:rPr>
              <a:t>Où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l’artiste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s’est-il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retiré</a:t>
            </a:r>
            <a:r>
              <a:rPr lang="nl-BE" sz="2400" dirty="0" smtClean="0">
                <a:latin typeface="Bell MT" pitchFamily="18" charset="0"/>
              </a:rPr>
              <a:t> pour composer?</a:t>
            </a:r>
          </a:p>
          <a:p>
            <a:r>
              <a:rPr lang="nl-BE" sz="2400" dirty="0" err="1" smtClean="0">
                <a:latin typeface="Bell MT" pitchFamily="18" charset="0"/>
              </a:rPr>
              <a:t>Il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joue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plusieurs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instruments</a:t>
            </a:r>
            <a:r>
              <a:rPr lang="nl-BE" sz="2400" dirty="0" smtClean="0">
                <a:latin typeface="Bell MT" pitchFamily="18" charset="0"/>
              </a:rPr>
              <a:t>. </a:t>
            </a:r>
            <a:r>
              <a:rPr lang="nl-BE" sz="2400" dirty="0" err="1" smtClean="0">
                <a:latin typeface="Bell MT" pitchFamily="18" charset="0"/>
              </a:rPr>
              <a:t>Lesquels</a:t>
            </a:r>
            <a:r>
              <a:rPr lang="nl-BE" sz="2400" dirty="0" smtClean="0">
                <a:latin typeface="Bell MT" pitchFamily="18" charset="0"/>
              </a:rPr>
              <a:t>? </a:t>
            </a:r>
            <a:endParaRPr lang="nl-BE" sz="2400" dirty="0">
              <a:latin typeface="Bell MT" pitchFamily="18" charset="0"/>
            </a:endParaRPr>
          </a:p>
          <a:p>
            <a:r>
              <a:rPr lang="nl-BE" sz="2400" dirty="0" err="1" smtClean="0">
                <a:latin typeface="Bell MT" pitchFamily="18" charset="0"/>
              </a:rPr>
              <a:t>Il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accorde</a:t>
            </a:r>
            <a:r>
              <a:rPr lang="nl-BE" sz="2400" dirty="0" smtClean="0">
                <a:latin typeface="Bell MT" pitchFamily="18" charset="0"/>
              </a:rPr>
              <a:t> </a:t>
            </a:r>
            <a:r>
              <a:rPr lang="nl-BE" sz="2400" dirty="0" err="1" smtClean="0">
                <a:latin typeface="Bell MT" pitchFamily="18" charset="0"/>
              </a:rPr>
              <a:t>une</a:t>
            </a:r>
            <a:r>
              <a:rPr lang="nl-BE" sz="2400" dirty="0" smtClean="0">
                <a:latin typeface="Bell MT" pitchFamily="18" charset="0"/>
              </a:rPr>
              <a:t> grande </a:t>
            </a:r>
            <a:r>
              <a:rPr lang="nl-BE" sz="2400" dirty="0" err="1" smtClean="0">
                <a:latin typeface="Bell MT" pitchFamily="18" charset="0"/>
              </a:rPr>
              <a:t>importance</a:t>
            </a:r>
            <a:r>
              <a:rPr lang="nl-BE" sz="2400" dirty="0" smtClean="0">
                <a:latin typeface="Bell MT" pitchFamily="18" charset="0"/>
              </a:rPr>
              <a:t> à la </a:t>
            </a:r>
            <a:r>
              <a:rPr lang="nl-BE" sz="2400" dirty="0" err="1" smtClean="0">
                <a:latin typeface="Bell MT" pitchFamily="18" charset="0"/>
              </a:rPr>
              <a:t>mer</a:t>
            </a:r>
            <a:r>
              <a:rPr lang="nl-BE" sz="2400" dirty="0" smtClean="0">
                <a:latin typeface="Bell MT" pitchFamily="18" charset="0"/>
              </a:rPr>
              <a:t>. </a:t>
            </a:r>
            <a:r>
              <a:rPr lang="nl-BE" sz="2400" dirty="0" err="1" smtClean="0">
                <a:latin typeface="Bell MT" pitchFamily="18" charset="0"/>
              </a:rPr>
              <a:t>Pourquoi</a:t>
            </a:r>
            <a:r>
              <a:rPr lang="nl-BE" sz="2400" dirty="0" smtClean="0">
                <a:latin typeface="Bell MT" pitchFamily="18" charset="0"/>
              </a:rPr>
              <a:t>? </a:t>
            </a:r>
          </a:p>
        </p:txBody>
      </p:sp>
      <p:pic>
        <p:nvPicPr>
          <p:cNvPr id="6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179512" y="3717032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Micmacs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à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tire-larigot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03648" y="2611166"/>
            <a:ext cx="7582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Bell MT" pitchFamily="18" charset="0"/>
              </a:rPr>
              <a:t>Lisez le synopsis. </a:t>
            </a:r>
          </a:p>
          <a:p>
            <a:r>
              <a:rPr lang="fr-CA" sz="1600" dirty="0" smtClean="0">
                <a:latin typeface="Bell MT" pitchFamily="18" charset="0"/>
                <a:hlinkClick r:id="rId3"/>
              </a:rPr>
              <a:t>http://jpjeunet.com/filmographie/micmacs/synopsis/</a:t>
            </a:r>
            <a:r>
              <a:rPr lang="fr-CA" sz="1600" dirty="0" smtClean="0">
                <a:latin typeface="Bell MT" pitchFamily="18" charset="0"/>
              </a:rPr>
              <a:t> </a:t>
            </a:r>
          </a:p>
          <a:p>
            <a:endParaRPr lang="fr-CA" sz="1600" dirty="0" smtClean="0">
              <a:latin typeface="Bell MT" pitchFamily="18" charset="0"/>
            </a:endParaRPr>
          </a:p>
          <a:p>
            <a:pPr algn="just"/>
            <a:r>
              <a:rPr lang="fr-CA" sz="2400" dirty="0" smtClean="0">
                <a:latin typeface="Bell MT" pitchFamily="18" charset="0"/>
              </a:rPr>
              <a:t>Dans le synopsis, on parle des “Micmacs à tire-larigot”, des “hurluberlus”, des “truculents chiffonniers”, etc. Que signifient ces mots-là? </a:t>
            </a:r>
          </a:p>
          <a:p>
            <a:pPr algn="just"/>
            <a:r>
              <a:rPr lang="fr-CA" sz="2400" dirty="0" smtClean="0">
                <a:latin typeface="Bell MT" pitchFamily="18" charset="0"/>
              </a:rPr>
              <a:t>Élaborez une liste de vocabulaire et insérez-la dans votre document. Vous utilisez les dictionnaires en classe. </a:t>
            </a:r>
            <a:endParaRPr lang="fr-CA" sz="1600" dirty="0" smtClean="0">
              <a:latin typeface="Bell MT" pitchFamily="18" charset="0"/>
            </a:endParaRPr>
          </a:p>
          <a:p>
            <a:endParaRPr lang="nl-BE" sz="1600" dirty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endParaRPr lang="nl-BE" sz="1600" dirty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endParaRPr lang="nl-BE" sz="1600" dirty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  <a:p>
            <a:endParaRPr lang="nl-BE" sz="1600" dirty="0" smtClean="0">
              <a:latin typeface="Bell MT" pitchFamily="18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29600" cy="806165"/>
          </a:xfrm>
        </p:spPr>
      </p:pic>
      <p:pic>
        <p:nvPicPr>
          <p:cNvPr id="7" name="Picture 2" descr="B:\Users\Nathalie\Documents\1UA\FLE élargissement\filmpje ico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t="9152" r="12857" b="13039"/>
          <a:stretch/>
        </p:blipFill>
        <p:spPr bwMode="auto">
          <a:xfrm>
            <a:off x="178882" y="4221088"/>
            <a:ext cx="1080120" cy="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On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découvre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!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Micmacs</a:t>
            </a:r>
            <a:r>
              <a:rPr lang="nl-BE" sz="2800" dirty="0" smtClean="0">
                <a:solidFill>
                  <a:schemeClr val="bg1"/>
                </a:solidFill>
                <a:latin typeface="Bell MT" pitchFamily="18" charset="0"/>
              </a:rPr>
              <a:t> à </a:t>
            </a:r>
            <a:r>
              <a:rPr lang="nl-BE" sz="2800" dirty="0" err="1" smtClean="0">
                <a:solidFill>
                  <a:schemeClr val="bg1"/>
                </a:solidFill>
                <a:latin typeface="Bell MT" pitchFamily="18" charset="0"/>
              </a:rPr>
              <a:t>tire-larigot</a:t>
            </a:r>
            <a:endParaRPr lang="nl-BE" sz="2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03648" y="2611166"/>
            <a:ext cx="7582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 err="1" smtClean="0">
                <a:latin typeface="Bell MT" pitchFamily="18" charset="0"/>
              </a:rPr>
              <a:t>Bazil</a:t>
            </a:r>
            <a:r>
              <a:rPr lang="fr-CA" sz="2000" dirty="0" smtClean="0">
                <a:latin typeface="Bell MT" pitchFamily="18" charset="0"/>
              </a:rPr>
              <a:t> (le personnage principal) est recueilli </a:t>
            </a:r>
            <a:r>
              <a:rPr lang="fr-CA" sz="2000" dirty="0">
                <a:latin typeface="Bell MT" pitchFamily="18" charset="0"/>
              </a:rPr>
              <a:t>par une bande de truculents chiffonniers aux aspirations et aux talents aussi divers qu’inattendus, vivant dans une véritable caverne d’Ali-Baba : Remington (Omar </a:t>
            </a:r>
            <a:r>
              <a:rPr lang="fr-CA" sz="2000" dirty="0" err="1">
                <a:latin typeface="Bell MT" pitchFamily="18" charset="0"/>
              </a:rPr>
              <a:t>Sy</a:t>
            </a:r>
            <a:r>
              <a:rPr lang="fr-CA" sz="2000" dirty="0">
                <a:latin typeface="Bell MT" pitchFamily="18" charset="0"/>
              </a:rPr>
              <a:t>), Calculette (Marie-Julie </a:t>
            </a:r>
            <a:r>
              <a:rPr lang="fr-CA" sz="2000" dirty="0" err="1">
                <a:latin typeface="Bell MT" pitchFamily="18" charset="0"/>
              </a:rPr>
              <a:t>Baup</a:t>
            </a:r>
            <a:r>
              <a:rPr lang="fr-CA" sz="2000" dirty="0">
                <a:latin typeface="Bell MT" pitchFamily="18" charset="0"/>
              </a:rPr>
              <a:t>), Fracasse (Dominique Pinon), Placard (Jean-Pierre Marielle), la Môme Caoutchouc (Julie Ferrier), Petit Pierre (Michel </a:t>
            </a:r>
            <a:r>
              <a:rPr lang="fr-CA" sz="2000" dirty="0" err="1">
                <a:latin typeface="Bell MT" pitchFamily="18" charset="0"/>
              </a:rPr>
              <a:t>Cremades</a:t>
            </a:r>
            <a:r>
              <a:rPr lang="fr-CA" sz="2000" dirty="0">
                <a:latin typeface="Bell MT" pitchFamily="18" charset="0"/>
              </a:rPr>
              <a:t>) et Tambouille (Yolande Moreau</a:t>
            </a:r>
            <a:r>
              <a:rPr lang="fr-CA" sz="2000" dirty="0" smtClean="0">
                <a:latin typeface="Bell MT" pitchFamily="18" charset="0"/>
              </a:rPr>
              <a:t>).</a:t>
            </a:r>
          </a:p>
          <a:p>
            <a:pPr algn="just"/>
            <a:endParaRPr lang="fr-CA" sz="2400" dirty="0" smtClean="0">
              <a:latin typeface="Bell MT" pitchFamily="18" charset="0"/>
            </a:endParaRPr>
          </a:p>
          <a:p>
            <a:pPr algn="just"/>
            <a:r>
              <a:rPr lang="fr-CA" sz="2000" dirty="0" smtClean="0">
                <a:latin typeface="Bell MT" pitchFamily="18" charset="0"/>
              </a:rPr>
              <a:t>EO à deux:</a:t>
            </a:r>
          </a:p>
          <a:p>
            <a:pPr algn="just"/>
            <a:r>
              <a:rPr lang="fr-CA" sz="2000" dirty="0" smtClean="0">
                <a:latin typeface="Bell MT" pitchFamily="18" charset="0"/>
              </a:rPr>
              <a:t>Découvrez les personnages sur le site et choisissez-en un. Selon vous, quel serait son talent?</a:t>
            </a:r>
          </a:p>
          <a:p>
            <a:pPr algn="just"/>
            <a:r>
              <a:rPr lang="fr-CA" sz="2000" dirty="0" smtClean="0">
                <a:latin typeface="Bell MT" pitchFamily="18" charset="0"/>
              </a:rPr>
              <a:t> </a:t>
            </a:r>
            <a:r>
              <a:rPr lang="fr-CA" sz="2000" dirty="0">
                <a:latin typeface="Bell MT" pitchFamily="18" charset="0"/>
              </a:rPr>
              <a:t/>
            </a:r>
            <a:br>
              <a:rPr lang="fr-CA" sz="2000" dirty="0">
                <a:latin typeface="Bell MT" pitchFamily="18" charset="0"/>
              </a:rPr>
            </a:br>
            <a:endParaRPr lang="fr-CA" sz="1600" dirty="0">
              <a:latin typeface="Bell MT" pitchFamily="18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29600" cy="806165"/>
          </a:xfrm>
        </p:spPr>
      </p:pic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5842819"/>
            <a:ext cx="744959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648</Words>
  <Application>Microsoft Office PowerPoint</Application>
  <PresentationFormat>On-screen Show (4:3)</PresentationFormat>
  <Paragraphs>163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Kantoorthema</vt:lpstr>
      <vt:lpstr>PowerPoint Presentation</vt:lpstr>
      <vt:lpstr>Silence, on tourne!</vt:lpstr>
      <vt:lpstr>La tâche</vt:lpstr>
      <vt:lpstr>La tâche</vt:lpstr>
      <vt:lpstr>On découvre! Le fabuleux destin d’Amélie Poulain</vt:lpstr>
      <vt:lpstr>On découvre! Le fabuleux destin d’Amélie Poulain</vt:lpstr>
      <vt:lpstr>On découvre! Le fabuleux destin d’Amélie Poulain</vt:lpstr>
      <vt:lpstr>On découvre! Micmacs à tire-larigot</vt:lpstr>
      <vt:lpstr>On découvre! Micmacs à tire-larigot</vt:lpstr>
      <vt:lpstr>On découvre! Micmacs à tire-larigot</vt:lpstr>
      <vt:lpstr>On découvre! Un long dimanche de fiançailles</vt:lpstr>
      <vt:lpstr>Fin</vt:lpstr>
      <vt:lpstr>Évaluation</vt:lpstr>
      <vt:lpstr>Évaluation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</dc:creator>
  <cp:lastModifiedBy>Vandermeulen Nina</cp:lastModifiedBy>
  <cp:revision>47</cp:revision>
  <dcterms:created xsi:type="dcterms:W3CDTF">2013-02-01T21:36:54Z</dcterms:created>
  <dcterms:modified xsi:type="dcterms:W3CDTF">2014-12-19T14:40:28Z</dcterms:modified>
</cp:coreProperties>
</file>