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0" r:id="rId5"/>
    <p:sldId id="271" r:id="rId6"/>
    <p:sldId id="272" r:id="rId7"/>
    <p:sldId id="261" r:id="rId8"/>
    <p:sldId id="260" r:id="rId9"/>
    <p:sldId id="273" r:id="rId10"/>
    <p:sldId id="262" r:id="rId11"/>
    <p:sldId id="263" r:id="rId12"/>
    <p:sldId id="274" r:id="rId13"/>
    <p:sldId id="264" r:id="rId14"/>
    <p:sldId id="265" r:id="rId15"/>
    <p:sldId id="266" r:id="rId16"/>
    <p:sldId id="267" r:id="rId17"/>
    <p:sldId id="268" r:id="rId18"/>
    <p:sldId id="269" r:id="rId19"/>
    <p:sldId id="275" r:id="rId20"/>
    <p:sldId id="276" r:id="rId21"/>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fr-F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fr-FR"/>
          </a:p>
        </p:txBody>
      </p:sp>
      <p:sp>
        <p:nvSpPr>
          <p:cNvPr id="4" name="Tijdelijke aanduiding voor datum 3"/>
          <p:cNvSpPr>
            <a:spLocks noGrp="1"/>
          </p:cNvSpPr>
          <p:nvPr>
            <p:ph type="dt" sz="half" idx="10"/>
          </p:nvPr>
        </p:nvSpPr>
        <p:spPr/>
        <p:txBody>
          <a:bodyPr/>
          <a:lstStyle/>
          <a:p>
            <a:fld id="{A44F29EF-7108-443E-B8FD-239320BA571E}" type="datetimeFigureOut">
              <a:rPr lang="fr-FR" smtClean="0"/>
              <a:pPr/>
              <a:t>19/12/2014</a:t>
            </a:fld>
            <a:endParaRPr lang="fr-FR"/>
          </a:p>
        </p:txBody>
      </p:sp>
      <p:sp>
        <p:nvSpPr>
          <p:cNvPr id="5" name="Tijdelijke aanduiding voor voettekst 4"/>
          <p:cNvSpPr>
            <a:spLocks noGrp="1"/>
          </p:cNvSpPr>
          <p:nvPr>
            <p:ph type="ftr" sz="quarter" idx="11"/>
          </p:nvPr>
        </p:nvSpPr>
        <p:spPr/>
        <p:txBody>
          <a:bodyPr/>
          <a:lstStyle/>
          <a:p>
            <a:endParaRPr lang="fr-FR"/>
          </a:p>
        </p:txBody>
      </p:sp>
      <p:sp>
        <p:nvSpPr>
          <p:cNvPr id="6" name="Tijdelijke aanduiding voor dianummer 5"/>
          <p:cNvSpPr>
            <a:spLocks noGrp="1"/>
          </p:cNvSpPr>
          <p:nvPr>
            <p:ph type="sldNum" sz="quarter" idx="12"/>
          </p:nvPr>
        </p:nvSpPr>
        <p:spPr/>
        <p:txBody>
          <a:bodyPr/>
          <a:lstStyle/>
          <a:p>
            <a:fld id="{01F6D76C-B7B1-4C37-95EF-BA7183CE6ED0}"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fr-FR"/>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FR"/>
          </a:p>
        </p:txBody>
      </p:sp>
      <p:sp>
        <p:nvSpPr>
          <p:cNvPr id="4" name="Tijdelijke aanduiding voor datum 3"/>
          <p:cNvSpPr>
            <a:spLocks noGrp="1"/>
          </p:cNvSpPr>
          <p:nvPr>
            <p:ph type="dt" sz="half" idx="10"/>
          </p:nvPr>
        </p:nvSpPr>
        <p:spPr/>
        <p:txBody>
          <a:bodyPr/>
          <a:lstStyle/>
          <a:p>
            <a:fld id="{A44F29EF-7108-443E-B8FD-239320BA571E}" type="datetimeFigureOut">
              <a:rPr lang="fr-FR" smtClean="0"/>
              <a:pPr/>
              <a:t>19/12/2014</a:t>
            </a:fld>
            <a:endParaRPr lang="fr-FR"/>
          </a:p>
        </p:txBody>
      </p:sp>
      <p:sp>
        <p:nvSpPr>
          <p:cNvPr id="5" name="Tijdelijke aanduiding voor voettekst 4"/>
          <p:cNvSpPr>
            <a:spLocks noGrp="1"/>
          </p:cNvSpPr>
          <p:nvPr>
            <p:ph type="ftr" sz="quarter" idx="11"/>
          </p:nvPr>
        </p:nvSpPr>
        <p:spPr/>
        <p:txBody>
          <a:bodyPr/>
          <a:lstStyle/>
          <a:p>
            <a:endParaRPr lang="fr-FR"/>
          </a:p>
        </p:txBody>
      </p:sp>
      <p:sp>
        <p:nvSpPr>
          <p:cNvPr id="6" name="Tijdelijke aanduiding voor dianummer 5"/>
          <p:cNvSpPr>
            <a:spLocks noGrp="1"/>
          </p:cNvSpPr>
          <p:nvPr>
            <p:ph type="sldNum" sz="quarter" idx="12"/>
          </p:nvPr>
        </p:nvSpPr>
        <p:spPr/>
        <p:txBody>
          <a:bodyPr/>
          <a:lstStyle/>
          <a:p>
            <a:fld id="{01F6D76C-B7B1-4C37-95EF-BA7183CE6ED0}"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fr-F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FR"/>
          </a:p>
        </p:txBody>
      </p:sp>
      <p:sp>
        <p:nvSpPr>
          <p:cNvPr id="4" name="Tijdelijke aanduiding voor datum 3"/>
          <p:cNvSpPr>
            <a:spLocks noGrp="1"/>
          </p:cNvSpPr>
          <p:nvPr>
            <p:ph type="dt" sz="half" idx="10"/>
          </p:nvPr>
        </p:nvSpPr>
        <p:spPr/>
        <p:txBody>
          <a:bodyPr/>
          <a:lstStyle/>
          <a:p>
            <a:fld id="{A44F29EF-7108-443E-B8FD-239320BA571E}" type="datetimeFigureOut">
              <a:rPr lang="fr-FR" smtClean="0"/>
              <a:pPr/>
              <a:t>19/12/2014</a:t>
            </a:fld>
            <a:endParaRPr lang="fr-FR"/>
          </a:p>
        </p:txBody>
      </p:sp>
      <p:sp>
        <p:nvSpPr>
          <p:cNvPr id="5" name="Tijdelijke aanduiding voor voettekst 4"/>
          <p:cNvSpPr>
            <a:spLocks noGrp="1"/>
          </p:cNvSpPr>
          <p:nvPr>
            <p:ph type="ftr" sz="quarter" idx="11"/>
          </p:nvPr>
        </p:nvSpPr>
        <p:spPr/>
        <p:txBody>
          <a:bodyPr/>
          <a:lstStyle/>
          <a:p>
            <a:endParaRPr lang="fr-FR"/>
          </a:p>
        </p:txBody>
      </p:sp>
      <p:sp>
        <p:nvSpPr>
          <p:cNvPr id="6" name="Tijdelijke aanduiding voor dianummer 5"/>
          <p:cNvSpPr>
            <a:spLocks noGrp="1"/>
          </p:cNvSpPr>
          <p:nvPr>
            <p:ph type="sldNum" sz="quarter" idx="12"/>
          </p:nvPr>
        </p:nvSpPr>
        <p:spPr/>
        <p:txBody>
          <a:bodyPr/>
          <a:lstStyle/>
          <a:p>
            <a:fld id="{01F6D76C-B7B1-4C37-95EF-BA7183CE6ED0}"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fr-FR"/>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FR"/>
          </a:p>
        </p:txBody>
      </p:sp>
      <p:sp>
        <p:nvSpPr>
          <p:cNvPr id="4" name="Tijdelijke aanduiding voor datum 3"/>
          <p:cNvSpPr>
            <a:spLocks noGrp="1"/>
          </p:cNvSpPr>
          <p:nvPr>
            <p:ph type="dt" sz="half" idx="10"/>
          </p:nvPr>
        </p:nvSpPr>
        <p:spPr/>
        <p:txBody>
          <a:bodyPr/>
          <a:lstStyle/>
          <a:p>
            <a:fld id="{A44F29EF-7108-443E-B8FD-239320BA571E}" type="datetimeFigureOut">
              <a:rPr lang="fr-FR" smtClean="0"/>
              <a:pPr/>
              <a:t>19/12/2014</a:t>
            </a:fld>
            <a:endParaRPr lang="fr-FR"/>
          </a:p>
        </p:txBody>
      </p:sp>
      <p:sp>
        <p:nvSpPr>
          <p:cNvPr id="5" name="Tijdelijke aanduiding voor voettekst 4"/>
          <p:cNvSpPr>
            <a:spLocks noGrp="1"/>
          </p:cNvSpPr>
          <p:nvPr>
            <p:ph type="ftr" sz="quarter" idx="11"/>
          </p:nvPr>
        </p:nvSpPr>
        <p:spPr/>
        <p:txBody>
          <a:bodyPr/>
          <a:lstStyle/>
          <a:p>
            <a:endParaRPr lang="fr-FR"/>
          </a:p>
        </p:txBody>
      </p:sp>
      <p:sp>
        <p:nvSpPr>
          <p:cNvPr id="6" name="Tijdelijke aanduiding voor dianummer 5"/>
          <p:cNvSpPr>
            <a:spLocks noGrp="1"/>
          </p:cNvSpPr>
          <p:nvPr>
            <p:ph type="sldNum" sz="quarter" idx="12"/>
          </p:nvPr>
        </p:nvSpPr>
        <p:spPr/>
        <p:txBody>
          <a:bodyPr/>
          <a:lstStyle/>
          <a:p>
            <a:fld id="{01F6D76C-B7B1-4C37-95EF-BA7183CE6ED0}"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fr-F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44F29EF-7108-443E-B8FD-239320BA571E}" type="datetimeFigureOut">
              <a:rPr lang="fr-FR" smtClean="0"/>
              <a:pPr/>
              <a:t>19/12/2014</a:t>
            </a:fld>
            <a:endParaRPr lang="fr-FR"/>
          </a:p>
        </p:txBody>
      </p:sp>
      <p:sp>
        <p:nvSpPr>
          <p:cNvPr id="5" name="Tijdelijke aanduiding voor voettekst 4"/>
          <p:cNvSpPr>
            <a:spLocks noGrp="1"/>
          </p:cNvSpPr>
          <p:nvPr>
            <p:ph type="ftr" sz="quarter" idx="11"/>
          </p:nvPr>
        </p:nvSpPr>
        <p:spPr/>
        <p:txBody>
          <a:bodyPr/>
          <a:lstStyle/>
          <a:p>
            <a:endParaRPr lang="fr-FR"/>
          </a:p>
        </p:txBody>
      </p:sp>
      <p:sp>
        <p:nvSpPr>
          <p:cNvPr id="6" name="Tijdelijke aanduiding voor dianummer 5"/>
          <p:cNvSpPr>
            <a:spLocks noGrp="1"/>
          </p:cNvSpPr>
          <p:nvPr>
            <p:ph type="sldNum" sz="quarter" idx="12"/>
          </p:nvPr>
        </p:nvSpPr>
        <p:spPr/>
        <p:txBody>
          <a:bodyPr/>
          <a:lstStyle/>
          <a:p>
            <a:fld id="{01F6D76C-B7B1-4C37-95EF-BA7183CE6ED0}"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fr-F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F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FR"/>
          </a:p>
        </p:txBody>
      </p:sp>
      <p:sp>
        <p:nvSpPr>
          <p:cNvPr id="5" name="Tijdelijke aanduiding voor datum 4"/>
          <p:cNvSpPr>
            <a:spLocks noGrp="1"/>
          </p:cNvSpPr>
          <p:nvPr>
            <p:ph type="dt" sz="half" idx="10"/>
          </p:nvPr>
        </p:nvSpPr>
        <p:spPr/>
        <p:txBody>
          <a:bodyPr/>
          <a:lstStyle/>
          <a:p>
            <a:fld id="{A44F29EF-7108-443E-B8FD-239320BA571E}" type="datetimeFigureOut">
              <a:rPr lang="fr-FR" smtClean="0"/>
              <a:pPr/>
              <a:t>19/12/2014</a:t>
            </a:fld>
            <a:endParaRPr lang="fr-FR"/>
          </a:p>
        </p:txBody>
      </p:sp>
      <p:sp>
        <p:nvSpPr>
          <p:cNvPr id="6" name="Tijdelijke aanduiding voor voettekst 5"/>
          <p:cNvSpPr>
            <a:spLocks noGrp="1"/>
          </p:cNvSpPr>
          <p:nvPr>
            <p:ph type="ftr" sz="quarter" idx="11"/>
          </p:nvPr>
        </p:nvSpPr>
        <p:spPr/>
        <p:txBody>
          <a:bodyPr/>
          <a:lstStyle/>
          <a:p>
            <a:endParaRPr lang="fr-FR"/>
          </a:p>
        </p:txBody>
      </p:sp>
      <p:sp>
        <p:nvSpPr>
          <p:cNvPr id="7" name="Tijdelijke aanduiding voor dianummer 6"/>
          <p:cNvSpPr>
            <a:spLocks noGrp="1"/>
          </p:cNvSpPr>
          <p:nvPr>
            <p:ph type="sldNum" sz="quarter" idx="12"/>
          </p:nvPr>
        </p:nvSpPr>
        <p:spPr/>
        <p:txBody>
          <a:bodyPr/>
          <a:lstStyle/>
          <a:p>
            <a:fld id="{01F6D76C-B7B1-4C37-95EF-BA7183CE6ED0}"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fr-F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F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FR"/>
          </a:p>
        </p:txBody>
      </p:sp>
      <p:sp>
        <p:nvSpPr>
          <p:cNvPr id="7" name="Tijdelijke aanduiding voor datum 6"/>
          <p:cNvSpPr>
            <a:spLocks noGrp="1"/>
          </p:cNvSpPr>
          <p:nvPr>
            <p:ph type="dt" sz="half" idx="10"/>
          </p:nvPr>
        </p:nvSpPr>
        <p:spPr/>
        <p:txBody>
          <a:bodyPr/>
          <a:lstStyle/>
          <a:p>
            <a:fld id="{A44F29EF-7108-443E-B8FD-239320BA571E}" type="datetimeFigureOut">
              <a:rPr lang="fr-FR" smtClean="0"/>
              <a:pPr/>
              <a:t>19/12/2014</a:t>
            </a:fld>
            <a:endParaRPr lang="fr-FR"/>
          </a:p>
        </p:txBody>
      </p:sp>
      <p:sp>
        <p:nvSpPr>
          <p:cNvPr id="8" name="Tijdelijke aanduiding voor voettekst 7"/>
          <p:cNvSpPr>
            <a:spLocks noGrp="1"/>
          </p:cNvSpPr>
          <p:nvPr>
            <p:ph type="ftr" sz="quarter" idx="11"/>
          </p:nvPr>
        </p:nvSpPr>
        <p:spPr/>
        <p:txBody>
          <a:bodyPr/>
          <a:lstStyle/>
          <a:p>
            <a:endParaRPr lang="fr-FR"/>
          </a:p>
        </p:txBody>
      </p:sp>
      <p:sp>
        <p:nvSpPr>
          <p:cNvPr id="9" name="Tijdelijke aanduiding voor dianummer 8"/>
          <p:cNvSpPr>
            <a:spLocks noGrp="1"/>
          </p:cNvSpPr>
          <p:nvPr>
            <p:ph type="sldNum" sz="quarter" idx="12"/>
          </p:nvPr>
        </p:nvSpPr>
        <p:spPr/>
        <p:txBody>
          <a:bodyPr/>
          <a:lstStyle/>
          <a:p>
            <a:fld id="{01F6D76C-B7B1-4C37-95EF-BA7183CE6ED0}"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fr-FR"/>
          </a:p>
        </p:txBody>
      </p:sp>
      <p:sp>
        <p:nvSpPr>
          <p:cNvPr id="3" name="Tijdelijke aanduiding voor datum 2"/>
          <p:cNvSpPr>
            <a:spLocks noGrp="1"/>
          </p:cNvSpPr>
          <p:nvPr>
            <p:ph type="dt" sz="half" idx="10"/>
          </p:nvPr>
        </p:nvSpPr>
        <p:spPr/>
        <p:txBody>
          <a:bodyPr/>
          <a:lstStyle/>
          <a:p>
            <a:fld id="{A44F29EF-7108-443E-B8FD-239320BA571E}" type="datetimeFigureOut">
              <a:rPr lang="fr-FR" smtClean="0"/>
              <a:pPr/>
              <a:t>19/12/2014</a:t>
            </a:fld>
            <a:endParaRPr lang="fr-FR"/>
          </a:p>
        </p:txBody>
      </p:sp>
      <p:sp>
        <p:nvSpPr>
          <p:cNvPr id="4" name="Tijdelijke aanduiding voor voettekst 3"/>
          <p:cNvSpPr>
            <a:spLocks noGrp="1"/>
          </p:cNvSpPr>
          <p:nvPr>
            <p:ph type="ftr" sz="quarter" idx="11"/>
          </p:nvPr>
        </p:nvSpPr>
        <p:spPr/>
        <p:txBody>
          <a:bodyPr/>
          <a:lstStyle/>
          <a:p>
            <a:endParaRPr lang="fr-FR"/>
          </a:p>
        </p:txBody>
      </p:sp>
      <p:sp>
        <p:nvSpPr>
          <p:cNvPr id="5" name="Tijdelijke aanduiding voor dianummer 4"/>
          <p:cNvSpPr>
            <a:spLocks noGrp="1"/>
          </p:cNvSpPr>
          <p:nvPr>
            <p:ph type="sldNum" sz="quarter" idx="12"/>
          </p:nvPr>
        </p:nvSpPr>
        <p:spPr/>
        <p:txBody>
          <a:bodyPr/>
          <a:lstStyle/>
          <a:p>
            <a:fld id="{01F6D76C-B7B1-4C37-95EF-BA7183CE6ED0}"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44F29EF-7108-443E-B8FD-239320BA571E}" type="datetimeFigureOut">
              <a:rPr lang="fr-FR" smtClean="0"/>
              <a:pPr/>
              <a:t>19/12/2014</a:t>
            </a:fld>
            <a:endParaRPr lang="fr-FR"/>
          </a:p>
        </p:txBody>
      </p:sp>
      <p:sp>
        <p:nvSpPr>
          <p:cNvPr id="3" name="Tijdelijke aanduiding voor voettekst 2"/>
          <p:cNvSpPr>
            <a:spLocks noGrp="1"/>
          </p:cNvSpPr>
          <p:nvPr>
            <p:ph type="ftr" sz="quarter" idx="11"/>
          </p:nvPr>
        </p:nvSpPr>
        <p:spPr/>
        <p:txBody>
          <a:bodyPr/>
          <a:lstStyle/>
          <a:p>
            <a:endParaRPr lang="fr-FR"/>
          </a:p>
        </p:txBody>
      </p:sp>
      <p:sp>
        <p:nvSpPr>
          <p:cNvPr id="4" name="Tijdelijke aanduiding voor dianummer 3"/>
          <p:cNvSpPr>
            <a:spLocks noGrp="1"/>
          </p:cNvSpPr>
          <p:nvPr>
            <p:ph type="sldNum" sz="quarter" idx="12"/>
          </p:nvPr>
        </p:nvSpPr>
        <p:spPr/>
        <p:txBody>
          <a:bodyPr/>
          <a:lstStyle/>
          <a:p>
            <a:fld id="{01F6D76C-B7B1-4C37-95EF-BA7183CE6ED0}"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fr-F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F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44F29EF-7108-443E-B8FD-239320BA571E}" type="datetimeFigureOut">
              <a:rPr lang="fr-FR" smtClean="0"/>
              <a:pPr/>
              <a:t>19/12/2014</a:t>
            </a:fld>
            <a:endParaRPr lang="fr-FR"/>
          </a:p>
        </p:txBody>
      </p:sp>
      <p:sp>
        <p:nvSpPr>
          <p:cNvPr id="6" name="Tijdelijke aanduiding voor voettekst 5"/>
          <p:cNvSpPr>
            <a:spLocks noGrp="1"/>
          </p:cNvSpPr>
          <p:nvPr>
            <p:ph type="ftr" sz="quarter" idx="11"/>
          </p:nvPr>
        </p:nvSpPr>
        <p:spPr/>
        <p:txBody>
          <a:bodyPr/>
          <a:lstStyle/>
          <a:p>
            <a:endParaRPr lang="fr-FR"/>
          </a:p>
        </p:txBody>
      </p:sp>
      <p:sp>
        <p:nvSpPr>
          <p:cNvPr id="7" name="Tijdelijke aanduiding voor dianummer 6"/>
          <p:cNvSpPr>
            <a:spLocks noGrp="1"/>
          </p:cNvSpPr>
          <p:nvPr>
            <p:ph type="sldNum" sz="quarter" idx="12"/>
          </p:nvPr>
        </p:nvSpPr>
        <p:spPr/>
        <p:txBody>
          <a:bodyPr/>
          <a:lstStyle/>
          <a:p>
            <a:fld id="{01F6D76C-B7B1-4C37-95EF-BA7183CE6ED0}"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fr-F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44F29EF-7108-443E-B8FD-239320BA571E}" type="datetimeFigureOut">
              <a:rPr lang="fr-FR" smtClean="0"/>
              <a:pPr/>
              <a:t>19/12/2014</a:t>
            </a:fld>
            <a:endParaRPr lang="fr-FR"/>
          </a:p>
        </p:txBody>
      </p:sp>
      <p:sp>
        <p:nvSpPr>
          <p:cNvPr id="6" name="Tijdelijke aanduiding voor voettekst 5"/>
          <p:cNvSpPr>
            <a:spLocks noGrp="1"/>
          </p:cNvSpPr>
          <p:nvPr>
            <p:ph type="ftr" sz="quarter" idx="11"/>
          </p:nvPr>
        </p:nvSpPr>
        <p:spPr/>
        <p:txBody>
          <a:bodyPr/>
          <a:lstStyle/>
          <a:p>
            <a:endParaRPr lang="fr-FR"/>
          </a:p>
        </p:txBody>
      </p:sp>
      <p:sp>
        <p:nvSpPr>
          <p:cNvPr id="7" name="Tijdelijke aanduiding voor dianummer 6"/>
          <p:cNvSpPr>
            <a:spLocks noGrp="1"/>
          </p:cNvSpPr>
          <p:nvPr>
            <p:ph type="sldNum" sz="quarter" idx="12"/>
          </p:nvPr>
        </p:nvSpPr>
        <p:spPr/>
        <p:txBody>
          <a:bodyPr/>
          <a:lstStyle/>
          <a:p>
            <a:fld id="{01F6D76C-B7B1-4C37-95EF-BA7183CE6ED0}"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alpha val="65000"/>
          </a:scheme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fr-F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F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F29EF-7108-443E-B8FD-239320BA571E}" type="datetimeFigureOut">
              <a:rPr lang="fr-FR" smtClean="0"/>
              <a:pPr/>
              <a:t>19/12/2014</a:t>
            </a:fld>
            <a:endParaRPr lang="fr-F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6D76C-B7B1-4C37-95EF-BA7183CE6ED0}"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www.evene.fr/celebre/biographie/edith-piaf-2970.php" TargetMode="External"/><Relationship Id="rId7" Type="http://schemas.openxmlformats.org/officeDocument/2006/relationships/hyperlink" Target="http://50ansedithpiaf.wordpress.com/edith-piaf/" TargetMode="External"/><Relationship Id="rId2" Type="http://schemas.openxmlformats.org/officeDocument/2006/relationships/hyperlink" Target="http://www.linternaute.com/biographie/edith-piaf/biographie/" TargetMode="External"/><Relationship Id="rId1" Type="http://schemas.openxmlformats.org/officeDocument/2006/relationships/slideLayout" Target="../slideLayouts/slideLayout1.xml"/><Relationship Id="rId6" Type="http://schemas.openxmlformats.org/officeDocument/2006/relationships/hyperlink" Target="http://en.lyrics-copy.com/edith-piaf.htm" TargetMode="External"/><Relationship Id="rId5" Type="http://schemas.openxmlformats.org/officeDocument/2006/relationships/hyperlink" Target="http://www.ladepeche.fr/article/2010/10/10/924190-la-mort-d-edith-on-a-eu-du-mal-a-s-en-remettre.html" TargetMode="External"/><Relationship Id="rId4" Type="http://schemas.openxmlformats.org/officeDocument/2006/relationships/hyperlink" Target="http://www.rfimusique.com/artiste/chanson/edith-piaf/biographie"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youtube.com/watch?v=xujvIs0DhJ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fr-FR" sz="6000" b="1" dirty="0" smtClean="0">
                <a:latin typeface="Arial" pitchFamily="34" charset="0"/>
                <a:cs typeface="Arial" pitchFamily="34" charset="0"/>
              </a:rPr>
              <a:t>Edith Piaf</a:t>
            </a:r>
            <a:endParaRPr lang="fr-FR" sz="6000" b="1" dirty="0">
              <a:latin typeface="Arial" pitchFamily="34" charset="0"/>
              <a:cs typeface="Arial" pitchFamily="34" charset="0"/>
            </a:endParaRPr>
          </a:p>
        </p:txBody>
      </p:sp>
      <p:sp>
        <p:nvSpPr>
          <p:cNvPr id="3" name="Ondertitel 2"/>
          <p:cNvSpPr>
            <a:spLocks noGrp="1"/>
          </p:cNvSpPr>
          <p:nvPr>
            <p:ph type="subTitle" idx="1"/>
          </p:nvPr>
        </p:nvSpPr>
        <p:spPr>
          <a:xfrm>
            <a:off x="1043608" y="3356992"/>
            <a:ext cx="6984776" cy="504056"/>
          </a:xfrm>
        </p:spPr>
        <p:txBody>
          <a:bodyPr>
            <a:normAutofit/>
          </a:bodyPr>
          <a:lstStyle/>
          <a:p>
            <a:r>
              <a:rPr lang="fr-FR" sz="1800" dirty="0">
                <a:solidFill>
                  <a:schemeClr val="tx1"/>
                </a:solidFill>
                <a:latin typeface="Arial" pitchFamily="34" charset="0"/>
                <a:cs typeface="Arial" pitchFamily="34" charset="0"/>
              </a:rPr>
              <a:t>s</a:t>
            </a:r>
            <a:r>
              <a:rPr lang="fr-FR" sz="1800" dirty="0" smtClean="0">
                <a:solidFill>
                  <a:schemeClr val="tx1"/>
                </a:solidFill>
                <a:latin typeface="Arial" pitchFamily="34" charset="0"/>
                <a:cs typeface="Arial" pitchFamily="34" charset="0"/>
              </a:rPr>
              <a:t>ixième année langues modernes</a:t>
            </a:r>
            <a:endParaRPr lang="fr-FR" sz="1800" dirty="0">
              <a:solidFill>
                <a:schemeClr val="tx1"/>
              </a:solidFill>
              <a:latin typeface="Arial" pitchFamily="34" charset="0"/>
              <a:cs typeface="Arial" pitchFamily="34" charset="0"/>
            </a:endParaRPr>
          </a:p>
        </p:txBody>
      </p:sp>
      <p:pic>
        <p:nvPicPr>
          <p:cNvPr id="4" name="Afbeelding 3" descr="IMAGE 1.jpg"/>
          <p:cNvPicPr>
            <a:picLocks noChangeAspect="1"/>
          </p:cNvPicPr>
          <p:nvPr/>
        </p:nvPicPr>
        <p:blipFill>
          <a:blip r:embed="rId2" cstate="print">
            <a:lum bright="49000"/>
          </a:blip>
          <a:stretch>
            <a:fillRect/>
          </a:stretch>
        </p:blipFill>
        <p:spPr>
          <a:xfrm>
            <a:off x="0" y="0"/>
            <a:ext cx="9144000" cy="6858000"/>
          </a:xfrm>
          <a:prstGeom prst="rect">
            <a:avLst/>
          </a:prstGeom>
        </p:spPr>
      </p:pic>
      <p:sp>
        <p:nvSpPr>
          <p:cNvPr id="5" name="Tekstvak 4"/>
          <p:cNvSpPr txBox="1"/>
          <p:nvPr/>
        </p:nvSpPr>
        <p:spPr>
          <a:xfrm>
            <a:off x="2123728" y="5157192"/>
            <a:ext cx="4824536" cy="923330"/>
          </a:xfrm>
          <a:prstGeom prst="rect">
            <a:avLst/>
          </a:prstGeom>
          <a:noFill/>
        </p:spPr>
        <p:txBody>
          <a:bodyPr wrap="square" rtlCol="0">
            <a:spAutoFit/>
          </a:bodyPr>
          <a:lstStyle/>
          <a:p>
            <a:pPr algn="ctr"/>
            <a:endParaRPr lang="fr-FR" dirty="0" smtClean="0">
              <a:latin typeface="Arial" pitchFamily="34" charset="0"/>
              <a:cs typeface="Arial" pitchFamily="34" charset="0"/>
            </a:endParaRPr>
          </a:p>
          <a:p>
            <a:pPr algn="ctr"/>
            <a:endParaRPr lang="fr-FR" dirty="0" smtClean="0">
              <a:latin typeface="Arial" pitchFamily="34" charset="0"/>
              <a:cs typeface="Arial" pitchFamily="34" charset="0"/>
            </a:endParaRPr>
          </a:p>
          <a:p>
            <a:pPr algn="ctr"/>
            <a:r>
              <a:rPr lang="fr-FR" dirty="0" smtClean="0">
                <a:latin typeface="Arial" pitchFamily="34" charset="0"/>
                <a:cs typeface="Arial" pitchFamily="34" charset="0"/>
              </a:rPr>
              <a:t>sofiewens4@hotmail.com</a:t>
            </a:r>
            <a:endParaRPr lang="fr-FR" dirty="0">
              <a:latin typeface="Arial" pitchFamily="34" charset="0"/>
              <a:cs typeface="Arial" pitchFamily="34" charset="0"/>
            </a:endParaRPr>
          </a:p>
        </p:txBody>
      </p:sp>
      <p:sp>
        <p:nvSpPr>
          <p:cNvPr id="6" name="Tekstvak 5"/>
          <p:cNvSpPr txBox="1"/>
          <p:nvPr/>
        </p:nvSpPr>
        <p:spPr>
          <a:xfrm>
            <a:off x="1619672" y="2636912"/>
            <a:ext cx="5904656" cy="1692771"/>
          </a:xfrm>
          <a:prstGeom prst="rect">
            <a:avLst/>
          </a:prstGeom>
          <a:noFill/>
        </p:spPr>
        <p:txBody>
          <a:bodyPr wrap="square" rtlCol="0">
            <a:spAutoFit/>
          </a:bodyPr>
          <a:lstStyle/>
          <a:p>
            <a:pPr algn="ctr"/>
            <a:r>
              <a:rPr lang="fr-FR" sz="8000" dirty="0" smtClean="0">
                <a:latin typeface="Arial" pitchFamily="34" charset="0"/>
                <a:cs typeface="Arial" pitchFamily="34" charset="0"/>
              </a:rPr>
              <a:t>Edith Piaf</a:t>
            </a:r>
          </a:p>
          <a:p>
            <a:pPr algn="ctr"/>
            <a:r>
              <a:rPr lang="fr-FR" sz="2400" dirty="0" smtClean="0">
                <a:latin typeface="Arial" pitchFamily="34" charset="0"/>
                <a:cs typeface="Arial" pitchFamily="34" charset="0"/>
              </a:rPr>
              <a:t>Sixième année langues modernes</a:t>
            </a:r>
            <a:endParaRPr lang="fr-F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6"/>
            <a:ext cx="7772400" cy="5472607"/>
          </a:xfrm>
        </p:spPr>
        <p:txBody>
          <a:bodyPr>
            <a:normAutofit fontScale="90000"/>
          </a:bodyPr>
          <a:lstStyle/>
          <a:p>
            <a:pPr algn="l">
              <a:lnSpc>
                <a:spcPct val="150000"/>
              </a:lnSpc>
            </a:pPr>
            <a:r>
              <a:rPr lang="fr-FR" sz="4000" dirty="0" smtClean="0">
                <a:latin typeface="Arial" pitchFamily="34" charset="0"/>
                <a:cs typeface="Arial" pitchFamily="34" charset="0"/>
              </a:rPr>
              <a:t>1. Introduction</a:t>
            </a:r>
            <a:br>
              <a:rPr lang="fr-FR" sz="4000" dirty="0" smtClean="0">
                <a:latin typeface="Arial" pitchFamily="34" charset="0"/>
                <a:cs typeface="Arial" pitchFamily="34" charset="0"/>
              </a:rPr>
            </a:br>
            <a:r>
              <a:rPr lang="fr-FR" sz="4000" dirty="0" smtClean="0">
                <a:latin typeface="Arial" pitchFamily="34" charset="0"/>
                <a:cs typeface="Arial" pitchFamily="34" charset="0"/>
              </a:rPr>
              <a:t>2. Tâche</a:t>
            </a:r>
            <a:br>
              <a:rPr lang="fr-FR" sz="4000" dirty="0" smtClean="0">
                <a:latin typeface="Arial" pitchFamily="34" charset="0"/>
                <a:cs typeface="Arial" pitchFamily="34" charset="0"/>
              </a:rPr>
            </a:br>
            <a:r>
              <a:rPr lang="fr-FR" sz="4000" dirty="0" smtClean="0">
                <a:solidFill>
                  <a:srgbClr val="FF0000"/>
                </a:solidFill>
                <a:latin typeface="Arial" pitchFamily="34" charset="0"/>
                <a:cs typeface="Arial" pitchFamily="34" charset="0"/>
              </a:rPr>
              <a:t>3. Processus</a:t>
            </a: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sz="4000" dirty="0" smtClean="0">
                <a:latin typeface="Arial" pitchFamily="34" charset="0"/>
                <a:cs typeface="Arial" pitchFamily="34" charset="0"/>
              </a:rPr>
              <a:t>4. Ressources</a:t>
            </a:r>
            <a:br>
              <a:rPr lang="fr-FR" sz="4000" dirty="0" smtClean="0">
                <a:latin typeface="Arial" pitchFamily="34" charset="0"/>
                <a:cs typeface="Arial" pitchFamily="34" charset="0"/>
              </a:rPr>
            </a:br>
            <a:r>
              <a:rPr lang="fr-FR" sz="4000" dirty="0" smtClean="0">
                <a:latin typeface="Arial" pitchFamily="34" charset="0"/>
                <a:cs typeface="Arial" pitchFamily="34" charset="0"/>
              </a:rPr>
              <a:t>5. Conclusion</a:t>
            </a:r>
            <a:br>
              <a:rPr lang="fr-FR" sz="4000" dirty="0" smtClean="0">
                <a:latin typeface="Arial" pitchFamily="34" charset="0"/>
                <a:cs typeface="Arial" pitchFamily="34" charset="0"/>
              </a:rPr>
            </a:br>
            <a:r>
              <a:rPr lang="fr-FR" sz="4000" dirty="0" smtClean="0">
                <a:latin typeface="Arial" pitchFamily="34" charset="0"/>
                <a:cs typeface="Arial" pitchFamily="34" charset="0"/>
              </a:rPr>
              <a:t>6. Évaluation</a:t>
            </a:r>
            <a:endParaRPr lang="fr-FR" sz="4000" dirty="0">
              <a:latin typeface="Arial" pitchFamily="34" charset="0"/>
              <a:cs typeface="Arial" pitchFamily="34" charset="0"/>
            </a:endParaRPr>
          </a:p>
        </p:txBody>
      </p:sp>
      <p:pic>
        <p:nvPicPr>
          <p:cNvPr id="4" name="Afbeelding 3" descr="IMAGE 1.jpg"/>
          <p:cNvPicPr>
            <a:picLocks noChangeAspect="1"/>
          </p:cNvPicPr>
          <p:nvPr/>
        </p:nvPicPr>
        <p:blipFill>
          <a:blip r:embed="rId2" cstate="print"/>
          <a:stretch>
            <a:fillRect/>
          </a:stretch>
        </p:blipFill>
        <p:spPr>
          <a:xfrm>
            <a:off x="6482387" y="5301208"/>
            <a:ext cx="2661613" cy="155679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251520" y="476672"/>
            <a:ext cx="8712968" cy="5904656"/>
          </a:xfrm>
        </p:spPr>
        <p:txBody>
          <a:bodyPr>
            <a:normAutofit/>
          </a:bodyPr>
          <a:lstStyle/>
          <a:p>
            <a:pPr marL="514350" indent="-514350" algn="l">
              <a:buAutoNum type="alphaLcParenR"/>
            </a:pPr>
            <a:r>
              <a:rPr lang="fr-FR" sz="2400" dirty="0" smtClean="0">
                <a:solidFill>
                  <a:schemeClr val="tx1"/>
                </a:solidFill>
                <a:latin typeface="Arial" pitchFamily="34" charset="0"/>
                <a:cs typeface="Arial" pitchFamily="34" charset="0"/>
              </a:rPr>
              <a:t>Vous faites des groupes de quatre personnes (</a:t>
            </a:r>
            <a:r>
              <a:rPr lang="fr-FR" sz="2400" dirty="0" smtClean="0">
                <a:solidFill>
                  <a:schemeClr val="tx1"/>
                </a:solidFill>
                <a:latin typeface="Arial"/>
                <a:cs typeface="Arial"/>
              </a:rPr>
              <a:t>±).</a:t>
            </a:r>
          </a:p>
          <a:p>
            <a:pPr marL="514350" indent="-514350" algn="l">
              <a:buAutoNum type="alphaLcParenR"/>
            </a:pPr>
            <a:r>
              <a:rPr lang="fr-FR" sz="2400" dirty="0" smtClean="0">
                <a:solidFill>
                  <a:schemeClr val="tx1"/>
                </a:solidFill>
                <a:latin typeface="Arial"/>
                <a:cs typeface="Arial"/>
              </a:rPr>
              <a:t>Vous choisissez une période de sa vie. </a:t>
            </a:r>
          </a:p>
          <a:p>
            <a:pPr marL="514350" indent="-514350" algn="l">
              <a:buAutoNum type="alphaLcParenR"/>
            </a:pPr>
            <a:r>
              <a:rPr lang="fr-FR" sz="2400" dirty="0" smtClean="0">
                <a:solidFill>
                  <a:schemeClr val="tx1"/>
                </a:solidFill>
                <a:latin typeface="Arial"/>
                <a:cs typeface="Arial"/>
              </a:rPr>
              <a:t>Vous communiquez votre choix au professeur (qui indiquera si ce sujet est encore libre).</a:t>
            </a:r>
          </a:p>
          <a:p>
            <a:pPr marL="514350" indent="-514350" algn="l">
              <a:buAutoNum type="alphaLcParenR"/>
            </a:pPr>
            <a:r>
              <a:rPr lang="fr-FR" sz="2400" dirty="0" smtClean="0">
                <a:solidFill>
                  <a:schemeClr val="tx1"/>
                </a:solidFill>
                <a:latin typeface="Arial"/>
                <a:cs typeface="Arial"/>
              </a:rPr>
              <a:t>Vous parcourez les trois étapes sur la diapositive suivante. Vous avez un cours pour développer vos idées et pour rédiger le texte.</a:t>
            </a:r>
          </a:p>
          <a:p>
            <a:pPr marL="514350" indent="-514350" algn="l">
              <a:buAutoNum type="alphaLcParenR"/>
            </a:pPr>
            <a:r>
              <a:rPr lang="fr-FR" sz="2400" dirty="0" smtClean="0">
                <a:solidFill>
                  <a:schemeClr val="tx1"/>
                </a:solidFill>
                <a:latin typeface="Arial"/>
                <a:cs typeface="Arial"/>
              </a:rPr>
              <a:t>Vous divisez le texte pour la présentation.</a:t>
            </a:r>
          </a:p>
          <a:p>
            <a:pPr marL="514350" indent="-514350" algn="l">
              <a:buAutoNum type="alphaLcParenR"/>
            </a:pPr>
            <a:r>
              <a:rPr lang="fr-FR" sz="2400" dirty="0" smtClean="0">
                <a:solidFill>
                  <a:schemeClr val="tx1"/>
                </a:solidFill>
                <a:latin typeface="Arial"/>
                <a:cs typeface="Arial"/>
              </a:rPr>
              <a:t>À la fin de ce cours vous montrez au prof ce que vous avez fait. </a:t>
            </a:r>
          </a:p>
          <a:p>
            <a:pPr marL="514350" indent="-514350" algn="l">
              <a:buAutoNum type="alphaLcParenR"/>
            </a:pPr>
            <a:r>
              <a:rPr lang="fr-FR" sz="2400" dirty="0" smtClean="0">
                <a:solidFill>
                  <a:schemeClr val="tx1"/>
                </a:solidFill>
                <a:latin typeface="Arial"/>
                <a:cs typeface="Arial"/>
              </a:rPr>
              <a:t>Pendant le cours suivant, vous allez présenter votre texte et vos idées…</a:t>
            </a:r>
          </a:p>
          <a:p>
            <a:pPr marL="514350" indent="-514350" algn="l"/>
            <a:endParaRPr lang="fr-FR" sz="2400" dirty="0" smtClean="0">
              <a:solidFill>
                <a:schemeClr val="tx1"/>
              </a:solidFill>
              <a:latin typeface="Arial"/>
              <a:cs typeface="Arial"/>
            </a:endParaRPr>
          </a:p>
          <a:p>
            <a:pPr marL="514350" indent="-514350" algn="l"/>
            <a:r>
              <a:rPr lang="fr-FR" sz="2400" dirty="0" smtClean="0">
                <a:solidFill>
                  <a:schemeClr val="tx1"/>
                </a:solidFill>
                <a:latin typeface="Arial"/>
                <a:cs typeface="Arial"/>
              </a:rPr>
              <a:t>			BONNE CHANCE!</a:t>
            </a:r>
          </a:p>
          <a:p>
            <a:pPr marL="514350" indent="-514350" algn="l">
              <a:buAutoNum type="alphaLcParenR"/>
            </a:pPr>
            <a:endParaRPr lang="fr-FR" dirty="0">
              <a:solidFill>
                <a:schemeClr val="tx1"/>
              </a:solidFill>
              <a:latin typeface="Arial" pitchFamily="34" charset="0"/>
              <a:cs typeface="Arial" pitchFamily="34" charset="0"/>
            </a:endParaRPr>
          </a:p>
        </p:txBody>
      </p:sp>
      <p:pic>
        <p:nvPicPr>
          <p:cNvPr id="4" name="Afbeelding 3" descr="IMAGE 1.jpg"/>
          <p:cNvPicPr>
            <a:picLocks noChangeAspect="1"/>
          </p:cNvPicPr>
          <p:nvPr/>
        </p:nvPicPr>
        <p:blipFill>
          <a:blip r:embed="rId2" cstate="print"/>
          <a:stretch>
            <a:fillRect/>
          </a:stretch>
        </p:blipFill>
        <p:spPr>
          <a:xfrm>
            <a:off x="6482387" y="5301208"/>
            <a:ext cx="2661613" cy="155679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79512" y="260648"/>
            <a:ext cx="8712968" cy="6192688"/>
          </a:xfrm>
        </p:spPr>
        <p:txBody>
          <a:bodyPr>
            <a:normAutofit/>
          </a:bodyPr>
          <a:lstStyle/>
          <a:p>
            <a:pPr algn="l"/>
            <a:r>
              <a:rPr lang="fr-FR" sz="2400" u="sng" dirty="0" smtClean="0">
                <a:solidFill>
                  <a:schemeClr val="tx1"/>
                </a:solidFill>
                <a:latin typeface="Arial" pitchFamily="34" charset="0"/>
                <a:cs typeface="Arial" pitchFamily="34" charset="0"/>
              </a:rPr>
              <a:t>Étape 1</a:t>
            </a:r>
          </a:p>
          <a:p>
            <a:pPr algn="l"/>
            <a:r>
              <a:rPr lang="fr-FR" sz="2400" dirty="0" smtClean="0">
                <a:solidFill>
                  <a:schemeClr val="tx1"/>
                </a:solidFill>
                <a:latin typeface="Arial" pitchFamily="34" charset="0"/>
                <a:cs typeface="Arial" pitchFamily="34" charset="0"/>
              </a:rPr>
              <a:t>Vous cherchez de l’information (voir ‘Ressources’) sur la période que vous avez choisie. </a:t>
            </a:r>
          </a:p>
          <a:p>
            <a:pPr algn="l"/>
            <a:endParaRPr lang="fr-FR" sz="2400" u="sng" dirty="0" smtClean="0">
              <a:solidFill>
                <a:schemeClr val="tx1"/>
              </a:solidFill>
              <a:latin typeface="Arial" pitchFamily="34" charset="0"/>
              <a:cs typeface="Arial" pitchFamily="34" charset="0"/>
            </a:endParaRPr>
          </a:p>
          <a:p>
            <a:pPr algn="l"/>
            <a:r>
              <a:rPr lang="fr-FR" sz="2400" u="sng" dirty="0" smtClean="0">
                <a:solidFill>
                  <a:schemeClr val="tx1"/>
                </a:solidFill>
                <a:latin typeface="Arial" pitchFamily="34" charset="0"/>
                <a:cs typeface="Arial" pitchFamily="34" charset="0"/>
              </a:rPr>
              <a:t>Étape 2</a:t>
            </a:r>
          </a:p>
          <a:p>
            <a:pPr algn="l"/>
            <a:r>
              <a:rPr lang="fr-FR" sz="2400" dirty="0" smtClean="0">
                <a:solidFill>
                  <a:schemeClr val="tx1"/>
                </a:solidFill>
                <a:latin typeface="Arial" pitchFamily="34" charset="0"/>
                <a:cs typeface="Arial" pitchFamily="34" charset="0"/>
              </a:rPr>
              <a:t>Vous cherchez une chanson d’Edith Piaf qui cadre bien avec cette période. Donnez des explications.</a:t>
            </a:r>
          </a:p>
          <a:p>
            <a:pPr algn="l"/>
            <a:endParaRPr lang="fr-FR" sz="2400" dirty="0" smtClean="0">
              <a:solidFill>
                <a:schemeClr val="tx1"/>
              </a:solidFill>
              <a:latin typeface="Arial" pitchFamily="34" charset="0"/>
              <a:cs typeface="Arial" pitchFamily="34" charset="0"/>
            </a:endParaRPr>
          </a:p>
          <a:p>
            <a:pPr algn="l"/>
            <a:r>
              <a:rPr lang="fr-FR" sz="2400" u="sng" dirty="0" smtClean="0">
                <a:solidFill>
                  <a:schemeClr val="tx1"/>
                </a:solidFill>
                <a:latin typeface="Arial" pitchFamily="34" charset="0"/>
                <a:cs typeface="Arial" pitchFamily="34" charset="0"/>
              </a:rPr>
              <a:t>Étape 3</a:t>
            </a:r>
          </a:p>
          <a:p>
            <a:pPr algn="l"/>
            <a:r>
              <a:rPr lang="fr-FR" sz="2400" dirty="0" smtClean="0">
                <a:solidFill>
                  <a:schemeClr val="tx1"/>
                </a:solidFill>
                <a:latin typeface="Arial" pitchFamily="34" charset="0"/>
                <a:cs typeface="Arial" pitchFamily="34" charset="0"/>
              </a:rPr>
              <a:t>Après ou pendant la présentation de sa vie, vous insérez des éléments inventifs (par exemple: des citations, un fragment du film, etc.).</a:t>
            </a:r>
          </a:p>
          <a:p>
            <a:pPr algn="l"/>
            <a:endParaRPr lang="fr-FR" sz="2400" u="sng" dirty="0">
              <a:solidFill>
                <a:schemeClr val="tx1"/>
              </a:solidFill>
              <a:latin typeface="Arial" pitchFamily="34" charset="0"/>
              <a:cs typeface="Arial" pitchFamily="34" charset="0"/>
            </a:endParaRPr>
          </a:p>
        </p:txBody>
      </p:sp>
      <p:pic>
        <p:nvPicPr>
          <p:cNvPr id="4" name="Afbeelding 3" descr="IMAGE 1.jpg"/>
          <p:cNvPicPr>
            <a:picLocks noChangeAspect="1"/>
          </p:cNvPicPr>
          <p:nvPr/>
        </p:nvPicPr>
        <p:blipFill>
          <a:blip r:embed="rId2" cstate="print"/>
          <a:stretch>
            <a:fillRect/>
          </a:stretch>
        </p:blipFill>
        <p:spPr>
          <a:xfrm>
            <a:off x="6482387" y="5301208"/>
            <a:ext cx="2661613" cy="155679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6"/>
            <a:ext cx="7772400" cy="5472607"/>
          </a:xfrm>
        </p:spPr>
        <p:txBody>
          <a:bodyPr>
            <a:normAutofit fontScale="90000"/>
          </a:bodyPr>
          <a:lstStyle/>
          <a:p>
            <a:pPr algn="l">
              <a:lnSpc>
                <a:spcPct val="150000"/>
              </a:lnSpc>
            </a:pPr>
            <a:r>
              <a:rPr lang="fr-FR" sz="4000" dirty="0" smtClean="0">
                <a:latin typeface="Arial" pitchFamily="34" charset="0"/>
                <a:cs typeface="Arial" pitchFamily="34" charset="0"/>
              </a:rPr>
              <a:t>1. Introduction</a:t>
            </a:r>
            <a:br>
              <a:rPr lang="fr-FR" sz="4000" dirty="0" smtClean="0">
                <a:latin typeface="Arial" pitchFamily="34" charset="0"/>
                <a:cs typeface="Arial" pitchFamily="34" charset="0"/>
              </a:rPr>
            </a:br>
            <a:r>
              <a:rPr lang="fr-FR" sz="4000" dirty="0" smtClean="0">
                <a:latin typeface="Arial" pitchFamily="34" charset="0"/>
                <a:cs typeface="Arial" pitchFamily="34" charset="0"/>
              </a:rPr>
              <a:t>2. Tâche</a:t>
            </a:r>
            <a:br>
              <a:rPr lang="fr-FR" sz="4000" dirty="0" smtClean="0">
                <a:latin typeface="Arial" pitchFamily="34" charset="0"/>
                <a:cs typeface="Arial" pitchFamily="34" charset="0"/>
              </a:rPr>
            </a:br>
            <a:r>
              <a:rPr lang="fr-FR" sz="4000" dirty="0" smtClean="0">
                <a:latin typeface="Arial" pitchFamily="34" charset="0"/>
                <a:cs typeface="Arial" pitchFamily="34" charset="0"/>
              </a:rPr>
              <a:t>3. Processus</a:t>
            </a:r>
            <a:br>
              <a:rPr lang="fr-FR" sz="4000" dirty="0" smtClean="0">
                <a:latin typeface="Arial" pitchFamily="34" charset="0"/>
                <a:cs typeface="Arial" pitchFamily="34" charset="0"/>
              </a:rPr>
            </a:br>
            <a:r>
              <a:rPr lang="fr-FR" sz="4000" dirty="0" smtClean="0">
                <a:solidFill>
                  <a:srgbClr val="FF0000"/>
                </a:solidFill>
                <a:latin typeface="Arial" pitchFamily="34" charset="0"/>
                <a:cs typeface="Arial" pitchFamily="34" charset="0"/>
              </a:rPr>
              <a:t>4. Ressources</a:t>
            </a:r>
            <a:br>
              <a:rPr lang="fr-FR" sz="4000" dirty="0" smtClean="0">
                <a:solidFill>
                  <a:srgbClr val="FF0000"/>
                </a:solidFill>
                <a:latin typeface="Arial" pitchFamily="34" charset="0"/>
                <a:cs typeface="Arial" pitchFamily="34" charset="0"/>
              </a:rPr>
            </a:br>
            <a:r>
              <a:rPr lang="fr-FR" sz="4000" dirty="0" smtClean="0">
                <a:latin typeface="Arial" pitchFamily="34" charset="0"/>
                <a:cs typeface="Arial" pitchFamily="34" charset="0"/>
              </a:rPr>
              <a:t>5. Conclusion</a:t>
            </a:r>
            <a:br>
              <a:rPr lang="fr-FR" sz="4000" dirty="0" smtClean="0">
                <a:latin typeface="Arial" pitchFamily="34" charset="0"/>
                <a:cs typeface="Arial" pitchFamily="34" charset="0"/>
              </a:rPr>
            </a:br>
            <a:r>
              <a:rPr lang="fr-FR" sz="4000" dirty="0" smtClean="0">
                <a:latin typeface="Arial" pitchFamily="34" charset="0"/>
                <a:cs typeface="Arial" pitchFamily="34" charset="0"/>
              </a:rPr>
              <a:t>6. Évaluation</a:t>
            </a:r>
            <a:endParaRPr lang="fr-FR" sz="4000" dirty="0">
              <a:latin typeface="Arial" pitchFamily="34" charset="0"/>
              <a:cs typeface="Arial" pitchFamily="34" charset="0"/>
            </a:endParaRPr>
          </a:p>
        </p:txBody>
      </p:sp>
      <p:pic>
        <p:nvPicPr>
          <p:cNvPr id="4" name="Afbeelding 3" descr="IMAGE 1.jpg"/>
          <p:cNvPicPr>
            <a:picLocks noChangeAspect="1"/>
          </p:cNvPicPr>
          <p:nvPr/>
        </p:nvPicPr>
        <p:blipFill>
          <a:blip r:embed="rId2" cstate="print"/>
          <a:stretch>
            <a:fillRect/>
          </a:stretch>
        </p:blipFill>
        <p:spPr>
          <a:xfrm>
            <a:off x="6482387" y="5301208"/>
            <a:ext cx="2661613" cy="155679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9512" y="476671"/>
            <a:ext cx="8640960" cy="6048673"/>
          </a:xfrm>
        </p:spPr>
        <p:txBody>
          <a:bodyPr>
            <a:normAutofit fontScale="90000"/>
          </a:bodyPr>
          <a:lstStyle/>
          <a:p>
            <a:pPr algn="l">
              <a:lnSpc>
                <a:spcPct val="115000"/>
              </a:lnSpc>
              <a:spcAft>
                <a:spcPts val="1000"/>
              </a:spcAft>
            </a:pPr>
            <a:r>
              <a:rPr lang="fr-FR" sz="2000" u="sng" dirty="0" smtClean="0">
                <a:latin typeface="Arial" pitchFamily="34" charset="0"/>
                <a:cs typeface="Arial" pitchFamily="34" charset="0"/>
              </a:rPr>
              <a:t/>
            </a:r>
            <a:br>
              <a:rPr lang="fr-FR" sz="2000" u="sng" dirty="0" smtClean="0">
                <a:latin typeface="Arial" pitchFamily="34" charset="0"/>
                <a:cs typeface="Arial" pitchFamily="34" charset="0"/>
              </a:rPr>
            </a:br>
            <a:r>
              <a:rPr lang="fr-FR" sz="2000" u="sng" dirty="0" smtClean="0">
                <a:latin typeface="Arial" pitchFamily="34" charset="0"/>
                <a:cs typeface="Arial" pitchFamily="34" charset="0"/>
              </a:rPr>
              <a:t/>
            </a:r>
            <a:br>
              <a:rPr lang="fr-FR" sz="2000" u="sng" dirty="0" smtClean="0">
                <a:latin typeface="Arial" pitchFamily="34" charset="0"/>
                <a:cs typeface="Arial" pitchFamily="34" charset="0"/>
              </a:rPr>
            </a:br>
            <a:r>
              <a:rPr lang="fr-FR" sz="2000" u="sng" dirty="0" smtClean="0">
                <a:latin typeface="Arial" pitchFamily="34" charset="0"/>
                <a:cs typeface="Arial" pitchFamily="34" charset="0"/>
              </a:rPr>
              <a:t/>
            </a:r>
            <a:br>
              <a:rPr lang="fr-FR" sz="2000" u="sng" dirty="0" smtClean="0">
                <a:latin typeface="Arial" pitchFamily="34" charset="0"/>
                <a:cs typeface="Arial" pitchFamily="34" charset="0"/>
              </a:rPr>
            </a:br>
            <a:r>
              <a:rPr lang="fr-FR" sz="2000" u="sng" dirty="0" smtClean="0">
                <a:latin typeface="Arial" pitchFamily="34" charset="0"/>
                <a:cs typeface="Arial" pitchFamily="34" charset="0"/>
              </a:rPr>
              <a:t/>
            </a:r>
            <a:br>
              <a:rPr lang="fr-FR" sz="2000" u="sng" dirty="0" smtClean="0">
                <a:latin typeface="Arial" pitchFamily="34" charset="0"/>
                <a:cs typeface="Arial" pitchFamily="34" charset="0"/>
              </a:rPr>
            </a:br>
            <a:r>
              <a:rPr lang="fr-FR" sz="2000" u="sng" dirty="0" smtClean="0">
                <a:latin typeface="Arial" pitchFamily="34" charset="0"/>
                <a:cs typeface="Arial" pitchFamily="34" charset="0"/>
              </a:rPr>
              <a:t/>
            </a:r>
            <a:br>
              <a:rPr lang="fr-FR" sz="2000" u="sng" dirty="0" smtClean="0">
                <a:latin typeface="Arial" pitchFamily="34" charset="0"/>
                <a:cs typeface="Arial" pitchFamily="34" charset="0"/>
              </a:rPr>
            </a:br>
            <a:r>
              <a:rPr lang="fr-FR" sz="2000" u="sng" dirty="0" smtClean="0">
                <a:latin typeface="Arial" pitchFamily="34" charset="0"/>
                <a:cs typeface="Arial" pitchFamily="34" charset="0"/>
              </a:rPr>
              <a:t/>
            </a:r>
            <a:br>
              <a:rPr lang="fr-FR" sz="2000" u="sng" dirty="0" smtClean="0">
                <a:latin typeface="Arial" pitchFamily="34" charset="0"/>
                <a:cs typeface="Arial" pitchFamily="34" charset="0"/>
              </a:rPr>
            </a:br>
            <a:r>
              <a:rPr lang="fr-FR" sz="2000" u="sng" dirty="0" smtClean="0">
                <a:latin typeface="Arial" pitchFamily="34" charset="0"/>
                <a:cs typeface="Arial" pitchFamily="34" charset="0"/>
                <a:hlinkClick r:id="rId2"/>
              </a:rPr>
              <a:t>http://www.linternaute.com/biographie/edith-piaf/biographie/</a:t>
            </a:r>
            <a:r>
              <a:rPr lang="fr-FR" sz="2000" u="sng" dirty="0" smtClean="0">
                <a:latin typeface="Arial" pitchFamily="34" charset="0"/>
                <a:cs typeface="Arial" pitchFamily="34" charset="0"/>
              </a:rPr>
              <a:t/>
            </a:r>
            <a:br>
              <a:rPr lang="fr-FR" sz="2000" u="sng" dirty="0" smtClean="0">
                <a:latin typeface="Arial" pitchFamily="34" charset="0"/>
                <a:cs typeface="Arial" pitchFamily="34" charset="0"/>
              </a:rPr>
            </a:br>
            <a:r>
              <a:rPr lang="fr-FR" sz="2000" dirty="0" smtClean="0">
                <a:latin typeface="Arial" pitchFamily="34" charset="0"/>
                <a:cs typeface="Arial" pitchFamily="34" charset="0"/>
              </a:rPr>
              <a:t/>
            </a:r>
            <a:br>
              <a:rPr lang="fr-FR" sz="2000" dirty="0" smtClean="0">
                <a:latin typeface="Arial" pitchFamily="34" charset="0"/>
                <a:cs typeface="Arial" pitchFamily="34" charset="0"/>
              </a:rPr>
            </a:br>
            <a:r>
              <a:rPr lang="fr-FR" sz="2000" dirty="0" smtClean="0">
                <a:latin typeface="Arial" pitchFamily="34" charset="0"/>
                <a:cs typeface="Arial" pitchFamily="34" charset="0"/>
                <a:hlinkClick r:id="rId3"/>
              </a:rPr>
              <a:t>http://www.evene.fr/celebre/biographie/edith-piaf-2970.php</a:t>
            </a:r>
            <a:r>
              <a:rPr lang="nl-BE" sz="2000" dirty="0" smtClean="0">
                <a:latin typeface="Arial" pitchFamily="34" charset="0"/>
                <a:cs typeface="Arial" pitchFamily="34" charset="0"/>
              </a:rPr>
              <a:t/>
            </a:r>
            <a:br>
              <a:rPr lang="nl-BE" sz="2000" dirty="0" smtClean="0">
                <a:latin typeface="Arial" pitchFamily="34" charset="0"/>
                <a:cs typeface="Arial" pitchFamily="34" charset="0"/>
              </a:rPr>
            </a:br>
            <a:r>
              <a:rPr lang="nl-BE" sz="2000" dirty="0" smtClean="0">
                <a:latin typeface="Arial" pitchFamily="34" charset="0"/>
                <a:cs typeface="Arial" pitchFamily="34" charset="0"/>
              </a:rPr>
              <a:t> </a:t>
            </a:r>
            <a:br>
              <a:rPr lang="nl-BE" sz="2000" dirty="0" smtClean="0">
                <a:latin typeface="Arial" pitchFamily="34" charset="0"/>
                <a:cs typeface="Arial" pitchFamily="34" charset="0"/>
              </a:rPr>
            </a:br>
            <a:r>
              <a:rPr lang="nl-BE" sz="2000" u="sng" dirty="0" smtClean="0">
                <a:latin typeface="Arial" pitchFamily="34" charset="0"/>
                <a:cs typeface="Arial" pitchFamily="34" charset="0"/>
                <a:hlinkClick r:id="rId4"/>
              </a:rPr>
              <a:t>http://www.rfimusique.com/artiste/chanson/edith-piaf/biographie</a:t>
            </a:r>
            <a:r>
              <a:rPr lang="nl-BE" sz="2000" u="sng" dirty="0" smtClean="0">
                <a:latin typeface="Arial" pitchFamily="34" charset="0"/>
                <a:cs typeface="Arial" pitchFamily="34" charset="0"/>
              </a:rPr>
              <a:t/>
            </a:r>
            <a:br>
              <a:rPr lang="nl-BE" sz="2000" u="sng" dirty="0" smtClean="0">
                <a:latin typeface="Arial" pitchFamily="34" charset="0"/>
                <a:cs typeface="Arial" pitchFamily="34" charset="0"/>
              </a:rPr>
            </a:br>
            <a:r>
              <a:rPr lang="nl-BE" sz="2000" u="sng" dirty="0" smtClean="0">
                <a:latin typeface="Arial" pitchFamily="34" charset="0"/>
                <a:cs typeface="Arial" pitchFamily="34" charset="0"/>
              </a:rPr>
              <a:t/>
            </a:r>
            <a:br>
              <a:rPr lang="nl-BE" sz="2000" u="sng" dirty="0" smtClean="0">
                <a:latin typeface="Arial" pitchFamily="34" charset="0"/>
                <a:cs typeface="Arial" pitchFamily="34" charset="0"/>
              </a:rPr>
            </a:br>
            <a:r>
              <a:rPr lang="nl-BE" sz="2000" u="sng" dirty="0" smtClean="0">
                <a:latin typeface="Arial" pitchFamily="34" charset="0"/>
                <a:cs typeface="Arial" pitchFamily="34" charset="0"/>
                <a:hlinkClick r:id="rId5"/>
              </a:rPr>
              <a:t>http://www.ladepeche.fr/article/2010/10/10/924190-la-mort-d-edith-on-a-eu-du-mal-a-s-en-remettre.html</a:t>
            </a:r>
            <a:r>
              <a:rPr lang="nl-BE" sz="2000" u="sng" dirty="0" smtClean="0">
                <a:latin typeface="Arial" pitchFamily="34" charset="0"/>
                <a:cs typeface="Arial" pitchFamily="34" charset="0"/>
              </a:rPr>
              <a:t/>
            </a:r>
            <a:br>
              <a:rPr lang="nl-BE" sz="2000" u="sng" dirty="0" smtClean="0">
                <a:latin typeface="Arial" pitchFamily="34" charset="0"/>
                <a:cs typeface="Arial" pitchFamily="34" charset="0"/>
              </a:rPr>
            </a:br>
            <a:r>
              <a:rPr lang="nl-BE" sz="2000" u="sng" dirty="0" smtClean="0">
                <a:latin typeface="Arial" pitchFamily="34" charset="0"/>
                <a:cs typeface="Arial" pitchFamily="34" charset="0"/>
              </a:rPr>
              <a:t/>
            </a:r>
            <a:br>
              <a:rPr lang="nl-BE" sz="2000" u="sng" dirty="0" smtClean="0">
                <a:latin typeface="Arial" pitchFamily="34" charset="0"/>
                <a:cs typeface="Arial" pitchFamily="34" charset="0"/>
              </a:rPr>
            </a:br>
            <a:r>
              <a:rPr lang="nl-BE" sz="2000" u="sng" dirty="0" smtClean="0">
                <a:latin typeface="Arial" pitchFamily="34" charset="0"/>
                <a:cs typeface="Arial" pitchFamily="34" charset="0"/>
                <a:hlinkClick r:id="rId6"/>
              </a:rPr>
              <a:t>http://en.lyrics-copy.com/edith-piaf.htm</a:t>
            </a:r>
            <a:r>
              <a:rPr lang="nl-BE" sz="2000" u="sng" dirty="0" smtClean="0">
                <a:latin typeface="Arial" pitchFamily="34" charset="0"/>
                <a:cs typeface="Arial" pitchFamily="34" charset="0"/>
              </a:rPr>
              <a:t/>
            </a:r>
            <a:br>
              <a:rPr lang="nl-BE" sz="2000" u="sng" dirty="0" smtClean="0">
                <a:latin typeface="Arial" pitchFamily="34" charset="0"/>
                <a:cs typeface="Arial" pitchFamily="34" charset="0"/>
              </a:rPr>
            </a:br>
            <a:r>
              <a:rPr lang="nl-BE" sz="2000" u="sng" dirty="0" smtClean="0">
                <a:latin typeface="Arial" pitchFamily="34" charset="0"/>
                <a:cs typeface="Arial" pitchFamily="34" charset="0"/>
              </a:rPr>
              <a:t/>
            </a:r>
            <a:br>
              <a:rPr lang="nl-BE" sz="2000" u="sng" dirty="0" smtClean="0">
                <a:latin typeface="Arial" pitchFamily="34" charset="0"/>
                <a:cs typeface="Arial" pitchFamily="34" charset="0"/>
              </a:rPr>
            </a:br>
            <a:r>
              <a:rPr lang="nl-BE" sz="2000" u="sng" dirty="0" smtClean="0">
                <a:latin typeface="Arial" pitchFamily="34" charset="0"/>
                <a:cs typeface="Arial" pitchFamily="34" charset="0"/>
                <a:hlinkClick r:id="rId7"/>
              </a:rPr>
              <a:t>http://50ansedithpiaf.wordpress.com/</a:t>
            </a:r>
            <a:r>
              <a:rPr lang="nl-BE" sz="2000" u="sng" dirty="0" err="1" smtClean="0">
                <a:latin typeface="Arial" pitchFamily="34" charset="0"/>
                <a:cs typeface="Arial" pitchFamily="34" charset="0"/>
                <a:hlinkClick r:id="rId7"/>
              </a:rPr>
              <a:t>edith-piaf</a:t>
            </a:r>
            <a:r>
              <a:rPr lang="nl-BE" sz="2000" u="sng" dirty="0" smtClean="0">
                <a:latin typeface="Arial" pitchFamily="34" charset="0"/>
                <a:cs typeface="Arial" pitchFamily="34" charset="0"/>
                <a:hlinkClick r:id="rId7"/>
              </a:rPr>
              <a:t>/</a:t>
            </a:r>
            <a:r>
              <a:rPr lang="nl-BE" sz="2000" u="sng" dirty="0" smtClean="0">
                <a:latin typeface="Arial" pitchFamily="34" charset="0"/>
                <a:cs typeface="Arial" pitchFamily="34" charset="0"/>
              </a:rPr>
              <a:t/>
            </a:r>
            <a:br>
              <a:rPr lang="nl-BE" sz="2000" u="sng" dirty="0" smtClean="0">
                <a:latin typeface="Arial" pitchFamily="34" charset="0"/>
                <a:cs typeface="Arial" pitchFamily="34" charset="0"/>
              </a:rPr>
            </a:br>
            <a:r>
              <a:rPr lang="nl-BE" sz="2000" u="sng" dirty="0" smtClean="0">
                <a:latin typeface="Arial" pitchFamily="34" charset="0"/>
                <a:cs typeface="Arial" pitchFamily="34" charset="0"/>
              </a:rPr>
              <a:t/>
            </a:r>
            <a:br>
              <a:rPr lang="nl-BE" sz="2000" u="sng" dirty="0" smtClean="0">
                <a:latin typeface="Arial" pitchFamily="34" charset="0"/>
                <a:cs typeface="Arial" pitchFamily="34" charset="0"/>
              </a:rPr>
            </a:br>
            <a:r>
              <a:rPr lang="nl-BE" sz="2000" u="sng" dirty="0" smtClean="0">
                <a:latin typeface="Arial" pitchFamily="34" charset="0"/>
                <a:cs typeface="Arial" pitchFamily="34" charset="0"/>
              </a:rPr>
              <a:t/>
            </a:r>
            <a:br>
              <a:rPr lang="nl-BE" sz="2000" u="sng" dirty="0" smtClean="0">
                <a:latin typeface="Arial" pitchFamily="34" charset="0"/>
                <a:cs typeface="Arial" pitchFamily="34" charset="0"/>
              </a:rPr>
            </a:br>
            <a:r>
              <a:rPr lang="nl-BE" sz="2000" u="sng" dirty="0" smtClean="0">
                <a:latin typeface="Arial" pitchFamily="34" charset="0"/>
                <a:cs typeface="Arial" pitchFamily="34" charset="0"/>
              </a:rPr>
              <a:t/>
            </a:r>
            <a:br>
              <a:rPr lang="nl-BE" sz="2000" u="sng" dirty="0" smtClean="0">
                <a:latin typeface="Arial" pitchFamily="34" charset="0"/>
                <a:cs typeface="Arial" pitchFamily="34" charset="0"/>
              </a:rPr>
            </a:br>
            <a:r>
              <a:rPr lang="nl-BE" sz="2000" u="sng" dirty="0" smtClean="0">
                <a:latin typeface="Arial" pitchFamily="34" charset="0"/>
                <a:cs typeface="Arial" pitchFamily="34" charset="0"/>
              </a:rPr>
              <a:t/>
            </a:r>
            <a:br>
              <a:rPr lang="nl-BE" sz="2000" u="sng" dirty="0" smtClean="0">
                <a:latin typeface="Arial" pitchFamily="34" charset="0"/>
                <a:cs typeface="Arial" pitchFamily="34" charset="0"/>
              </a:rPr>
            </a:br>
            <a:r>
              <a:rPr lang="nl-BE" sz="2400" dirty="0" smtClean="0"/>
              <a:t/>
            </a:r>
            <a:br>
              <a:rPr lang="nl-BE" sz="2400" dirty="0" smtClean="0"/>
            </a:br>
            <a:r>
              <a:rPr lang="nl-BE" sz="2400" dirty="0" smtClean="0"/>
              <a:t> </a:t>
            </a:r>
            <a:br>
              <a:rPr lang="nl-BE" sz="2400" dirty="0" smtClean="0"/>
            </a:br>
            <a:r>
              <a:rPr lang="nl-BE" sz="2400" dirty="0" smtClean="0">
                <a:ea typeface="Calibri"/>
                <a:cs typeface="Times New Roman"/>
              </a:rPr>
              <a:t/>
            </a:r>
            <a:br>
              <a:rPr lang="nl-BE" sz="2400" dirty="0" smtClean="0">
                <a:ea typeface="Calibri"/>
                <a:cs typeface="Times New Roman"/>
              </a:rPr>
            </a:br>
            <a:r>
              <a:rPr lang="nl-BE" sz="2400" dirty="0" smtClean="0">
                <a:ea typeface="Calibri"/>
                <a:cs typeface="Times New Roman"/>
              </a:rPr>
              <a:t> </a:t>
            </a:r>
            <a:br>
              <a:rPr lang="nl-BE" sz="2400" dirty="0" smtClean="0">
                <a:ea typeface="Calibri"/>
                <a:cs typeface="Times New Roman"/>
              </a:rPr>
            </a:br>
            <a:endParaRPr lang="fr-FR" sz="2400" dirty="0"/>
          </a:p>
        </p:txBody>
      </p:sp>
      <p:pic>
        <p:nvPicPr>
          <p:cNvPr id="4" name="Afbeelding 3" descr="IMAGE 1.jpg"/>
          <p:cNvPicPr>
            <a:picLocks noChangeAspect="1"/>
          </p:cNvPicPr>
          <p:nvPr/>
        </p:nvPicPr>
        <p:blipFill>
          <a:blip r:embed="rId8" cstate="print"/>
          <a:stretch>
            <a:fillRect/>
          </a:stretch>
        </p:blipFill>
        <p:spPr>
          <a:xfrm>
            <a:off x="6482387" y="5301208"/>
            <a:ext cx="2661613" cy="1556792"/>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6"/>
            <a:ext cx="7772400" cy="5472607"/>
          </a:xfrm>
        </p:spPr>
        <p:txBody>
          <a:bodyPr>
            <a:normAutofit fontScale="90000"/>
          </a:bodyPr>
          <a:lstStyle/>
          <a:p>
            <a:pPr algn="l">
              <a:lnSpc>
                <a:spcPct val="150000"/>
              </a:lnSpc>
            </a:pPr>
            <a:r>
              <a:rPr lang="fr-FR" sz="4000" dirty="0" smtClean="0">
                <a:latin typeface="Arial" pitchFamily="34" charset="0"/>
                <a:cs typeface="Arial" pitchFamily="34" charset="0"/>
              </a:rPr>
              <a:t>1. Introduction</a:t>
            </a:r>
            <a:br>
              <a:rPr lang="fr-FR" sz="4000" dirty="0" smtClean="0">
                <a:latin typeface="Arial" pitchFamily="34" charset="0"/>
                <a:cs typeface="Arial" pitchFamily="34" charset="0"/>
              </a:rPr>
            </a:br>
            <a:r>
              <a:rPr lang="fr-FR" sz="4000" dirty="0" smtClean="0">
                <a:latin typeface="Arial" pitchFamily="34" charset="0"/>
                <a:cs typeface="Arial" pitchFamily="34" charset="0"/>
              </a:rPr>
              <a:t>2. Tâche</a:t>
            </a:r>
            <a:br>
              <a:rPr lang="fr-FR" sz="4000" dirty="0" smtClean="0">
                <a:latin typeface="Arial" pitchFamily="34" charset="0"/>
                <a:cs typeface="Arial" pitchFamily="34" charset="0"/>
              </a:rPr>
            </a:br>
            <a:r>
              <a:rPr lang="fr-FR" sz="4000" dirty="0" smtClean="0">
                <a:latin typeface="Arial" pitchFamily="34" charset="0"/>
                <a:cs typeface="Arial" pitchFamily="34" charset="0"/>
              </a:rPr>
              <a:t>3. Processus</a:t>
            </a:r>
            <a:br>
              <a:rPr lang="fr-FR" sz="4000" dirty="0" smtClean="0">
                <a:latin typeface="Arial" pitchFamily="34" charset="0"/>
                <a:cs typeface="Arial" pitchFamily="34" charset="0"/>
              </a:rPr>
            </a:br>
            <a:r>
              <a:rPr lang="fr-FR" sz="4000" dirty="0" smtClean="0">
                <a:latin typeface="Arial" pitchFamily="34" charset="0"/>
                <a:cs typeface="Arial" pitchFamily="34" charset="0"/>
              </a:rPr>
              <a:t>4. Ressources</a:t>
            </a:r>
            <a:r>
              <a:rPr lang="fr-FR" sz="4000" dirty="0" smtClean="0">
                <a:solidFill>
                  <a:srgbClr val="FF0000"/>
                </a:solidFill>
                <a:latin typeface="Arial" pitchFamily="34" charset="0"/>
                <a:cs typeface="Arial" pitchFamily="34" charset="0"/>
              </a:rPr>
              <a:t/>
            </a:r>
            <a:br>
              <a:rPr lang="fr-FR" sz="4000" dirty="0" smtClean="0">
                <a:solidFill>
                  <a:srgbClr val="FF0000"/>
                </a:solidFill>
                <a:latin typeface="Arial" pitchFamily="34" charset="0"/>
                <a:cs typeface="Arial" pitchFamily="34" charset="0"/>
              </a:rPr>
            </a:br>
            <a:r>
              <a:rPr lang="fr-FR" sz="4000" dirty="0" smtClean="0">
                <a:solidFill>
                  <a:srgbClr val="FF0000"/>
                </a:solidFill>
                <a:latin typeface="Arial" pitchFamily="34" charset="0"/>
                <a:cs typeface="Arial" pitchFamily="34" charset="0"/>
              </a:rPr>
              <a:t>5. Conclusion</a:t>
            </a: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sz="4000" dirty="0" smtClean="0">
                <a:latin typeface="Arial" pitchFamily="34" charset="0"/>
                <a:cs typeface="Arial" pitchFamily="34" charset="0"/>
              </a:rPr>
              <a:t>6. Evaluation</a:t>
            </a:r>
            <a:endParaRPr lang="fr-FR" sz="4000" dirty="0">
              <a:latin typeface="Arial" pitchFamily="34" charset="0"/>
              <a:cs typeface="Arial" pitchFamily="34" charset="0"/>
            </a:endParaRPr>
          </a:p>
        </p:txBody>
      </p:sp>
      <p:pic>
        <p:nvPicPr>
          <p:cNvPr id="4" name="Afbeelding 3" descr="IMAGE 1.jpg"/>
          <p:cNvPicPr>
            <a:picLocks noChangeAspect="1"/>
          </p:cNvPicPr>
          <p:nvPr/>
        </p:nvPicPr>
        <p:blipFill>
          <a:blip r:embed="rId2" cstate="print"/>
          <a:stretch>
            <a:fillRect/>
          </a:stretch>
        </p:blipFill>
        <p:spPr>
          <a:xfrm>
            <a:off x="6482387" y="5301208"/>
            <a:ext cx="2661613" cy="1556792"/>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251520" y="404664"/>
            <a:ext cx="8568952" cy="4968552"/>
          </a:xfrm>
        </p:spPr>
        <p:txBody>
          <a:bodyPr>
            <a:normAutofit fontScale="92500" lnSpcReduction="10000"/>
          </a:bodyPr>
          <a:lstStyle/>
          <a:p>
            <a:pPr algn="l"/>
            <a:r>
              <a:rPr lang="fr-FR" dirty="0" smtClean="0">
                <a:solidFill>
                  <a:schemeClr val="tx1"/>
                </a:solidFill>
                <a:latin typeface="Arial" pitchFamily="34" charset="0"/>
                <a:cs typeface="Arial" pitchFamily="34" charset="0"/>
              </a:rPr>
              <a:t>Pendant ce cours:</a:t>
            </a:r>
          </a:p>
          <a:p>
            <a:pPr algn="l"/>
            <a:endParaRPr lang="fr-FR" dirty="0" smtClean="0">
              <a:solidFill>
                <a:schemeClr val="tx1"/>
              </a:solidFill>
              <a:latin typeface="Arial" pitchFamily="34" charset="0"/>
              <a:cs typeface="Arial" pitchFamily="34" charset="0"/>
            </a:endParaRPr>
          </a:p>
          <a:p>
            <a:pPr algn="l"/>
            <a:r>
              <a:rPr lang="fr-FR" dirty="0" smtClean="0">
                <a:solidFill>
                  <a:schemeClr val="tx1"/>
                </a:solidFill>
                <a:latin typeface="Arial" pitchFamily="34" charset="0"/>
                <a:cs typeface="Arial" pitchFamily="34" charset="0"/>
              </a:rPr>
              <a:t>-Vous avez fait connaissance avec la vie d’une chanteuse française</a:t>
            </a:r>
          </a:p>
          <a:p>
            <a:pPr algn="l"/>
            <a:r>
              <a:rPr lang="fr-FR" dirty="0" smtClean="0">
                <a:solidFill>
                  <a:schemeClr val="tx1"/>
                </a:solidFill>
                <a:latin typeface="Arial" pitchFamily="34" charset="0"/>
                <a:cs typeface="Arial" pitchFamily="34" charset="0"/>
              </a:rPr>
              <a:t>-Vous avez fait connaissance avec l’œuvre de cette chanteuse</a:t>
            </a:r>
          </a:p>
          <a:p>
            <a:pPr algn="l"/>
            <a:r>
              <a:rPr lang="fr-FR" dirty="0" smtClean="0">
                <a:solidFill>
                  <a:schemeClr val="tx1"/>
                </a:solidFill>
                <a:latin typeface="Arial" pitchFamily="34" charset="0"/>
                <a:cs typeface="Arial" pitchFamily="34" charset="0"/>
              </a:rPr>
              <a:t>-Vous avez rédigé un texte en français</a:t>
            </a:r>
          </a:p>
          <a:p>
            <a:pPr algn="l"/>
            <a:r>
              <a:rPr lang="fr-FR" dirty="0" smtClean="0">
                <a:solidFill>
                  <a:schemeClr val="tx1"/>
                </a:solidFill>
                <a:latin typeface="Arial" pitchFamily="34" charset="0"/>
                <a:cs typeface="Arial" pitchFamily="34" charset="0"/>
              </a:rPr>
              <a:t>-Vous avez collaboré avec un camarade de classe</a:t>
            </a:r>
          </a:p>
          <a:p>
            <a:pPr algn="l"/>
            <a:r>
              <a:rPr lang="fr-FR" dirty="0" smtClean="0">
                <a:solidFill>
                  <a:schemeClr val="tx1"/>
                </a:solidFill>
                <a:latin typeface="Arial" pitchFamily="34" charset="0"/>
                <a:cs typeface="Arial" pitchFamily="34" charset="0"/>
              </a:rPr>
              <a:t>-Vous avez essayé de tenir compte du temps</a:t>
            </a:r>
            <a:endParaRPr lang="fr-FR" dirty="0">
              <a:solidFill>
                <a:schemeClr val="tx1"/>
              </a:solidFill>
              <a:latin typeface="Arial" pitchFamily="34" charset="0"/>
              <a:cs typeface="Arial" pitchFamily="34" charset="0"/>
            </a:endParaRPr>
          </a:p>
        </p:txBody>
      </p:sp>
      <p:pic>
        <p:nvPicPr>
          <p:cNvPr id="4" name="Afbeelding 3" descr="IMAGE 1.jpg"/>
          <p:cNvPicPr>
            <a:picLocks noChangeAspect="1"/>
          </p:cNvPicPr>
          <p:nvPr/>
        </p:nvPicPr>
        <p:blipFill>
          <a:blip r:embed="rId2" cstate="print"/>
          <a:stretch>
            <a:fillRect/>
          </a:stretch>
        </p:blipFill>
        <p:spPr>
          <a:xfrm>
            <a:off x="6482387" y="5301208"/>
            <a:ext cx="2661613" cy="155679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6"/>
            <a:ext cx="7772400" cy="5472607"/>
          </a:xfrm>
        </p:spPr>
        <p:txBody>
          <a:bodyPr>
            <a:normAutofit fontScale="90000"/>
          </a:bodyPr>
          <a:lstStyle/>
          <a:p>
            <a:pPr algn="l">
              <a:lnSpc>
                <a:spcPct val="150000"/>
              </a:lnSpc>
            </a:pPr>
            <a:r>
              <a:rPr lang="fr-FR" sz="4000" dirty="0" smtClean="0">
                <a:latin typeface="Arial" pitchFamily="34" charset="0"/>
                <a:cs typeface="Arial" pitchFamily="34" charset="0"/>
              </a:rPr>
              <a:t>1. Introduction</a:t>
            </a:r>
            <a:br>
              <a:rPr lang="fr-FR" sz="4000" dirty="0" smtClean="0">
                <a:latin typeface="Arial" pitchFamily="34" charset="0"/>
                <a:cs typeface="Arial" pitchFamily="34" charset="0"/>
              </a:rPr>
            </a:br>
            <a:r>
              <a:rPr lang="fr-FR" sz="4000" dirty="0" smtClean="0">
                <a:latin typeface="Arial" pitchFamily="34" charset="0"/>
                <a:cs typeface="Arial" pitchFamily="34" charset="0"/>
              </a:rPr>
              <a:t>2. Tâche</a:t>
            </a:r>
            <a:br>
              <a:rPr lang="fr-FR" sz="4000" dirty="0" smtClean="0">
                <a:latin typeface="Arial" pitchFamily="34" charset="0"/>
                <a:cs typeface="Arial" pitchFamily="34" charset="0"/>
              </a:rPr>
            </a:br>
            <a:r>
              <a:rPr lang="fr-FR" sz="4000" dirty="0" smtClean="0">
                <a:latin typeface="Arial" pitchFamily="34" charset="0"/>
                <a:cs typeface="Arial" pitchFamily="34" charset="0"/>
              </a:rPr>
              <a:t>3. Processus</a:t>
            </a:r>
            <a:br>
              <a:rPr lang="fr-FR" sz="4000" dirty="0" smtClean="0">
                <a:latin typeface="Arial" pitchFamily="34" charset="0"/>
                <a:cs typeface="Arial" pitchFamily="34" charset="0"/>
              </a:rPr>
            </a:br>
            <a:r>
              <a:rPr lang="fr-FR" sz="4000" dirty="0" smtClean="0">
                <a:latin typeface="Arial" pitchFamily="34" charset="0"/>
                <a:cs typeface="Arial" pitchFamily="34" charset="0"/>
              </a:rPr>
              <a:t>4. Ressources</a:t>
            </a:r>
            <a:r>
              <a:rPr lang="fr-FR" sz="4000" dirty="0" smtClean="0">
                <a:solidFill>
                  <a:srgbClr val="FF0000"/>
                </a:solidFill>
                <a:latin typeface="Arial" pitchFamily="34" charset="0"/>
                <a:cs typeface="Arial" pitchFamily="34" charset="0"/>
              </a:rPr>
              <a:t/>
            </a:r>
            <a:br>
              <a:rPr lang="fr-FR" sz="4000" dirty="0" smtClean="0">
                <a:solidFill>
                  <a:srgbClr val="FF0000"/>
                </a:solidFill>
                <a:latin typeface="Arial" pitchFamily="34" charset="0"/>
                <a:cs typeface="Arial" pitchFamily="34" charset="0"/>
              </a:rPr>
            </a:br>
            <a:r>
              <a:rPr lang="fr-FR" sz="4000" dirty="0" smtClean="0">
                <a:latin typeface="Arial" pitchFamily="34" charset="0"/>
                <a:cs typeface="Arial" pitchFamily="34" charset="0"/>
              </a:rPr>
              <a:t>5. Conclusion</a:t>
            </a:r>
            <a:br>
              <a:rPr lang="fr-FR" sz="4000" dirty="0" smtClean="0">
                <a:latin typeface="Arial" pitchFamily="34" charset="0"/>
                <a:cs typeface="Arial" pitchFamily="34" charset="0"/>
              </a:rPr>
            </a:br>
            <a:r>
              <a:rPr lang="fr-FR" sz="4000" dirty="0" smtClean="0">
                <a:solidFill>
                  <a:srgbClr val="FF0000"/>
                </a:solidFill>
                <a:latin typeface="Arial" pitchFamily="34" charset="0"/>
                <a:cs typeface="Arial" pitchFamily="34" charset="0"/>
              </a:rPr>
              <a:t>6. Evaluation</a:t>
            </a:r>
            <a:endParaRPr lang="fr-FR" sz="4000" dirty="0">
              <a:solidFill>
                <a:srgbClr val="FF0000"/>
              </a:solidFill>
              <a:latin typeface="Arial" pitchFamily="34" charset="0"/>
              <a:cs typeface="Arial" pitchFamily="34" charset="0"/>
            </a:endParaRPr>
          </a:p>
        </p:txBody>
      </p:sp>
      <p:pic>
        <p:nvPicPr>
          <p:cNvPr id="4" name="Afbeelding 3" descr="IMAGE 1.jpg"/>
          <p:cNvPicPr>
            <a:picLocks noChangeAspect="1"/>
          </p:cNvPicPr>
          <p:nvPr/>
        </p:nvPicPr>
        <p:blipFill>
          <a:blip r:embed="rId2" cstate="print"/>
          <a:stretch>
            <a:fillRect/>
          </a:stretch>
        </p:blipFill>
        <p:spPr>
          <a:xfrm>
            <a:off x="6482387" y="5301208"/>
            <a:ext cx="2661613" cy="1556792"/>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611560" y="476672"/>
            <a:ext cx="7992888" cy="5162128"/>
          </a:xfrm>
        </p:spPr>
        <p:txBody>
          <a:bodyPr>
            <a:normAutofit/>
          </a:bodyPr>
          <a:lstStyle/>
          <a:p>
            <a:pPr algn="l"/>
            <a:r>
              <a:rPr lang="fr-FR" sz="2000" dirty="0" smtClean="0">
                <a:solidFill>
                  <a:schemeClr val="tx1"/>
                </a:solidFill>
                <a:latin typeface="Arial" pitchFamily="34" charset="0"/>
                <a:cs typeface="Arial" pitchFamily="34" charset="0"/>
              </a:rPr>
              <a:t>Voici un schéma pour la présentation avec les critères d’évaluation:</a:t>
            </a:r>
          </a:p>
          <a:p>
            <a:pPr algn="l"/>
            <a:endParaRPr lang="fr-FR" sz="2000" dirty="0" smtClean="0">
              <a:solidFill>
                <a:schemeClr val="tx1"/>
              </a:solidFill>
              <a:latin typeface="Arial" pitchFamily="34" charset="0"/>
              <a:cs typeface="Arial" pitchFamily="34" charset="0"/>
            </a:endParaRPr>
          </a:p>
          <a:p>
            <a:pPr algn="l"/>
            <a:endParaRPr lang="fr-FR" sz="2000" dirty="0">
              <a:solidFill>
                <a:schemeClr val="tx1"/>
              </a:solidFill>
              <a:latin typeface="Arial" pitchFamily="34" charset="0"/>
              <a:cs typeface="Arial" pitchFamily="34" charset="0"/>
            </a:endParaRPr>
          </a:p>
        </p:txBody>
      </p:sp>
      <p:pic>
        <p:nvPicPr>
          <p:cNvPr id="4" name="Afbeelding 3" descr="IMAGE 1.jpg"/>
          <p:cNvPicPr>
            <a:picLocks noChangeAspect="1"/>
          </p:cNvPicPr>
          <p:nvPr/>
        </p:nvPicPr>
        <p:blipFill>
          <a:blip r:embed="rId2" cstate="print"/>
          <a:stretch>
            <a:fillRect/>
          </a:stretch>
        </p:blipFill>
        <p:spPr>
          <a:xfrm>
            <a:off x="6482387" y="5301208"/>
            <a:ext cx="2661613" cy="1556792"/>
          </a:xfrm>
          <a:prstGeom prst="rect">
            <a:avLst/>
          </a:prstGeom>
        </p:spPr>
      </p:pic>
      <p:graphicFrame>
        <p:nvGraphicFramePr>
          <p:cNvPr id="6" name="Tabel 5"/>
          <p:cNvGraphicFramePr>
            <a:graphicFrameLocks noGrp="1"/>
          </p:cNvGraphicFramePr>
          <p:nvPr/>
        </p:nvGraphicFramePr>
        <p:xfrm>
          <a:off x="1115616" y="1196752"/>
          <a:ext cx="7128792" cy="3590528"/>
        </p:xfrm>
        <a:graphic>
          <a:graphicData uri="http://schemas.openxmlformats.org/drawingml/2006/table">
            <a:tbl>
              <a:tblPr firstRow="1" bandRow="1">
                <a:tableStyleId>{5C22544A-7EE6-4342-B048-85BDC9FD1C3A}</a:tableStyleId>
              </a:tblPr>
              <a:tblGrid>
                <a:gridCol w="2376264"/>
                <a:gridCol w="4752528"/>
              </a:tblGrid>
              <a:tr h="504056">
                <a:tc>
                  <a:txBody>
                    <a:bodyPr/>
                    <a:lstStyle/>
                    <a:p>
                      <a:pPr algn="ctr"/>
                      <a:r>
                        <a:rPr lang="fr-FR" dirty="0" smtClean="0">
                          <a:latin typeface="Arial" pitchFamily="34" charset="0"/>
                          <a:cs typeface="Arial" pitchFamily="34" charset="0"/>
                        </a:rPr>
                        <a:t>POURCENTAGE</a:t>
                      </a:r>
                      <a:endParaRPr lang="fr-FR" dirty="0">
                        <a:latin typeface="Arial" pitchFamily="34" charset="0"/>
                        <a:cs typeface="Arial" pitchFamily="34" charset="0"/>
                      </a:endParaRPr>
                    </a:p>
                  </a:txBody>
                  <a:tcPr/>
                </a:tc>
                <a:tc>
                  <a:txBody>
                    <a:bodyPr/>
                    <a:lstStyle/>
                    <a:p>
                      <a:pPr algn="ctr"/>
                      <a:r>
                        <a:rPr lang="fr-FR" dirty="0" smtClean="0">
                          <a:latin typeface="Arial" pitchFamily="34" charset="0"/>
                          <a:cs typeface="Arial" pitchFamily="34" charset="0"/>
                        </a:rPr>
                        <a:t>CRITÈRES</a:t>
                      </a:r>
                      <a:endParaRPr lang="fr-FR" dirty="0">
                        <a:latin typeface="Arial" pitchFamily="34" charset="0"/>
                        <a:cs typeface="Arial" pitchFamily="34" charset="0"/>
                      </a:endParaRPr>
                    </a:p>
                  </a:txBody>
                  <a:tcPr/>
                </a:tc>
              </a:tr>
              <a:tr h="2320032">
                <a:tc rowSpan="2">
                  <a:txBody>
                    <a:bodyPr/>
                    <a:lstStyle/>
                    <a:p>
                      <a:pPr algn="ctr"/>
                      <a:endParaRPr lang="fr-FR" dirty="0" smtClean="0">
                        <a:latin typeface="Arial" pitchFamily="34" charset="0"/>
                        <a:cs typeface="Arial" pitchFamily="34" charset="0"/>
                      </a:endParaRPr>
                    </a:p>
                    <a:p>
                      <a:pPr algn="ctr"/>
                      <a:endParaRPr lang="fr-FR" dirty="0" smtClean="0">
                        <a:latin typeface="Arial" pitchFamily="34" charset="0"/>
                        <a:cs typeface="Arial" pitchFamily="34" charset="0"/>
                      </a:endParaRPr>
                    </a:p>
                    <a:p>
                      <a:pPr algn="ctr"/>
                      <a:endParaRPr lang="fr-FR" dirty="0" smtClean="0">
                        <a:latin typeface="Arial" pitchFamily="34" charset="0"/>
                        <a:cs typeface="Arial" pitchFamily="34" charset="0"/>
                      </a:endParaRPr>
                    </a:p>
                    <a:p>
                      <a:pPr algn="ctr"/>
                      <a:endParaRPr lang="fr-FR" dirty="0" smtClean="0">
                        <a:latin typeface="Arial" pitchFamily="34" charset="0"/>
                        <a:cs typeface="Arial" pitchFamily="34" charset="0"/>
                      </a:endParaRPr>
                    </a:p>
                    <a:p>
                      <a:pPr algn="ctr"/>
                      <a:endParaRPr lang="fr-FR" dirty="0" smtClean="0">
                        <a:latin typeface="Arial" pitchFamily="34" charset="0"/>
                        <a:cs typeface="Arial" pitchFamily="34" charset="0"/>
                      </a:endParaRPr>
                    </a:p>
                    <a:p>
                      <a:pPr algn="ctr"/>
                      <a:r>
                        <a:rPr lang="fr-FR" dirty="0" smtClean="0">
                          <a:latin typeface="Arial" pitchFamily="34" charset="0"/>
                          <a:cs typeface="Arial" pitchFamily="34" charset="0"/>
                        </a:rPr>
                        <a:t>80 %</a:t>
                      </a:r>
                      <a:endParaRPr lang="fr-FR" dirty="0">
                        <a:latin typeface="Arial" pitchFamily="34" charset="0"/>
                        <a:cs typeface="Arial" pitchFamily="34" charset="0"/>
                      </a:endParaRPr>
                    </a:p>
                  </a:txBody>
                  <a:tcPr/>
                </a:tc>
                <a:tc>
                  <a:txBody>
                    <a:bodyPr/>
                    <a:lstStyle/>
                    <a:p>
                      <a:pPr algn="ctr"/>
                      <a:endParaRPr lang="fr-FR" dirty="0" smtClean="0"/>
                    </a:p>
                    <a:p>
                      <a:pPr algn="l"/>
                      <a:r>
                        <a:rPr lang="fr-FR" dirty="0" smtClean="0">
                          <a:latin typeface="Arial" pitchFamily="34" charset="0"/>
                          <a:cs typeface="Arial" pitchFamily="34" charset="0"/>
                        </a:rPr>
                        <a:t>1. Contenu</a:t>
                      </a:r>
                      <a:r>
                        <a:rPr lang="fr-FR" baseline="0" dirty="0" smtClean="0">
                          <a:latin typeface="Arial" pitchFamily="34" charset="0"/>
                          <a:cs typeface="Arial" pitchFamily="34" charset="0"/>
                        </a:rPr>
                        <a:t> (… / 10)</a:t>
                      </a:r>
                      <a:endParaRPr lang="fr-FR" dirty="0">
                        <a:latin typeface="Arial" pitchFamily="34" charset="0"/>
                        <a:cs typeface="Arial" pitchFamily="34" charset="0"/>
                      </a:endParaRPr>
                    </a:p>
                    <a:p>
                      <a:pPr algn="l"/>
                      <a:endParaRPr lang="fr-FR" dirty="0" smtClean="0">
                        <a:latin typeface="Arial" pitchFamily="34" charset="0"/>
                        <a:cs typeface="Arial" pitchFamily="34" charset="0"/>
                      </a:endParaRPr>
                    </a:p>
                    <a:p>
                      <a:pPr algn="l"/>
                      <a:r>
                        <a:rPr lang="fr-FR" dirty="0" smtClean="0">
                          <a:latin typeface="Arial" pitchFamily="34" charset="0"/>
                          <a:cs typeface="Arial" pitchFamily="34" charset="0"/>
                        </a:rPr>
                        <a:t>2. Langue (… / 10)</a:t>
                      </a:r>
                      <a:endParaRPr lang="fr-FR" dirty="0">
                        <a:latin typeface="Arial" pitchFamily="34" charset="0"/>
                        <a:cs typeface="Arial" pitchFamily="34" charset="0"/>
                      </a:endParaRPr>
                    </a:p>
                    <a:p>
                      <a:pPr algn="l"/>
                      <a:endParaRPr lang="fr-FR" dirty="0" smtClean="0">
                        <a:latin typeface="Arial" pitchFamily="34" charset="0"/>
                        <a:cs typeface="Arial" pitchFamily="34" charset="0"/>
                      </a:endParaRPr>
                    </a:p>
                    <a:p>
                      <a:pPr algn="l"/>
                      <a:r>
                        <a:rPr lang="fr-FR" dirty="0" smtClean="0">
                          <a:latin typeface="Arial" pitchFamily="34" charset="0"/>
                          <a:cs typeface="Arial" pitchFamily="34" charset="0"/>
                        </a:rPr>
                        <a:t>3. Prononciation (… / 10)</a:t>
                      </a:r>
                    </a:p>
                    <a:p>
                      <a:pPr algn="l"/>
                      <a:endParaRPr lang="fr-FR" dirty="0" smtClean="0">
                        <a:latin typeface="Arial" pitchFamily="34" charset="0"/>
                        <a:cs typeface="Arial" pitchFamily="34" charset="0"/>
                      </a:endParaRPr>
                    </a:p>
                    <a:p>
                      <a:pPr algn="l"/>
                      <a:r>
                        <a:rPr lang="fr-FR" dirty="0" smtClean="0">
                          <a:latin typeface="Arial" pitchFamily="34" charset="0"/>
                          <a:cs typeface="Arial" pitchFamily="34" charset="0"/>
                        </a:rPr>
                        <a:t>4. Originalité (… / 10)</a:t>
                      </a:r>
                      <a:endParaRPr lang="fr-FR" dirty="0">
                        <a:latin typeface="Arial" pitchFamily="34" charset="0"/>
                        <a:cs typeface="Arial" pitchFamily="34" charset="0"/>
                      </a:endParaRPr>
                    </a:p>
                  </a:txBody>
                  <a:tcPr/>
                </a:tc>
              </a:tr>
              <a:tr h="766440">
                <a:tc vMerge="1">
                  <a:txBody>
                    <a:bodyPr/>
                    <a:lstStyle/>
                    <a:p>
                      <a:pPr algn="ctr"/>
                      <a:endParaRPr lang="fr-FR" dirty="0"/>
                    </a:p>
                  </a:txBody>
                  <a:tcPr/>
                </a:tc>
                <a:tc>
                  <a:txBody>
                    <a:bodyPr/>
                    <a:lstStyle/>
                    <a:p>
                      <a:pPr algn="ctr"/>
                      <a:endParaRPr lang="fr-FR" dirty="0" smtClean="0"/>
                    </a:p>
                    <a:p>
                      <a:pPr algn="ctr"/>
                      <a:r>
                        <a:rPr lang="fr-FR" dirty="0" smtClean="0">
                          <a:latin typeface="Arial" pitchFamily="34" charset="0"/>
                          <a:cs typeface="Arial" pitchFamily="34" charset="0"/>
                        </a:rPr>
                        <a:t>TOTAL</a:t>
                      </a:r>
                      <a:r>
                        <a:rPr lang="fr-FR" baseline="0" dirty="0" smtClean="0">
                          <a:latin typeface="Arial" pitchFamily="34" charset="0"/>
                          <a:cs typeface="Arial" pitchFamily="34" charset="0"/>
                        </a:rPr>
                        <a:t> - présentation: … / 40</a:t>
                      </a:r>
                      <a:endParaRPr lang="fr-FR"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611560" y="476672"/>
            <a:ext cx="7992888" cy="5162128"/>
          </a:xfrm>
        </p:spPr>
        <p:txBody>
          <a:bodyPr>
            <a:normAutofit/>
          </a:bodyPr>
          <a:lstStyle/>
          <a:p>
            <a:pPr algn="l"/>
            <a:r>
              <a:rPr lang="fr-FR" sz="2000" dirty="0" smtClean="0">
                <a:solidFill>
                  <a:schemeClr val="tx1"/>
                </a:solidFill>
                <a:latin typeface="Arial" pitchFamily="34" charset="0"/>
                <a:cs typeface="Arial" pitchFamily="34" charset="0"/>
              </a:rPr>
              <a:t>Voici un schéma pour le processus avec les critères d’évaluation:</a:t>
            </a:r>
          </a:p>
          <a:p>
            <a:pPr algn="l"/>
            <a:endParaRPr lang="fr-FR" sz="2000" dirty="0" smtClean="0">
              <a:solidFill>
                <a:schemeClr val="tx1"/>
              </a:solidFill>
              <a:latin typeface="Arial" pitchFamily="34" charset="0"/>
              <a:cs typeface="Arial" pitchFamily="34" charset="0"/>
            </a:endParaRPr>
          </a:p>
          <a:p>
            <a:pPr algn="l"/>
            <a:endParaRPr lang="fr-FR" sz="2000" dirty="0">
              <a:solidFill>
                <a:schemeClr val="tx1"/>
              </a:solidFill>
              <a:latin typeface="Arial" pitchFamily="34" charset="0"/>
              <a:cs typeface="Arial" pitchFamily="34" charset="0"/>
            </a:endParaRPr>
          </a:p>
        </p:txBody>
      </p:sp>
      <p:pic>
        <p:nvPicPr>
          <p:cNvPr id="4" name="Afbeelding 3" descr="IMAGE 1.jpg"/>
          <p:cNvPicPr>
            <a:picLocks noChangeAspect="1"/>
          </p:cNvPicPr>
          <p:nvPr/>
        </p:nvPicPr>
        <p:blipFill>
          <a:blip r:embed="rId2" cstate="print"/>
          <a:stretch>
            <a:fillRect/>
          </a:stretch>
        </p:blipFill>
        <p:spPr>
          <a:xfrm>
            <a:off x="6482387" y="5301208"/>
            <a:ext cx="2661613" cy="1556792"/>
          </a:xfrm>
          <a:prstGeom prst="rect">
            <a:avLst/>
          </a:prstGeom>
        </p:spPr>
      </p:pic>
      <p:graphicFrame>
        <p:nvGraphicFramePr>
          <p:cNvPr id="6" name="Tabel 5"/>
          <p:cNvGraphicFramePr>
            <a:graphicFrameLocks noGrp="1"/>
          </p:cNvGraphicFramePr>
          <p:nvPr/>
        </p:nvGraphicFramePr>
        <p:xfrm>
          <a:off x="1115616" y="1196752"/>
          <a:ext cx="7128792" cy="3590528"/>
        </p:xfrm>
        <a:graphic>
          <a:graphicData uri="http://schemas.openxmlformats.org/drawingml/2006/table">
            <a:tbl>
              <a:tblPr firstRow="1" bandRow="1">
                <a:tableStyleId>{5C22544A-7EE6-4342-B048-85BDC9FD1C3A}</a:tableStyleId>
              </a:tblPr>
              <a:tblGrid>
                <a:gridCol w="2376264"/>
                <a:gridCol w="4752528"/>
              </a:tblGrid>
              <a:tr h="504056">
                <a:tc>
                  <a:txBody>
                    <a:bodyPr/>
                    <a:lstStyle/>
                    <a:p>
                      <a:pPr algn="ctr"/>
                      <a:r>
                        <a:rPr lang="fr-FR" dirty="0" smtClean="0">
                          <a:latin typeface="Arial" pitchFamily="34" charset="0"/>
                          <a:cs typeface="Arial" pitchFamily="34" charset="0"/>
                        </a:rPr>
                        <a:t>POURCENTAGE</a:t>
                      </a:r>
                      <a:endParaRPr lang="fr-FR" dirty="0">
                        <a:latin typeface="Arial" pitchFamily="34" charset="0"/>
                        <a:cs typeface="Arial" pitchFamily="34" charset="0"/>
                      </a:endParaRPr>
                    </a:p>
                  </a:txBody>
                  <a:tcPr/>
                </a:tc>
                <a:tc>
                  <a:txBody>
                    <a:bodyPr/>
                    <a:lstStyle/>
                    <a:p>
                      <a:pPr algn="ctr"/>
                      <a:r>
                        <a:rPr lang="fr-FR" dirty="0" smtClean="0">
                          <a:latin typeface="Arial" pitchFamily="34" charset="0"/>
                          <a:cs typeface="Arial" pitchFamily="34" charset="0"/>
                        </a:rPr>
                        <a:t>CRITÈRES</a:t>
                      </a:r>
                      <a:endParaRPr lang="fr-FR" dirty="0">
                        <a:latin typeface="Arial" pitchFamily="34" charset="0"/>
                        <a:cs typeface="Arial" pitchFamily="34" charset="0"/>
                      </a:endParaRPr>
                    </a:p>
                  </a:txBody>
                  <a:tcPr/>
                </a:tc>
              </a:tr>
              <a:tr h="2320032">
                <a:tc rowSpan="2">
                  <a:txBody>
                    <a:bodyPr/>
                    <a:lstStyle/>
                    <a:p>
                      <a:pPr algn="ctr"/>
                      <a:endParaRPr lang="fr-FR" dirty="0" smtClean="0">
                        <a:latin typeface="Arial" pitchFamily="34" charset="0"/>
                        <a:cs typeface="Arial" pitchFamily="34" charset="0"/>
                      </a:endParaRPr>
                    </a:p>
                    <a:p>
                      <a:pPr algn="ctr"/>
                      <a:endParaRPr lang="fr-FR" dirty="0" smtClean="0">
                        <a:latin typeface="Arial" pitchFamily="34" charset="0"/>
                        <a:cs typeface="Arial" pitchFamily="34" charset="0"/>
                      </a:endParaRPr>
                    </a:p>
                    <a:p>
                      <a:pPr algn="ctr"/>
                      <a:endParaRPr lang="fr-FR" dirty="0" smtClean="0">
                        <a:latin typeface="Arial" pitchFamily="34" charset="0"/>
                        <a:cs typeface="Arial" pitchFamily="34" charset="0"/>
                      </a:endParaRPr>
                    </a:p>
                    <a:p>
                      <a:pPr algn="ctr"/>
                      <a:endParaRPr lang="fr-FR" dirty="0" smtClean="0">
                        <a:latin typeface="Arial" pitchFamily="34" charset="0"/>
                        <a:cs typeface="Arial" pitchFamily="34" charset="0"/>
                      </a:endParaRPr>
                    </a:p>
                    <a:p>
                      <a:pPr algn="ctr"/>
                      <a:endParaRPr lang="fr-FR" dirty="0" smtClean="0">
                        <a:latin typeface="Arial" pitchFamily="34" charset="0"/>
                        <a:cs typeface="Arial" pitchFamily="34" charset="0"/>
                      </a:endParaRPr>
                    </a:p>
                    <a:p>
                      <a:pPr algn="ctr"/>
                      <a:r>
                        <a:rPr lang="fr-FR" dirty="0" smtClean="0">
                          <a:latin typeface="Arial" pitchFamily="34" charset="0"/>
                          <a:cs typeface="Arial" pitchFamily="34" charset="0"/>
                        </a:rPr>
                        <a:t>20 %</a:t>
                      </a:r>
                      <a:endParaRPr lang="fr-FR" dirty="0">
                        <a:latin typeface="Arial" pitchFamily="34" charset="0"/>
                        <a:cs typeface="Arial" pitchFamily="34" charset="0"/>
                      </a:endParaRPr>
                    </a:p>
                  </a:txBody>
                  <a:tcPr/>
                </a:tc>
                <a:tc>
                  <a:txBody>
                    <a:bodyPr/>
                    <a:lstStyle/>
                    <a:p>
                      <a:pPr algn="ctr"/>
                      <a:endParaRPr lang="fr-FR" dirty="0" smtClean="0"/>
                    </a:p>
                    <a:p>
                      <a:pPr algn="ctr"/>
                      <a:endParaRPr lang="fr-FR" dirty="0" smtClean="0"/>
                    </a:p>
                    <a:p>
                      <a:pPr algn="l"/>
                      <a:r>
                        <a:rPr lang="fr-FR" dirty="0" smtClean="0">
                          <a:latin typeface="Arial" pitchFamily="34" charset="0"/>
                          <a:cs typeface="Arial" pitchFamily="34" charset="0"/>
                        </a:rPr>
                        <a:t>1. Partage</a:t>
                      </a:r>
                      <a:r>
                        <a:rPr lang="fr-FR" baseline="0" dirty="0" smtClean="0">
                          <a:latin typeface="Arial" pitchFamily="34" charset="0"/>
                          <a:cs typeface="Arial" pitchFamily="34" charset="0"/>
                        </a:rPr>
                        <a:t> des rôles (… / 10)</a:t>
                      </a:r>
                      <a:endParaRPr lang="fr-FR" dirty="0">
                        <a:latin typeface="Arial" pitchFamily="34" charset="0"/>
                        <a:cs typeface="Arial" pitchFamily="34" charset="0"/>
                      </a:endParaRPr>
                    </a:p>
                    <a:p>
                      <a:pPr algn="l"/>
                      <a:endParaRPr lang="fr-FR" dirty="0" smtClean="0">
                        <a:latin typeface="Arial" pitchFamily="34" charset="0"/>
                        <a:cs typeface="Arial" pitchFamily="34" charset="0"/>
                      </a:endParaRPr>
                    </a:p>
                    <a:p>
                      <a:pPr algn="l"/>
                      <a:r>
                        <a:rPr lang="fr-FR" dirty="0" smtClean="0">
                          <a:latin typeface="Arial" pitchFamily="34" charset="0"/>
                          <a:cs typeface="Arial" pitchFamily="34" charset="0"/>
                        </a:rPr>
                        <a:t>2. Gestion de temps (… / 10)</a:t>
                      </a:r>
                      <a:endParaRPr lang="fr-FR" dirty="0">
                        <a:latin typeface="Arial" pitchFamily="34" charset="0"/>
                        <a:cs typeface="Arial" pitchFamily="34" charset="0"/>
                      </a:endParaRPr>
                    </a:p>
                    <a:p>
                      <a:pPr algn="l"/>
                      <a:endParaRPr lang="fr-FR" dirty="0" smtClean="0">
                        <a:latin typeface="Arial" pitchFamily="34" charset="0"/>
                        <a:cs typeface="Arial" pitchFamily="34" charset="0"/>
                      </a:endParaRPr>
                    </a:p>
                  </a:txBody>
                  <a:tcPr/>
                </a:tc>
              </a:tr>
              <a:tr h="766440">
                <a:tc vMerge="1">
                  <a:txBody>
                    <a:bodyPr/>
                    <a:lstStyle/>
                    <a:p>
                      <a:pPr algn="ctr"/>
                      <a:endParaRPr lang="fr-FR" dirty="0"/>
                    </a:p>
                  </a:txBody>
                  <a:tcPr/>
                </a:tc>
                <a:tc>
                  <a:txBody>
                    <a:bodyPr/>
                    <a:lstStyle/>
                    <a:p>
                      <a:pPr algn="ctr"/>
                      <a:endParaRPr lang="fr-FR" dirty="0" smtClean="0"/>
                    </a:p>
                    <a:p>
                      <a:pPr algn="ctr"/>
                      <a:r>
                        <a:rPr lang="fr-FR" smtClean="0">
                          <a:latin typeface="Arial" pitchFamily="34" charset="0"/>
                          <a:cs typeface="Arial" pitchFamily="34" charset="0"/>
                        </a:rPr>
                        <a:t>TOTAL</a:t>
                      </a:r>
                      <a:r>
                        <a:rPr lang="fr-FR" baseline="0" smtClean="0">
                          <a:latin typeface="Arial" pitchFamily="34" charset="0"/>
                          <a:cs typeface="Arial" pitchFamily="34" charset="0"/>
                        </a:rPr>
                        <a:t> - processus</a:t>
                      </a:r>
                      <a:r>
                        <a:rPr lang="fr-FR" baseline="0" dirty="0" smtClean="0">
                          <a:latin typeface="Arial" pitchFamily="34" charset="0"/>
                          <a:cs typeface="Arial" pitchFamily="34" charset="0"/>
                        </a:rPr>
                        <a:t>: … / 20</a:t>
                      </a:r>
                      <a:endParaRPr lang="fr-FR"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6"/>
            <a:ext cx="7772400" cy="5472607"/>
          </a:xfrm>
        </p:spPr>
        <p:txBody>
          <a:bodyPr>
            <a:normAutofit fontScale="90000"/>
          </a:bodyPr>
          <a:lstStyle/>
          <a:p>
            <a:pPr algn="l">
              <a:lnSpc>
                <a:spcPct val="150000"/>
              </a:lnSpc>
            </a:pPr>
            <a:r>
              <a:rPr lang="fr-FR" sz="4000" dirty="0" smtClean="0">
                <a:solidFill>
                  <a:srgbClr val="FF0000"/>
                </a:solidFill>
                <a:latin typeface="Arial" pitchFamily="34" charset="0"/>
                <a:cs typeface="Arial" pitchFamily="34" charset="0"/>
              </a:rPr>
              <a:t>1. Introduction</a:t>
            </a: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sz="4000" dirty="0" smtClean="0">
                <a:latin typeface="Arial" pitchFamily="34" charset="0"/>
                <a:cs typeface="Arial" pitchFamily="34" charset="0"/>
              </a:rPr>
              <a:t>2. Tâche</a:t>
            </a:r>
            <a:br>
              <a:rPr lang="fr-FR" sz="4000" dirty="0" smtClean="0">
                <a:latin typeface="Arial" pitchFamily="34" charset="0"/>
                <a:cs typeface="Arial" pitchFamily="34" charset="0"/>
              </a:rPr>
            </a:br>
            <a:r>
              <a:rPr lang="fr-FR" sz="4000" dirty="0" smtClean="0">
                <a:latin typeface="Arial" pitchFamily="34" charset="0"/>
                <a:cs typeface="Arial" pitchFamily="34" charset="0"/>
              </a:rPr>
              <a:t>3. Processus</a:t>
            </a:r>
            <a:br>
              <a:rPr lang="fr-FR" sz="4000" dirty="0" smtClean="0">
                <a:latin typeface="Arial" pitchFamily="34" charset="0"/>
                <a:cs typeface="Arial" pitchFamily="34" charset="0"/>
              </a:rPr>
            </a:br>
            <a:r>
              <a:rPr lang="fr-FR" sz="4000" dirty="0" smtClean="0">
                <a:latin typeface="Arial" pitchFamily="34" charset="0"/>
                <a:cs typeface="Arial" pitchFamily="34" charset="0"/>
              </a:rPr>
              <a:t>4. Ressources</a:t>
            </a:r>
            <a:br>
              <a:rPr lang="fr-FR" sz="4000" dirty="0" smtClean="0">
                <a:latin typeface="Arial" pitchFamily="34" charset="0"/>
                <a:cs typeface="Arial" pitchFamily="34" charset="0"/>
              </a:rPr>
            </a:br>
            <a:r>
              <a:rPr lang="fr-FR" sz="4000" dirty="0" smtClean="0">
                <a:latin typeface="Arial" pitchFamily="34" charset="0"/>
                <a:cs typeface="Arial" pitchFamily="34" charset="0"/>
              </a:rPr>
              <a:t>5. Conclusion</a:t>
            </a:r>
            <a:br>
              <a:rPr lang="fr-FR" sz="4000" dirty="0" smtClean="0">
                <a:latin typeface="Arial" pitchFamily="34" charset="0"/>
                <a:cs typeface="Arial" pitchFamily="34" charset="0"/>
              </a:rPr>
            </a:br>
            <a:r>
              <a:rPr lang="fr-FR" sz="4000" dirty="0" smtClean="0">
                <a:latin typeface="Arial" pitchFamily="34" charset="0"/>
                <a:cs typeface="Arial" pitchFamily="34" charset="0"/>
              </a:rPr>
              <a:t>6. Evaluation</a:t>
            </a:r>
            <a:endParaRPr lang="fr-FR" sz="4000" dirty="0">
              <a:latin typeface="Arial" pitchFamily="34" charset="0"/>
              <a:cs typeface="Arial" pitchFamily="34" charset="0"/>
            </a:endParaRPr>
          </a:p>
        </p:txBody>
      </p:sp>
      <p:pic>
        <p:nvPicPr>
          <p:cNvPr id="4" name="Afbeelding 3" descr="IMAGE 1.jpg"/>
          <p:cNvPicPr>
            <a:picLocks noChangeAspect="1"/>
          </p:cNvPicPr>
          <p:nvPr/>
        </p:nvPicPr>
        <p:blipFill>
          <a:blip r:embed="rId2" cstate="print"/>
          <a:stretch>
            <a:fillRect/>
          </a:stretch>
        </p:blipFill>
        <p:spPr>
          <a:xfrm>
            <a:off x="6482387" y="5301208"/>
            <a:ext cx="2661613" cy="155679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611560" y="476672"/>
            <a:ext cx="7992888" cy="5162128"/>
          </a:xfrm>
        </p:spPr>
        <p:txBody>
          <a:bodyPr>
            <a:normAutofit/>
          </a:bodyPr>
          <a:lstStyle/>
          <a:p>
            <a:pPr algn="l"/>
            <a:endParaRPr lang="fr-FR" sz="2000" dirty="0" smtClean="0">
              <a:solidFill>
                <a:schemeClr val="tx1"/>
              </a:solidFill>
              <a:latin typeface="Arial" pitchFamily="34" charset="0"/>
              <a:cs typeface="Arial" pitchFamily="34" charset="0"/>
            </a:endParaRPr>
          </a:p>
          <a:p>
            <a:pPr algn="l"/>
            <a:endParaRPr lang="fr-FR" sz="2000" dirty="0" smtClean="0">
              <a:solidFill>
                <a:schemeClr val="tx1"/>
              </a:solidFill>
              <a:latin typeface="Arial" pitchFamily="34" charset="0"/>
              <a:cs typeface="Arial" pitchFamily="34" charset="0"/>
            </a:endParaRPr>
          </a:p>
          <a:p>
            <a:pPr algn="l"/>
            <a:endParaRPr lang="fr-FR" sz="2000" dirty="0" smtClean="0">
              <a:solidFill>
                <a:schemeClr val="tx1"/>
              </a:solidFill>
              <a:latin typeface="Arial" pitchFamily="34" charset="0"/>
              <a:cs typeface="Arial" pitchFamily="34" charset="0"/>
            </a:endParaRPr>
          </a:p>
          <a:p>
            <a:pPr algn="l"/>
            <a:endParaRPr lang="fr-FR" sz="2000" dirty="0">
              <a:solidFill>
                <a:schemeClr val="tx1"/>
              </a:solidFill>
              <a:latin typeface="Arial" pitchFamily="34" charset="0"/>
              <a:cs typeface="Arial" pitchFamily="34" charset="0"/>
            </a:endParaRPr>
          </a:p>
        </p:txBody>
      </p:sp>
      <p:pic>
        <p:nvPicPr>
          <p:cNvPr id="4" name="Afbeelding 3" descr="IMAGE 1.jpg"/>
          <p:cNvPicPr>
            <a:picLocks noChangeAspect="1"/>
          </p:cNvPicPr>
          <p:nvPr/>
        </p:nvPicPr>
        <p:blipFill>
          <a:blip r:embed="rId2" cstate="print"/>
          <a:stretch>
            <a:fillRect/>
          </a:stretch>
        </p:blipFill>
        <p:spPr>
          <a:xfrm>
            <a:off x="6482387" y="5301208"/>
            <a:ext cx="2661613" cy="1556792"/>
          </a:xfrm>
          <a:prstGeom prst="rect">
            <a:avLst/>
          </a:prstGeom>
        </p:spPr>
      </p:pic>
      <p:graphicFrame>
        <p:nvGraphicFramePr>
          <p:cNvPr id="5" name="Tabel 4"/>
          <p:cNvGraphicFramePr>
            <a:graphicFrameLocks noGrp="1"/>
          </p:cNvGraphicFramePr>
          <p:nvPr/>
        </p:nvGraphicFramePr>
        <p:xfrm>
          <a:off x="827584" y="1700808"/>
          <a:ext cx="7560840" cy="2448273"/>
        </p:xfrm>
        <a:graphic>
          <a:graphicData uri="http://schemas.openxmlformats.org/drawingml/2006/table">
            <a:tbl>
              <a:tblPr firstRow="1" bandRow="1">
                <a:tableStyleId>{5C22544A-7EE6-4342-B048-85BDC9FD1C3A}</a:tableStyleId>
              </a:tblPr>
              <a:tblGrid>
                <a:gridCol w="1512168"/>
                <a:gridCol w="1512168"/>
                <a:gridCol w="1512168"/>
                <a:gridCol w="1512168"/>
                <a:gridCol w="1512168"/>
              </a:tblGrid>
              <a:tr h="816091">
                <a:tc>
                  <a:txBody>
                    <a:bodyPr/>
                    <a:lstStyle/>
                    <a:p>
                      <a:endParaRPr lang="fr-FR" dirty="0" smtClean="0"/>
                    </a:p>
                    <a:p>
                      <a:pPr algn="ctr"/>
                      <a:r>
                        <a:rPr lang="fr-FR" dirty="0" smtClean="0">
                          <a:sym typeface="Wingdings"/>
                        </a:rPr>
                        <a:t></a:t>
                      </a:r>
                      <a:endParaRPr lang="fr-FR" dirty="0"/>
                    </a:p>
                  </a:txBody>
                  <a:tcPr/>
                </a:tc>
                <a:tc>
                  <a:txBody>
                    <a:bodyPr/>
                    <a:lstStyle/>
                    <a:p>
                      <a:endParaRPr lang="fr-FR" dirty="0" smtClean="0"/>
                    </a:p>
                    <a:p>
                      <a:pPr algn="ctr"/>
                      <a:r>
                        <a:rPr lang="fr-FR" dirty="0" smtClean="0">
                          <a:sym typeface="Wingdings"/>
                        </a:rPr>
                        <a:t></a:t>
                      </a:r>
                      <a:endParaRPr lang="fr-FR" dirty="0"/>
                    </a:p>
                  </a:txBody>
                  <a:tcPr/>
                </a:tc>
                <a:tc>
                  <a:txBody>
                    <a:bodyPr/>
                    <a:lstStyle/>
                    <a:p>
                      <a:endParaRPr lang="fr-FR" dirty="0" smtClean="0"/>
                    </a:p>
                    <a:p>
                      <a:pPr algn="ctr"/>
                      <a:r>
                        <a:rPr lang="fr-FR" dirty="0" smtClean="0">
                          <a:sym typeface="Wingdings"/>
                        </a:rPr>
                        <a:t></a:t>
                      </a:r>
                      <a:endParaRPr lang="fr-FR" dirty="0"/>
                    </a:p>
                  </a:txBody>
                  <a:tcPr/>
                </a:tc>
                <a:tc>
                  <a:txBody>
                    <a:bodyPr/>
                    <a:lstStyle/>
                    <a:p>
                      <a:endParaRPr lang="fr-FR" dirty="0" smtClean="0"/>
                    </a:p>
                    <a:p>
                      <a:pPr algn="ctr"/>
                      <a:r>
                        <a:rPr lang="fr-FR" dirty="0" smtClean="0">
                          <a:sym typeface="Wingdings"/>
                        </a:rPr>
                        <a:t></a:t>
                      </a:r>
                      <a:endParaRPr lang="fr-FR" dirty="0"/>
                    </a:p>
                  </a:txBody>
                  <a:tcPr/>
                </a:tc>
                <a:tc>
                  <a:txBody>
                    <a:bodyPr/>
                    <a:lstStyle/>
                    <a:p>
                      <a:endParaRPr lang="fr-FR" dirty="0" smtClean="0"/>
                    </a:p>
                    <a:p>
                      <a:pPr algn="ctr"/>
                      <a:r>
                        <a:rPr lang="fr-FR" dirty="0" smtClean="0">
                          <a:sym typeface="Wingdings"/>
                        </a:rPr>
                        <a:t></a:t>
                      </a:r>
                      <a:endParaRPr lang="fr-FR" dirty="0"/>
                    </a:p>
                  </a:txBody>
                  <a:tcPr/>
                </a:tc>
              </a:tr>
              <a:tr h="816091">
                <a:tc>
                  <a:txBody>
                    <a:bodyPr/>
                    <a:lstStyle/>
                    <a:p>
                      <a:pPr algn="ctr"/>
                      <a:endParaRPr lang="fr-FR" dirty="0" smtClean="0"/>
                    </a:p>
                    <a:p>
                      <a:pPr algn="ctr"/>
                      <a:r>
                        <a:rPr lang="fr-FR" dirty="0" smtClean="0"/>
                        <a:t>Très</a:t>
                      </a:r>
                      <a:r>
                        <a:rPr lang="fr-FR" baseline="0" dirty="0" smtClean="0"/>
                        <a:t> bien</a:t>
                      </a:r>
                      <a:endParaRPr lang="fr-FR" dirty="0" smtClean="0"/>
                    </a:p>
                  </a:txBody>
                  <a:tcPr/>
                </a:tc>
                <a:tc>
                  <a:txBody>
                    <a:bodyPr/>
                    <a:lstStyle/>
                    <a:p>
                      <a:pPr algn="ctr"/>
                      <a:endParaRPr lang="fr-FR" dirty="0" smtClean="0"/>
                    </a:p>
                    <a:p>
                      <a:pPr algn="ctr"/>
                      <a:r>
                        <a:rPr lang="fr-FR" dirty="0" smtClean="0"/>
                        <a:t>Bien</a:t>
                      </a:r>
                      <a:endParaRPr lang="fr-FR" dirty="0"/>
                    </a:p>
                  </a:txBody>
                  <a:tcPr/>
                </a:tc>
                <a:tc>
                  <a:txBody>
                    <a:bodyPr/>
                    <a:lstStyle/>
                    <a:p>
                      <a:pPr algn="ctr"/>
                      <a:endParaRPr lang="fr-FR" dirty="0" smtClean="0"/>
                    </a:p>
                    <a:p>
                      <a:pPr algn="ctr"/>
                      <a:r>
                        <a:rPr lang="fr-FR" dirty="0" smtClean="0"/>
                        <a:t>Assez</a:t>
                      </a:r>
                      <a:endParaRPr lang="fr-FR" dirty="0"/>
                    </a:p>
                  </a:txBody>
                  <a:tcPr/>
                </a:tc>
                <a:tc>
                  <a:txBody>
                    <a:bodyPr/>
                    <a:lstStyle/>
                    <a:p>
                      <a:pPr algn="ctr"/>
                      <a:endParaRPr lang="fr-FR" dirty="0" smtClean="0"/>
                    </a:p>
                    <a:p>
                      <a:pPr algn="ctr"/>
                      <a:r>
                        <a:rPr lang="fr-FR" dirty="0" smtClean="0"/>
                        <a:t>Faible</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Très faible</a:t>
                      </a:r>
                    </a:p>
                  </a:txBody>
                  <a:tcPr/>
                </a:tc>
              </a:tr>
              <a:tr h="816091">
                <a:tc>
                  <a:txBody>
                    <a:bodyPr/>
                    <a:lstStyle/>
                    <a:p>
                      <a:pPr algn="ctr"/>
                      <a:endParaRPr lang="fr-FR" dirty="0" smtClean="0"/>
                    </a:p>
                    <a:p>
                      <a:pPr algn="ctr"/>
                      <a:r>
                        <a:rPr lang="fr-FR" dirty="0" smtClean="0"/>
                        <a:t>9 ou 10 / 10</a:t>
                      </a:r>
                      <a:endParaRPr lang="fr-FR" dirty="0"/>
                    </a:p>
                  </a:txBody>
                  <a:tcPr/>
                </a:tc>
                <a:tc>
                  <a:txBody>
                    <a:bodyPr/>
                    <a:lstStyle/>
                    <a:p>
                      <a:pPr algn="ctr"/>
                      <a:endParaRPr lang="fr-FR" dirty="0" smtClean="0"/>
                    </a:p>
                    <a:p>
                      <a:pPr algn="ctr"/>
                      <a:r>
                        <a:rPr lang="fr-FR" dirty="0" smtClean="0"/>
                        <a:t>6,</a:t>
                      </a:r>
                      <a:r>
                        <a:rPr lang="fr-FR" baseline="0" dirty="0" smtClean="0"/>
                        <a:t> 7 </a:t>
                      </a:r>
                      <a:r>
                        <a:rPr lang="fr-FR" dirty="0" smtClean="0"/>
                        <a:t>ou 8 / 10</a:t>
                      </a:r>
                      <a:endParaRPr lang="fr-FR" dirty="0"/>
                    </a:p>
                  </a:txBody>
                  <a:tcPr/>
                </a:tc>
                <a:tc>
                  <a:txBody>
                    <a:bodyPr/>
                    <a:lstStyle/>
                    <a:p>
                      <a:pPr algn="ctr"/>
                      <a:endParaRPr lang="fr-FR" dirty="0" smtClean="0"/>
                    </a:p>
                    <a:p>
                      <a:pPr algn="ctr"/>
                      <a:r>
                        <a:rPr lang="fr-FR" dirty="0" smtClean="0"/>
                        <a:t>5 /</a:t>
                      </a:r>
                      <a:r>
                        <a:rPr lang="fr-FR" baseline="0" dirty="0" smtClean="0"/>
                        <a:t> 10</a:t>
                      </a:r>
                      <a:endParaRPr lang="fr-FR" dirty="0"/>
                    </a:p>
                  </a:txBody>
                  <a:tcPr/>
                </a:tc>
                <a:tc>
                  <a:txBody>
                    <a:bodyPr/>
                    <a:lstStyle/>
                    <a:p>
                      <a:pPr algn="ctr"/>
                      <a:endParaRPr lang="fr-FR" dirty="0" smtClean="0"/>
                    </a:p>
                    <a:p>
                      <a:pPr algn="ctr"/>
                      <a:r>
                        <a:rPr lang="fr-FR" dirty="0" smtClean="0"/>
                        <a:t>4 / 10</a:t>
                      </a:r>
                      <a:endParaRPr lang="fr-FR" dirty="0"/>
                    </a:p>
                  </a:txBody>
                  <a:tcPr/>
                </a:tc>
                <a:tc>
                  <a:txBody>
                    <a:bodyPr/>
                    <a:lstStyle/>
                    <a:p>
                      <a:pPr algn="ctr"/>
                      <a:endParaRPr lang="fr-FR" dirty="0" smtClean="0"/>
                    </a:p>
                    <a:p>
                      <a:pPr algn="ctr"/>
                      <a:r>
                        <a:rPr lang="fr-FR" dirty="0" smtClean="0"/>
                        <a:t>0 à 3 / 10</a:t>
                      </a:r>
                      <a:endParaRPr lang="fr-FR"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611560" y="404664"/>
            <a:ext cx="7920880" cy="1512168"/>
          </a:xfrm>
        </p:spPr>
        <p:txBody>
          <a:bodyPr>
            <a:normAutofit/>
          </a:bodyPr>
          <a:lstStyle/>
          <a:p>
            <a:r>
              <a:rPr lang="fr-FR" sz="2400" dirty="0" smtClean="0">
                <a:solidFill>
                  <a:schemeClr val="tx1"/>
                </a:solidFill>
                <a:latin typeface="Arial" pitchFamily="34" charset="0"/>
                <a:cs typeface="Arial" pitchFamily="34" charset="0"/>
              </a:rPr>
              <a:t>Est-ce que vous connaissez la personne suivante?</a:t>
            </a:r>
          </a:p>
          <a:p>
            <a:pPr algn="l"/>
            <a:endParaRPr lang="fr-FR" dirty="0" smtClean="0">
              <a:solidFill>
                <a:schemeClr val="tx1"/>
              </a:solidFill>
            </a:endParaRPr>
          </a:p>
          <a:p>
            <a:pPr algn="l"/>
            <a:endParaRPr lang="fr-FR" dirty="0">
              <a:solidFill>
                <a:schemeClr val="tx1"/>
              </a:solidFill>
            </a:endParaRPr>
          </a:p>
          <a:p>
            <a:pPr algn="l"/>
            <a:endParaRPr lang="fr-FR" dirty="0">
              <a:solidFill>
                <a:schemeClr val="tx1"/>
              </a:solidFill>
            </a:endParaRPr>
          </a:p>
        </p:txBody>
      </p:sp>
      <p:pic>
        <p:nvPicPr>
          <p:cNvPr id="5" name="Afbeelding 4" descr="IMAGE 2.jpg"/>
          <p:cNvPicPr>
            <a:picLocks noChangeAspect="1"/>
          </p:cNvPicPr>
          <p:nvPr/>
        </p:nvPicPr>
        <p:blipFill>
          <a:blip r:embed="rId2" cstate="print"/>
          <a:stretch>
            <a:fillRect/>
          </a:stretch>
        </p:blipFill>
        <p:spPr>
          <a:xfrm>
            <a:off x="2987824" y="1268760"/>
            <a:ext cx="3096344" cy="500575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79512" y="332656"/>
            <a:ext cx="8507288" cy="5793507"/>
          </a:xfrm>
        </p:spPr>
        <p:txBody>
          <a:bodyPr>
            <a:normAutofit fontScale="92500" lnSpcReduction="20000"/>
          </a:bodyPr>
          <a:lstStyle/>
          <a:p>
            <a:pPr>
              <a:buNone/>
            </a:pPr>
            <a:endParaRPr lang="fr-FR" sz="2400" dirty="0" smtClean="0">
              <a:latin typeface="Arial" pitchFamily="34" charset="0"/>
              <a:cs typeface="Arial" pitchFamily="34" charset="0"/>
            </a:endParaRPr>
          </a:p>
          <a:p>
            <a:pPr>
              <a:buNone/>
            </a:pPr>
            <a:r>
              <a:rPr lang="fr-FR" sz="2400" dirty="0" smtClean="0">
                <a:latin typeface="Calibri"/>
                <a:cs typeface="Arial" pitchFamily="34" charset="0"/>
              </a:rPr>
              <a:t>→ </a:t>
            </a:r>
            <a:r>
              <a:rPr lang="fr-FR" sz="2400" dirty="0" smtClean="0">
                <a:latin typeface="Arial" pitchFamily="34" charset="0"/>
                <a:cs typeface="Arial" pitchFamily="34" charset="0"/>
              </a:rPr>
              <a:t>C’est l’actrice Marion </a:t>
            </a:r>
            <a:r>
              <a:rPr lang="fr-FR" sz="2400" dirty="0" err="1" smtClean="0">
                <a:latin typeface="Arial" pitchFamily="34" charset="0"/>
                <a:cs typeface="Arial" pitchFamily="34" charset="0"/>
              </a:rPr>
              <a:t>Cotillard</a:t>
            </a:r>
            <a:r>
              <a:rPr lang="fr-FR" sz="2400" dirty="0" smtClean="0">
                <a:latin typeface="Arial" pitchFamily="34" charset="0"/>
                <a:cs typeface="Arial" pitchFamily="34" charset="0"/>
              </a:rPr>
              <a:t> qui a joué dans le film « La vie   </a:t>
            </a:r>
          </a:p>
          <a:p>
            <a:pPr>
              <a:buNone/>
            </a:pPr>
            <a:r>
              <a:rPr lang="fr-FR" sz="2400" dirty="0" smtClean="0">
                <a:latin typeface="Arial" pitchFamily="34" charset="0"/>
                <a:cs typeface="Arial" pitchFamily="34" charset="0"/>
              </a:rPr>
              <a:t>    en rose » (aussi connu comme « La Môme »).</a:t>
            </a:r>
          </a:p>
          <a:p>
            <a:pPr>
              <a:buNone/>
            </a:pPr>
            <a:endParaRPr lang="fr-FR" sz="2400" dirty="0" smtClean="0">
              <a:latin typeface="Arial" pitchFamily="34" charset="0"/>
              <a:cs typeface="Arial" pitchFamily="34" charset="0"/>
            </a:endParaRPr>
          </a:p>
          <a:p>
            <a:pPr>
              <a:buNone/>
            </a:pPr>
            <a:r>
              <a:rPr lang="fr-FR" sz="2400" dirty="0" smtClean="0">
                <a:latin typeface="Arial" pitchFamily="34" charset="0"/>
                <a:cs typeface="Arial" pitchFamily="34" charset="0"/>
              </a:rPr>
              <a:t>Est-ce que vous connaissez l’histoire? De quoi est-ce que le film</a:t>
            </a:r>
          </a:p>
          <a:p>
            <a:pPr>
              <a:buNone/>
            </a:pPr>
            <a:r>
              <a:rPr lang="fr-FR" sz="2400" dirty="0" smtClean="0">
                <a:latin typeface="Arial" pitchFamily="34" charset="0"/>
                <a:cs typeface="Arial" pitchFamily="34" charset="0"/>
              </a:rPr>
              <a:t>parle selon vous? Invitez une histoire à partir du titre et racontez-la</a:t>
            </a:r>
          </a:p>
          <a:p>
            <a:pPr>
              <a:buNone/>
            </a:pPr>
            <a:r>
              <a:rPr lang="fr-FR" sz="2400" dirty="0" smtClean="0">
                <a:latin typeface="Arial" pitchFamily="34" charset="0"/>
                <a:cs typeface="Arial" pitchFamily="34" charset="0"/>
              </a:rPr>
              <a:t>à votre voisin…Vous pouvez utiliser votre dictionnaire afin </a:t>
            </a:r>
          </a:p>
          <a:p>
            <a:pPr>
              <a:buNone/>
            </a:pPr>
            <a:r>
              <a:rPr lang="fr-FR" sz="2400" dirty="0" smtClean="0">
                <a:latin typeface="Arial" pitchFamily="34" charset="0"/>
                <a:cs typeface="Arial" pitchFamily="34" charset="0"/>
              </a:rPr>
              <a:t>d’expliquer le titre.</a:t>
            </a:r>
          </a:p>
          <a:p>
            <a:pPr>
              <a:buNone/>
            </a:pPr>
            <a:endParaRPr lang="fr-FR" sz="2400" dirty="0" smtClean="0">
              <a:latin typeface="Arial" pitchFamily="34" charset="0"/>
              <a:cs typeface="Arial" pitchFamily="34" charset="0"/>
            </a:endParaRPr>
          </a:p>
          <a:p>
            <a:pPr>
              <a:buNone/>
            </a:pPr>
            <a:r>
              <a:rPr lang="fr-FR" sz="2400" dirty="0" smtClean="0">
                <a:latin typeface="Arial" pitchFamily="34" charset="0"/>
                <a:cs typeface="Arial" pitchFamily="34" charset="0"/>
              </a:rPr>
              <a:t>Cliquez sur le lien suivant et regardez le clip vidéo pour avoir une </a:t>
            </a:r>
          </a:p>
          <a:p>
            <a:pPr>
              <a:buNone/>
            </a:pPr>
            <a:r>
              <a:rPr lang="fr-FR" sz="2400" dirty="0" smtClean="0">
                <a:latin typeface="Arial" pitchFamily="34" charset="0"/>
                <a:cs typeface="Arial" pitchFamily="34" charset="0"/>
              </a:rPr>
              <a:t>idée plus précise de sa vie…</a:t>
            </a:r>
          </a:p>
          <a:p>
            <a:pPr>
              <a:buNone/>
            </a:pPr>
            <a:endParaRPr lang="fr-FR" sz="2400" dirty="0">
              <a:latin typeface="Arial" pitchFamily="34" charset="0"/>
              <a:cs typeface="Arial" pitchFamily="34" charset="0"/>
            </a:endParaRPr>
          </a:p>
          <a:p>
            <a:pPr>
              <a:buNone/>
            </a:pPr>
            <a:r>
              <a:rPr lang="fr-FR" sz="2400" dirty="0" smtClean="0">
                <a:latin typeface="Arial" pitchFamily="34" charset="0"/>
                <a:cs typeface="Arial" pitchFamily="34" charset="0"/>
                <a:hlinkClick r:id="rId2"/>
              </a:rPr>
              <a:t>http://www.youtube.com/watch?v=xujvIs0DhJU</a:t>
            </a:r>
            <a:endParaRPr lang="fr-FR" sz="2400" dirty="0" smtClean="0">
              <a:latin typeface="Arial" pitchFamily="34" charset="0"/>
              <a:cs typeface="Arial" pitchFamily="34" charset="0"/>
            </a:endParaRPr>
          </a:p>
          <a:p>
            <a:pPr>
              <a:buNone/>
            </a:pPr>
            <a:endParaRPr lang="fr-FR" sz="2400" dirty="0" smtClean="0">
              <a:latin typeface="Arial" pitchFamily="34" charset="0"/>
              <a:cs typeface="Arial" pitchFamily="34" charset="0"/>
            </a:endParaRPr>
          </a:p>
          <a:p>
            <a:pPr>
              <a:buNone/>
            </a:pPr>
            <a:r>
              <a:rPr lang="fr-FR" sz="2400" dirty="0" smtClean="0">
                <a:latin typeface="Arial" pitchFamily="34" charset="0"/>
                <a:cs typeface="Arial" pitchFamily="34" charset="0"/>
              </a:rPr>
              <a:t>Est-ce que votre histoire était semblable? </a:t>
            </a:r>
          </a:p>
          <a:p>
            <a:pPr>
              <a:buNone/>
            </a:pPr>
            <a:r>
              <a:rPr lang="fr-FR" sz="2400" dirty="0" smtClean="0">
                <a:latin typeface="Arial" pitchFamily="34" charset="0"/>
                <a:cs typeface="Arial" pitchFamily="34" charset="0"/>
              </a:rPr>
              <a:t>Racontez…</a:t>
            </a:r>
          </a:p>
          <a:p>
            <a:pPr>
              <a:buNone/>
            </a:pPr>
            <a:endParaRPr lang="fr-FR" sz="2400" dirty="0">
              <a:latin typeface="Arial" pitchFamily="34" charset="0"/>
              <a:cs typeface="Arial" pitchFamily="34" charset="0"/>
            </a:endParaRPr>
          </a:p>
          <a:p>
            <a:pPr>
              <a:buNone/>
            </a:pPr>
            <a:endParaRPr lang="fr-FR" sz="2400" dirty="0">
              <a:latin typeface="Arial" pitchFamily="34" charset="0"/>
              <a:cs typeface="Arial" pitchFamily="34" charset="0"/>
            </a:endParaRPr>
          </a:p>
        </p:txBody>
      </p:sp>
      <p:pic>
        <p:nvPicPr>
          <p:cNvPr id="4" name="Afbeelding 3" descr="IMAGE 1.jpg"/>
          <p:cNvPicPr>
            <a:picLocks noChangeAspect="1"/>
          </p:cNvPicPr>
          <p:nvPr/>
        </p:nvPicPr>
        <p:blipFill>
          <a:blip r:embed="rId3" cstate="print"/>
          <a:stretch>
            <a:fillRect/>
          </a:stretch>
        </p:blipFill>
        <p:spPr>
          <a:xfrm>
            <a:off x="6482387" y="5301208"/>
            <a:ext cx="2661613" cy="155679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anim calcmode="lin" valueType="num">
                                      <p:cBhvr additive="base">
                                        <p:cTn id="4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anim calcmode="lin" valueType="num">
                                      <p:cBhvr additive="base">
                                        <p:cTn id="51"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95536" y="332656"/>
            <a:ext cx="8496944" cy="5904656"/>
          </a:xfrm>
        </p:spPr>
        <p:txBody>
          <a:bodyPr>
            <a:normAutofit fontScale="85000" lnSpcReduction="20000"/>
          </a:bodyPr>
          <a:lstStyle/>
          <a:p>
            <a:pPr algn="l" fontAlgn="t"/>
            <a:r>
              <a:rPr lang="fr-FR" sz="2800" dirty="0" smtClean="0">
                <a:solidFill>
                  <a:schemeClr val="tx1"/>
                </a:solidFill>
                <a:latin typeface="Arial" pitchFamily="34" charset="0"/>
                <a:cs typeface="Arial" pitchFamily="34" charset="0"/>
              </a:rPr>
              <a:t>Le personnage dans le film a vraiment existé. C’est un film basé sur la vie de la chanteuse Edith Piaf. Lisez le texte suivant….</a:t>
            </a:r>
          </a:p>
          <a:p>
            <a:pPr fontAlgn="t"/>
            <a:r>
              <a:rPr lang="fr-FR" sz="2600" b="1" i="1" dirty="0" smtClean="0">
                <a:solidFill>
                  <a:schemeClr val="tx1"/>
                </a:solidFill>
                <a:latin typeface="Arial" pitchFamily="34" charset="0"/>
                <a:cs typeface="Arial" pitchFamily="34" charset="0"/>
              </a:rPr>
              <a:t>La "môme" de la chanson française</a:t>
            </a:r>
            <a:endParaRPr lang="fr-FR" sz="2600" i="1" dirty="0" smtClean="0">
              <a:solidFill>
                <a:schemeClr val="tx1"/>
              </a:solidFill>
              <a:latin typeface="Arial" pitchFamily="34" charset="0"/>
              <a:cs typeface="Arial" pitchFamily="34" charset="0"/>
            </a:endParaRPr>
          </a:p>
          <a:p>
            <a:pPr fontAlgn="t"/>
            <a:r>
              <a:rPr lang="fr-FR" sz="2600" i="1" dirty="0" smtClean="0">
                <a:solidFill>
                  <a:schemeClr val="tx1"/>
                </a:solidFill>
                <a:latin typeface="Arial" pitchFamily="34" charset="0"/>
                <a:cs typeface="Arial" pitchFamily="34" charset="0"/>
              </a:rPr>
              <a:t>Musicienne (19/12/1915 - 10/10/1963)</a:t>
            </a:r>
          </a:p>
          <a:p>
            <a:r>
              <a:rPr lang="fr-FR" sz="2600" i="1" dirty="0" smtClean="0">
                <a:solidFill>
                  <a:schemeClr val="tx1"/>
                </a:solidFill>
                <a:latin typeface="Arial" pitchFamily="34" charset="0"/>
                <a:cs typeface="Arial" pitchFamily="34" charset="0"/>
              </a:rPr>
              <a:t/>
            </a:r>
            <a:br>
              <a:rPr lang="fr-FR" sz="2600" i="1" dirty="0" smtClean="0">
                <a:solidFill>
                  <a:schemeClr val="tx1"/>
                </a:solidFill>
                <a:latin typeface="Arial" pitchFamily="34" charset="0"/>
                <a:cs typeface="Arial" pitchFamily="34" charset="0"/>
              </a:rPr>
            </a:br>
            <a:r>
              <a:rPr lang="fr-FR" sz="2600" i="1" dirty="0" smtClean="0">
                <a:solidFill>
                  <a:schemeClr val="tx1"/>
                </a:solidFill>
                <a:latin typeface="Arial" pitchFamily="34" charset="0"/>
                <a:cs typeface="Arial" pitchFamily="34" charset="0"/>
              </a:rPr>
              <a:t>La vie d’Edith Piaf aura été brève et intense, le destin la rattrapant toujours lors de brefs instants de bonheur. La "môme" n’aura jamais su se guérir des blessures de l’enfance et des désillusions de l’amour. Elle a dédié sa vie à son public, sa relation la plus fidèle et la plus sincère. Le patrimoine laissé par Piaf est immense et nombre de ces chansons à l’image de « La vie en rose », de « L’hymne à l’amour » ou de « Non, je ne regrette rien » demeurent encore dans l’inconscient collectif. Piaf est sans conteste l’artiste féminine qui aura le plus marqué le XXème siècle, tant par la grandeur de sa voix que par son destin des plus tragiques.</a:t>
            </a:r>
          </a:p>
          <a:p>
            <a:endParaRPr lang="fr-FR" sz="2600" i="1" dirty="0" smtClean="0">
              <a:solidFill>
                <a:schemeClr val="tx1"/>
              </a:solidFill>
              <a:latin typeface="Arial" pitchFamily="34" charset="0"/>
              <a:cs typeface="Arial" pitchFamily="34" charset="0"/>
            </a:endParaRPr>
          </a:p>
          <a:p>
            <a:pPr algn="l"/>
            <a:r>
              <a:rPr lang="fr-FR" sz="1600" i="1" dirty="0" smtClean="0">
                <a:solidFill>
                  <a:schemeClr val="tx1"/>
                </a:solidFill>
                <a:latin typeface="Arial" pitchFamily="34" charset="0"/>
                <a:cs typeface="Arial" pitchFamily="34" charset="0"/>
              </a:rPr>
              <a:t>                             Source: http://www.linternaute.com/biographie/edith-piaf/</a:t>
            </a:r>
            <a:br>
              <a:rPr lang="fr-FR" sz="1600" i="1" dirty="0" smtClean="0">
                <a:solidFill>
                  <a:schemeClr val="tx1"/>
                </a:solidFill>
                <a:latin typeface="Arial" pitchFamily="34" charset="0"/>
                <a:cs typeface="Arial" pitchFamily="34" charset="0"/>
              </a:rPr>
            </a:br>
            <a:endParaRPr lang="fr-FR" sz="1600" i="1" dirty="0">
              <a:solidFill>
                <a:schemeClr val="tx1"/>
              </a:solidFill>
              <a:latin typeface="Arial" pitchFamily="34" charset="0"/>
              <a:cs typeface="Arial" pitchFamily="34" charset="0"/>
            </a:endParaRPr>
          </a:p>
        </p:txBody>
      </p:sp>
      <p:pic>
        <p:nvPicPr>
          <p:cNvPr id="4" name="Afbeelding 3" descr="IMAGE 1.jpg"/>
          <p:cNvPicPr>
            <a:picLocks noChangeAspect="1"/>
          </p:cNvPicPr>
          <p:nvPr/>
        </p:nvPicPr>
        <p:blipFill>
          <a:blip r:embed="rId2" cstate="print"/>
          <a:stretch>
            <a:fillRect/>
          </a:stretch>
        </p:blipFill>
        <p:spPr>
          <a:xfrm>
            <a:off x="6482387" y="5301208"/>
            <a:ext cx="2661613" cy="155679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95536" y="548680"/>
            <a:ext cx="8496944" cy="5090120"/>
          </a:xfrm>
        </p:spPr>
        <p:txBody>
          <a:bodyPr>
            <a:normAutofit/>
          </a:bodyPr>
          <a:lstStyle/>
          <a:p>
            <a:pPr algn="l"/>
            <a:r>
              <a:rPr lang="fr-FR" sz="2400" dirty="0" smtClean="0">
                <a:solidFill>
                  <a:schemeClr val="tx1"/>
                </a:solidFill>
                <a:latin typeface="Arial" pitchFamily="34" charset="0"/>
                <a:cs typeface="Arial" pitchFamily="34" charset="0"/>
              </a:rPr>
              <a:t>Edith, comme on dit dans le texte, « a dédié sa vie à son public ». Pour le cinquantième anniversaire de sa disparition, il est temps que le public lui rende hommage…</a:t>
            </a:r>
          </a:p>
          <a:p>
            <a:pPr algn="l"/>
            <a:endParaRPr lang="fr-FR" sz="2400" dirty="0" smtClean="0">
              <a:solidFill>
                <a:schemeClr val="tx1"/>
              </a:solidFill>
              <a:latin typeface="Arial" pitchFamily="34" charset="0"/>
              <a:cs typeface="Arial" pitchFamily="34" charset="0"/>
            </a:endParaRPr>
          </a:p>
          <a:p>
            <a:pPr algn="l"/>
            <a:r>
              <a:rPr lang="fr-FR" sz="2400" dirty="0" smtClean="0">
                <a:solidFill>
                  <a:schemeClr val="tx1"/>
                </a:solidFill>
                <a:latin typeface="Arial" pitchFamily="34" charset="0"/>
                <a:cs typeface="Arial" pitchFamily="34" charset="0"/>
              </a:rPr>
              <a:t>Après ce cours, vous allez présenter la vie d’Édith Piaf à vos camarades de classe. Qui aura la présentation la plus chouette?</a:t>
            </a:r>
          </a:p>
          <a:p>
            <a:pPr algn="l"/>
            <a:endParaRPr lang="fr-FR" dirty="0" smtClean="0">
              <a:solidFill>
                <a:schemeClr val="tx1"/>
              </a:solidFill>
            </a:endParaRPr>
          </a:p>
          <a:p>
            <a:pPr algn="l"/>
            <a:endParaRPr lang="fr-FR" dirty="0" smtClean="0">
              <a:solidFill>
                <a:schemeClr val="tx1"/>
              </a:solidFill>
            </a:endParaRPr>
          </a:p>
          <a:p>
            <a:pPr algn="l"/>
            <a:endParaRPr lang="fr-FR" dirty="0" smtClean="0">
              <a:solidFill>
                <a:schemeClr val="tx1"/>
              </a:solidFill>
            </a:endParaRPr>
          </a:p>
          <a:p>
            <a:pPr algn="l"/>
            <a:endParaRPr lang="fr-FR" dirty="0" smtClean="0">
              <a:solidFill>
                <a:schemeClr val="tx1"/>
              </a:solidFill>
            </a:endParaRPr>
          </a:p>
          <a:p>
            <a:pPr algn="l"/>
            <a:endParaRPr lang="fr-FR" dirty="0" smtClean="0">
              <a:solidFill>
                <a:schemeClr val="tx1"/>
              </a:solidFill>
            </a:endParaRPr>
          </a:p>
        </p:txBody>
      </p:sp>
      <p:pic>
        <p:nvPicPr>
          <p:cNvPr id="5" name="Afbeelding 4" descr="Piaf3.jpg"/>
          <p:cNvPicPr>
            <a:picLocks noChangeAspect="1"/>
          </p:cNvPicPr>
          <p:nvPr/>
        </p:nvPicPr>
        <p:blipFill>
          <a:blip r:embed="rId2" cstate="print"/>
          <a:stretch>
            <a:fillRect/>
          </a:stretch>
        </p:blipFill>
        <p:spPr>
          <a:xfrm>
            <a:off x="467544" y="3645024"/>
            <a:ext cx="2564904" cy="2564904"/>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6" name="Afbeelding 5" descr="Piaf2.jpg"/>
          <p:cNvPicPr>
            <a:picLocks noChangeAspect="1"/>
          </p:cNvPicPr>
          <p:nvPr/>
        </p:nvPicPr>
        <p:blipFill>
          <a:blip r:embed="rId3" cstate="print"/>
          <a:stretch>
            <a:fillRect/>
          </a:stretch>
        </p:blipFill>
        <p:spPr>
          <a:xfrm>
            <a:off x="3347864" y="3789040"/>
            <a:ext cx="2448272" cy="2397850"/>
          </a:xfrm>
          <a:prstGeom prst="rect">
            <a:avLst/>
          </a:prstGeom>
          <a:ln>
            <a:noFill/>
          </a:ln>
          <a:effectLst>
            <a:outerShdw blurRad="184150" dist="241300" dir="11520000" sx="110000" sy="110000" algn="ctr">
              <a:srgbClr val="000000">
                <a:alpha val="18000"/>
              </a:srgbClr>
            </a:outerShdw>
          </a:effectLst>
          <a:scene3d>
            <a:camera prst="perspectiveAbove"/>
            <a:lightRig rig="flood" dir="t">
              <a:rot lat="0" lon="0" rev="13800000"/>
            </a:lightRig>
          </a:scene3d>
          <a:sp3d extrusionH="107950" prstMaterial="plastic">
            <a:bevelT w="82550" h="63500" prst="divot"/>
            <a:bevelB/>
          </a:sp3d>
        </p:spPr>
      </p:pic>
      <p:pic>
        <p:nvPicPr>
          <p:cNvPr id="7" name="Afbeelding 6" descr="Piaf1.jpg"/>
          <p:cNvPicPr>
            <a:picLocks noChangeAspect="1"/>
          </p:cNvPicPr>
          <p:nvPr/>
        </p:nvPicPr>
        <p:blipFill>
          <a:blip r:embed="rId4" cstate="print"/>
          <a:stretch>
            <a:fillRect/>
          </a:stretch>
        </p:blipFill>
        <p:spPr>
          <a:xfrm>
            <a:off x="6084168" y="3645024"/>
            <a:ext cx="2638633" cy="2592457"/>
          </a:xfrm>
          <a:prstGeom prst="rect">
            <a:avLst/>
          </a:prstGeom>
          <a:scene3d>
            <a:camera prst="perspectiveHeroicExtremeLeftFacing"/>
            <a:lightRig rig="threePt" dir="t"/>
          </a:scene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6"/>
            <a:ext cx="7772400" cy="5472607"/>
          </a:xfrm>
        </p:spPr>
        <p:txBody>
          <a:bodyPr>
            <a:normAutofit fontScale="90000"/>
          </a:bodyPr>
          <a:lstStyle/>
          <a:p>
            <a:pPr algn="l">
              <a:lnSpc>
                <a:spcPct val="150000"/>
              </a:lnSpc>
            </a:pPr>
            <a:r>
              <a:rPr lang="fr-FR" sz="4000" dirty="0" smtClean="0">
                <a:latin typeface="Arial" pitchFamily="34" charset="0"/>
                <a:cs typeface="Arial" pitchFamily="34" charset="0"/>
              </a:rPr>
              <a:t>1. Introduction</a:t>
            </a:r>
            <a:br>
              <a:rPr lang="fr-FR" sz="4000" dirty="0" smtClean="0">
                <a:latin typeface="Arial" pitchFamily="34" charset="0"/>
                <a:cs typeface="Arial" pitchFamily="34" charset="0"/>
              </a:rPr>
            </a:br>
            <a:r>
              <a:rPr lang="fr-FR" sz="4000" dirty="0" smtClean="0">
                <a:solidFill>
                  <a:srgbClr val="FF0000"/>
                </a:solidFill>
                <a:latin typeface="Arial" pitchFamily="34" charset="0"/>
                <a:cs typeface="Arial" pitchFamily="34" charset="0"/>
              </a:rPr>
              <a:t>2. Tâche</a:t>
            </a: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sz="4000" dirty="0" smtClean="0">
                <a:latin typeface="Arial" pitchFamily="34" charset="0"/>
                <a:cs typeface="Arial" pitchFamily="34" charset="0"/>
              </a:rPr>
              <a:t>3. Processus</a:t>
            </a:r>
            <a:br>
              <a:rPr lang="fr-FR" sz="4000" dirty="0" smtClean="0">
                <a:latin typeface="Arial" pitchFamily="34" charset="0"/>
                <a:cs typeface="Arial" pitchFamily="34" charset="0"/>
              </a:rPr>
            </a:br>
            <a:r>
              <a:rPr lang="fr-FR" sz="4000" dirty="0" smtClean="0">
                <a:latin typeface="Arial" pitchFamily="34" charset="0"/>
                <a:cs typeface="Arial" pitchFamily="34" charset="0"/>
              </a:rPr>
              <a:t>4. Ressources</a:t>
            </a:r>
            <a:br>
              <a:rPr lang="fr-FR" sz="4000" dirty="0" smtClean="0">
                <a:latin typeface="Arial" pitchFamily="34" charset="0"/>
                <a:cs typeface="Arial" pitchFamily="34" charset="0"/>
              </a:rPr>
            </a:br>
            <a:r>
              <a:rPr lang="fr-FR" sz="4000" dirty="0" smtClean="0">
                <a:latin typeface="Arial" pitchFamily="34" charset="0"/>
                <a:cs typeface="Arial" pitchFamily="34" charset="0"/>
              </a:rPr>
              <a:t>5. Conclusion</a:t>
            </a:r>
            <a:br>
              <a:rPr lang="fr-FR" sz="4000" dirty="0" smtClean="0">
                <a:latin typeface="Arial" pitchFamily="34" charset="0"/>
                <a:cs typeface="Arial" pitchFamily="34" charset="0"/>
              </a:rPr>
            </a:br>
            <a:r>
              <a:rPr lang="fr-FR" sz="4000" dirty="0" smtClean="0">
                <a:latin typeface="Arial" pitchFamily="34" charset="0"/>
                <a:cs typeface="Arial" pitchFamily="34" charset="0"/>
              </a:rPr>
              <a:t>6. Evaluation</a:t>
            </a:r>
            <a:endParaRPr lang="fr-FR" sz="4000" dirty="0">
              <a:latin typeface="Arial" pitchFamily="34" charset="0"/>
              <a:cs typeface="Arial" pitchFamily="34" charset="0"/>
            </a:endParaRPr>
          </a:p>
        </p:txBody>
      </p:sp>
      <p:pic>
        <p:nvPicPr>
          <p:cNvPr id="4" name="Afbeelding 3" descr="IMAGE 1.jpg"/>
          <p:cNvPicPr>
            <a:picLocks noChangeAspect="1"/>
          </p:cNvPicPr>
          <p:nvPr/>
        </p:nvPicPr>
        <p:blipFill>
          <a:blip r:embed="rId2" cstate="print"/>
          <a:stretch>
            <a:fillRect/>
          </a:stretch>
        </p:blipFill>
        <p:spPr>
          <a:xfrm>
            <a:off x="6482387" y="5301208"/>
            <a:ext cx="2661613" cy="155679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95536" y="548680"/>
            <a:ext cx="8496944" cy="5090120"/>
          </a:xfrm>
        </p:spPr>
        <p:txBody>
          <a:bodyPr>
            <a:normAutofit/>
          </a:bodyPr>
          <a:lstStyle/>
          <a:p>
            <a:pPr algn="l"/>
            <a:r>
              <a:rPr lang="fr-FR" sz="2400" dirty="0" smtClean="0">
                <a:solidFill>
                  <a:schemeClr val="tx1"/>
                </a:solidFill>
                <a:latin typeface="Arial" pitchFamily="34" charset="0"/>
                <a:cs typeface="Arial" pitchFamily="34" charset="0"/>
              </a:rPr>
              <a:t>Vous élaborerez une présentation sur une période de sa vie. À (±) quatre, vous choisissez entre les périodes suivantes:</a:t>
            </a:r>
          </a:p>
          <a:p>
            <a:pPr algn="l"/>
            <a:r>
              <a:rPr lang="fr-FR" sz="2400" dirty="0" smtClean="0">
                <a:solidFill>
                  <a:schemeClr val="tx1"/>
                </a:solidFill>
                <a:latin typeface="Arial" pitchFamily="34" charset="0"/>
                <a:cs typeface="Arial" pitchFamily="34" charset="0"/>
              </a:rPr>
              <a:t>1. Sa naissance et son enfance</a:t>
            </a:r>
          </a:p>
          <a:p>
            <a:pPr algn="l"/>
            <a:r>
              <a:rPr lang="fr-FR" sz="2400" dirty="0" smtClean="0">
                <a:solidFill>
                  <a:schemeClr val="tx1"/>
                </a:solidFill>
                <a:latin typeface="Arial" pitchFamily="34" charset="0"/>
                <a:cs typeface="Arial" pitchFamily="34" charset="0"/>
              </a:rPr>
              <a:t>2. Sa vie avant la Seconde Guerre mondiale</a:t>
            </a:r>
          </a:p>
          <a:p>
            <a:pPr algn="l"/>
            <a:r>
              <a:rPr lang="fr-FR" sz="2400" dirty="0" smtClean="0">
                <a:solidFill>
                  <a:schemeClr val="tx1"/>
                </a:solidFill>
                <a:latin typeface="Arial" pitchFamily="34" charset="0"/>
                <a:cs typeface="Arial" pitchFamily="34" charset="0"/>
              </a:rPr>
              <a:t>3. Sa vie après la Seconde Guerre mondiale</a:t>
            </a:r>
          </a:p>
          <a:p>
            <a:pPr algn="l"/>
            <a:r>
              <a:rPr lang="fr-FR" sz="2400" dirty="0" smtClean="0">
                <a:solidFill>
                  <a:schemeClr val="tx1"/>
                </a:solidFill>
                <a:latin typeface="Arial" pitchFamily="34" charset="0"/>
                <a:cs typeface="Arial" pitchFamily="34" charset="0"/>
              </a:rPr>
              <a:t>4. La fin de sa vie, son décès et son héritage</a:t>
            </a:r>
          </a:p>
          <a:p>
            <a:pPr algn="l"/>
            <a:endParaRPr lang="fr-FR" sz="2400" dirty="0" smtClean="0">
              <a:solidFill>
                <a:schemeClr val="tx1"/>
              </a:solidFill>
              <a:latin typeface="Arial" pitchFamily="34" charset="0"/>
              <a:cs typeface="Arial" pitchFamily="34" charset="0"/>
            </a:endParaRPr>
          </a:p>
          <a:p>
            <a:pPr algn="l"/>
            <a:r>
              <a:rPr lang="fr-FR" sz="2400" dirty="0" smtClean="0">
                <a:solidFill>
                  <a:schemeClr val="tx1"/>
                </a:solidFill>
                <a:latin typeface="Arial" pitchFamily="34" charset="0"/>
                <a:cs typeface="Arial" pitchFamily="34" charset="0"/>
              </a:rPr>
              <a:t>Pendant ce cours, vous allez rédiger un petit texte. Lors de la présentation qui aura lieu le cours prochain, vous n’emploierez que des mots-clés (20 au maximum). Chaque membre du groupe doit parler au minimum deux minutes. Vous pouvez insérer du matériel visuel pour le public. </a:t>
            </a:r>
            <a:endParaRPr lang="fr-FR" sz="2400" dirty="0">
              <a:solidFill>
                <a:schemeClr val="tx1"/>
              </a:solidFill>
              <a:latin typeface="Arial" pitchFamily="34" charset="0"/>
              <a:cs typeface="Arial" pitchFamily="34" charset="0"/>
            </a:endParaRPr>
          </a:p>
        </p:txBody>
      </p:sp>
      <p:pic>
        <p:nvPicPr>
          <p:cNvPr id="4" name="Afbeelding 3" descr="IMAGE 1.jpg"/>
          <p:cNvPicPr>
            <a:picLocks noChangeAspect="1"/>
          </p:cNvPicPr>
          <p:nvPr/>
        </p:nvPicPr>
        <p:blipFill>
          <a:blip r:embed="rId2" cstate="print"/>
          <a:stretch>
            <a:fillRect/>
          </a:stretch>
        </p:blipFill>
        <p:spPr>
          <a:xfrm>
            <a:off x="6660232" y="5405230"/>
            <a:ext cx="2483768" cy="145276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23528" y="476672"/>
            <a:ext cx="8352928" cy="5162128"/>
          </a:xfrm>
        </p:spPr>
        <p:txBody>
          <a:bodyPr/>
          <a:lstStyle/>
          <a:p>
            <a:pPr algn="l"/>
            <a:r>
              <a:rPr lang="fr-FR" dirty="0" smtClean="0">
                <a:solidFill>
                  <a:schemeClr val="tx1"/>
                </a:solidFill>
                <a:latin typeface="Arial" pitchFamily="34" charset="0"/>
                <a:cs typeface="Arial" pitchFamily="34" charset="0"/>
              </a:rPr>
              <a:t>Seule la présentation sera évaluée et non pas le texte que vous allez rédiger pendant ce cours.</a:t>
            </a:r>
          </a:p>
          <a:p>
            <a:pPr algn="l"/>
            <a:endParaRPr lang="fr-FR" dirty="0" smtClean="0">
              <a:solidFill>
                <a:schemeClr val="tx1"/>
              </a:solidFill>
              <a:latin typeface="Arial" pitchFamily="34" charset="0"/>
              <a:cs typeface="Arial" pitchFamily="34" charset="0"/>
            </a:endParaRPr>
          </a:p>
          <a:p>
            <a:pPr algn="l"/>
            <a:r>
              <a:rPr lang="fr-FR" dirty="0" smtClean="0">
                <a:solidFill>
                  <a:schemeClr val="tx1"/>
                </a:solidFill>
                <a:latin typeface="Arial" pitchFamily="34" charset="0"/>
                <a:cs typeface="Arial" pitchFamily="34" charset="0"/>
              </a:rPr>
              <a:t>La présentation doit répondre à certains critères. Pour découvrir les critères, référez-vous à la diapositive « 6. Evaluation ».</a:t>
            </a:r>
            <a:endParaRPr lang="fr-FR" dirty="0">
              <a:solidFill>
                <a:schemeClr val="tx1"/>
              </a:solidFill>
              <a:latin typeface="Arial" pitchFamily="34" charset="0"/>
              <a:cs typeface="Arial" pitchFamily="34" charset="0"/>
            </a:endParaRPr>
          </a:p>
        </p:txBody>
      </p:sp>
      <p:pic>
        <p:nvPicPr>
          <p:cNvPr id="4" name="Afbeelding 3" descr="IMAGE 1.jpg"/>
          <p:cNvPicPr>
            <a:picLocks noChangeAspect="1"/>
          </p:cNvPicPr>
          <p:nvPr/>
        </p:nvPicPr>
        <p:blipFill>
          <a:blip r:embed="rId2" cstate="print"/>
          <a:stretch>
            <a:fillRect/>
          </a:stretch>
        </p:blipFill>
        <p:spPr>
          <a:xfrm>
            <a:off x="6482387" y="5301208"/>
            <a:ext cx="2661613" cy="155679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Aangepast 1">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000000"/>
      </a:hlink>
      <a:folHlink>
        <a:srgbClr val="0000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589</Words>
  <Application>Microsoft Office PowerPoint</Application>
  <PresentationFormat>On-screen Show (4:3)</PresentationFormat>
  <Paragraphs>145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Office-thema</vt:lpstr>
      <vt:lpstr>Edith Piaf</vt:lpstr>
      <vt:lpstr>1. Introduction 2. Tâche 3. Processus 4. Ressources 5. Conclusion 6. Evaluation</vt:lpstr>
      <vt:lpstr>PowerPoint Presentation</vt:lpstr>
      <vt:lpstr>PowerPoint Presentation</vt:lpstr>
      <vt:lpstr>PowerPoint Presentation</vt:lpstr>
      <vt:lpstr>PowerPoint Presentation</vt:lpstr>
      <vt:lpstr>1. Introduction 2. Tâche 3. Processus 4. Ressources 5. Conclusion 6. Evaluation</vt:lpstr>
      <vt:lpstr>PowerPoint Presentation</vt:lpstr>
      <vt:lpstr>PowerPoint Presentation</vt:lpstr>
      <vt:lpstr>1. Introduction 2. Tâche 3. Processus 4. Ressources 5. Conclusion 6. Évaluation</vt:lpstr>
      <vt:lpstr>PowerPoint Presentation</vt:lpstr>
      <vt:lpstr>PowerPoint Presentation</vt:lpstr>
      <vt:lpstr>1. Introduction 2. Tâche 3. Processus 4. Ressources 5. Conclusion 6. Évaluation</vt:lpstr>
      <vt:lpstr>      http://www.linternaute.com/biographie/edith-piaf/biographie/  http://www.evene.fr/celebre/biographie/edith-piaf-2970.php   http://www.rfimusique.com/artiste/chanson/edith-piaf/biographie  http://www.ladepeche.fr/article/2010/10/10/924190-la-mort-d-edith-on-a-eu-du-mal-a-s-en-remettre.html  http://en.lyrics-copy.com/edith-piaf.htm  http://50ansedithpiaf.wordpress.com/edith-piaf/           </vt:lpstr>
      <vt:lpstr>1. Introduction 2. Tâche 3. Processus 4. Ressources 5. Conclusion 6. Evaluation</vt:lpstr>
      <vt:lpstr>PowerPoint Presentation</vt:lpstr>
      <vt:lpstr>1. Introduction 2. Tâche 3. Processus 4. Ressources 5. Conclusion 6. Evaluation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Sofie</dc:creator>
  <cp:lastModifiedBy>Vandermeulen Nina</cp:lastModifiedBy>
  <cp:revision>89</cp:revision>
  <dcterms:created xsi:type="dcterms:W3CDTF">2013-02-01T22:00:43Z</dcterms:created>
  <dcterms:modified xsi:type="dcterms:W3CDTF">2014-12-19T14:45:57Z</dcterms:modified>
</cp:coreProperties>
</file>