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4"/>
  </p:notesMasterIdLst>
  <p:sldIdLst>
    <p:sldId id="256" r:id="rId2"/>
    <p:sldId id="259" r:id="rId3"/>
    <p:sldId id="260" r:id="rId4"/>
    <p:sldId id="257" r:id="rId5"/>
    <p:sldId id="264" r:id="rId6"/>
    <p:sldId id="274" r:id="rId7"/>
    <p:sldId id="261" r:id="rId8"/>
    <p:sldId id="265" r:id="rId9"/>
    <p:sldId id="262" r:id="rId10"/>
    <p:sldId id="263" r:id="rId11"/>
    <p:sldId id="266" r:id="rId12"/>
    <p:sldId id="270" r:id="rId13"/>
    <p:sldId id="267" r:id="rId14"/>
    <p:sldId id="272" r:id="rId15"/>
    <p:sldId id="271" r:id="rId16"/>
    <p:sldId id="277" r:id="rId17"/>
    <p:sldId id="268" r:id="rId18"/>
    <p:sldId id="275" r:id="rId19"/>
    <p:sldId id="276" r:id="rId20"/>
    <p:sldId id="269" r:id="rId21"/>
    <p:sldId id="278" r:id="rId22"/>
    <p:sldId id="273" r:id="rId2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8" autoAdjust="0"/>
    <p:restoredTop sz="94598" autoAdjust="0"/>
  </p:normalViewPr>
  <p:slideViewPr>
    <p:cSldViewPr>
      <p:cViewPr>
        <p:scale>
          <a:sx n="88" d="100"/>
          <a:sy n="88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8E16-BF5F-449B-89CC-484BD156DBD8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FC2E-26A5-4F6E-8C26-41DB48A4D95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481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9811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8500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1897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8429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7731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372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9225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8580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0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2962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313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617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2065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486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604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378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5519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1310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774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FC2E-26A5-4F6E-8C26-41DB48A4D951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741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7A8A8E-AD07-4981-96DD-C8952883418F}" type="datetimeFigureOut">
              <a:rPr lang="nl-BE" smtClean="0"/>
              <a:pPr/>
              <a:t>19/12/2014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D130E0-6D64-4470-AC13-3D22A2C4B44C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y8GQJwrw-i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_YSydDh3Vo&amp;feature=relate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Hr_6zSXIGHU" TargetMode="External"/><Relationship Id="rId3" Type="http://schemas.openxmlformats.org/officeDocument/2006/relationships/hyperlink" Target="http://www.youtube.com/watch?v=FAO4hEHAaB0" TargetMode="External"/><Relationship Id="rId7" Type="http://schemas.openxmlformats.org/officeDocument/2006/relationships/hyperlink" Target="http://www.youtube.com/watch?v=mJTn9ASKoI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2hEKA_T4k3M" TargetMode="External"/><Relationship Id="rId5" Type="http://schemas.openxmlformats.org/officeDocument/2006/relationships/hyperlink" Target="http://www.youtube.com/watch?v=bMoY5rNBjwk&amp;feature=related" TargetMode="External"/><Relationship Id="rId4" Type="http://schemas.openxmlformats.org/officeDocument/2006/relationships/hyperlink" Target="http://www.youtube.com/watch?v=_0QLYywmZG8&amp;feature=related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NBwQqsNheMY&amp;feature=related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www.youtube.com/watch?v=bMoY5rNBjwk" TargetMode="External"/><Relationship Id="rId7" Type="http://schemas.openxmlformats.org/officeDocument/2006/relationships/hyperlink" Target="http://www.youtube.com/watch?v=XIM3uYkQC7w&amp;feature=related" TargetMode="External"/><Relationship Id="rId12" Type="http://schemas.openxmlformats.org/officeDocument/2006/relationships/hyperlink" Target="http://www.youtube.com/watch?v=QlANMHipHQ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_YSydDh3Vo&amp;feature=related" TargetMode="External"/><Relationship Id="rId11" Type="http://schemas.openxmlformats.org/officeDocument/2006/relationships/hyperlink" Target="http://www.youtube.com/watch?v=1_3zRpaVl44" TargetMode="External"/><Relationship Id="rId5" Type="http://schemas.openxmlformats.org/officeDocument/2006/relationships/hyperlink" Target="http://www.youtube.com/watch?v=waTF010zFl4&amp;feature=related" TargetMode="External"/><Relationship Id="rId10" Type="http://schemas.openxmlformats.org/officeDocument/2006/relationships/hyperlink" Target="http://www.youtube.com/watch?v=iTa0Z9VpE0I" TargetMode="External"/><Relationship Id="rId4" Type="http://schemas.openxmlformats.org/officeDocument/2006/relationships/hyperlink" Target="http://www.youtube.com/watch?v=mVQEiD1szes" TargetMode="External"/><Relationship Id="rId9" Type="http://schemas.openxmlformats.org/officeDocument/2006/relationships/hyperlink" Target="http://www.youtube.com/watch?v=mBkBp6yyRHI&amp;feature=relat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bZIq1NYUX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lexilogos.com/claude_francois/index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logos.com/claude_francois/index.htm" TargetMode="External"/><Relationship Id="rId7" Type="http://schemas.openxmlformats.org/officeDocument/2006/relationships/hyperlink" Target="http://musique.ados.fr/Claude-Francoi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nemovies.fr/fiche_film.php?IDfilm=2223" TargetMode="External"/><Relationship Id="rId5" Type="http://schemas.openxmlformats.org/officeDocument/2006/relationships/hyperlink" Target="http://www.rfimusique.com/siteFr/biographie/biographie_8938.asp" TargetMode="External"/><Relationship Id="rId4" Type="http://schemas.openxmlformats.org/officeDocument/2006/relationships/hyperlink" Target="http://www.jesuismort.com/biographie_celebrite_chercher/biographie-claude_francois-1251.php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CIBAOx_LUA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aTF010zFl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19872" y="332656"/>
            <a:ext cx="5105400" cy="1800200"/>
          </a:xfrm>
        </p:spPr>
        <p:txBody>
          <a:bodyPr/>
          <a:lstStyle/>
          <a:p>
            <a:r>
              <a:rPr lang="nl-BE" dirty="0" smtClean="0">
                <a:solidFill>
                  <a:schemeClr val="bg2"/>
                </a:solidFill>
              </a:rPr>
              <a:t>Claude</a:t>
            </a:r>
            <a:r>
              <a:rPr lang="nl-BE" dirty="0" smtClean="0"/>
              <a:t> </a:t>
            </a:r>
            <a:r>
              <a:rPr lang="nl-BE" dirty="0" smtClean="0">
                <a:solidFill>
                  <a:schemeClr val="bg2"/>
                </a:solidFill>
              </a:rPr>
              <a:t>François</a:t>
            </a:r>
            <a:endParaRPr lang="nl-BE" dirty="0">
              <a:solidFill>
                <a:schemeClr val="bg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5114778" cy="1689336"/>
          </a:xfrm>
        </p:spPr>
        <p:txBody>
          <a:bodyPr>
            <a:normAutofit lnSpcReduction="10000"/>
          </a:bodyPr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sz="2400" dirty="0" smtClean="0"/>
              <a:t>Ellen </a:t>
            </a:r>
            <a:r>
              <a:rPr lang="nl-BE" sz="2400" dirty="0" err="1" smtClean="0"/>
              <a:t>im</a:t>
            </a:r>
            <a:r>
              <a:rPr lang="nl-BE" sz="2400" dirty="0" smtClean="0"/>
              <a:t> </a:t>
            </a:r>
            <a:r>
              <a:rPr lang="nl-BE" sz="2400" dirty="0" err="1" smtClean="0"/>
              <a:t>Brahm</a:t>
            </a:r>
            <a:endParaRPr lang="nl-BE" sz="2400" dirty="0" smtClean="0"/>
          </a:p>
          <a:p>
            <a:r>
              <a:rPr lang="nl-BE" sz="2400" dirty="0" err="1" smtClean="0"/>
              <a:t>Babische</a:t>
            </a:r>
            <a:r>
              <a:rPr lang="nl-BE" sz="2400" dirty="0" smtClean="0"/>
              <a:t> Van Belle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580112" y="31409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bg2"/>
                </a:solidFill>
              </a:rPr>
              <a:t>CECR: A2</a:t>
            </a:r>
          </a:p>
        </p:txBody>
      </p:sp>
      <p:sp>
        <p:nvSpPr>
          <p:cNvPr id="87044" name="AutoShape 4" descr="data:image/jpg;base64,/9j/4AAQSkZJRgABAQAAAQABAAD/2wCEAAkGBhQSEBUUEhQWFBQUFRUVFBQVFBQVFBUVFRQVFBQUFBQXHCYeFxkjGRQVHy8gIycpLCwsFR4xNTAqNSYrLCkBCQoKDgwOGg8PGikfHSQpKSwqLCksLCw0KSwsLSwsLCopKSwpKSksLCwpKSwsKSksKSksKTQpLCwsLCksLCwsLP/AABEIAOEA4QMBIgACEQEDEQH/xAAbAAADAQEBAQEAAAAAAAAAAAADBAUCAAEGB//EADYQAAEDAgMFBwQCAgIDAQAAAAEAAgMEESExQRJRYXGRBSKBobHB0RMU4fAyQlLxFWIjM5IG/8QAGQEAAwEBAQAAAAAAAAAAAAAAAQIDBAAF/8QAKREAAgICAgEEAgEFAQAAAAAAAAECEQMhEjFBEyJRYYHxMnGRocHRFP/aAAwDAQACEQMRAD8A/Lmxk3N8jiMct601q1EbG4zumTFqMjpuO7lu/C89s3pCwaUVoKMIbr1saHOyiR4wHinoBcIDGJqAWKlN2hqDsjQnwkFUI4kSWlu3iFlWSmNRNaxN0QxtvWWxo0LbEHcnk7QRtsSTqYrOPVWWxJaugxB8Fmxz9waJewqNJH3B4+qCIlQoYu54lPllo5C88fdPJTCxX6qLuHkpf0kMUtHMWiiu4DinnRL2ig73IfhOmJLkns6iLWi1gkXMVKrF3Hhh0Szo1og6QBQQkmyK6NO09Nhff6LnwpZZLYKJUzbBIPBVKpFzwCUfGtMHSFoScChOBTbo130LK3OhWhIstqvHgtH/AGI/+Qfc+Q54O/TsLnP+o9zw90nKNSipE2jyy5bXKmxaPGjFPUrvgjeEsG4o8bVKeyyQ4ILcQcj+6oppr81ujeDgf9HeE42CxWSUqGSJ7YkZrE6+juLjP1QmRrlPkOM0J/qfD4VFkSmRstirdN3hfrzWTKqdhRLqKXZdwOIXjYlZnpdpvEYhJNiRjO0cN0bbtHDDovayDuciPj3W+zW4keKfkp7tI4LO3xkE+fESodnxd08/YIYhVTsmDA8D7KmSWgCdbDZh8PUKWYl9J2pB3PEKQYUMctHdmaCnwJ42/eqLO2zSdwT1LT2YOOPVLdotwA3+yS+UgkF0SzHTbRt15J10SbpKWzb6n0WmU6QBV0KRrjYWGZ9FYmFgSVFnFySUmLbs5k5zEB8afexbio9T4BbOdAJraa2JzXhg1OQ8zuVN0F+AGZ/dUlVv/AQjJtitEyoOp/eASMgunZRdLvatcNCNHmyuRdlcq2IaDMfFHjYjiC62ICFmc0yqPImKvQyB3dOf9T7KexqYjYoz2MV44lmeiviPEe6JRT7WDv5DX/IceKoRxrC24McjMjTtG7ZPA5/KYqKH+w8R7rDIkzkpIBVZEk6mk2XcDj8p7s11xsnTLkqFfQtxDDtWxBtbHUW8lnTcWcQ6ZtnA8VbbCp7YVYpGXYOnRJkfk5ER9LZxFsr9L/kKj2ZFZrvD3TTnujc4NtZ7bG4B1G8cPNdRR4nwXOVoACujvHbj7FSDTr6CtiwHE+yUiprvHO/RCMqQTvoWFlJrm3eeGC+imZYE7lFfEjjfk5k+Kk2nW68k+6FN0tJZt9T6aINc7ZGGZ/bpnLk6CQ+0HXNhkPVT3xqk+JdBRbWJy9VpUlFAEIKK+Jy0G9FdDdUnxJCvn2RstxOp9kqk5sJOrpA3AfvEqPK26flbdLPatsFQpPkYl5GKiYSclh1PZXU0hWK/TO5cnthcm9QQMxmKbijU+F5BVSllB4HiseRNFEemh1b0+Flke9U4mJj7YOz66qCytdjUTomqvRz7/wDX49Eo6iLeI3/KNC2y6TUkcWY40Geh2cRl6LVHLs2v/E9RwVeOMEbwVjbcGHsjwssQRortONoApOWi2ThkfLgmaA7Jscj+3Szd7ACqaSzuBx+U12azMePyqRodvu3A3E5BKMj2Hb7EjgdEm3GwXsLX0f8A4w7W/kUDs+HvHl7q3WNa6LM3uD4W/KRoosSeCMoNUvkSMrF62nJLQBiTl0W6PswgvDhYjAeeSaqtoEOaSLag2RqaUuJLjfaP7ZNUUmnd3/g5t+CN2iyzbbz6KfFSbTraa8lVrO84nQYBFpaSzb6n00U+VIcVMA2XEkN2RcceAXz9SNokq52ibnZGQz5pBlGXHhqVSLSRxMioto8Bn8Jl8VlVlhaAA0EWGN9+qm9oO2QLEd4XFiCcyMQMskybkw2S66fZwb/LU7uXH0UWRioysQRSF2WW/Ra4tRRxKexc2g1d0VptIG896BKxM8vwdRKlisk5WKjVSAfClVEpPBVxpsVhNhcgbK5aeItG2NTMbVoUR0xRBCRmFJyTHGaWoLeI3FWKWdruB3FRompyJqzTimEvRMWndnA4twO7T8JGkqS3iOPyrVJO13A7iskriETijINiOYVCjkLDY4t/cQmxThwsQvPsS3iN+7mpualpilKmANjYOGGByKDU0/fJsACSRa9vNaooy1pdcZ22dTxCeADgp264g09g6V9xbUei6ppcNreVn6ZaU807cWdjlZPDHytCSlQGJt2jlb2TEEGzHxOJ9kKlGYTb3d0Dfh0V8ePXISUugf2+0x3lzSwbZvgnIn5jhdL1Iw5ozgmrBF7YlT0l7nQeaLO+w46JlkmyzHTLx3pJwLis8oJdFFJin/HOcAbYG/e0FjjdENOGi2g/bqgXENsSSBjiplY8uwyCWSVpRGT+SZWTXy/j68OSlysJKs/Zl3AfvVa+0DcuuqdSS0hiG3s3V3T5XSRqhVShufTVRqurJywHn1TxuQwGqlDc892qj1VUTlgPPqmZWpSVq1wgkAQkalZGqg6InIXQn0R1wWpSS7ALbK8Tv2nFcn9RCjkTU7E1RoqlwOfVUIK7eOixzxyHRQbRtOluWCI3s06Hqhw1reXMfCpU1UNR4qDckEXjpXDQ+vonY6ZwF9k9CqEL09DIoyyC7E6Spc3PEcflU4a5t8j5IT6Uuy2elj1C9ZSkZhRbRxUjpWPxB6fGiy6nLT3SMeV0OncdBfwT4gLhiOqpCPLwSbryeQHMOAuMLjEFcI9l1rWBxC8ZTEHOyZdT3C2Qxtrok3R7BEMeKxsEuaNP25TD8RhgbWW6ZuG14LbDCm1Hx/ok5eRWaG0n7ktTRAtA8U1K27b6hBibhiuyYkm66ezlK0IT44BFkka0Czb2Rm0+ZS0lOXFY3CUdoraYAkyPvg0Xvb43r2opm3LnHib2xKOabZGA+UnUOOViPBZMl7spGvArPWt0BI35eSn1/aDn2AsABYb7cSqzqaMxHBxftbgMx6YJFtGW4m3iLpWuHntFE7IMlM44gE+CRlpnf4novq5npKZ6aOQbZ827s06m3mhuomjS/P4VSpqRoLqZNWt/0PcqycmMLytSU7UWeu3DqVOnqnHhyVoY5AGtlck/qneVy0emxTDE3EEaOkbu803FQt49VOWVDUCiCfpn2XsXZ7d58vhORdnDefJZ5ZInBYXnQkKhT1jhnihUtFY3vfgRgqraJrhgLHePdZpNHNjTqpjSNk7WAJ0sdRbhwKp0JbIbA25+yjRdmkajzTcVK4ZZ8EqmlO0tfBNp12VZIbHDELUMmON7IUM7rYgXXPbq08x8LXGTb5Jfgi7qmGdOf8cFqN18jYo1E647zRzwxRi4g5DovShh9qm3r+n6IOW6oC1hOmPkmS3ReNcUQBbsWNVolKRhrUu+Mg+ibIWHFHJiXGmcpCL3W/kVgVBGTfFPbZO4odVIG5NBPpzWGWJU5qVV9fsqpeKE3zE5+SwGErw3JucBuC1LUHQBeZNvbNC+gNQWsHePgFIqa4aD2Tc0DnG5IugVVM5zWt7o2b2sMTfHE5nXqsV8v5FlaI9RWuOVgp80hOZKv/YNaO9ifLwCmVlHtHQDcAqRaQ6ZBqX3U+UK7L2cN56BJy9nt3nyWmM4oJClCUlCuS0LePVJy0bd3mrxyxBRPXJ/7Zu7zK5W9RCm4527x1TkVU3eFAYU3EoyxIay/FWN3+RTsNc3j0Xz8RTsJUJY0dZfhr28eieh7RG4+SgQKnT07jofHBZ5RSOKMdc+97kjjZU4O0dQLEcUjQ0HeG0cLi9sTZX3QNxAFm8RbyCWOOUvdH5JykloTFUdycpaq+BHiAsRxxj8+y087NuPhbmtEISjtkm09DDjfJMQy4Wd1StPIeHBbdhic16GKbj7kRkr0PAWRAgk5cloOXqQmk6M7QRDOK4vXjHYoyyRbSOSByy2Fm570oCQe8tE47is1ExAwHNeVmyctvwaIqjM1UL5czbJIOqTuTLqmwsdbJeR7Nbe683NKy8FQKaqDWg4G98L4jnzUueueTcGw3BXGuZs92xHXHjdSKqiONiOlvRZnVlYisvaI1ueOCSlr28VqopXDTpiplRhmqRimOElr28eiTlrW7/IoExSUpWiONHWMS1Td6TlqG7wl5SlJSrxxI6yl9Ubx1XKauVvSQtnsUROQKfgoncAvInJ6JyhPIxkEp6AanoqdPStGl+eKRbOBmbIre0hoL88FnfKQS3BhknY5QMyvnG1zjrblgmInqTx/ILPrKOvAY4gXt4Lv+Tc7gOGfVL/AP5+Jsge2S7Rba27gDQWJKcbRta86i+GNxs3wtvwVMicccWnolpyaCdnwd7ax9k81oLrk4i1r88kGrq9gWG7x5IVDZzgHGwt6DO+iaC4SjC7sm9pspUsl8/Ard8RffYeyA2OxIaTa/7ZYpn3kuT3WknotkMlNQ82Sa8lNzSSvC8NzxKUnryTZuA1Ov4XEYXucFseeCbcNv5JqD8jYkBO4+S7ZIOO9KM3rxlcWmxxB6hD/wBEHXPX3/07g/AZ7htOvocEOaXA30/cEKseNraBsCPMaFZnbccD5LLmy7aX3+SkY9HPZfHhgfXxSnaNMLA2N9fyjNr9hpZY43719eW5T4a07Wy477XzHC6xZ5wcdO2+/ploRdgHVRblluXs/aMew3B21/bdwsmZKH6hs3+R8LqHXUrmEjOxtccFmgqjdd6/RXyGfODkQlJ0hK5LurHDXrimWP4HsLUUzTp0wU2ehGhPqmHdpbx0QnVLTkVZcohJU9E7SxU+eFwzBVyUpKdy0QyMBOXJ7aXK/qCigrbZBEFW4625YKax2KZjci4JBH4nJuJySpoy7Lroq9LSAZ4+ihOSQQ1JEXZddFapKQDPE+XRKQuRXV4blif3NY5Ny6CWmzADOwXh7SOTcBv1/Ch/cl2ZTtGwuPDUqbjW2AsUdJtd45Ww3k/F1QjAaPUpaKQNaBfIei8hrml42hdu69iTp52SJXJLoTxZXZJZgPD1WKaLRZe/dpkhvrdnAYnU6D5Vk+G2S4uhqRoabDxO9ZFWLbNvFLskNrnPNCpnXcqLM79p3DWxz65Btha18fbitMscDkUnWPO1jnl0TDZQW5Y7O/8AtvTKatq/7g4mpo7DgtROu224WSsdffB3X5R48ibjC2G9SXvvj2GtbFiQ4JGro7DaGJGY4bwukqdh53XOCN9cEZ5rMrsqTY+03N1+RyK0+pDsb39fFJVsRby/c1OdOQbg2VVG0MOVVMHcDw+FFq4HN4jeFQb2gDgcD5fhZleni3HsYgSuScrlYqqYHLA8PhR6qEtzy3hbISTAANS4a+6G+u3johyOS0jloUEwD/3Q49F6kNpcn9NCg4QScFSpqca4+iTjcnIZFLJJsKKkLk02YAXJUc1wGWJ8lgTkm5Kz+k32NZYd2gTgMB5rUT1NjeqVFBtYnL1XSSijijRRF3Ab/hW4nhowyCmwvtkvJau+AOGp9gsjTkwjf3Reb+WgCdoTdwtkMSfYKK2W+A/3zVql7ot15oS10CirLV2aT05pSB+04DekKurubaD1TnZrSRt6XLRzwJ9VPi3sVlKoks3icBzOiFRPIkcHC2yDhxuECrrC1zHA/wASSPTovezJg+QlxtcG5tv4JlFNL5v8CspmSPaH1D3bHTC4LbXIx39UvDMDtBt8Cc7ZaHBJ9py5brlL9nTWceI90XO4KNLXk5Rp2MVbrOPVMQVB2RfOw8QcilO0HYbQOLUvL2257m7RwDQ3Ibs+qEYri3e/ATXaQx2hr6qb90QQQclRndcWUWY42OfkUY+4eimZ9pt9+ij10GziMvRexVuybHL0TlbWh4bZoGyLYf23kjK5N0yTizj56V6w2uLcMxu+Eaup7Yty1G7kpUj1rilJHFP7gOyKWlcprpSDcYLQr74Ow46Lnia6OsxVQA5Yeil1DSFSmkSUr1fG2hWA2l6i4bly08hRds1s1sVJPAKaJMUeN6LgkcigxyYjekI3qlRxanp8qU6Q4/RQXxdloN6rxvU2J6JPWBmAxd5N+SsMk5sYfnq7Ya/vRDhmuVKbLfNUezsTfcmcVFALFFHY3PgnJazZHE5JBkyUqKq7jwwWbjyYR4TL6Gh7TcIPp4AGxwFjnje2d8F8jA+5A3q4yZFylD+LoDSfZ1dUXdyH5RezpcT4KPNU3cTxTfZ0ufh7qbjUTir2ywssDbfgbjEb1Ppaizx06rPaE3d8flThPZHin0A+imluCN4KhulT/wBdSKx1nHr1QxrwMU6esuLHMeaBXM2sRmPRTGVViE8+ZO48XZwhUSaHPK/ysw1lu67wP7os9o5X6qcZ9Dl5jktEYqSAV5JFKrYNW+I+FqKq0Jv/AInfw5rpJEEnBhJEj0u9ydrI74jP1UyR62wfIU41BHJYfOCgSPS73qygmKyltrkl9Y71yb02IKB2KPG9Jh2KbgwVJ6OTKFM22JzVGBxP7gOamQHU4Df7DeUd9XYYYDQe53rHKLbGTKklcGizczr+5BLNlSDZbozXrlChx+N6s0g2RbxKj0DdT4KkyVZsr8BQ7LVbLb66c0i2VLVNVd1tB66rLZUIQpHFrs52JO4eqovqLAncFJonWaOOK3WVFmc8PdQkuUgmRMqHZ02B5qEJVR7Pl7p5+wT5I6Ah+vl7niF52fLB9OQS3MlrxAXA2gDg53HDDhmEpWS9w+Hqpn1UcKrYJKy9T1N2Dp0wSvaTsj4JehqMCNx9f9JntFjdkBrtq7QThbZdns8bbwp1xkMTHSpumqrtscxh8KQ6VdDVbLr6arRKFoBVqO8CFFldY2OipPlU+vF8RpmhidOjmL/Xty1CM2puM/nx+VPc9C+uQbjNanBSFHpZUjUi/NEEwcMM9W+7fhKySLoxcWBsUkclnuTExuk5CtcNiNjO0vEPaXKtC2BYcU1C4ZnH/rv5nQKeH4ozZEkkKmUDU6nwGnIDRZEt0kJLorXpeFFEx5kiZhdc2U5kiep3WClNUh7K8UtkWSqs30U5kqHLUXPJZVjthsabIixOuQN6QbIm6J/evuVJKkEutlS9dPkPFCbOk6qe7uWCy44e4IcSqjQy9zxKhiVUKOXuDxT5Y6OQ/VSdw/uqlmVMVEvdPJTPqoYo6OZSop+9beE4ZVDhns4Hin3ToZIbOFak2cf3NLukRK5+R8Ek6RaIK0ApQVV223foWZJlNbUWKK+VK8dMFgag2PDRKvkR533CQe9aYK0CzRlscEQzh/B3QH4Pl7pOehmRV4WI2HkdvS0rkT7gOFneDtRwO8eY8kvNhn+CN4OoTKNE2wy5Y2l6qbFs7VaXLl3k5G2orVy5cygaPNPMXLlnyDIOxAC5cpxGQVqcpNVy5Lk6CNtScv8AI81y5Sx9hPAnqb+I/dVy5dl6ONS/xPIqeVy5di6OPE85cuXZPBwtVfxSLly5Ux9ABORtFy5PIAJ6SmzK5cnx9isA5CcuXLQhWDCJN/6283+oXLkfJNni5cuRF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0" name="Afbeelding 9" descr="glitter 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92896"/>
            <a:ext cx="2340992" cy="234099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Et </a:t>
            </a:r>
            <a:r>
              <a:rPr lang="nl-BE" dirty="0" err="1" smtClean="0"/>
              <a:t>puis</a:t>
            </a:r>
            <a:r>
              <a:rPr lang="nl-BE" dirty="0" smtClean="0"/>
              <a:t> la fin ….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 mort de Claude François a ému tout le public français. Regardez le lien ci-dessous. </a:t>
            </a:r>
          </a:p>
          <a:p>
            <a:pPr algn="l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448056" lvl="1" indent="-384048" algn="just">
              <a:buSzPct val="80000"/>
              <a:buFont typeface="Wingdings 2"/>
              <a:buChar char=""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Essayez de retrouver le surnom de Claude François.</a:t>
            </a:r>
          </a:p>
          <a:p>
            <a:pPr marL="448056" lvl="1" indent="-384048" algn="just">
              <a:buSzPct val="80000"/>
              <a:buFont typeface="Wingdings 2"/>
              <a:buChar char=""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Puis recherchez la cause de sa mort.</a:t>
            </a:r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03648" cy="1403648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1835696" y="508518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4"/>
              </a:rPr>
              <a:t>http://www.youtube.com/watch?v=y8GQJwrw-ig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L’œuvre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Claude François a joué un rôle important non seulement pour la musique française, mais aussi sur le plan international.  </a:t>
            </a:r>
          </a:p>
          <a:p>
            <a:pPr algn="just">
              <a:buNone/>
            </a:pP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Beaucoup d’artistes célèbres ont adapté les chansons de Claude François et vice versa. Complétez le cadre suivant.</a:t>
            </a:r>
          </a:p>
          <a:p>
            <a:pPr algn="just">
              <a:buNone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dirty="0" smtClean="0"/>
          </a:p>
        </p:txBody>
      </p:sp>
      <p:pic>
        <p:nvPicPr>
          <p:cNvPr id="5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22920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69802"/>
              </p:ext>
            </p:extLst>
          </p:nvPr>
        </p:nvGraphicFramePr>
        <p:xfrm>
          <a:off x="179511" y="260648"/>
          <a:ext cx="878497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/>
                        <a:t>Titre de Claude François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/>
                        <a:t>Artiste</a:t>
                      </a:r>
                      <a:r>
                        <a:rPr lang="fr-FR" baseline="0" noProof="0" dirty="0" smtClean="0"/>
                        <a:t> étranger 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/>
                        <a:t>Nouvea</a:t>
                      </a:r>
                      <a:r>
                        <a:rPr lang="fr-FR" baseline="0" noProof="0" dirty="0" smtClean="0"/>
                        <a:t>u titre/ Titre original </a:t>
                      </a:r>
                      <a:endParaRPr lang="fr-FR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Comme d’habitude</a:t>
                      </a:r>
                      <a:r>
                        <a:rPr lang="fr-FR" baseline="0" noProof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Le téléphone pleure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Silvy</a:t>
                      </a:r>
                      <a:r>
                        <a:rPr lang="fr-FR" baseline="0" noProof="0" dirty="0" smtClean="0">
                          <a:solidFill>
                            <a:schemeClr val="accent1"/>
                          </a:solidFill>
                        </a:rPr>
                        <a:t> …..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Parce que je</a:t>
                      </a:r>
                      <a:r>
                        <a:rPr lang="fr-FR" baseline="0" noProof="0" dirty="0" smtClean="0">
                          <a:solidFill>
                            <a:schemeClr val="accent1"/>
                          </a:solidFill>
                        </a:rPr>
                        <a:t> t’aime mon enfant 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Je</a:t>
                      </a:r>
                      <a:r>
                        <a:rPr lang="fr-FR" baseline="0" noProof="0" dirty="0" smtClean="0">
                          <a:solidFill>
                            <a:schemeClr val="accent1"/>
                          </a:solidFill>
                        </a:rPr>
                        <a:t> viens dîner ce soir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I go to Rio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Everly</a:t>
                      </a:r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Brothers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Made</a:t>
                      </a:r>
                      <a:r>
                        <a:rPr lang="fr-FR" baseline="0" noProof="0" dirty="0" smtClean="0">
                          <a:solidFill>
                            <a:schemeClr val="accent1"/>
                          </a:solidFill>
                        </a:rPr>
                        <a:t> to love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Reach</a:t>
                      </a:r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 out </a:t>
                      </a:r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I’ll</a:t>
                      </a:r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be</a:t>
                      </a:r>
                      <a:r>
                        <a:rPr lang="fr-FR" noProof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noProof="0" dirty="0" err="1" smtClean="0">
                          <a:solidFill>
                            <a:schemeClr val="accent1"/>
                          </a:solidFill>
                        </a:rPr>
                        <a:t>there</a:t>
                      </a:r>
                      <a:endParaRPr lang="fr-FR" noProof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251520" y="4149080"/>
            <a:ext cx="828092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marR="3657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Claude François était aussi inspiré par des chansons étrangères. Recherchez le titre original de la chanson suivante  </a:t>
            </a:r>
          </a:p>
          <a:p>
            <a:endParaRPr lang="fr-FR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lvl="1"/>
            <a:r>
              <a:rPr lang="fr-FR" dirty="0" smtClean="0">
                <a:hlinkClick r:id="rId3"/>
              </a:rPr>
              <a:t>http://www.youtube.com/watch?v=a_YSydDh3Vo&amp;feature=related</a:t>
            </a:r>
            <a:endParaRPr lang="fr-FR" dirty="0" smtClean="0"/>
          </a:p>
          <a:p>
            <a:pPr lvl="1"/>
            <a:endParaRPr lang="fr-FR" dirty="0" smtClean="0"/>
          </a:p>
          <a:p>
            <a:pPr marL="448056" marR="3657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Est-ce que vous connaissiez déjà quelques titres? </a:t>
            </a:r>
            <a:b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Posez cette question à votre voisin et vice 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88640"/>
            <a:ext cx="8964488" cy="993353"/>
          </a:xfrm>
        </p:spPr>
        <p:txBody>
          <a:bodyPr>
            <a:normAutofit/>
          </a:bodyPr>
          <a:lstStyle/>
          <a:p>
            <a:pPr algn="ctr"/>
            <a:r>
              <a:rPr lang="nl-BE" sz="4200" dirty="0" err="1" smtClean="0"/>
              <a:t>Votre</a:t>
            </a:r>
            <a:r>
              <a:rPr lang="nl-BE" sz="4200" dirty="0" smtClean="0"/>
              <a:t> Top-3 de Claude François</a:t>
            </a:r>
            <a:endParaRPr lang="nl-BE" sz="4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062912" cy="1394744"/>
          </a:xfrm>
        </p:spPr>
        <p:txBody>
          <a:bodyPr>
            <a:noAutofit/>
          </a:bodyPr>
          <a:lstStyle/>
          <a:p>
            <a:pPr marL="448056" indent="-384048" algn="l">
              <a:spcBef>
                <a:spcPct val="20000"/>
              </a:spcBef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Ci-dessous vous trouverez 16 chansons connues de Claude François. </a:t>
            </a:r>
          </a:p>
          <a:p>
            <a:pPr marL="448056" indent="-384048" algn="l">
              <a:spcBef>
                <a:spcPct val="20000"/>
              </a:spcBef>
              <a:buFont typeface="Wingdings 2"/>
              <a:buChar char=""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Écoutez-les et faites votre top-3 personnel. Motivez votre choix sur vos polycopiés. </a:t>
            </a:r>
          </a:p>
          <a:p>
            <a:pPr marL="448056" indent="-384048" algn="l">
              <a:spcBef>
                <a:spcPct val="20000"/>
              </a:spcBef>
              <a:buFont typeface="Wingdings 2"/>
              <a:buChar char=""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Pour votre chanson favorite, vous faites une couverture originale. Présentez  et motivez–la. </a:t>
            </a:r>
          </a:p>
          <a:p>
            <a:pPr marL="448056" indent="-384048" algn="l">
              <a:spcBef>
                <a:spcPct val="20000"/>
              </a:spcBef>
              <a:buFont typeface="Wingdings 2"/>
              <a:buChar char=""/>
            </a:pP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41277"/>
              </p:ext>
            </p:extLst>
          </p:nvPr>
        </p:nvGraphicFramePr>
        <p:xfrm>
          <a:off x="251520" y="2852936"/>
          <a:ext cx="8640960" cy="299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612068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Chanson</a:t>
                      </a: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Lien</a:t>
                      </a:r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Belles, Belles, Belles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http://www.youtube.com/watch?v=FAO4hEHAaB0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Je vais à Rio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http://www.youtube.com/watch?v=_0QLYywmZG8&amp;feature=related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Comme d’habitude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http://www.youtube.com/watch?v=bMoY5rNBjwk&amp;feature=related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2080">
                <a:tc>
                  <a:txBody>
                    <a:bodyPr/>
                    <a:lstStyle/>
                    <a:p>
                      <a:r>
                        <a:rPr kumimoji="0" lang="fr-FR" sz="15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Chanson populaire</a:t>
                      </a:r>
                      <a:endParaRPr kumimoji="0" lang="fr-FR" sz="15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http://www.youtube.com/watch?v=2hEKA_T4k3M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5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Le téléphone pleure</a:t>
                      </a:r>
                      <a:endParaRPr kumimoji="0" lang="fr-FR" sz="15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http://www.youtube.com/watch?v=mJTn9ASKoIo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Sur ton visage un sourire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http://www.youtube.com/watch?v=Hr_6zSXIGHU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399032"/>
          </a:xfrm>
        </p:spPr>
        <p:txBody>
          <a:bodyPr/>
          <a:lstStyle/>
          <a:p>
            <a:r>
              <a:rPr lang="fr-FR" dirty="0" smtClean="0"/>
              <a:t>Top-3 Personnel </a:t>
            </a:r>
            <a:endParaRPr lang="fr-FR" dirty="0"/>
          </a:p>
        </p:txBody>
      </p:sp>
      <p:graphicFrame>
        <p:nvGraphicFramePr>
          <p:cNvPr id="4" name="Tijdelijke aanduiding voor inhou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307794"/>
              </p:ext>
            </p:extLst>
          </p:nvPr>
        </p:nvGraphicFramePr>
        <p:xfrm>
          <a:off x="251520" y="836712"/>
          <a:ext cx="8640960" cy="556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700"/>
                <a:gridCol w="6036260"/>
              </a:tblGrid>
              <a:tr h="370707">
                <a:tc>
                  <a:txBody>
                    <a:bodyPr/>
                    <a:lstStyle/>
                    <a:p>
                      <a:r>
                        <a:rPr lang="nl-BE" dirty="0" smtClean="0"/>
                        <a:t>Chanson</a:t>
                      </a: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Lien</a:t>
                      </a:r>
                      <a:endParaRPr lang="nl-BE" dirty="0"/>
                    </a:p>
                  </a:txBody>
                  <a:tcPr anchor="ctr"/>
                </a:tc>
              </a:tr>
              <a:tr h="3758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Comme d’habitude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http://www.youtube.com/watch?v=bMoY5rNBjwk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Tu es tout pour moi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http://www.youtube.com/watch?v=mVQEiD1szes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Alexandrie, Alexandra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http://www.youtube.com/watch?v=waTF010zFl4&amp;feature=related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Cette année-là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http://www.youtube.com/watch?v=a_YSydDh3Vo&amp;feature=related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Si j’avais un marteau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http://www.youtube.com/watch?v=XIM3uYkQC7w&amp;feature=related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58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Belinda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http://www.youtube.com/watch?v=NBwQqsNheMY&amp;feature=related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Je viens dîner ce soir</a:t>
                      </a:r>
                      <a:endParaRPr kumimoji="0" lang="fr-FR" sz="15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http://www.youtube.com/watch?v=mBkBp6yyRHI&amp;feature=related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58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Nina Nana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http://www.youtube.com/watch?v=iTa0Z9VpE0I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58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Une fille et des fleurs</a:t>
                      </a:r>
                      <a:endParaRPr kumimoji="0" lang="fr-FR" sz="15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http://www.youtube.com/watch?v=1_3zRpaVl44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95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Le chanteur malheureux</a:t>
                      </a:r>
                      <a:endParaRPr kumimoji="0" lang="fr-FR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nl-BE" sz="15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http://www.youtube.com/watch?v=QlANMHipHQ0</a:t>
                      </a:r>
                      <a:endParaRPr kumimoji="0" lang="nl-BE" sz="15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9" descr="http://antarcticaedu.com/investinggold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352" y="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Clo</a:t>
            </a:r>
            <a:r>
              <a:rPr lang="nl-BE" dirty="0" smtClean="0"/>
              <a:t>- </a:t>
            </a:r>
            <a:r>
              <a:rPr lang="nl-BE" dirty="0" err="1" smtClean="0"/>
              <a:t>Clo</a:t>
            </a:r>
            <a:r>
              <a:rPr lang="nl-BE" dirty="0" smtClean="0"/>
              <a:t>- </a:t>
            </a:r>
            <a:r>
              <a:rPr lang="nl-BE" dirty="0" err="1" smtClean="0"/>
              <a:t>Style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882808"/>
            <a:ext cx="885698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avez maintenant découvert l’œuvre de Claude François. </a:t>
            </a:r>
          </a:p>
          <a:p>
            <a:pPr>
              <a:buNone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Comme vous avez pu voir, Claude François a un style très remarquable. </a:t>
            </a:r>
          </a:p>
          <a:p>
            <a:pPr>
              <a:buNone/>
            </a:pP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Recherchez un peu d’informations sur son style. C’est-à-dire sur ces costumes, cravates, chaussures, chorégraphies, …</a:t>
            </a:r>
          </a:p>
          <a:p>
            <a:pPr lvl="1"/>
            <a:r>
              <a:rPr lang="fr-FR" sz="1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Est-ce qu’il avait beaucoup de cravates, costumes, … ?</a:t>
            </a:r>
          </a:p>
          <a:p>
            <a:pPr lvl="1"/>
            <a:r>
              <a:rPr lang="fr-FR" sz="1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Ce style a aussi un nom spécifique, lequel? Décrivez ce style sur vos polycopiés.</a:t>
            </a:r>
          </a:p>
          <a:p>
            <a:pPr lvl="1"/>
            <a:r>
              <a:rPr lang="fr-FR" sz="1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Ce style est originaire de quel pays? </a:t>
            </a:r>
          </a:p>
          <a:p>
            <a:pPr>
              <a:buNone/>
            </a:pP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Discutez à 2 sur son style. </a:t>
            </a:r>
          </a:p>
          <a:p>
            <a:pPr lvl="1"/>
            <a:r>
              <a:rPr lang="fr-FR" sz="1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Est-ce que vous trouvez son style bien/amusant/affreux/ … ? Motivez votre réponse sur vos polycopiés.</a:t>
            </a:r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Le</a:t>
            </a:r>
            <a:r>
              <a:rPr lang="nl-BE" dirty="0" smtClean="0"/>
              <a:t> film: Podium (2004)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44824"/>
            <a:ext cx="8676456" cy="3816424"/>
          </a:xfrm>
        </p:spPr>
        <p:txBody>
          <a:bodyPr>
            <a:normAutofit/>
          </a:bodyPr>
          <a:lstStyle/>
          <a:p>
            <a:pPr>
              <a:buNone/>
            </a:pPr>
            <a:endParaRPr lang="nl-BE" sz="23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R="36576" algn="just">
              <a:buNone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En 2004, le film ‘Podium’ sur la vie de Claude François est sorti.</a:t>
            </a:r>
          </a:p>
          <a:p>
            <a:pPr marR="36576" algn="just">
              <a:buNone/>
            </a:pP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Le film raconte l’histoire de Bernard Frédéric, le meilleur imitateur de Claude François de sa génération. Pendant des années, il a vécu dans un monde glamour. Pourtant il a changé de profession, au grand soulagement de sa femme Véro. Il mène maintenant une vie tranquille, mais sa passion pour son idole n’a jamais disparu. Un jour, on annonce à la télé « La nuit des Sosies ». Bernard voit sa chance et décide d’y participer, au grand dam de sa femme. Bernard commence les préparations du concours …</a:t>
            </a:r>
            <a:endParaRPr lang="nl-BE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0"/>
            <a:ext cx="8062912" cy="1470025"/>
          </a:xfrm>
        </p:spPr>
        <p:txBody>
          <a:bodyPr/>
          <a:lstStyle/>
          <a:p>
            <a:r>
              <a:rPr lang="fr-FR" dirty="0" smtClean="0"/>
              <a:t>Le</a:t>
            </a:r>
            <a:r>
              <a:rPr lang="nl-BE" dirty="0" smtClean="0"/>
              <a:t> film: Podium (2004)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540544" y="2060848"/>
            <a:ext cx="8279928" cy="4248472"/>
          </a:xfrm>
        </p:spPr>
        <p:txBody>
          <a:bodyPr>
            <a:normAutofit fontScale="47500" lnSpcReduction="20000"/>
          </a:bodyPr>
          <a:lstStyle/>
          <a:p>
            <a:pPr marL="742950" indent="-742950" algn="l"/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Regardez le fragment suivant et répondez aux questions.</a:t>
            </a:r>
            <a:endParaRPr lang="nl-BE" sz="3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l"/>
            <a:endParaRPr lang="nl-BE" sz="6000" dirty="0" smtClean="0">
              <a:solidFill>
                <a:schemeClr val="tx1"/>
              </a:solidFill>
              <a:hlinkClick r:id="rId3"/>
            </a:endParaRPr>
          </a:p>
          <a:p>
            <a:pPr lvl="1" algn="l"/>
            <a:r>
              <a:rPr lang="nl-BE" sz="4200" dirty="0" smtClean="0">
                <a:solidFill>
                  <a:schemeClr val="tx1"/>
                </a:solidFill>
                <a:hlinkClick r:id="rId3"/>
              </a:rPr>
              <a:t>http://www.youtube.com/watch?v=9bZIq1NYUXo</a:t>
            </a:r>
            <a:endParaRPr lang="nl-BE" sz="4200" dirty="0" smtClean="0">
              <a:solidFill>
                <a:schemeClr val="tx1"/>
              </a:solidFill>
              <a:hlinkClick r:id="rId4"/>
            </a:endParaRPr>
          </a:p>
          <a:p>
            <a:endParaRPr lang="nl-BE" dirty="0" smtClean="0"/>
          </a:p>
          <a:p>
            <a:pPr algn="l"/>
            <a:endParaRPr lang="fr-FR" sz="3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Qu’est-ce que c’est une « nuit des sosies » ?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Décrivez en cinq phrases ce qui se passe dans le fragment.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Combien de femmes cherchent-ils ?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Combien est-ce qu’ils en ont trouvé ?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Est-ce que Couscous ressemble à son idole Michel Polnareff ? </a:t>
            </a:r>
            <a:r>
              <a:rPr lang="fr-FR" sz="3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</a:t>
            </a: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herchez une photo et collez-la sur vos polycopiés.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</a:t>
            </a: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herchez  le nom de l’acteur qui interprète le rôle de Bernard.</a:t>
            </a:r>
          </a:p>
          <a:p>
            <a:pPr marL="742950" indent="-742950" algn="l">
              <a:buFont typeface="+mj-lt"/>
              <a:buAutoNum type="arabicPeriod"/>
            </a:pPr>
            <a:r>
              <a:rPr lang="fr-FR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L’acteur a quelle nationalité ? </a:t>
            </a:r>
          </a:p>
          <a:p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Quiz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/>
          <a:lstStyle/>
          <a:p>
            <a:endParaRPr lang="fr-FR" dirty="0" smtClean="0"/>
          </a:p>
          <a:p>
            <a:pPr algn="just">
              <a:buNone/>
            </a:pPr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Élaborez maintenant un quiz sur Claude François. Vous pouvez travailler de nouveau à 2. Posez au minimum 10 questions sur les aspects de la vie de Claude François que vous avez découverts dans cette </a:t>
            </a:r>
            <a:r>
              <a:rPr lang="fr-FR" sz="24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webquest</a:t>
            </a:r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. </a:t>
            </a:r>
          </a:p>
          <a:p>
            <a:pPr algn="just">
              <a:buNone/>
            </a:pPr>
            <a:endParaRPr lang="fr-FR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buNone/>
            </a:pPr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Bonne chance !  </a:t>
            </a:r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  <a:sym typeface="Wingdings" pitchFamily="2" charset="2"/>
              </a:rPr>
              <a:t> </a:t>
            </a:r>
            <a:endParaRPr lang="fr-FR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>
              <a:buNone/>
            </a:pPr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085184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339752" y="332656"/>
            <a:ext cx="6515248" cy="836712"/>
          </a:xfrm>
        </p:spPr>
        <p:txBody>
          <a:bodyPr/>
          <a:lstStyle/>
          <a:p>
            <a:r>
              <a:rPr lang="fr-FR" dirty="0" smtClean="0"/>
              <a:t>4) Évaluation </a:t>
            </a:r>
            <a:endParaRPr lang="fr-FR" dirty="0"/>
          </a:p>
        </p:txBody>
      </p:sp>
      <p:pic>
        <p:nvPicPr>
          <p:cNvPr id="6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03648" cy="1403648"/>
          </a:xfrm>
          <a:prstGeom prst="rect">
            <a:avLst/>
          </a:prstGeom>
          <a:noFill/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835696" y="1916832"/>
          <a:ext cx="5544616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936104"/>
              </a:tblGrid>
              <a:tr h="2880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 smtClean="0"/>
                        <a:t>Répartition</a:t>
                      </a:r>
                      <a:r>
                        <a:rPr lang="fr-FR" baseline="0" noProof="0" dirty="0" smtClean="0"/>
                        <a:t> des points </a:t>
                      </a:r>
                      <a:endParaRPr lang="fr-FR" noProof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Étape 1: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Questionnaire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Recherche sur sa mort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nl-BE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nl-BE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nl-BE" sz="1600" kern="1200" baseline="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nl-BE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rtl="0" eaLnBrk="1" latinLnBrk="0" hangingPunct="1"/>
                      <a:r>
                        <a:rPr kumimoji="0" lang="nl-BE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Étape 2: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Complétez le cadre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Top-3 personnel + motivation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Création d’une couverture originale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Étape 3: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Discussion sur le style de Claude François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Étape 4: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Questions sur le 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b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Étape 5: 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Élaboration d’un 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fr-FR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Orthographe</a:t>
                      </a:r>
                      <a:r>
                        <a:rPr kumimoji="0" lang="fr-FR" sz="1600" kern="1200" baseline="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fr-FR" sz="1600" kern="1200" noProof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La structure de la </a:t>
            </a:r>
            <a:r>
              <a:rPr lang="fr-FR" dirty="0" err="1" smtClean="0"/>
              <a:t>Webquest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1) </a:t>
            </a:r>
            <a:r>
              <a:rPr lang="fr-FR" dirty="0" smtClean="0"/>
              <a:t>Introduction</a:t>
            </a:r>
          </a:p>
          <a:p>
            <a:r>
              <a:rPr lang="fr-FR" dirty="0" smtClean="0"/>
              <a:t>2) Tâche </a:t>
            </a:r>
          </a:p>
          <a:p>
            <a:r>
              <a:rPr lang="fr-FR" dirty="0" smtClean="0"/>
              <a:t>3) Démarche</a:t>
            </a:r>
          </a:p>
          <a:p>
            <a:r>
              <a:rPr lang="fr-FR" dirty="0" smtClean="0"/>
              <a:t>4) Evaluation  </a:t>
            </a:r>
          </a:p>
          <a:p>
            <a:r>
              <a:rPr lang="fr-FR" dirty="0" smtClean="0"/>
              <a:t>5) Ressources</a:t>
            </a:r>
          </a:p>
          <a:p>
            <a:r>
              <a:rPr lang="fr-FR" dirty="0" smtClean="0"/>
              <a:t>6) Conclusion</a:t>
            </a:r>
            <a:endParaRPr lang="fr-FR" dirty="0"/>
          </a:p>
        </p:txBody>
      </p:sp>
      <p:sp>
        <p:nvSpPr>
          <p:cNvPr id="86019" name="AutoShape 3" descr="data:image/jpg;base64,/9j/4AAQSkZJRgABAQAAAQABAAD/2wCEAAkGBg8QDxAPEBANEBAQEBQQDw8QEA4QDw8OFBAVFBQQFBUYGyYeFxkjHBIVHzAgIycpOCwsFR4xQTAqNScuLCkBCQoKDgwOGg8PGiwkHyIqLCksLCwuNS0qLC8pKSktNS0pNCwtKSwpMCwpLSksKSoqKSwpKS4sLCwsLCwuLCkvLP/AABEIAMIBAwMBIgACEQEDEQH/xAAcAAEAAQUBAQAAAAAAAAAAAAAABAIDBQYHAQj/xABEEAACAQMBBAYGBggEBwEAAAAAAQIDBBEFEiExQQYTUWFxgQciMpGhsRRCUnKCwSMzYpKissLwQ0TR4VNjc3ST0vE0/8QAGgEBAAMBAQEAAAAAAAAAAAAAAAEDBAIFBv/EAC8RAQACAQIEAQsFAQAAAAAAAAABAgMEERIhMUFREyJhcYGRscHR4fAFI0JSoTL/2gAMAwEAAhEDEQA/AO4gAAAAAAAAAAAAAAAAAAARr+66uGVjLeFk4yXjHWbW6QmI3naEhs9Ncq3be1Ocnswi5N8opLLeO7HwM3p95GtShVi01OKkmu9GTTa2uotNYjbZZfHNISAAblQAAAAAAEetSxtS2pLm8fdwBIBC9Vv9Y8vG7nxeF78jbj60XKb4xeeHZ2gTQQYbG01tyTTbw8LOHv8ALcVOcHxm9zl7Sw+PD++4CYCDFxSeJtcN7ysLj+fPvJVB7uLe973x4gXAAAAAAAAAAAAAAAAAAAAAAwusV8zUeUV8Xv8A9DMVJpJt8EsvwRrUpuUm3xk8+88j9Uy8OOKR3+TRgrvO7W/SLq/0bTamM7dd9VFLjsvfP+FNfiMj6LdbVSg6DeXDEod9OW9fn7jF6rbxvL2tTlvo21D6Pjl19eKlUa74wUF5mqdCr+djedVN4dGq6U+x0pP1ZeH5GLS2jHWJjrHOfVP2XWrxO8gphNNJrg1leBUfRxO/NhAASAAAFM84eMZ5Z4ZKgBHcanZS/i7Q4z4bNPGezu4+8kACKlVw/Vg2sY73zZ7GnNcqfu4dhJAEdwn9mn7s+Py+RdpJpb9lfd4FYAAAAAAAAAAAAAAAAAAAAAAMfrNfZp7PObx5Le/y95g6lzGlTqVp7oUoSnJ/sxTb+CJmrV9qq1yj6vnz/vuNf6SLrI29mv8ANVl1v/bUsVKvvxCP4j5bWX8tqJjtHL3dfm3Y44aLfR20lG3jOov0teUrmt/1Kr28eScY/hNT6d6f1VxSu0vVqfoa33vqyfl/KdGlAw/SPSlc21Wi+Mo5h3VFvj8d3mc0vtfeVnWNme6Cax9ItIqTzOl6ku3dz/PzNkON+jDXXSrqnN46z9FUT5VI8G/FfkdkPf0l96cE9vh2+nsYssbTv4gANioAAAAAAAAAAAAAAAAAAAAAAAAAAAAAAAALdxV2ISk+Sz/sXDF67XxGMF9Z5fgv9/kUajL5LFa/g7pXitEMQvWlv5vL+bMdpy6+9ua/GFulZ0uzaWKldr8ThH8JJvL5W9CtcS3qlTckvtSS9WPm8LzL3R/TXb2tKlLfU2dus+2vUbnUf70n7j5XDHKbez8/O7daeyROJGqol1CLVOpIc06QWrtdQ24erG4/SwfKNeLy/jv80dm6O6mri2p1VxcUpd0lxRzrpvpjrWzlH9ZRfWwfPd7S92/yJnoq11Nug3uqLrILslwlH3/M9PSZdrVn2T8vz1qstd4dLAB7jGAAAAAAAAAAAAAAAAAAAAAABCvtatqElGtWpU5SWYqclFyWcZWeJEzERvJtumgix1GElmO1NPg4pYfnkt1tUUVmSjFds5xgjNbWYK9bR8fg74LeCcDXbnptZ0/aurOPcqsaj90XkxNz6UrCPC4lN9lKhUfxksFc67F/GJn1Qnydm8A53L0lbf6m01Ot2NQUIvzi2erpHqdX2NMUO+4uI/J4ZVbX7dKT7ZiPq6jF6XQJV4rjKK8WjW7+562rLZ2pKL2ViMmt3HfjHHJh4rW5/W063X7Mak5L4NFT6P6jP9bqlRd1GjCHxTRh1WovqK8M7RHr3+S2lYpO5qtLra9nZ8pVPpVwv+TQacYvulUcF+FmxTZidF6Oxtp1KrrXFxVqRjB1K8tpxhFt7MexZefJGSnIyREViIh3M7ytVGRarL9SREqSOXcI1fejQbSnWsLuUoQqOnCp1lKUYyacJcYZS47zfKsiDXppndL8O8eLrbdfj6WIL2re4XlF/NIvw9LVr9aFePjCm/6zCVLZdhHnZx7C+M9o/lb3uPJR4Nqp+lawfGU1405fk2SqfpL09/4yXjCsv6TQ56dB/VXuLE9JpP6kf3Udxqsn95/z6I8jXwdLh6QNPf8AmKK8ZOPzSJNPplYy4XNt/wCal+bORXOl0IRcpKKSWXuSJOi9CotRvLtVtmq1Cz0+m3GpcSazHa7M73yxFOTaSLI1WX+/+RzcWxVh12l0itpyjGFWE5TlswjTlCo5NLL3Rb3Jb2+RkjB9GejcbWLnKNPr5xSl1axSo085VCkuUE+L4yeZPklnD18MZOH9yebLbbfkAAucgAAAAAAAAAAELVtIo3VJ0q0FOL4cpRl9qL5MmgiY35SOO9I+itxp7bjKc7aW7rYOUXFN7o1UuHjwfdwNco6dQc9qcZTi+K25ZXet+/wPoOpTUk4ySlGSxKLSaafFNPijm/Sv0dyp7VeyTlDjO23uUe10u1fs8ezPA8/NpZjzsbTTLvysxlhoNphSjSpST4Nrb/myZ20s6cPZhCP3Yxj8jSdO1SVN5i+frQfB+PY+82/TtShVWYveuMXxj/faeTeLR1X7MxSJVOZj6dQvxqlaNk9VCrrCGqp71oRskSqFmdQtSqlqdUhMQqqTItSYqVSPOoQ7h5UkRqjKpzLEpB3CiZakVykW5MJUMtVZqKbbwlxZXUqJLL3YKtM06NZO7ufUsqTzGLTbuZ5wkorfKOcLC9p7lzJiO8otOz3SNLjNK+u4y6iMkrW3S2p3NVvEHs/Wy/Zjz4+yt+/6Jo81N3Vzsu5nHZjBPaha0W89TB85PCcp/Wa7EkW9E0mc5q7uY7NTDVtbvDVpSaw843OrJe01wXqrdlyz57ek0vB+5fr2jw+7BkycXIAB6KkAAAAAAAAAAAAAAAAAAGpdLegVO6zWobNG54t8Kdbumlz/AGvfnlzSXXW1Z06kZ0a0Hvi+ztXKUX7md4MT0h6M299T2KscSX6urHCqU33Ps7nuZlzaaMnOOq2mSa9WiaTrsamIyxGfZyl4d/cZeNY0nXdBuLCps1ltU5P9FcRT2J9z+zLufx4k7S9f4RqPK5T/APbt8TxMmGaTs1xMTHJtirHvXECNfJV1pSlKdUtyqkd1SiVQhK7OoWJzKJVC1KoEqpTLUpHkpFuUg6JSLc5iUiHTq0atzG3rVeppJbdSWJZnHK9SLSeM54vgdRG5M7JumacrnarVpdXY0cupNtx61x4xT+yub8lv4bxoulSrSp3VaHV06f8A+K1a2eqjjCr1I8qjW5R+onji3ixoulq5dOrKCp2dHDs7fGOslH2bmpHsX1Iv7z34xtZ62j0vTJePVHh92LLk35QAA9RnAAAAAAAAAAAAAAAAAAAAAAAAWLyyp1qcqVWEZ05rEoSWU1/fM5V0s6C1bLar2+1VtVvlF76tBf1R7/f2nXDAdOLjYsprnOUIL97afwizPqK1mkzbssxzPFEQ5TpGurCcZKdPOMLk+aXY+5mx0btTWYvKIOiaZRqVnKdODxHMm1x3pLa7eL4kbR6uYOawlUqTqJLckpTeEvLB8/MxaZ27N+2zNOoUuoWOsPHM5SuuZbcyhyKXICpyKHIpcilyCXspGv6qtm4pT5SzTfnw+ODOSZh9fp5pOS4wakvJluP/AKc26Osej+96yxhHnSlKm/DO0vhL4GynOvRZf5nWpZ3ThGrHyeH8Jr3HRT3tNbixx7mDLG1pAAXqwAAAAAAAAAAAAAAAAAAAAAAAA0v0k3OIW9PPGUptfdSiv52boc19IdztXcYf8OlFfik3J/DZMmsttin0rsEb3Y2yq9Xa3lbnGk1H72w8fGUSBp8NmnCP2Ype5EjUHs6ao869eEfLby/hSLNJ7jwKdJn0/Bunqk7Z7tlpSG0SlW5HjkUOZf0rTq1y26aUaMM7dae6GUvZj2vt5LmOnNG+yzk8bLMayf8Ae73le0Tsl62RbuntQku1NEhstVCYRL30dah1V1b5f13Ql4SzGPxcfcdtPnizm6deqlualGrDx/8AqifQFjcqrSp1VwqQjNeEop/mezpLdY9vvYs0dJXwAblAAAAAAAAAAAAAAAAAAAAAAAAAce6U3fWXtzLkqjgvCCUP6Tr1aqoxlJ8IpyfgllnDoN1aizxqT3+M5b/medr7ebENOnjnMp/SHdGxo9kZVZLvUFFfGcizBlXSCptXzS4UqMIrxk3N/DZLcWeRSPMj86tfddyUVayist4R4nKUo06cZVKkt0YRWW/9F38jY9P0WFrODqx+l381tUbanhwpL7bb3RS51JcOSb4vR38ETbZBsdBTh9Jvm6NusbNH1lVrN+ymlvWeUVvfdz2u36PTvIJXEJW1ps7NOyg9ipOON0q7j7K5qnHhzb4GQ0ro81NXN1KNa5+phPqLZPjGjF8+2b3vuW4zh6un0W3n5evh2hjvl36OZaz6OLijmdpPr4ceqnsqql3cIz+D8TV1cuMnCalTnF4lCacWn2NPevM7qYzWejttdxxXpxk0sRqL1akPuyW/y4dxbl0dbc68k0zTHVyRVBJmc1n0e3Vvmds/pNLjsYSrRX3eEvw4fca1G43uLzCSeHGWU0+zfwfczzMmG2OfOhpreLdEC9WzcU5cpZg/Pevikdi9H971lhTXOlKVJ+CeY/wyicd1tPq9rnBqS8mdC9FeoJyr0c7pwhWh5erL4Sga9Lba8enkqyx5suiAA9ZjAAAAAAAAAAAAAAAAAAAAAAAAYjpbddXY3Mu2k4Lxn6i/mOUaFT2rin3Ny/dTa+ODoHpNutmzjDO+rWisfsxTm/jGJo/RnCnUqPhTp/N5+UWeN+o25z6vi26eOSDcVdu5uJ9tVxXhDEF/KS9M0+tdT6ugtyf6SrLPV0/Htl+yvhxKejXR2dxTdxcT+j2kXKU6jajOriT2tlv2Y5ytp+WeK3rTNKlcwjTpwlaaeluUU6dxdRfZ9alTfa/Wl3ZMtaWvbgx85j3Q6teI5oej6eoOVvp6jOrnZutQqrap05c4L7c1yprcub7dt0jRKVtGWxtSqTeateo9qtWl9qcvkluXJIlWlpTpQjTpwjCEFiMIpKMV2JF49jT6WuHn1nxZL3mwADWrAAAMRrfRa1vF+mprbxhVYerVj+Lmu55XcZcETETG0pidnKNa9Hl3QT6pK7o/ZSXWpdjhz/DnwIXQa5Vvf0IYlBNug4SypR244UXnf7SjxOyEHUNDt67jKrShKcGpQqezUjKLympLfxXAyTpYi0WpyWxlmY2snAA2KQAAAAAAAAAAAAAAAAAAAAAAAGj+k/T606dGrCO1So7bq49qO1s4m19lbL38smpaPBfR6i9duvPqYxpx2qk/Vw4wjzliUvdvwjskoprD3p8U+DRjtM6PW1s5SpU1Fttp8dhSeXGH2Y55LsXYsYNRpPK2335d/Y0Y83BGzF6T0ZlLq53cYKNLH0eyi9qhb7K9WU3/AItRdr3LkuZswBrx4q4q8NYU2tNuoACxy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86025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229200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dirty="0" smtClean="0"/>
              <a:t>5) Ressources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70" y="1916832"/>
            <a:ext cx="8964488" cy="3168352"/>
          </a:xfrm>
        </p:spPr>
        <p:txBody>
          <a:bodyPr>
            <a:normAutofit/>
          </a:bodyPr>
          <a:lstStyle/>
          <a:p>
            <a:r>
              <a:rPr lang="nl-BE" sz="2000" dirty="0" smtClean="0">
                <a:hlinkClick r:id="rId3"/>
              </a:rPr>
              <a:t>http://www.lexilogos.com/claude_francois/index.htm</a:t>
            </a:r>
            <a:endParaRPr lang="nl-BE" sz="2000" dirty="0" smtClean="0"/>
          </a:p>
          <a:p>
            <a:r>
              <a:rPr lang="nl-BE" sz="2000" dirty="0" smtClean="0">
                <a:hlinkClick r:id="rId4"/>
              </a:rPr>
              <a:t>http://www.jesuismort.com/biographie_celebrite_chercher/biographie-claude_francois-1251.php</a:t>
            </a:r>
            <a:endParaRPr lang="nl-BE" sz="2000" dirty="0" smtClean="0"/>
          </a:p>
          <a:p>
            <a:r>
              <a:rPr lang="nl-BE" sz="2000" dirty="0" smtClean="0">
                <a:hlinkClick r:id="rId5"/>
              </a:rPr>
              <a:t>http://www.rfimusique.com/siteFr/biographie/biographie_8938.asp</a:t>
            </a:r>
            <a:endParaRPr lang="nl-BE" sz="2000" dirty="0" smtClean="0"/>
          </a:p>
          <a:p>
            <a:r>
              <a:rPr lang="nl-BE" sz="2000" dirty="0" smtClean="0">
                <a:hlinkClick r:id="rId6"/>
              </a:rPr>
              <a:t>http://www.cinemovies.fr/fiche_film.php?IDfilm=2223</a:t>
            </a:r>
            <a:endParaRPr lang="nl-BE" sz="2000" dirty="0" smtClean="0"/>
          </a:p>
          <a:p>
            <a:r>
              <a:rPr lang="nl-BE" sz="2000" dirty="0" smtClean="0">
                <a:hlinkClick r:id="rId7"/>
              </a:rPr>
              <a:t>http://musique.ados.fr/Claude-Francois.html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dirty="0" smtClean="0"/>
              <a:t>6) </a:t>
            </a:r>
            <a:r>
              <a:rPr lang="nl-BE" dirty="0" err="1" smtClean="0"/>
              <a:t>Conclusion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avez découvert l’œuvre d’ un artiste français à l’aide de l’Internet. 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avez découvert la biographie d’un artiste français.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avez fait des recherches à partir des sites donnés. 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êtes capables de discuter à 2 d’un sujet donné.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êtes capables d’élaborer un quiz à partir des informations recherchées. 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êtes capables de créer une couverture originale.</a:t>
            </a:r>
          </a:p>
          <a:p>
            <a:pPr algn="just"/>
            <a:r>
              <a:rPr lang="fr-FR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êtes capables de motiver votre choix.</a:t>
            </a:r>
          </a:p>
          <a:p>
            <a:pPr>
              <a:buNone/>
            </a:pPr>
            <a:endParaRPr lang="fr-FR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fr-FR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>
              <a:buNone/>
            </a:pPr>
            <a:endParaRPr lang="fr-FR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nl-BE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01208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Chantons tous ensemble!</a:t>
            </a:r>
            <a:endParaRPr lang="fr-FR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2627784" y="5373216"/>
            <a:ext cx="6516216" cy="936104"/>
          </a:xfrm>
        </p:spPr>
        <p:txBody>
          <a:bodyPr>
            <a:normAutofit/>
          </a:bodyPr>
          <a:lstStyle/>
          <a:p>
            <a:r>
              <a:rPr lang="fr-BE" dirty="0" smtClean="0">
                <a:hlinkClick r:id="rId3"/>
              </a:rPr>
              <a:t>Cliquez sur ce lien ci-dessous:</a:t>
            </a:r>
          </a:p>
          <a:p>
            <a:r>
              <a:rPr lang="nl-BE" dirty="0" smtClean="0">
                <a:hlinkClick r:id="rId3"/>
              </a:rPr>
              <a:t>http://www.youtube.com/watch?v=4CIBAOx_LUA</a:t>
            </a:r>
            <a:endParaRPr lang="nl-BE" dirty="0"/>
          </a:p>
        </p:txBody>
      </p:sp>
      <p:pic>
        <p:nvPicPr>
          <p:cNvPr id="6" name="Afbeelding 5" descr="glitter s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492896"/>
            <a:ext cx="2340992" cy="2340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1) </a:t>
            </a:r>
            <a:r>
              <a:rPr lang="nl-BE" dirty="0" err="1" smtClean="0"/>
              <a:t>Introduction</a:t>
            </a:r>
            <a:r>
              <a:rPr lang="nl-BE" sz="2000" dirty="0" smtClean="0"/>
              <a:t/>
            </a:r>
            <a:br>
              <a:rPr lang="nl-BE" sz="2000" dirty="0" smtClean="0"/>
            </a:br>
            <a:endParaRPr lang="fr-FR" sz="2000" dirty="0">
              <a:latin typeface="+mn-lt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619672" y="2492896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Bienvenue dans le monde de Claude François!</a:t>
            </a:r>
            <a:b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Dans les cours suivants, on vous emmènera dans un monde de glamour. </a:t>
            </a:r>
          </a:p>
          <a:p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 deux, vous découvrez  la vie, l’œuvre et l’importance d’un des plus grands artistes français.</a:t>
            </a:r>
            <a:endParaRPr lang="nl-BE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1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229200"/>
            <a:ext cx="1403648" cy="1403648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627784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2771800" y="551723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Notez à chaque fois les réponses sur vos polycopiés 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859216" cy="804704"/>
          </a:xfrm>
        </p:spPr>
        <p:txBody>
          <a:bodyPr>
            <a:noAutofit/>
          </a:bodyPr>
          <a:lstStyle/>
          <a:p>
            <a:r>
              <a:rPr lang="fr-FR" sz="3200" dirty="0" smtClean="0"/>
              <a:t>Qui est Claude François? </a:t>
            </a:r>
            <a:br>
              <a:rPr lang="fr-FR" sz="3200" dirty="0" smtClean="0"/>
            </a:br>
            <a:r>
              <a:rPr lang="fr-FR" sz="3200" dirty="0"/>
              <a:t>Q</a:t>
            </a:r>
            <a:r>
              <a:rPr lang="fr-FR" sz="3200" dirty="0" smtClean="0"/>
              <a:t>ui sont les autres?</a:t>
            </a:r>
            <a:endParaRPr lang="fr-FR" sz="3200" dirty="0"/>
          </a:p>
        </p:txBody>
      </p:sp>
      <p:pic>
        <p:nvPicPr>
          <p:cNvPr id="4" name="Tijdelijke aanduiding voor inhoud 3" descr="ClaudeFrancois_2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2010346" cy="2886140"/>
          </a:xfrm>
        </p:spPr>
      </p:pic>
      <p:pic>
        <p:nvPicPr>
          <p:cNvPr id="1026" name="Picture 2" descr="http://t1.gstatic.com/images?q=tbn:ANd9GcTOMQ9TR2MkVG19AlUsYATr4DS_8-vJd8VGsVrZt3wNwIQygEYz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060848"/>
            <a:ext cx="1781175" cy="2571751"/>
          </a:xfrm>
          <a:prstGeom prst="rect">
            <a:avLst/>
          </a:prstGeom>
          <a:noFill/>
        </p:spPr>
      </p:pic>
      <p:pic>
        <p:nvPicPr>
          <p:cNvPr id="1028" name="Picture 4" descr="http://www.tv5.org/cms/userdata/musik_vignette/0/49/49_vignette_cabrel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268760"/>
            <a:ext cx="1790700" cy="2247901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539552" y="5013176"/>
            <a:ext cx="7776864" cy="1754326"/>
          </a:xfrm>
          <a:prstGeom prst="rect">
            <a:avLst/>
          </a:prstGeom>
          <a:solidFill>
            <a:schemeClr val="accent2">
              <a:lumMod val="75000"/>
              <a:alpha val="24000"/>
            </a:schemeClr>
          </a:solidFill>
          <a:ln>
            <a:noFill/>
          </a:ln>
          <a:effectLst>
            <a:innerShdw blurRad="76200" dist="50800" dir="18900000">
              <a:schemeClr val="bg2">
                <a:alpha val="50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Tuyau: les 2 autres artistes se trouvent parmi les 10 artistes suivants: 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J</a:t>
            </a:r>
            <a:r>
              <a:rPr lang="fr-FR" dirty="0" smtClean="0">
                <a:solidFill>
                  <a:schemeClr val="accent1"/>
                </a:solidFill>
              </a:rPr>
              <a:t>acques Brel, France Gall, Grégoire , Gilbert Bécaud , Johnny Hallyday, Jean-Jacques Goldman, Charles Aznavour, David Guetta, Plastic Bertrand, Francis Cabrel</a:t>
            </a:r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8" name="Picture 9" descr="http://antarcticaedu.com/investinggol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60648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062912" cy="936103"/>
          </a:xfrm>
        </p:spPr>
        <p:txBody>
          <a:bodyPr/>
          <a:lstStyle/>
          <a:p>
            <a:r>
              <a:rPr lang="fr-FR" dirty="0" smtClean="0"/>
              <a:t>2) La tâche 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4392488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Qui est Claude François? Vous allez le découvrir maintenant! En cliquant </a:t>
            </a:r>
            <a:r>
              <a:rPr lang="fr-FR" sz="1800" i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  <a:hlinkClick r:id="rId3" action="ppaction://hlinksldjump"/>
              </a:rPr>
              <a:t>ici</a:t>
            </a:r>
            <a:r>
              <a:rPr lang="fr-FR" sz="1800" i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allez trouver quelques consacrés à Claude François. </a:t>
            </a:r>
          </a:p>
          <a:p>
            <a:pPr algn="just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D’abord, vous allez consulter les sites, répondre à des questions et compléter des tableaux sur la vie de Claude François. </a:t>
            </a: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Ensuite, vous allez présenter votre top-3 personnel des chansons de Claude François et vous allez créer une couverture pour votre chanson préférée. </a:t>
            </a:r>
          </a:p>
          <a:p>
            <a:pPr algn="just"/>
            <a:endParaRPr lang="nl-BE" sz="18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Après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allez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parler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du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style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de Claude François et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regarder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un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film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sur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sa </a:t>
            </a:r>
            <a:r>
              <a:rPr lang="nl-BE" sz="18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vie</a:t>
            </a:r>
            <a:r>
              <a:rPr lang="nl-BE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.</a:t>
            </a: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Pour terminer, </a:t>
            </a:r>
            <a:r>
              <a:rPr lang="fr-FR" sz="1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vous </a:t>
            </a:r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allez élaborer </a:t>
            </a:r>
            <a:r>
              <a:rPr lang="fr-FR" sz="1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un quiz sur la vie de Claude François.</a:t>
            </a:r>
            <a:endParaRPr lang="fr-FR" sz="1800" i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just"/>
            <a:endParaRPr lang="fr-FR" sz="1800" i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fr-FR" sz="1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Au boulot! Bonne chance!</a:t>
            </a:r>
            <a:endParaRPr lang="fr-FR" sz="18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5" name="Picture 9" descr="http://antarcticaedu.com/investinggo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062912" cy="1259632"/>
          </a:xfrm>
        </p:spPr>
        <p:txBody>
          <a:bodyPr/>
          <a:lstStyle/>
          <a:p>
            <a:r>
              <a:rPr lang="fr-FR" dirty="0" smtClean="0"/>
              <a:t>3) Démarche </a:t>
            </a:r>
            <a:endParaRPr lang="fr-FR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352928" cy="4032448"/>
          </a:xfrm>
        </p:spPr>
        <p:txBody>
          <a:bodyPr>
            <a:normAutofit fontScale="77500" lnSpcReduction="20000"/>
          </a:bodyPr>
          <a:lstStyle/>
          <a:p>
            <a:pPr marL="448056" lvl="1" indent="-384048" algn="just">
              <a:buSzPct val="80000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Quelles étapes allez-vous parcourir ? </a:t>
            </a:r>
          </a:p>
          <a:p>
            <a:pPr marL="448056" lvl="1" indent="-384048" algn="just">
              <a:buSzPct val="80000"/>
            </a:pPr>
            <a:r>
              <a:rPr lang="nl-BE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Cours 1:</a:t>
            </a:r>
            <a:endParaRPr lang="fr-FR" sz="21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448056" lvl="1" indent="-384048" algn="just">
              <a:buSzPct val="80000"/>
            </a:pPr>
            <a:endParaRPr lang="fr-FR" sz="21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905256" lvl="2" indent="-384048" algn="just">
              <a:buSzPct val="80000"/>
              <a:buFont typeface="Wingdings 2"/>
              <a:buChar char="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Étape 1 : Questionnaire sur la vie de Claude François + Recherche sur sa 		mort.</a:t>
            </a:r>
          </a:p>
          <a:p>
            <a:pPr marL="905256" lvl="2" indent="-384048" algn="just">
              <a:buSzPct val="80000"/>
              <a:buFont typeface="Wingdings 2"/>
              <a:buChar char="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Étape 2 : L’œuvre de Claude François. </a:t>
            </a:r>
          </a:p>
          <a:p>
            <a:pPr marL="905256" lvl="2" indent="-384048" algn="just">
              <a:buSzPct val="80000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	Complétez le cadre + Top-3 personnel + Création d’une 		couverture originale. </a:t>
            </a:r>
          </a:p>
          <a:p>
            <a:pPr marL="905256" lvl="2" indent="-384048" algn="just">
              <a:buSzPct val="80000"/>
              <a:buFont typeface="Wingdings 2"/>
              <a:buChar char="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Étape 3 : Discussion sur le style de Claude François.</a:t>
            </a:r>
          </a:p>
          <a:p>
            <a:pPr marL="905256" lvl="2" indent="-384048" algn="just">
              <a:buSzPct val="80000"/>
              <a:buFont typeface="Wingdings 2"/>
              <a:buChar char="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Étape 4 : Visionnage d’un extrait de film + questions. </a:t>
            </a:r>
          </a:p>
          <a:p>
            <a:pPr marL="905256" lvl="2" indent="-384048" algn="just">
              <a:buSzPct val="80000"/>
              <a:buFont typeface="Wingdings 2"/>
              <a:buChar char="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Étape 5:  Elaboration d’un quiz pour vos camarades de classe.</a:t>
            </a:r>
          </a:p>
          <a:p>
            <a:pPr marL="905256" lvl="2" indent="-384048" algn="just">
              <a:buSzPct val="80000"/>
            </a:pPr>
            <a:endParaRPr lang="fr-FR" sz="21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905256" lvl="2" indent="-384048" algn="just">
              <a:buSzPct val="80000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Temps prévu: </a:t>
            </a:r>
          </a:p>
          <a:p>
            <a:pPr marL="2276856" lvl="5" indent="-384048" algn="just">
              <a:buSzPct val="80000"/>
              <a:buFont typeface="Arial" pitchFamily="34" charset="0"/>
              <a:buChar char="•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Cours 1:  étape 1 + étape 2</a:t>
            </a:r>
          </a:p>
          <a:p>
            <a:pPr marL="2276856" lvl="5" indent="-384048" algn="just">
              <a:buSzPct val="80000"/>
              <a:buFont typeface="Arial" pitchFamily="34" charset="0"/>
              <a:buChar char="•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Cours 2:  étape 3 + étape 4</a:t>
            </a:r>
          </a:p>
          <a:p>
            <a:pPr marL="2276856" lvl="5" indent="-384048" algn="just">
              <a:buSzPct val="80000"/>
              <a:buFont typeface="Arial" pitchFamily="34" charset="0"/>
              <a:buChar char="•"/>
            </a:pPr>
            <a:r>
              <a:rPr lang="fr-FR" sz="21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Cours 3:  étape 5</a:t>
            </a:r>
          </a:p>
          <a:p>
            <a:pPr marL="905256" lvl="2" indent="-384048" algn="just">
              <a:buSzPct val="80000"/>
              <a:buFont typeface="Wingdings 2"/>
              <a:buChar char=""/>
            </a:pPr>
            <a:endParaRPr lang="fr-FR" sz="16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448056" lvl="1" indent="-384048" algn="just">
              <a:buSzPct val="80000"/>
            </a:pPr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l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l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l"/>
            <a:endParaRPr lang="fr-FR" sz="18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9" descr="http://antarcticaedu.com/investingg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403648" cy="1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/>
          <a:lstStyle/>
          <a:p>
            <a:r>
              <a:rPr lang="nl-BE" dirty="0" smtClean="0"/>
              <a:t>Sa </a:t>
            </a:r>
            <a:r>
              <a:rPr lang="nl-BE" dirty="0" err="1" smtClean="0"/>
              <a:t>vie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1944216"/>
          </a:xfrm>
        </p:spPr>
        <p:txBody>
          <a:bodyPr/>
          <a:lstStyle/>
          <a:p>
            <a:pPr>
              <a:buNone/>
            </a:pPr>
            <a:endParaRPr lang="nl-BE" dirty="0" smtClean="0"/>
          </a:p>
          <a:p>
            <a:r>
              <a:rPr lang="nl-BE" sz="2400" dirty="0" smtClean="0">
                <a:solidFill>
                  <a:schemeClr val="accent1"/>
                </a:solidFill>
                <a:hlinkClick r:id="rId3"/>
              </a:rPr>
              <a:t>http://www.youtube.com/watch?v=waTF010zFl4</a:t>
            </a:r>
            <a:endParaRPr lang="nl-BE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nl-BE" dirty="0"/>
          </a:p>
        </p:txBody>
      </p:sp>
      <p:pic>
        <p:nvPicPr>
          <p:cNvPr id="4" name="Picture 9" descr="http://antarcticaedu.com/investinggo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229200"/>
            <a:ext cx="1403648" cy="1403648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827584" y="213285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Claude François est un artiste français, qui n’est pourtant pas né en France. Regardez le lien suivant et essayez de découvrir dans quel pays il est né.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51520" y="26064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accent1"/>
                </a:solidFill>
              </a:rPr>
              <a:t>Claude François était toujours accompagné de danseuses séduisantes. Comment appelait-on ce groupe de femmes ? 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pic>
        <p:nvPicPr>
          <p:cNvPr id="11266" name="Picture 2" descr="http://images.vefblog.net/vefblog.net/v/i/vivrenotreamour/photos_gros/2008/06/vivrenotreamour121373313853_gr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5472608" cy="459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+mn-lt"/>
              </a:rPr>
              <a:t>Ci-dessous vous trouverez dix questions vrai-faux. </a:t>
            </a:r>
            <a:br>
              <a:rPr lang="fr-FR" sz="2000" dirty="0" smtClean="0">
                <a:latin typeface="+mn-lt"/>
              </a:rPr>
            </a:br>
            <a:r>
              <a:rPr lang="fr-FR" sz="2000" dirty="0" smtClean="0">
                <a:latin typeface="+mn-lt"/>
              </a:rPr>
              <a:t>Cochez la bonne réponse. Si la citation est fausse corrigez-la.</a:t>
            </a:r>
            <a:r>
              <a:rPr lang="nl-B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B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417251"/>
              </p:ext>
            </p:extLst>
          </p:nvPr>
        </p:nvGraphicFramePr>
        <p:xfrm>
          <a:off x="251520" y="1268760"/>
          <a:ext cx="864096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1878"/>
                <a:gridCol w="1139541"/>
                <a:gridCol w="113954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Question 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Vrai</a:t>
                      </a:r>
                      <a:r>
                        <a:rPr lang="nl-BE" dirty="0" smtClean="0"/>
                        <a:t> </a:t>
                      </a: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Faux</a:t>
                      </a:r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La première chanson de Claude François était </a:t>
                      </a:r>
                      <a:r>
                        <a:rPr kumimoji="0" lang="fr-FR" sz="1600" kern="1200" noProof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Nabout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Twist.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Claude François est né en 1940.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La chanson ‘Belles, Belles, Belles’ était une catastrophe totale. 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Sa femme l’a quitté pour  le chanteur Gilbert Bécaud.</a:t>
                      </a:r>
                      <a:endParaRPr kumimoji="0" lang="fr-FR" sz="16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Claude François a fondé sa propre maison de disques.</a:t>
                      </a:r>
                      <a:endParaRPr kumimoji="0" lang="fr-FR" sz="16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La discographie de Claude François comporte près de 450 titres.</a:t>
                      </a:r>
                      <a:endParaRPr kumimoji="0" lang="fr-FR" sz="1600" kern="1200" noProof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Les danseuses mythiques de Claude François s’appelaient les Fléchettes.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En 2011 un nouveau </a:t>
                      </a:r>
                      <a:r>
                        <a:rPr kumimoji="0" lang="fr-FR" sz="1600" kern="1200" noProof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biopic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sur la vie de Claude François</a:t>
                      </a:r>
                      <a:r>
                        <a:rPr kumimoji="0" lang="fr-FR" sz="1600" kern="1200" baseline="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est sorti, il s’intitule </a:t>
                      </a:r>
                      <a:r>
                        <a:rPr kumimoji="0" lang="fr-FR" sz="1600" kern="1200" noProof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CloClo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Le téléphone qui pleure est la version française d’une chanson italienne (</a:t>
                      </a:r>
                      <a:r>
                        <a:rPr kumimoji="0" lang="fr-FR" sz="1600" i="1" kern="1200" noProof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Piange</a:t>
                      </a:r>
                      <a:r>
                        <a:rPr kumimoji="0" lang="fr-FR" sz="1600" i="1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il </a:t>
                      </a:r>
                      <a:r>
                        <a:rPr kumimoji="0" lang="fr-FR" sz="1600" i="1" kern="1200" noProof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600" kern="1200" noProof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Il a sorti un album destiné aux enfants.</a:t>
                      </a:r>
                      <a:endParaRPr kumimoji="0" lang="fr-FR" sz="160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angepast 20">
      <a:dk1>
        <a:sysClr val="windowText" lastClr="000000"/>
      </a:dk1>
      <a:lt1>
        <a:srgbClr val="3F3F3F"/>
      </a:lt1>
      <a:dk2>
        <a:srgbClr val="BC9A3A"/>
      </a:dk2>
      <a:lt2>
        <a:srgbClr val="724C00"/>
      </a:lt2>
      <a:accent1>
        <a:srgbClr val="996600"/>
      </a:accent1>
      <a:accent2>
        <a:srgbClr val="BC9A3A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6600"/>
      </a:hlink>
      <a:folHlink>
        <a:srgbClr val="FF66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1065</Words>
  <Application>Microsoft Office PowerPoint</Application>
  <PresentationFormat>On-screen Show (4:3)</PresentationFormat>
  <Paragraphs>246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Claude François</vt:lpstr>
      <vt:lpstr>La structure de la Webquest</vt:lpstr>
      <vt:lpstr>1) Introduction </vt:lpstr>
      <vt:lpstr>Qui est Claude François?  Qui sont les autres?</vt:lpstr>
      <vt:lpstr>2) La tâche </vt:lpstr>
      <vt:lpstr>3) Démarche </vt:lpstr>
      <vt:lpstr>Sa vie </vt:lpstr>
      <vt:lpstr>PowerPoint Presentation</vt:lpstr>
      <vt:lpstr>Ci-dessous vous trouverez dix questions vrai-faux.  Cochez la bonne réponse. Si la citation est fausse corrigez-la. </vt:lpstr>
      <vt:lpstr>Et puis la fin ….</vt:lpstr>
      <vt:lpstr>L’œuvre </vt:lpstr>
      <vt:lpstr>PowerPoint Presentation</vt:lpstr>
      <vt:lpstr>Votre Top-3 de Claude François</vt:lpstr>
      <vt:lpstr>Top-3 Personnel </vt:lpstr>
      <vt:lpstr>Clo- Clo- Style </vt:lpstr>
      <vt:lpstr>Le film: Podium (2004)</vt:lpstr>
      <vt:lpstr>Le film: Podium (2004)</vt:lpstr>
      <vt:lpstr>Quiz</vt:lpstr>
      <vt:lpstr>4) Évaluation </vt:lpstr>
      <vt:lpstr>5) Ressources </vt:lpstr>
      <vt:lpstr>6) Conclusion</vt:lpstr>
      <vt:lpstr>Chantons tous ensemble!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Claude François</dc:title>
  <dc:creator>Acer</dc:creator>
  <cp:lastModifiedBy>Vandermeulen Nina</cp:lastModifiedBy>
  <cp:revision>148</cp:revision>
  <dcterms:created xsi:type="dcterms:W3CDTF">2013-02-01T21:44:50Z</dcterms:created>
  <dcterms:modified xsi:type="dcterms:W3CDTF">2014-12-19T14:45:43Z</dcterms:modified>
</cp:coreProperties>
</file>