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1" r:id="rId4"/>
    <p:sldId id="258" r:id="rId5"/>
    <p:sldId id="267" r:id="rId6"/>
    <p:sldId id="273" r:id="rId7"/>
    <p:sldId id="272" r:id="rId8"/>
    <p:sldId id="263" r:id="rId9"/>
    <p:sldId id="264" r:id="rId10"/>
    <p:sldId id="265" r:id="rId11"/>
    <p:sldId id="266" r:id="rId12"/>
    <p:sldId id="260" r:id="rId13"/>
    <p:sldId id="268" r:id="rId14"/>
    <p:sldId id="259" r:id="rId15"/>
    <p:sldId id="269" r:id="rId16"/>
    <p:sldId id="262" r:id="rId17"/>
    <p:sldId id="270" r:id="rId18"/>
    <p:sldId id="271" r:id="rId19"/>
    <p:sldId id="274" r:id="rId2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BCD"/>
    <a:srgbClr val="7EC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8F9CE9-32A9-47D6-8161-071EE6086263}" type="datetimeFigureOut">
              <a:rPr lang="nl-BE" smtClean="0"/>
              <a:pPr/>
              <a:t>19/12/2014</a:t>
            </a:fld>
            <a:endParaRPr lang="nl-BE"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6EB00-2F55-40CB-AF2D-BC4BA2F0C4AA}" type="slidenum">
              <a:rPr lang="nl-BE" smtClean="0"/>
              <a:pPr/>
              <a:t>‹#›</a:t>
            </a:fld>
            <a:endParaRPr lang="nl-BE" dirty="0"/>
          </a:p>
        </p:txBody>
      </p:sp>
    </p:spTree>
    <p:extLst>
      <p:ext uri="{BB962C8B-B14F-4D97-AF65-F5344CB8AC3E}">
        <p14:creationId xmlns:p14="http://schemas.microsoft.com/office/powerpoint/2010/main" val="409493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10</a:t>
            </a:fld>
            <a:endParaRPr lang="nl-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11</a:t>
            </a:fld>
            <a:endParaRPr lang="nl-B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12</a:t>
            </a:fld>
            <a:endParaRPr lang="nl-B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13</a:t>
            </a:fld>
            <a:endParaRPr lang="nl-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14</a:t>
            </a:fld>
            <a:endParaRPr lang="nl-B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15</a:t>
            </a:fld>
            <a:endParaRPr lang="nl-B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16</a:t>
            </a:fld>
            <a:endParaRPr lang="nl-B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17</a:t>
            </a:fld>
            <a:endParaRPr lang="nl-B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18</a:t>
            </a:fld>
            <a:endParaRPr lang="nl-B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19</a:t>
            </a:fld>
            <a:endParaRPr lang="nl-B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2</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3</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4</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5</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6</a:t>
            </a:fld>
            <a:endParaRPr lang="nl-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7</a:t>
            </a:fld>
            <a:endParaRPr lang="nl-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8</a:t>
            </a:fld>
            <a:endParaRPr lang="nl-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DB06EB00-2F55-40CB-AF2D-BC4BA2F0C4AA}" type="slidenum">
              <a:rPr lang="nl-BE" smtClean="0"/>
              <a:pPr/>
              <a:t>9</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8" name="Tijdelijke aanduiding voor voettekst 7"/>
          <p:cNvSpPr>
            <a:spLocks noGrp="1"/>
          </p:cNvSpPr>
          <p:nvPr>
            <p:ph type="ftr" sz="quarter" idx="11"/>
          </p:nvPr>
        </p:nvSpPr>
        <p:spPr/>
        <p:txBody>
          <a:bodyPr/>
          <a:lstStyle/>
          <a:p>
            <a:endParaRPr lang="nl-BE" dirty="0"/>
          </a:p>
        </p:txBody>
      </p:sp>
      <p:sp>
        <p:nvSpPr>
          <p:cNvPr id="9" name="Tijdelijke aanduiding voor dianummer 8"/>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4" name="Tijdelijke aanduiding voor voettekst 3"/>
          <p:cNvSpPr>
            <a:spLocks noGrp="1"/>
          </p:cNvSpPr>
          <p:nvPr>
            <p:ph type="ftr" sz="quarter" idx="11"/>
          </p:nvPr>
        </p:nvSpPr>
        <p:spPr/>
        <p:txBody>
          <a:bodyPr/>
          <a:lstStyle/>
          <a:p>
            <a:endParaRPr lang="nl-BE" dirty="0"/>
          </a:p>
        </p:txBody>
      </p:sp>
      <p:sp>
        <p:nvSpPr>
          <p:cNvPr id="5" name="Tijdelijke aanduiding voor dianummer 4"/>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3" name="Tijdelijke aanduiding voor voettekst 2"/>
          <p:cNvSpPr>
            <a:spLocks noGrp="1"/>
          </p:cNvSpPr>
          <p:nvPr>
            <p:ph type="ftr" sz="quarter" idx="11"/>
          </p:nvPr>
        </p:nvSpPr>
        <p:spPr/>
        <p:txBody>
          <a:bodyPr/>
          <a:lstStyle/>
          <a:p>
            <a:endParaRPr lang="nl-BE" dirty="0"/>
          </a:p>
        </p:txBody>
      </p:sp>
      <p:sp>
        <p:nvSpPr>
          <p:cNvPr id="4" name="Tijdelijke aanduiding voor dianummer 3"/>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BE9AE1-BF4E-4170-B95F-5C86FD230013}" type="datetimeFigureOut">
              <a:rPr lang="nl-BE" smtClean="0"/>
              <a:pPr/>
              <a:t>19/12/2014</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BC6E35A5-E940-48EC-A91E-18023238B342}" type="slidenum">
              <a:rPr lang="nl-BE" smtClean="0"/>
              <a:pPr/>
              <a:t>‹#›</a:t>
            </a:fld>
            <a:endParaRPr lang="nl-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E9AE1-BF4E-4170-B95F-5C86FD230013}" type="datetimeFigureOut">
              <a:rPr lang="nl-BE" smtClean="0"/>
              <a:pPr/>
              <a:t>19/12/2014</a:t>
            </a:fld>
            <a:endParaRPr lang="nl-BE"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E35A5-E940-48EC-A91E-18023238B342}" type="slidenum">
              <a:rPr lang="nl-BE" smtClean="0"/>
              <a:pPr/>
              <a:t>‹#›</a:t>
            </a:fld>
            <a:endParaRPr lang="nl-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linternaute.com/biographie/pablo-picasso/biographi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www.eternels-eclairs.fr/tableaux-picasso.ph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hyperlink" Target="http://www.linternaute.com/biographie/pablo-picasso/biographie/" TargetMode="External"/><Relationship Id="rId3" Type="http://schemas.openxmlformats.org/officeDocument/2006/relationships/image" Target="../media/image1.jpeg"/><Relationship Id="rId7" Type="http://schemas.openxmlformats.org/officeDocument/2006/relationships/hyperlink" Target="http://www.etudes-litteraires.com/surrealisme.php"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www.histoiredelart.net/courants/cubisme.html" TargetMode="External"/><Relationship Id="rId5" Type="http://schemas.openxmlformats.org/officeDocument/2006/relationships/hyperlink" Target="http://www.evene.fr/citations/pablo-picasso" TargetMode="External"/><Relationship Id="rId4" Type="http://schemas.openxmlformats.org/officeDocument/2006/relationships/hyperlink" Target="http://www.linternaute.com/biographie/pablo-picasso/" TargetMode="External"/><Relationship Id="rId9" Type="http://schemas.openxmlformats.org/officeDocument/2006/relationships/hyperlink" Target="http://www.eternels-eclairs.fr/tableaux-picasso.ph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www.linternaute.com/biographie/pablo-picasso/biographie/"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Pablo%20Ruiz%20Picass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www.histoiredelart.net/courants/cubism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www.etudes-litteraires.com/surrealisme.php"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www.evene.fr/citations/pablo-picasso" TargetMode="External"/><Relationship Id="rId4" Type="http://schemas.openxmlformats.org/officeDocument/2006/relationships/hyperlink" Target="Pablo%20Ruiz%20Picasso.ppt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2" name="Titel 1"/>
          <p:cNvSpPr>
            <a:spLocks noGrp="1"/>
          </p:cNvSpPr>
          <p:nvPr>
            <p:ph type="title"/>
          </p:nvPr>
        </p:nvSpPr>
        <p:spPr>
          <a:xfrm>
            <a:off x="539552" y="1916832"/>
            <a:ext cx="8229600" cy="1143000"/>
          </a:xfrm>
        </p:spPr>
        <p:txBody>
          <a:bodyPr/>
          <a:lstStyle/>
          <a:p>
            <a:r>
              <a:rPr lang="nl-BE" b="1" i="1" dirty="0" err="1" smtClean="0">
                <a:solidFill>
                  <a:srgbClr val="FF0000"/>
                </a:solidFill>
                <a:latin typeface="Verdana" pitchFamily="34" charset="0"/>
                <a:ea typeface="Verdana" pitchFamily="34" charset="0"/>
                <a:cs typeface="Verdana" pitchFamily="34" charset="0"/>
              </a:rPr>
              <a:t>Pablo</a:t>
            </a:r>
            <a:r>
              <a:rPr lang="nl-BE" b="1" i="1" dirty="0" smtClean="0">
                <a:solidFill>
                  <a:srgbClr val="FF0000"/>
                </a:solidFill>
                <a:latin typeface="Verdana" pitchFamily="34" charset="0"/>
                <a:ea typeface="Verdana" pitchFamily="34" charset="0"/>
                <a:cs typeface="Verdana" pitchFamily="34" charset="0"/>
              </a:rPr>
              <a:t> </a:t>
            </a:r>
            <a:r>
              <a:rPr lang="nl-BE" b="1" i="1" dirty="0" err="1" smtClean="0">
                <a:solidFill>
                  <a:srgbClr val="FF0000"/>
                </a:solidFill>
                <a:latin typeface="Verdana" pitchFamily="34" charset="0"/>
                <a:ea typeface="Verdana" pitchFamily="34" charset="0"/>
                <a:cs typeface="Verdana" pitchFamily="34" charset="0"/>
              </a:rPr>
              <a:t>Ruiz</a:t>
            </a:r>
            <a:r>
              <a:rPr lang="nl-BE" b="1" i="1" dirty="0" smtClean="0">
                <a:solidFill>
                  <a:srgbClr val="FF0000"/>
                </a:solidFill>
                <a:latin typeface="Verdana" pitchFamily="34" charset="0"/>
                <a:ea typeface="Verdana" pitchFamily="34" charset="0"/>
                <a:cs typeface="Verdana" pitchFamily="34" charset="0"/>
              </a:rPr>
              <a:t> Picasso</a:t>
            </a:r>
            <a:endParaRPr lang="nl-BE" b="1" i="1" dirty="0">
              <a:solidFill>
                <a:srgbClr val="FF0000"/>
              </a:solidFill>
              <a:latin typeface="Verdana" pitchFamily="34" charset="0"/>
              <a:ea typeface="Verdana" pitchFamily="34" charset="0"/>
              <a:cs typeface="Verdana" pitchFamily="34" charset="0"/>
            </a:endParaRPr>
          </a:p>
        </p:txBody>
      </p:sp>
      <p:pic>
        <p:nvPicPr>
          <p:cNvPr id="13314" name="Picture 2" descr="http://www.ambilogo.com/wp-content/uploads/2012/04/Picasso_signature.png"/>
          <p:cNvPicPr>
            <a:picLocks noChangeAspect="1" noChangeArrowheads="1"/>
          </p:cNvPicPr>
          <p:nvPr/>
        </p:nvPicPr>
        <p:blipFill>
          <a:blip r:embed="rId4" cstate="print"/>
          <a:srcRect/>
          <a:stretch>
            <a:fillRect/>
          </a:stretch>
        </p:blipFill>
        <p:spPr bwMode="auto">
          <a:xfrm>
            <a:off x="2987824" y="3933056"/>
            <a:ext cx="3456384" cy="1365272"/>
          </a:xfrm>
          <a:prstGeom prst="rect">
            <a:avLst/>
          </a:prstGeom>
          <a:noFill/>
        </p:spPr>
      </p:pic>
      <p:sp>
        <p:nvSpPr>
          <p:cNvPr id="6" name="Tekstvak 5"/>
          <p:cNvSpPr txBox="1"/>
          <p:nvPr/>
        </p:nvSpPr>
        <p:spPr>
          <a:xfrm>
            <a:off x="5724128" y="5301208"/>
            <a:ext cx="3168352" cy="1477328"/>
          </a:xfrm>
          <a:prstGeom prst="rect">
            <a:avLst/>
          </a:prstGeom>
          <a:noFill/>
        </p:spPr>
        <p:txBody>
          <a:bodyPr wrap="square" rtlCol="0">
            <a:spAutoFit/>
          </a:bodyPr>
          <a:lstStyle/>
          <a:p>
            <a:pPr algn="r"/>
            <a:endParaRPr lang="nl-BE" dirty="0" smtClean="0">
              <a:latin typeface="Verdana" pitchFamily="34" charset="0"/>
              <a:ea typeface="Verdana" pitchFamily="34" charset="0"/>
              <a:cs typeface="Verdana" pitchFamily="34" charset="0"/>
            </a:endParaRPr>
          </a:p>
          <a:p>
            <a:pPr algn="r">
              <a:lnSpc>
                <a:spcPct val="150000"/>
              </a:lnSpc>
            </a:pPr>
            <a:r>
              <a:rPr lang="nl-BE" dirty="0" err="1" smtClean="0">
                <a:solidFill>
                  <a:schemeClr val="accent1">
                    <a:lumMod val="50000"/>
                  </a:schemeClr>
                </a:solidFill>
                <a:latin typeface="Verdana" pitchFamily="34" charset="0"/>
                <a:ea typeface="Verdana" pitchFamily="34" charset="0"/>
                <a:cs typeface="Verdana" pitchFamily="34" charset="0"/>
              </a:rPr>
              <a:t>Danaé</a:t>
            </a:r>
            <a:r>
              <a:rPr lang="nl-BE" dirty="0" smtClean="0">
                <a:solidFill>
                  <a:schemeClr val="accent1">
                    <a:lumMod val="50000"/>
                  </a:schemeClr>
                </a:solidFill>
                <a:latin typeface="Verdana" pitchFamily="34" charset="0"/>
                <a:ea typeface="Verdana" pitchFamily="34" charset="0"/>
                <a:cs typeface="Verdana" pitchFamily="34" charset="0"/>
              </a:rPr>
              <a:t> </a:t>
            </a:r>
            <a:r>
              <a:rPr lang="nl-BE" dirty="0" err="1" smtClean="0">
                <a:solidFill>
                  <a:schemeClr val="accent1">
                    <a:lumMod val="50000"/>
                  </a:schemeClr>
                </a:solidFill>
                <a:latin typeface="Verdana" pitchFamily="34" charset="0"/>
                <a:ea typeface="Verdana" pitchFamily="34" charset="0"/>
                <a:cs typeface="Verdana" pitchFamily="34" charset="0"/>
              </a:rPr>
              <a:t>Hopchet</a:t>
            </a:r>
            <a:endParaRPr lang="nl-BE" dirty="0" smtClean="0">
              <a:solidFill>
                <a:schemeClr val="accent1">
                  <a:lumMod val="50000"/>
                </a:schemeClr>
              </a:solidFill>
              <a:latin typeface="Verdana" pitchFamily="34" charset="0"/>
              <a:ea typeface="Verdana" pitchFamily="34" charset="0"/>
              <a:cs typeface="Verdana" pitchFamily="34" charset="0"/>
            </a:endParaRPr>
          </a:p>
          <a:p>
            <a:pPr algn="r">
              <a:lnSpc>
                <a:spcPct val="150000"/>
              </a:lnSpc>
            </a:pPr>
            <a:r>
              <a:rPr lang="nl-BE" dirty="0" err="1" smtClean="0">
                <a:solidFill>
                  <a:schemeClr val="accent1">
                    <a:lumMod val="50000"/>
                  </a:schemeClr>
                </a:solidFill>
                <a:latin typeface="Verdana" pitchFamily="34" charset="0"/>
                <a:ea typeface="Verdana" pitchFamily="34" charset="0"/>
                <a:cs typeface="Verdana" pitchFamily="34" charset="0"/>
              </a:rPr>
              <a:t>danae.hopchet</a:t>
            </a:r>
            <a:r>
              <a:rPr lang="nl-BE" dirty="0" smtClean="0">
                <a:solidFill>
                  <a:schemeClr val="accent1">
                    <a:lumMod val="50000"/>
                  </a:schemeClr>
                </a:solidFill>
                <a:latin typeface="Verdana" pitchFamily="34" charset="0"/>
                <a:ea typeface="Verdana" pitchFamily="34" charset="0"/>
                <a:cs typeface="Verdana" pitchFamily="34" charset="0"/>
              </a:rPr>
              <a:t>@</a:t>
            </a:r>
            <a:r>
              <a:rPr lang="nl-BE" dirty="0" err="1" smtClean="0">
                <a:solidFill>
                  <a:schemeClr val="accent1">
                    <a:lumMod val="50000"/>
                  </a:schemeClr>
                </a:solidFill>
                <a:latin typeface="Verdana" pitchFamily="34" charset="0"/>
                <a:ea typeface="Verdana" pitchFamily="34" charset="0"/>
                <a:cs typeface="Verdana" pitchFamily="34" charset="0"/>
              </a:rPr>
              <a:t>live.be</a:t>
            </a:r>
            <a:endParaRPr lang="nl-BE" dirty="0" smtClean="0">
              <a:solidFill>
                <a:schemeClr val="accent1">
                  <a:lumMod val="50000"/>
                </a:schemeClr>
              </a:solidFill>
              <a:latin typeface="Verdana" pitchFamily="34" charset="0"/>
              <a:ea typeface="Verdana" pitchFamily="34" charset="0"/>
              <a:cs typeface="Verdana" pitchFamily="34" charset="0"/>
            </a:endParaRPr>
          </a:p>
          <a:p>
            <a:pPr algn="r"/>
            <a:endParaRPr lang="nl-BE"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chemeClr val="accent1">
                    <a:lumMod val="50000"/>
                  </a:schemeClr>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7" name="Tekstvak 6"/>
          <p:cNvSpPr txBox="1"/>
          <p:nvPr/>
        </p:nvSpPr>
        <p:spPr>
          <a:xfrm>
            <a:off x="467544" y="1052736"/>
            <a:ext cx="8136904" cy="5586145"/>
          </a:xfrm>
          <a:prstGeom prst="rect">
            <a:avLst/>
          </a:prstGeom>
          <a:noFill/>
        </p:spPr>
        <p:txBody>
          <a:bodyPr wrap="square" rtlCol="0">
            <a:spAutoFit/>
          </a:bodyPr>
          <a:lstStyle/>
          <a:p>
            <a:pPr algn="just">
              <a:spcAft>
                <a:spcPts val="1800"/>
              </a:spcAft>
            </a:pPr>
            <a:r>
              <a:rPr lang="fr-FR" b="1" dirty="0" smtClean="0">
                <a:solidFill>
                  <a:schemeClr val="accent1">
                    <a:lumMod val="50000"/>
                  </a:schemeClr>
                </a:solidFill>
                <a:latin typeface="Verdana" pitchFamily="34" charset="0"/>
                <a:ea typeface="Verdana" pitchFamily="34" charset="0"/>
                <a:cs typeface="Verdana" pitchFamily="34" charset="0"/>
              </a:rPr>
              <a:t>Comment allez-vous procéder? Voici les quatre étapes que vous devez parcourir:</a:t>
            </a:r>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gn="just">
              <a:buFont typeface="+mj-lt"/>
              <a:buAutoNum type="arabicPeriod"/>
            </a:pPr>
            <a:r>
              <a:rPr lang="fr-FR" b="1" dirty="0" smtClean="0">
                <a:solidFill>
                  <a:schemeClr val="accent1">
                    <a:lumMod val="50000"/>
                  </a:schemeClr>
                </a:solidFill>
                <a:latin typeface="Verdana" pitchFamily="34" charset="0"/>
                <a:ea typeface="Verdana" pitchFamily="34" charset="0"/>
                <a:cs typeface="Verdana" pitchFamily="34" charset="0"/>
              </a:rPr>
              <a:t>Lisez la biographie de Picasso</a:t>
            </a:r>
            <a:r>
              <a:rPr lang="fr-FR" dirty="0" smtClean="0">
                <a:solidFill>
                  <a:schemeClr val="accent1">
                    <a:lumMod val="50000"/>
                  </a:schemeClr>
                </a:solidFill>
                <a:latin typeface="Verdana" pitchFamily="34" charset="0"/>
                <a:ea typeface="Verdana" pitchFamily="34" charset="0"/>
                <a:cs typeface="Verdana" pitchFamily="34" charset="0"/>
              </a:rPr>
              <a:t>. Sélectionnez les informations pertinentes que vous allez employer lors de votre exposé:</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qui est Picasso? où et quand est-il né? où et quand est-il mort? à quel âge a-t-il commencé à peindre? … </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que signifie la Période Bleue? de quand à quand cette période s’étend-elle? d’où vient le terme </a:t>
            </a:r>
            <a:r>
              <a:rPr lang="fr-FR" i="1" dirty="0" smtClean="0">
                <a:solidFill>
                  <a:schemeClr val="accent1">
                    <a:lumMod val="50000"/>
                  </a:schemeClr>
                </a:solidFill>
                <a:latin typeface="Verdana" pitchFamily="34" charset="0"/>
                <a:ea typeface="Verdana" pitchFamily="34" charset="0"/>
                <a:cs typeface="Verdana" pitchFamily="34" charset="0"/>
              </a:rPr>
              <a:t>période bleue</a:t>
            </a:r>
            <a:r>
              <a:rPr lang="fr-FR" dirty="0" smtClean="0">
                <a:solidFill>
                  <a:schemeClr val="accent1">
                    <a:lumMod val="50000"/>
                  </a:schemeClr>
                </a:solidFill>
                <a:latin typeface="Verdana" pitchFamily="34" charset="0"/>
                <a:ea typeface="Verdana" pitchFamily="34" charset="0"/>
                <a:cs typeface="Verdana" pitchFamily="34" charset="0"/>
              </a:rPr>
              <a:t>? quels thèmes sont abordés? …</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que signifie la Période Rose? cette période correspond à quelles années? d’où vient la dénomination? quels sont les thèmes principaux? …</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que signifie le Cubisme? de quand à quand Picasso s’adonne-t-il à ce courant? quelle est la relation entre Picasso et le cubisme? d’où vient le nom? quels sont les caractéristiques? …</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que signifie le Surréalisme? à partir de quand Picasso peint des tableaux surréalistes? …</a:t>
            </a:r>
          </a:p>
          <a:p>
            <a:pPr marL="342900" indent="-342900" algn="just"/>
            <a:endPar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endParaRPr>
          </a:p>
          <a:p>
            <a:pPr marL="342900" indent="-342900" algn="just"/>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Voici la </a:t>
            </a:r>
            <a:r>
              <a:rPr lang="fr-FR" dirty="0" smtClean="0">
                <a:solidFill>
                  <a:schemeClr val="accent1">
                    <a:lumMod val="50000"/>
                  </a:schemeClr>
                </a:solidFill>
                <a:latin typeface="Broadway" pitchFamily="82" charset="0"/>
                <a:ea typeface="Verdana" pitchFamily="34" charset="0"/>
                <a:cs typeface="Verdana" pitchFamily="34" charset="0"/>
                <a:sym typeface="Wingdings" pitchFamily="2" charset="2"/>
                <a:hlinkClick r:id="rId4"/>
              </a:rPr>
              <a:t>biographie</a:t>
            </a:r>
            <a:r>
              <a:rPr lang="fr-FR" dirty="0" smtClean="0">
                <a:solidFill>
                  <a:schemeClr val="accent1">
                    <a:lumMod val="50000"/>
                  </a:schemeClr>
                </a:solidFill>
                <a:latin typeface="Broadway" pitchFamily="82" charset="0"/>
                <a:ea typeface="Verdana" pitchFamily="34" charset="0"/>
                <a:cs typeface="Verdana" pitchFamily="34" charset="0"/>
                <a:sym typeface="Wingdings" pitchFamily="2" charset="2"/>
              </a:rPr>
              <a:t>  </a:t>
            </a: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de Picasso.</a:t>
            </a:r>
            <a:endParaRPr lang="fr-FR" dirty="0" smtClean="0">
              <a:solidFill>
                <a:schemeClr val="accent1">
                  <a:lumMod val="50000"/>
                </a:schemeClr>
              </a:solidFill>
              <a:latin typeface="Verdana" pitchFamily="34" charset="0"/>
              <a:ea typeface="Verdana" pitchFamily="34" charset="0"/>
              <a:cs typeface="Verdana" pitchFamily="34" charset="0"/>
            </a:endParaRPr>
          </a:p>
        </p:txBody>
      </p:sp>
      <p:sp>
        <p:nvSpPr>
          <p:cNvPr id="8" name="Tekstvak 7"/>
          <p:cNvSpPr txBox="1"/>
          <p:nvPr/>
        </p:nvSpPr>
        <p:spPr>
          <a:xfrm>
            <a:off x="683568" y="332656"/>
            <a:ext cx="7416824" cy="646331"/>
          </a:xfrm>
          <a:prstGeom prst="rect">
            <a:avLst/>
          </a:prstGeom>
          <a:noFill/>
        </p:spPr>
        <p:txBody>
          <a:bodyPr wrap="square" rtlCol="0">
            <a:spAutoFit/>
          </a:bodyPr>
          <a:lstStyle/>
          <a:p>
            <a:pPr algn="ctr"/>
            <a:r>
              <a:rPr lang="nl-BE" sz="3600" dirty="0" smtClean="0">
                <a:solidFill>
                  <a:srgbClr val="FF0000"/>
                </a:solidFill>
                <a:latin typeface="Verdana" pitchFamily="34" charset="0"/>
                <a:ea typeface="Verdana" pitchFamily="34" charset="0"/>
                <a:cs typeface="Verdana" pitchFamily="34" charset="0"/>
              </a:rPr>
              <a:t>3.</a:t>
            </a:r>
            <a:r>
              <a:rPr lang="fr-FR" sz="3600" dirty="0" smtClean="0">
                <a:solidFill>
                  <a:srgbClr val="FF0000"/>
                </a:solidFill>
                <a:latin typeface="Verdana" pitchFamily="34" charset="0"/>
                <a:ea typeface="Verdana" pitchFamily="34" charset="0"/>
                <a:cs typeface="Verdana" pitchFamily="34" charset="0"/>
              </a:rPr>
              <a:t> Processus</a:t>
            </a:r>
            <a:endParaRPr lang="fr-FR" sz="3600" dirty="0">
              <a:solidFill>
                <a:srgbClr val="FF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5" name="Ondertitel 4"/>
          <p:cNvSpPr>
            <a:spLocks noGrp="1"/>
          </p:cNvSpPr>
          <p:nvPr>
            <p:ph type="subTitle" idx="4294967295"/>
          </p:nvPr>
        </p:nvSpPr>
        <p:spPr>
          <a:xfrm>
            <a:off x="646113" y="981075"/>
            <a:ext cx="7958335" cy="5327650"/>
          </a:xfrm>
        </p:spPr>
        <p:txBody>
          <a:bodyPr>
            <a:normAutofit/>
          </a:bodyPr>
          <a:lstStyle/>
          <a:p>
            <a:pPr algn="l"/>
            <a:endParaRPr lang="fr-FR" sz="2400" b="1" dirty="0" smtClean="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p:txBody>
      </p:sp>
      <p:sp>
        <p:nvSpPr>
          <p:cNvPr id="10" name="Tekstvak 9"/>
          <p:cNvSpPr txBox="1"/>
          <p:nvPr/>
        </p:nvSpPr>
        <p:spPr>
          <a:xfrm>
            <a:off x="539552" y="260648"/>
            <a:ext cx="7848872" cy="6463308"/>
          </a:xfrm>
          <a:prstGeom prst="rect">
            <a:avLst/>
          </a:prstGeom>
          <a:noFill/>
        </p:spPr>
        <p:txBody>
          <a:bodyPr wrap="square" rtlCol="0">
            <a:spAutoFit/>
          </a:bodyPr>
          <a:lstStyle/>
          <a:p>
            <a:pPr marL="342900" indent="-342900" algn="just">
              <a:buFont typeface="+mj-lt"/>
              <a:buAutoNum type="arabicPeriod" startAt="2"/>
            </a:pPr>
            <a:r>
              <a:rPr lang="fr-FR" b="1" dirty="0" smtClean="0">
                <a:solidFill>
                  <a:schemeClr val="accent1">
                    <a:lumMod val="50000"/>
                  </a:schemeClr>
                </a:solidFill>
                <a:latin typeface="Verdana" pitchFamily="34" charset="0"/>
                <a:ea typeface="Verdana" pitchFamily="34" charset="0"/>
                <a:cs typeface="Verdana" pitchFamily="34" charset="0"/>
              </a:rPr>
              <a:t>Sélectionnez quatre tableaux que vous allez présenter. </a:t>
            </a:r>
            <a:r>
              <a:rPr lang="fr-FR" dirty="0" smtClean="0">
                <a:solidFill>
                  <a:schemeClr val="accent1">
                    <a:lumMod val="50000"/>
                  </a:schemeClr>
                </a:solidFill>
                <a:latin typeface="Verdana" pitchFamily="34" charset="0"/>
                <a:ea typeface="Verdana" pitchFamily="34" charset="0"/>
                <a:cs typeface="Verdana" pitchFamily="34" charset="0"/>
              </a:rPr>
              <a:t>Choisissez quatre tableaux qui vous plaisent et que vous voulez absolument présenter aux visiteurs. Précisez pour chaque tableau:</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pourquoi vous avez choisi tel ou tel tableau;</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à quelle période le tableau appartient;</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comment on peut voir que le tableau appartient à telle ou telle période.</a:t>
            </a:r>
          </a:p>
          <a:p>
            <a:pPr marL="342900" indent="-342900" algn="just"/>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gn="just">
              <a:buFont typeface="Wingdings" pitchFamily="2" charset="2"/>
              <a:buChar char="à"/>
            </a:pP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Voici une </a:t>
            </a:r>
            <a:r>
              <a:rPr lang="fr-FR" dirty="0" smtClean="0">
                <a:solidFill>
                  <a:schemeClr val="accent1">
                    <a:lumMod val="50000"/>
                  </a:schemeClr>
                </a:solidFill>
                <a:latin typeface="Broadway" pitchFamily="82" charset="0"/>
                <a:ea typeface="Verdana" pitchFamily="34" charset="0"/>
                <a:cs typeface="Verdana" pitchFamily="34" charset="0"/>
                <a:sym typeface="Wingdings" pitchFamily="2" charset="2"/>
                <a:hlinkClick r:id="rId4"/>
              </a:rPr>
              <a:t>sélection des tableaux </a:t>
            </a: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de Picasso.</a:t>
            </a:r>
          </a:p>
          <a:p>
            <a:pPr marL="342900" indent="-342900" algn="just"/>
            <a:endPar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endParaRPr>
          </a:p>
          <a:p>
            <a:pPr marL="342900" indent="-342900" algn="just">
              <a:buFont typeface="+mj-lt"/>
              <a:buAutoNum type="arabicPeriod" startAt="3"/>
            </a:pPr>
            <a:r>
              <a:rPr lang="fr-FR" b="1" dirty="0" smtClean="0">
                <a:solidFill>
                  <a:schemeClr val="accent1">
                    <a:lumMod val="50000"/>
                  </a:schemeClr>
                </a:solidFill>
                <a:latin typeface="Verdana" pitchFamily="34" charset="0"/>
                <a:ea typeface="Verdana" pitchFamily="34" charset="0"/>
                <a:cs typeface="Verdana" pitchFamily="34" charset="0"/>
                <a:sym typeface="Wingdings" pitchFamily="2" charset="2"/>
              </a:rPr>
              <a:t>Inventez une affiche à partir des tableaux choisis.</a:t>
            </a: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Intégrez les quatre tableaux dans votre affiche. Inventez un nom pour votre exposé. Essayez de convaincre les gens de venir à votre exposé!</a:t>
            </a:r>
          </a:p>
          <a:p>
            <a:pPr marL="342900" indent="-342900" algn="just">
              <a:buFont typeface="+mj-lt"/>
              <a:buAutoNum type="arabicPeriod" startAt="3"/>
            </a:pPr>
            <a:endPar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endParaRPr>
          </a:p>
          <a:p>
            <a:pPr marL="342900" indent="-342900" algn="just">
              <a:buFont typeface="+mj-lt"/>
              <a:buAutoNum type="arabicPeriod" startAt="3"/>
            </a:pPr>
            <a:r>
              <a:rPr lang="fr-FR" b="1" dirty="0" smtClean="0">
                <a:solidFill>
                  <a:schemeClr val="accent1">
                    <a:lumMod val="50000"/>
                  </a:schemeClr>
                </a:solidFill>
                <a:latin typeface="Verdana" pitchFamily="34" charset="0"/>
                <a:ea typeface="Verdana" pitchFamily="34" charset="0"/>
                <a:cs typeface="Verdana" pitchFamily="34" charset="0"/>
                <a:sym typeface="Wingdings" pitchFamily="2" charset="2"/>
              </a:rPr>
              <a:t>Présentez votre exposé (30 min.).</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Introduisez votre exposé (voir étape 1)  10 min.</a:t>
            </a:r>
          </a:p>
          <a:p>
            <a:pPr marL="342900" indent="-342900" algn="just">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Présentez les quatre tableaux (voir étape 2)  20 min.</a:t>
            </a:r>
            <a:r>
              <a:rPr lang="fr-FR" b="1" dirty="0" smtClean="0">
                <a:solidFill>
                  <a:schemeClr val="accent1">
                    <a:lumMod val="50000"/>
                  </a:schemeClr>
                </a:solidFill>
                <a:latin typeface="Verdana" pitchFamily="34" charset="0"/>
                <a:ea typeface="Verdana" pitchFamily="34" charset="0"/>
                <a:cs typeface="Verdana" pitchFamily="34" charset="0"/>
                <a:sym typeface="Wingdings" pitchFamily="2" charset="2"/>
              </a:rPr>
              <a:t> </a:t>
            </a: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a:t>
            </a:r>
          </a:p>
          <a:p>
            <a:pPr marL="342900" indent="-342900" algn="just"/>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a:t>
            </a:r>
          </a:p>
          <a:p>
            <a:pPr marL="342900" indent="-342900" algn="just"/>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N’oubliez pas d’imprimer et d’apporter une photo de chaque tableau dont vous allez parler. Imprimez et apportez aussi votre affiche.</a:t>
            </a:r>
            <a:endParaRPr lang="fr-FR" b="1" dirty="0" smtClean="0">
              <a:solidFill>
                <a:schemeClr val="accent1">
                  <a:lumMod val="50000"/>
                </a:schemeClr>
              </a:solidFill>
              <a:latin typeface="Verdana" pitchFamily="34" charset="0"/>
              <a:ea typeface="Verdana" pitchFamily="34" charset="0"/>
              <a:cs typeface="Verdana" pitchFamily="34" charset="0"/>
              <a:sym typeface="Wingdings" pitchFamily="2" charset="2"/>
            </a:endParaRPr>
          </a:p>
        </p:txBody>
      </p:sp>
      <p:pic>
        <p:nvPicPr>
          <p:cNvPr id="8194" name="Picture 2" descr="http://www.reuseldemierden.nl/plaat.php?fileid=14215&amp;f=13d9c41eab6c2434be6eff05f6018c17445f0c0084a65845d1f8a09337404e483fbded9a114244068057739eb5821831af2756998a9354ba59c03a5a2790903a"/>
          <p:cNvPicPr>
            <a:picLocks noChangeAspect="1" noChangeArrowheads="1"/>
          </p:cNvPicPr>
          <p:nvPr/>
        </p:nvPicPr>
        <p:blipFill>
          <a:blip r:embed="rId5" cstate="print"/>
          <a:srcRect l="40763" t="27720" r="44117" b="21881"/>
          <a:stretch>
            <a:fillRect/>
          </a:stretch>
        </p:blipFill>
        <p:spPr bwMode="auto">
          <a:xfrm>
            <a:off x="467544" y="5661248"/>
            <a:ext cx="302434" cy="100811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chemeClr val="accent1">
                    <a:lumMod val="50000"/>
                  </a:schemeClr>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2" name="Titel 1"/>
          <p:cNvSpPr>
            <a:spLocks noGrp="1"/>
          </p:cNvSpPr>
          <p:nvPr>
            <p:ph type="ctrTitle"/>
          </p:nvPr>
        </p:nvSpPr>
        <p:spPr>
          <a:xfrm>
            <a:off x="539552" y="260649"/>
            <a:ext cx="7772400" cy="648072"/>
          </a:xfrm>
        </p:spPr>
        <p:txBody>
          <a:bodyPr>
            <a:normAutofit/>
          </a:bodyPr>
          <a:lstStyle/>
          <a:p>
            <a:r>
              <a:rPr lang="fr-FR" sz="3600" dirty="0" smtClean="0">
                <a:solidFill>
                  <a:srgbClr val="FF0000"/>
                </a:solidFill>
                <a:latin typeface="Verdana" pitchFamily="34" charset="0"/>
                <a:ea typeface="Verdana" pitchFamily="34" charset="0"/>
                <a:cs typeface="Verdana" pitchFamily="34" charset="0"/>
              </a:rPr>
              <a:t>4. Ressources</a:t>
            </a:r>
            <a:endParaRPr lang="fr-FR" sz="3600" dirty="0">
              <a:solidFill>
                <a:srgbClr val="FF0000"/>
              </a:solidFill>
              <a:latin typeface="Verdana" pitchFamily="34" charset="0"/>
              <a:ea typeface="Verdana" pitchFamily="34" charset="0"/>
              <a:cs typeface="Verdana" pitchFamily="34" charset="0"/>
            </a:endParaRPr>
          </a:p>
        </p:txBody>
      </p:sp>
      <p:sp>
        <p:nvSpPr>
          <p:cNvPr id="5" name="Ondertitel 4"/>
          <p:cNvSpPr>
            <a:spLocks noGrp="1"/>
          </p:cNvSpPr>
          <p:nvPr>
            <p:ph type="subTitle" idx="1"/>
          </p:nvPr>
        </p:nvSpPr>
        <p:spPr>
          <a:xfrm>
            <a:off x="323528" y="1340768"/>
            <a:ext cx="8496944" cy="4896544"/>
          </a:xfrm>
        </p:spPr>
        <p:txBody>
          <a:bodyPr>
            <a:noAutofit/>
          </a:bodyPr>
          <a:lstStyle/>
          <a:p>
            <a:pPr algn="just">
              <a:spcAft>
                <a:spcPts val="1200"/>
              </a:spcAft>
            </a:pPr>
            <a:r>
              <a:rPr lang="fr-FR" sz="1800" b="1" dirty="0" smtClean="0">
                <a:solidFill>
                  <a:schemeClr val="accent1">
                    <a:lumMod val="50000"/>
                  </a:schemeClr>
                </a:solidFill>
                <a:latin typeface="Verdana" pitchFamily="34" charset="0"/>
                <a:ea typeface="Verdana" pitchFamily="34" charset="0"/>
                <a:cs typeface="Verdana" pitchFamily="34" charset="0"/>
              </a:rPr>
              <a:t>Voici un aperçu des ressources que vous avez utilisées pendant vos recherches:</a:t>
            </a:r>
          </a:p>
          <a:p>
            <a:pPr marL="342900" indent="-342900" algn="just">
              <a:lnSpc>
                <a:spcPct val="114000"/>
              </a:lnSpc>
            </a:pPr>
            <a:r>
              <a:rPr lang="fr-FR" sz="1800" i="1" dirty="0" smtClean="0">
                <a:solidFill>
                  <a:schemeClr val="accent1">
                    <a:lumMod val="50000"/>
                  </a:schemeClr>
                </a:solidFill>
                <a:latin typeface="Verdana" pitchFamily="34" charset="0"/>
                <a:ea typeface="Verdana" pitchFamily="34" charset="0"/>
                <a:cs typeface="Verdana" pitchFamily="34" charset="0"/>
              </a:rPr>
              <a:t>Introduction: </a:t>
            </a:r>
            <a:endParaRPr lang="fr-FR" sz="1800" dirty="0" smtClean="0">
              <a:solidFill>
                <a:schemeClr val="tx1"/>
              </a:solidFill>
              <a:latin typeface="Verdana" pitchFamily="34" charset="0"/>
              <a:ea typeface="Verdana" pitchFamily="34" charset="0"/>
              <a:cs typeface="Verdana" pitchFamily="34" charset="0"/>
              <a:hlinkClick r:id="rId4"/>
            </a:endParaRP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5"/>
              </a:rPr>
              <a:t>http://www.linternaute.com/biographie/pablo-picasso/biographie/</a:t>
            </a: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5"/>
              </a:rPr>
              <a:t>http://www.evene.fr/citations/pablo-picasso</a:t>
            </a:r>
            <a:endParaRPr lang="fr-FR" sz="1800" dirty="0" smtClean="0">
              <a:solidFill>
                <a:schemeClr val="tx1"/>
              </a:solidFill>
              <a:latin typeface="Verdana" pitchFamily="34" charset="0"/>
              <a:ea typeface="Verdana" pitchFamily="34" charset="0"/>
              <a:cs typeface="Verdana" pitchFamily="34" charset="0"/>
            </a:endParaRPr>
          </a:p>
          <a:p>
            <a:pPr marL="342900" indent="-342900" algn="just">
              <a:lnSpc>
                <a:spcPct val="114000"/>
              </a:lnSpc>
            </a:pPr>
            <a:r>
              <a:rPr lang="fr-FR" sz="1800" i="1" dirty="0" smtClean="0">
                <a:solidFill>
                  <a:schemeClr val="accent1">
                    <a:lumMod val="50000"/>
                  </a:schemeClr>
                </a:solidFill>
                <a:latin typeface="Verdana" pitchFamily="34" charset="0"/>
                <a:ea typeface="Verdana" pitchFamily="34" charset="0"/>
                <a:cs typeface="Verdana" pitchFamily="34" charset="0"/>
              </a:rPr>
              <a:t>Cubisme:</a:t>
            </a: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6"/>
              </a:rPr>
              <a:t>http://www.histoiredelart.net/courants/cubisme.html</a:t>
            </a:r>
            <a:endParaRPr lang="fr-FR" sz="1800" dirty="0" smtClean="0">
              <a:solidFill>
                <a:schemeClr val="tx1"/>
              </a:solidFill>
              <a:latin typeface="Verdana" pitchFamily="34" charset="0"/>
              <a:ea typeface="Verdana" pitchFamily="34" charset="0"/>
              <a:cs typeface="Verdana" pitchFamily="34" charset="0"/>
            </a:endParaRPr>
          </a:p>
          <a:p>
            <a:pPr marL="342900" indent="-342900" algn="just">
              <a:lnSpc>
                <a:spcPct val="114000"/>
              </a:lnSpc>
            </a:pPr>
            <a:r>
              <a:rPr lang="fr-FR" sz="1800" i="1" dirty="0" smtClean="0">
                <a:solidFill>
                  <a:schemeClr val="accent1">
                    <a:lumMod val="50000"/>
                  </a:schemeClr>
                </a:solidFill>
                <a:latin typeface="Verdana" pitchFamily="34" charset="0"/>
                <a:ea typeface="Verdana" pitchFamily="34" charset="0"/>
                <a:cs typeface="Verdana" pitchFamily="34" charset="0"/>
              </a:rPr>
              <a:t>Surréalisme:</a:t>
            </a: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7"/>
              </a:rPr>
              <a:t>http://www.etudes-litteraires.com/surrealisme.php</a:t>
            </a:r>
            <a:endParaRPr lang="fr-FR" sz="1800" dirty="0" smtClean="0">
              <a:solidFill>
                <a:schemeClr val="tx1"/>
              </a:solidFill>
              <a:latin typeface="Verdana" pitchFamily="34" charset="0"/>
              <a:ea typeface="Verdana" pitchFamily="34" charset="0"/>
              <a:cs typeface="Verdana" pitchFamily="34" charset="0"/>
            </a:endParaRPr>
          </a:p>
          <a:p>
            <a:pPr marL="342900" indent="-342900" algn="just">
              <a:lnSpc>
                <a:spcPct val="114000"/>
              </a:lnSpc>
            </a:pPr>
            <a:r>
              <a:rPr lang="fr-FR" sz="1800" i="1" dirty="0" smtClean="0">
                <a:solidFill>
                  <a:schemeClr val="accent1">
                    <a:lumMod val="50000"/>
                  </a:schemeClr>
                </a:solidFill>
                <a:latin typeface="Verdana" pitchFamily="34" charset="0"/>
                <a:ea typeface="Verdana" pitchFamily="34" charset="0"/>
                <a:cs typeface="Verdana" pitchFamily="34" charset="0"/>
              </a:rPr>
              <a:t>Biographie:</a:t>
            </a: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8"/>
              </a:rPr>
              <a:t>http://www.linternaute.com/biographie/pablo-picasso/biographie/ </a:t>
            </a:r>
            <a:endParaRPr lang="fr-FR" sz="1800" dirty="0" smtClean="0">
              <a:solidFill>
                <a:schemeClr val="tx1"/>
              </a:solidFill>
              <a:latin typeface="Verdana" pitchFamily="34" charset="0"/>
              <a:ea typeface="Verdana" pitchFamily="34" charset="0"/>
              <a:cs typeface="Verdana" pitchFamily="34" charset="0"/>
            </a:endParaRPr>
          </a:p>
          <a:p>
            <a:pPr marL="342900" indent="-342900" algn="just">
              <a:lnSpc>
                <a:spcPct val="114000"/>
              </a:lnSpc>
            </a:pPr>
            <a:r>
              <a:rPr lang="fr-FR" sz="1800" i="1" dirty="0" smtClean="0">
                <a:solidFill>
                  <a:schemeClr val="accent1">
                    <a:lumMod val="50000"/>
                  </a:schemeClr>
                </a:solidFill>
                <a:latin typeface="Verdana" pitchFamily="34" charset="0"/>
                <a:ea typeface="Verdana" pitchFamily="34" charset="0"/>
                <a:cs typeface="Verdana" pitchFamily="34" charset="0"/>
              </a:rPr>
              <a:t>Sélection des tableaux</a:t>
            </a:r>
          </a:p>
          <a:p>
            <a:pPr marL="342900" indent="-342900" algn="just">
              <a:lnSpc>
                <a:spcPct val="114000"/>
              </a:lnSpc>
              <a:buFont typeface="Arial" pitchFamily="34" charset="0"/>
              <a:buChar char="•"/>
            </a:pPr>
            <a:r>
              <a:rPr lang="fr-FR" sz="1800" dirty="0" smtClean="0">
                <a:solidFill>
                  <a:schemeClr val="tx1"/>
                </a:solidFill>
                <a:latin typeface="Verdana" pitchFamily="34" charset="0"/>
                <a:ea typeface="Verdana" pitchFamily="34" charset="0"/>
                <a:cs typeface="Verdana" pitchFamily="34" charset="0"/>
                <a:hlinkClick r:id="rId9"/>
              </a:rPr>
              <a:t>http://www.eternels-eclairs.fr/tableaux-picasso.php</a:t>
            </a:r>
            <a:endParaRPr lang="fr-FR" sz="1800" dirty="0" smtClean="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chemeClr val="accent1">
                    <a:lumMod val="50000"/>
                  </a:schemeClr>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9" name="Titel 8"/>
          <p:cNvSpPr>
            <a:spLocks noGrp="1"/>
          </p:cNvSpPr>
          <p:nvPr>
            <p:ph type="title" idx="4294967295"/>
          </p:nvPr>
        </p:nvSpPr>
        <p:spPr>
          <a:xfrm>
            <a:off x="467544" y="404664"/>
            <a:ext cx="8229600" cy="720080"/>
          </a:xfrm>
        </p:spPr>
        <p:txBody>
          <a:bodyPr>
            <a:normAutofit/>
          </a:bodyPr>
          <a:lstStyle/>
          <a:p>
            <a:r>
              <a:rPr lang="fr-FR" sz="3600" dirty="0" smtClean="0">
                <a:solidFill>
                  <a:srgbClr val="FF0000"/>
                </a:solidFill>
                <a:latin typeface="Verdana" pitchFamily="34" charset="0"/>
                <a:ea typeface="Verdana" pitchFamily="34" charset="0"/>
                <a:cs typeface="Verdana" pitchFamily="34" charset="0"/>
              </a:rPr>
              <a:t>5. Conclusion</a:t>
            </a:r>
            <a:endParaRPr lang="nl-BE" sz="3600" dirty="0"/>
          </a:p>
        </p:txBody>
      </p:sp>
      <p:sp>
        <p:nvSpPr>
          <p:cNvPr id="11" name="Tekstvak 10"/>
          <p:cNvSpPr txBox="1"/>
          <p:nvPr/>
        </p:nvSpPr>
        <p:spPr>
          <a:xfrm>
            <a:off x="323528" y="1628800"/>
            <a:ext cx="7992888" cy="369332"/>
          </a:xfrm>
          <a:prstGeom prst="rect">
            <a:avLst/>
          </a:prstGeom>
          <a:noFill/>
        </p:spPr>
        <p:txBody>
          <a:bodyPr wrap="square" rtlCol="0">
            <a:spAutoFit/>
          </a:bodyPr>
          <a:lstStyle/>
          <a:p>
            <a:endParaRPr lang="nl-BE" dirty="0"/>
          </a:p>
        </p:txBody>
      </p:sp>
      <p:sp>
        <p:nvSpPr>
          <p:cNvPr id="12" name="Tekstvak 11"/>
          <p:cNvSpPr txBox="1"/>
          <p:nvPr/>
        </p:nvSpPr>
        <p:spPr>
          <a:xfrm>
            <a:off x="611560" y="1484784"/>
            <a:ext cx="7560840" cy="4616648"/>
          </a:xfrm>
          <a:prstGeom prst="rect">
            <a:avLst/>
          </a:prstGeom>
          <a:noFill/>
        </p:spPr>
        <p:txBody>
          <a:bodyPr wrap="square" rtlCol="0">
            <a:spAutoFit/>
          </a:bodyPr>
          <a:lstStyle/>
          <a:p>
            <a:pPr>
              <a:lnSpc>
                <a:spcPct val="150000"/>
              </a:lnSpc>
              <a:spcAft>
                <a:spcPts val="1800"/>
              </a:spcAft>
            </a:pPr>
            <a:r>
              <a:rPr lang="fr-FR" dirty="0" smtClean="0">
                <a:solidFill>
                  <a:schemeClr val="accent1">
                    <a:lumMod val="50000"/>
                  </a:schemeClr>
                </a:solidFill>
                <a:latin typeface="Verdana" pitchFamily="34" charset="0"/>
                <a:ea typeface="Verdana" pitchFamily="34" charset="0"/>
                <a:cs typeface="Verdana" pitchFamily="34" charset="0"/>
              </a:rPr>
              <a:t>Voilà, vous avez parcouru les quatre étapes. Cela signifie qu’à partir de maintenant vous êtes capables de:</a:t>
            </a:r>
          </a:p>
          <a:p>
            <a:pPr>
              <a:lnSpc>
                <a:spcPct val="150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expliquer qui est Picasso;</a:t>
            </a:r>
          </a:p>
          <a:p>
            <a:pPr>
              <a:lnSpc>
                <a:spcPct val="150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donner des informations sur les différentes périodes picturales de Picasso: Période Bleue, Période Rose, Cubisme, Surréalisme;</a:t>
            </a:r>
          </a:p>
          <a:p>
            <a:pPr>
              <a:lnSpc>
                <a:spcPct val="150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expliquer le cubisme;</a:t>
            </a:r>
          </a:p>
          <a:p>
            <a:pPr>
              <a:lnSpc>
                <a:spcPct val="150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expliquer le surréalisme; </a:t>
            </a:r>
          </a:p>
          <a:p>
            <a:pPr>
              <a:lnSpc>
                <a:spcPct val="150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parler de plusieurs tableaux de Picasso.</a:t>
            </a:r>
          </a:p>
          <a:p>
            <a:endParaRPr lang="fr-FR" dirty="0" smtClean="0"/>
          </a:p>
          <a:p>
            <a:r>
              <a:rPr lang="fr-FR" dirty="0" smtClean="0">
                <a:solidFill>
                  <a:schemeClr val="accent1">
                    <a:lumMod val="50000"/>
                  </a:schemeClr>
                </a:solidFill>
                <a:latin typeface="Verdana" pitchFamily="34" charset="0"/>
                <a:ea typeface="Verdana" pitchFamily="34" charset="0"/>
                <a:cs typeface="Verdana" pitchFamily="34" charset="0"/>
              </a:rPr>
              <a:t>Félicitations, vous êtes maintenant un connaisseur de Picasso!</a:t>
            </a:r>
            <a:endParaRPr lang="fr-FR" dirty="0">
              <a:solidFill>
                <a:schemeClr val="accent1">
                  <a:lumMod val="50000"/>
                </a:schemeClr>
              </a:solidFill>
              <a:latin typeface="Verdana" pitchFamily="34" charset="0"/>
              <a:ea typeface="Verdana" pitchFamily="34" charset="0"/>
              <a:cs typeface="Verdana" pitchFamily="34" charset="0"/>
            </a:endParaRPr>
          </a:p>
        </p:txBody>
      </p:sp>
      <p:pic>
        <p:nvPicPr>
          <p:cNvPr id="6146" name="Picture 2" descr="http://www.tubantia.com/tubantia/images/stories/slingers1.jpg"/>
          <p:cNvPicPr>
            <a:picLocks noChangeAspect="1" noChangeArrowheads="1"/>
          </p:cNvPicPr>
          <p:nvPr/>
        </p:nvPicPr>
        <p:blipFill>
          <a:blip r:embed="rId4" cstate="print"/>
          <a:srcRect l="3024" t="6048" r="6257"/>
          <a:stretch>
            <a:fillRect/>
          </a:stretch>
        </p:blipFill>
        <p:spPr bwMode="auto">
          <a:xfrm rot="20030387">
            <a:off x="7977225" y="5093083"/>
            <a:ext cx="1337660" cy="138533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chemeClr val="accent1">
                    <a:lumMod val="50000"/>
                  </a:schemeClr>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9" name="Titel 8"/>
          <p:cNvSpPr>
            <a:spLocks noGrp="1"/>
          </p:cNvSpPr>
          <p:nvPr>
            <p:ph type="title" idx="4294967295"/>
          </p:nvPr>
        </p:nvSpPr>
        <p:spPr>
          <a:xfrm>
            <a:off x="467544" y="404664"/>
            <a:ext cx="8229600" cy="720080"/>
          </a:xfrm>
        </p:spPr>
        <p:txBody>
          <a:bodyPr>
            <a:normAutofit/>
          </a:bodyPr>
          <a:lstStyle/>
          <a:p>
            <a:r>
              <a:rPr lang="fr-FR" sz="3600" dirty="0" smtClean="0">
                <a:solidFill>
                  <a:srgbClr val="FF0000"/>
                </a:solidFill>
                <a:latin typeface="Verdana" pitchFamily="34" charset="0"/>
                <a:ea typeface="Verdana" pitchFamily="34" charset="0"/>
                <a:cs typeface="Verdana" pitchFamily="34" charset="0"/>
              </a:rPr>
              <a:t>6. Évaluation</a:t>
            </a:r>
            <a:endParaRPr lang="nl-BE" sz="3600" dirty="0"/>
          </a:p>
        </p:txBody>
      </p:sp>
      <p:sp>
        <p:nvSpPr>
          <p:cNvPr id="11" name="Tekstvak 10"/>
          <p:cNvSpPr txBox="1"/>
          <p:nvPr/>
        </p:nvSpPr>
        <p:spPr>
          <a:xfrm>
            <a:off x="323528" y="1628800"/>
            <a:ext cx="7992888" cy="369332"/>
          </a:xfrm>
          <a:prstGeom prst="rect">
            <a:avLst/>
          </a:prstGeom>
          <a:noFill/>
        </p:spPr>
        <p:txBody>
          <a:bodyPr wrap="square" rtlCol="0">
            <a:spAutoFit/>
          </a:bodyPr>
          <a:lstStyle/>
          <a:p>
            <a:endParaRPr lang="nl-BE" dirty="0"/>
          </a:p>
        </p:txBody>
      </p:sp>
      <p:graphicFrame>
        <p:nvGraphicFramePr>
          <p:cNvPr id="10" name="Tabel 9"/>
          <p:cNvGraphicFramePr>
            <a:graphicFrameLocks noGrp="1"/>
          </p:cNvGraphicFramePr>
          <p:nvPr/>
        </p:nvGraphicFramePr>
        <p:xfrm>
          <a:off x="251520" y="1484784"/>
          <a:ext cx="8712968" cy="5052392"/>
        </p:xfrm>
        <a:graphic>
          <a:graphicData uri="http://schemas.openxmlformats.org/drawingml/2006/table">
            <a:tbl>
              <a:tblPr firstRow="1" bandRow="1">
                <a:tableStyleId>{5940675A-B579-460E-94D1-54222C63F5DA}</a:tableStyleId>
              </a:tblPr>
              <a:tblGrid>
                <a:gridCol w="6696744"/>
                <a:gridCol w="2016224"/>
              </a:tblGrid>
              <a:tr h="360040">
                <a:tc gridSpan="2">
                  <a:txBody>
                    <a:bodyPr/>
                    <a:lstStyle/>
                    <a:p>
                      <a:pPr algn="ctr"/>
                      <a:r>
                        <a:rPr lang="fr-FR" sz="1400" b="1" noProof="0" dirty="0" smtClean="0">
                          <a:solidFill>
                            <a:schemeClr val="accent1">
                              <a:lumMod val="50000"/>
                            </a:schemeClr>
                          </a:solidFill>
                          <a:latin typeface="Verdana" pitchFamily="34" charset="0"/>
                          <a:ea typeface="Verdana" pitchFamily="34" charset="0"/>
                          <a:cs typeface="Verdana" pitchFamily="34" charset="0"/>
                        </a:rPr>
                        <a:t>Affiche (30 %)</a:t>
                      </a:r>
                      <a:endParaRPr lang="fr-FR" sz="1400" b="1" noProof="0" dirty="0">
                        <a:solidFill>
                          <a:schemeClr val="accent1">
                            <a:lumMod val="50000"/>
                          </a:schemeClr>
                        </a:solidFill>
                        <a:latin typeface="Verdana" pitchFamily="34" charset="0"/>
                        <a:ea typeface="Verdana" pitchFamily="34" charset="0"/>
                        <a:cs typeface="Verdana" pitchFamily="34" charset="0"/>
                      </a:endParaRPr>
                    </a:p>
                  </a:txBody>
                  <a:tcPr anchor="ctr"/>
                </a:tc>
                <a:tc hMerge="1">
                  <a:txBody>
                    <a:bodyPr/>
                    <a:lstStyle/>
                    <a:p>
                      <a:endParaRPr lang="nl-BE"/>
                    </a:p>
                  </a:txBody>
                  <a:tcP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Originalité</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fr-FR" sz="1400" noProof="0" dirty="0" smtClean="0">
                          <a:solidFill>
                            <a:schemeClr val="accent1">
                              <a:lumMod val="50000"/>
                            </a:schemeClr>
                          </a:solidFill>
                          <a:latin typeface="Verdana" pitchFamily="34" charset="0"/>
                          <a:ea typeface="Verdana" pitchFamily="34" charset="0"/>
                          <a:cs typeface="Verdana" pitchFamily="34" charset="0"/>
                        </a:rPr>
                        <a:t>10 %</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Mise</a:t>
                      </a:r>
                      <a:r>
                        <a:rPr lang="fr-FR" sz="1400" baseline="0" noProof="0" dirty="0" smtClean="0">
                          <a:solidFill>
                            <a:schemeClr val="accent1">
                              <a:lumMod val="50000"/>
                            </a:schemeClr>
                          </a:solidFill>
                          <a:latin typeface="Verdana" pitchFamily="34" charset="0"/>
                          <a:ea typeface="Verdana" pitchFamily="34" charset="0"/>
                          <a:cs typeface="Verdana" pitchFamily="34" charset="0"/>
                        </a:rPr>
                        <a:t> en page</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fr-FR" sz="1400" noProof="0" smtClean="0">
                          <a:solidFill>
                            <a:schemeClr val="accent1">
                              <a:lumMod val="50000"/>
                            </a:schemeClr>
                          </a:solidFill>
                          <a:latin typeface="Verdana" pitchFamily="34" charset="0"/>
                          <a:ea typeface="Verdana" pitchFamily="34" charset="0"/>
                          <a:cs typeface="Verdana" pitchFamily="34" charset="0"/>
                        </a:rPr>
                        <a:t>10 %</a:t>
                      </a:r>
                      <a:endParaRPr lang="fr-FR" sz="1400" noProof="0">
                        <a:solidFill>
                          <a:schemeClr val="accent1">
                            <a:lumMod val="50000"/>
                          </a:schemeClr>
                        </a:solidFill>
                        <a:latin typeface="Verdana" pitchFamily="34" charset="0"/>
                        <a:ea typeface="Verdana" pitchFamily="34" charset="0"/>
                        <a:cs typeface="Verdana" pitchFamily="34" charset="0"/>
                      </a:endParaRPr>
                    </a:p>
                  </a:txBody>
                  <a:tcPr anchor="ct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Titre</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fr-FR" sz="1400" noProof="0" smtClean="0">
                          <a:solidFill>
                            <a:schemeClr val="accent1">
                              <a:lumMod val="50000"/>
                            </a:schemeClr>
                          </a:solidFill>
                          <a:latin typeface="Verdana" pitchFamily="34" charset="0"/>
                          <a:ea typeface="Verdana" pitchFamily="34" charset="0"/>
                          <a:cs typeface="Verdana" pitchFamily="34" charset="0"/>
                        </a:rPr>
                        <a:t>10 %</a:t>
                      </a:r>
                      <a:endParaRPr lang="fr-FR" sz="1400" noProof="0">
                        <a:solidFill>
                          <a:schemeClr val="accent1">
                            <a:lumMod val="50000"/>
                          </a:schemeClr>
                        </a:solidFill>
                        <a:latin typeface="Verdana" pitchFamily="34" charset="0"/>
                        <a:ea typeface="Verdana" pitchFamily="34" charset="0"/>
                        <a:cs typeface="Verdana" pitchFamily="34" charset="0"/>
                      </a:endParaRPr>
                    </a:p>
                  </a:txBody>
                  <a:tcPr anchor="ctr"/>
                </a:tc>
              </a:tr>
              <a:tr h="360040">
                <a:tc gridSpan="2">
                  <a:txBody>
                    <a:bodyPr/>
                    <a:lstStyle/>
                    <a:p>
                      <a:pPr algn="ctr"/>
                      <a:r>
                        <a:rPr lang="fr-FR" sz="1400" b="1" noProof="0" dirty="0" smtClean="0">
                          <a:solidFill>
                            <a:schemeClr val="accent1">
                              <a:lumMod val="50000"/>
                            </a:schemeClr>
                          </a:solidFill>
                          <a:latin typeface="Verdana" pitchFamily="34" charset="0"/>
                          <a:ea typeface="Verdana" pitchFamily="34" charset="0"/>
                          <a:cs typeface="Verdana" pitchFamily="34" charset="0"/>
                        </a:rPr>
                        <a:t>Exposé (70 %)</a:t>
                      </a:r>
                      <a:endParaRPr lang="fr-FR" sz="1400" b="1" noProof="0" dirty="0">
                        <a:solidFill>
                          <a:schemeClr val="accent1">
                            <a:lumMod val="50000"/>
                          </a:schemeClr>
                        </a:solidFill>
                        <a:latin typeface="Verdana" pitchFamily="34" charset="0"/>
                        <a:ea typeface="Verdana" pitchFamily="34" charset="0"/>
                        <a:cs typeface="Verdana" pitchFamily="34" charset="0"/>
                      </a:endParaRPr>
                    </a:p>
                  </a:txBody>
                  <a:tcPr anchor="ctr"/>
                </a:tc>
                <a:tc hMerge="1">
                  <a:txBody>
                    <a:bodyPr/>
                    <a:lstStyle/>
                    <a:p>
                      <a:endParaRPr lang="nl-BE"/>
                    </a:p>
                  </a:txBody>
                  <a:tcPr/>
                </a:tc>
              </a:tr>
              <a:tr h="288032">
                <a:tc gridSpan="2">
                  <a:txBody>
                    <a:bodyPr/>
                    <a:lstStyle/>
                    <a:p>
                      <a:r>
                        <a:rPr lang="fr-FR" sz="1400" b="1" noProof="0" dirty="0" smtClean="0">
                          <a:solidFill>
                            <a:schemeClr val="accent1">
                              <a:lumMod val="50000"/>
                            </a:schemeClr>
                          </a:solidFill>
                          <a:latin typeface="Verdana" pitchFamily="34" charset="0"/>
                          <a:ea typeface="Verdana" pitchFamily="34" charset="0"/>
                          <a:cs typeface="Verdana" pitchFamily="34" charset="0"/>
                        </a:rPr>
                        <a:t>Forme (40 %)</a:t>
                      </a:r>
                      <a:endParaRPr lang="fr-FR" sz="1400" b="1" noProof="0" dirty="0">
                        <a:solidFill>
                          <a:schemeClr val="accent1">
                            <a:lumMod val="50000"/>
                          </a:schemeClr>
                        </a:solidFill>
                        <a:latin typeface="Verdana" pitchFamily="34" charset="0"/>
                        <a:ea typeface="Verdana" pitchFamily="34" charset="0"/>
                        <a:cs typeface="Verdana" pitchFamily="34" charset="0"/>
                      </a:endParaRPr>
                    </a:p>
                  </a:txBody>
                  <a:tcPr anchor="ctr"/>
                </a:tc>
                <a:tc hMerge="1">
                  <a:txBody>
                    <a:bodyPr/>
                    <a:lstStyle/>
                    <a:p>
                      <a:endParaRPr lang="nl-BE"/>
                    </a:p>
                  </a:txBody>
                  <a:tcP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donnez une présentation structurée.</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utilisez un vocabulaire adéquat.</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r h="360040">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utilisez des structures grammaticales correctes.</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noProof="0" dirty="0" smtClean="0">
                          <a:solidFill>
                            <a:schemeClr val="accent1">
                              <a:lumMod val="50000"/>
                            </a:schemeClr>
                          </a:solidFill>
                          <a:latin typeface="Verdana" pitchFamily="34" charset="0"/>
                          <a:ea typeface="Verdana" pitchFamily="34" charset="0"/>
                          <a:cs typeface="Verdana" pitchFamily="34" charset="0"/>
                        </a:rPr>
                        <a:t>Vous formez des phrases complètes.</a:t>
                      </a:r>
                    </a:p>
                  </a:txBody>
                  <a:tcPr anchor="ctr"/>
                </a:tc>
                <a:tc>
                  <a:txBody>
                    <a:bodyPr/>
                    <a:lstStyle/>
                    <a:p>
                      <a:pPr algn="r"/>
                      <a:r>
                        <a:rPr lang="nl-BE" sz="1400" dirty="0" smtClean="0">
                          <a:latin typeface="Verdana" pitchFamily="34" charset="0"/>
                          <a:ea typeface="Verdana" pitchFamily="34" charset="0"/>
                          <a:cs typeface="Verdana" pitchFamily="34" charset="0"/>
                        </a:rPr>
                        <a:t>8 %</a:t>
                      </a:r>
                      <a:endParaRPr lang="nl-BE" sz="1400" dirty="0">
                        <a:latin typeface="Verdana" pitchFamily="34" charset="0"/>
                        <a:ea typeface="Verdana" pitchFamily="34" charset="0"/>
                        <a:cs typeface="Verdana" pitchFamily="34" charset="0"/>
                      </a:endParaRPr>
                    </a:p>
                  </a:txBody>
                  <a:tcPr anchor="ctr"/>
                </a:tc>
              </a:tr>
              <a:tr h="343272">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Prononciation</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2 %</a:t>
                      </a:r>
                      <a:endParaRPr lang="nl-BE" sz="1400" dirty="0">
                        <a:latin typeface="Verdana" pitchFamily="34" charset="0"/>
                        <a:ea typeface="Verdana" pitchFamily="34" charset="0"/>
                        <a:cs typeface="Verdana" pitchFamily="34" charset="0"/>
                      </a:endParaRPr>
                    </a:p>
                  </a:txBody>
                  <a:tcPr anchor="ctr"/>
                </a:tc>
              </a:tr>
              <a:tr h="288032">
                <a:tc gridSpan="2">
                  <a:txBody>
                    <a:bodyPr/>
                    <a:lstStyle/>
                    <a:p>
                      <a:r>
                        <a:rPr lang="fr-FR" sz="1400" b="1" noProof="0" dirty="0" smtClean="0">
                          <a:solidFill>
                            <a:schemeClr val="accent1">
                              <a:lumMod val="50000"/>
                            </a:schemeClr>
                          </a:solidFill>
                          <a:latin typeface="Verdana" pitchFamily="34" charset="0"/>
                          <a:ea typeface="Verdana" pitchFamily="34" charset="0"/>
                          <a:cs typeface="Verdana" pitchFamily="34" charset="0"/>
                        </a:rPr>
                        <a:t>Contenu (30 %)</a:t>
                      </a:r>
                      <a:endParaRPr lang="fr-FR" sz="1400" b="1" noProof="0" dirty="0">
                        <a:solidFill>
                          <a:schemeClr val="accent1">
                            <a:lumMod val="50000"/>
                          </a:schemeClr>
                        </a:solidFill>
                        <a:latin typeface="Verdana" pitchFamily="34" charset="0"/>
                        <a:ea typeface="Verdana" pitchFamily="34" charset="0"/>
                        <a:cs typeface="Verdana" pitchFamily="34" charset="0"/>
                      </a:endParaRPr>
                    </a:p>
                  </a:txBody>
                  <a:tcPr anchor="ctr"/>
                </a:tc>
                <a:tc hMerge="1">
                  <a:txBody>
                    <a:bodyPr/>
                    <a:lstStyle/>
                    <a:p>
                      <a:endParaRPr lang="nl-BE" dirty="0"/>
                    </a:p>
                  </a:txBody>
                  <a:tcPr anchor="ctr"/>
                </a:tc>
              </a:tr>
              <a:tr h="288032">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introduisez</a:t>
                      </a:r>
                      <a:r>
                        <a:rPr lang="fr-FR" sz="1400" baseline="0" noProof="0" dirty="0" smtClean="0">
                          <a:solidFill>
                            <a:schemeClr val="accent1">
                              <a:lumMod val="50000"/>
                            </a:schemeClr>
                          </a:solidFill>
                          <a:latin typeface="Verdana" pitchFamily="34" charset="0"/>
                          <a:ea typeface="Verdana" pitchFamily="34" charset="0"/>
                          <a:cs typeface="Verdana" pitchFamily="34" charset="0"/>
                        </a:rPr>
                        <a:t> bien votre exposé.</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r h="288032">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donnez</a:t>
                      </a:r>
                      <a:r>
                        <a:rPr lang="fr-FR" sz="1400" baseline="0" noProof="0" dirty="0" smtClean="0">
                          <a:solidFill>
                            <a:schemeClr val="accent1">
                              <a:lumMod val="50000"/>
                            </a:schemeClr>
                          </a:solidFill>
                          <a:latin typeface="Verdana" pitchFamily="34" charset="0"/>
                          <a:ea typeface="Verdana" pitchFamily="34" charset="0"/>
                          <a:cs typeface="Verdana" pitchFamily="34" charset="0"/>
                        </a:rPr>
                        <a:t> une bonne justification pour</a:t>
                      </a:r>
                      <a:r>
                        <a:rPr lang="fr-FR" sz="1400" noProof="0" dirty="0" smtClean="0">
                          <a:solidFill>
                            <a:schemeClr val="accent1">
                              <a:lumMod val="50000"/>
                            </a:schemeClr>
                          </a:solidFill>
                          <a:latin typeface="Verdana" pitchFamily="34" charset="0"/>
                          <a:ea typeface="Verdana" pitchFamily="34" charset="0"/>
                          <a:cs typeface="Verdana" pitchFamily="34" charset="0"/>
                        </a:rPr>
                        <a:t> votre sélection de tableaux.</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r h="288032">
                <a:tc>
                  <a:txBody>
                    <a:bodyPr/>
                    <a:lstStyle/>
                    <a:p>
                      <a:r>
                        <a:rPr lang="fr-FR" sz="1400" noProof="0" dirty="0" smtClean="0">
                          <a:solidFill>
                            <a:schemeClr val="accent1">
                              <a:lumMod val="50000"/>
                            </a:schemeClr>
                          </a:solidFill>
                          <a:latin typeface="Verdana" pitchFamily="34" charset="0"/>
                          <a:ea typeface="Verdana" pitchFamily="34" charset="0"/>
                          <a:cs typeface="Verdana" pitchFamily="34" charset="0"/>
                        </a:rPr>
                        <a:t>Vous argumentez bien</a:t>
                      </a:r>
                      <a:r>
                        <a:rPr lang="fr-FR" sz="1400" baseline="0" noProof="0" dirty="0" smtClean="0">
                          <a:solidFill>
                            <a:schemeClr val="accent1">
                              <a:lumMod val="50000"/>
                            </a:schemeClr>
                          </a:solidFill>
                          <a:latin typeface="Verdana" pitchFamily="34" charset="0"/>
                          <a:ea typeface="Verdana" pitchFamily="34" charset="0"/>
                          <a:cs typeface="Verdana" pitchFamily="34" charset="0"/>
                        </a:rPr>
                        <a:t> la signification de chaque tableau.</a:t>
                      </a:r>
                      <a:endParaRPr lang="fr-FR" sz="1400" noProof="0" dirty="0">
                        <a:solidFill>
                          <a:schemeClr val="accent1">
                            <a:lumMod val="50000"/>
                          </a:schemeClr>
                        </a:solidFill>
                        <a:latin typeface="Verdana" pitchFamily="34" charset="0"/>
                        <a:ea typeface="Verdana" pitchFamily="34" charset="0"/>
                        <a:cs typeface="Verdana" pitchFamily="34" charset="0"/>
                      </a:endParaRPr>
                    </a:p>
                  </a:txBody>
                  <a:tcPr anchor="ctr"/>
                </a:tc>
                <a:tc>
                  <a:txBody>
                    <a:bodyPr/>
                    <a:lstStyle/>
                    <a:p>
                      <a:pPr algn="r"/>
                      <a:r>
                        <a:rPr lang="nl-BE" sz="1400" dirty="0" smtClean="0">
                          <a:latin typeface="Verdana" pitchFamily="34" charset="0"/>
                          <a:ea typeface="Verdana" pitchFamily="34" charset="0"/>
                          <a:cs typeface="Verdana" pitchFamily="34" charset="0"/>
                        </a:rPr>
                        <a:t>10 %</a:t>
                      </a:r>
                      <a:endParaRPr lang="nl-BE" sz="1400" dirty="0">
                        <a:latin typeface="Verdana" pitchFamily="34" charset="0"/>
                        <a:ea typeface="Verdana" pitchFamily="34" charset="0"/>
                        <a:cs typeface="Verdana" pitchFamily="34" charset="0"/>
                      </a:endParaRPr>
                    </a:p>
                  </a:txBody>
                  <a:tcPr anchor="ctr"/>
                </a:tc>
              </a:tr>
            </a:tbl>
          </a:graphicData>
        </a:graphic>
      </p:graphicFrame>
      <p:sp>
        <p:nvSpPr>
          <p:cNvPr id="13" name="Tekstvak 12"/>
          <p:cNvSpPr txBox="1"/>
          <p:nvPr/>
        </p:nvSpPr>
        <p:spPr>
          <a:xfrm>
            <a:off x="323528" y="1052736"/>
            <a:ext cx="8568952" cy="369332"/>
          </a:xfrm>
          <a:prstGeom prst="rect">
            <a:avLst/>
          </a:prstGeom>
          <a:noFill/>
        </p:spPr>
        <p:txBody>
          <a:bodyPr wrap="square" rtlCol="0">
            <a:spAutoFit/>
          </a:bodyPr>
          <a:lstStyle/>
          <a:p>
            <a:pPr algn="just"/>
            <a:r>
              <a:rPr lang="fr-FR" dirty="0" smtClean="0">
                <a:solidFill>
                  <a:schemeClr val="accent1">
                    <a:lumMod val="50000"/>
                  </a:schemeClr>
                </a:solidFill>
                <a:latin typeface="Verdana" pitchFamily="34" charset="0"/>
                <a:ea typeface="Verdana" pitchFamily="34" charset="0"/>
                <a:cs typeface="Verdana" pitchFamily="34" charset="0"/>
              </a:rPr>
              <a:t>L’évaluation sera faite selon les critères suivants:</a:t>
            </a:r>
            <a:endParaRPr lang="fr-FR" dirty="0">
              <a:solidFill>
                <a:schemeClr val="accent1">
                  <a:lumMod val="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11" name="Tekstvak 10"/>
          <p:cNvSpPr txBox="1"/>
          <p:nvPr/>
        </p:nvSpPr>
        <p:spPr>
          <a:xfrm>
            <a:off x="323528" y="1628800"/>
            <a:ext cx="7992888" cy="369332"/>
          </a:xfrm>
          <a:prstGeom prst="rect">
            <a:avLst/>
          </a:prstGeom>
          <a:noFill/>
        </p:spPr>
        <p:txBody>
          <a:bodyPr wrap="square" rtlCol="0">
            <a:spAutoFit/>
          </a:bodyPr>
          <a:lstStyle/>
          <a:p>
            <a:endParaRPr lang="nl-BE" dirty="0"/>
          </a:p>
        </p:txBody>
      </p:sp>
      <p:pic>
        <p:nvPicPr>
          <p:cNvPr id="54274" name="Picture 2" descr="http://www.griffonnages.net/Fin.png"/>
          <p:cNvPicPr>
            <a:picLocks noChangeAspect="1" noChangeArrowheads="1"/>
          </p:cNvPicPr>
          <p:nvPr/>
        </p:nvPicPr>
        <p:blipFill>
          <a:blip r:embed="rId4" cstate="print"/>
          <a:srcRect/>
          <a:stretch>
            <a:fillRect/>
          </a:stretch>
        </p:blipFill>
        <p:spPr bwMode="auto">
          <a:xfrm>
            <a:off x="1475656" y="1484784"/>
            <a:ext cx="6194477" cy="3600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chemeClr val="tx2">
                    <a:lumMod val="50000"/>
                  </a:schemeClr>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pic>
        <p:nvPicPr>
          <p:cNvPr id="6" name="Afbeelding 5" descr="Pablo_picasso_1[1].jpg"/>
          <p:cNvPicPr>
            <a:picLocks noChangeAspect="1"/>
          </p:cNvPicPr>
          <p:nvPr/>
        </p:nvPicPr>
        <p:blipFill>
          <a:blip r:embed="rId4" cstate="print"/>
          <a:stretch>
            <a:fillRect/>
          </a:stretch>
        </p:blipFill>
        <p:spPr>
          <a:xfrm>
            <a:off x="6084168" y="3284984"/>
            <a:ext cx="2204553" cy="2736304"/>
          </a:xfrm>
          <a:prstGeom prst="rect">
            <a:avLst/>
          </a:prstGeom>
        </p:spPr>
      </p:pic>
      <p:sp>
        <p:nvSpPr>
          <p:cNvPr id="7" name="Tekstvak 6"/>
          <p:cNvSpPr txBox="1"/>
          <p:nvPr/>
        </p:nvSpPr>
        <p:spPr>
          <a:xfrm>
            <a:off x="755576" y="1412776"/>
            <a:ext cx="7704856" cy="4829207"/>
          </a:xfrm>
          <a:prstGeom prst="rect">
            <a:avLst/>
          </a:prstGeom>
          <a:noFill/>
        </p:spPr>
        <p:txBody>
          <a:bodyPr wrap="square" rtlCol="0">
            <a:spAutoFit/>
          </a:bodyPr>
          <a:lstStyle/>
          <a:p>
            <a:pPr>
              <a:lnSpc>
                <a:spcPct val="114000"/>
              </a:lnSpc>
            </a:pPr>
            <a:r>
              <a:rPr lang="fr-FR" b="1" dirty="0" smtClean="0">
                <a:solidFill>
                  <a:schemeClr val="accent1">
                    <a:lumMod val="50000"/>
                  </a:schemeClr>
                </a:solidFill>
                <a:latin typeface="Verdana" pitchFamily="34" charset="0"/>
                <a:ea typeface="Verdana" pitchFamily="34" charset="0"/>
                <a:cs typeface="Verdana" pitchFamily="34" charset="0"/>
              </a:rPr>
              <a:t>Que sais-tu déjà de Picasso? Remplis les trous.</a:t>
            </a:r>
          </a:p>
          <a:p>
            <a:pPr>
              <a:lnSpc>
                <a:spcPct val="114000"/>
              </a:lnSpc>
            </a:pPr>
            <a:endParaRPr lang="fr-FR" dirty="0" smtClean="0">
              <a:solidFill>
                <a:schemeClr val="accent1">
                  <a:lumMod val="50000"/>
                </a:schemeClr>
              </a:solidFill>
              <a:latin typeface="Verdana" pitchFamily="34" charset="0"/>
              <a:ea typeface="Verdana" pitchFamily="34" charset="0"/>
              <a:cs typeface="Verdana" pitchFamily="34" charset="0"/>
            </a:endParaRPr>
          </a:p>
          <a:p>
            <a:pPr>
              <a:lnSpc>
                <a:spcPct val="114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Picasso est d’origine _________________ .</a:t>
            </a:r>
          </a:p>
          <a:p>
            <a:pPr>
              <a:lnSpc>
                <a:spcPct val="114000"/>
              </a:lnSpc>
              <a:buFont typeface="Wingdings" pitchFamily="2" charset="2"/>
              <a:buChar char="§"/>
            </a:pPr>
            <a:endParaRPr lang="fr-FR" dirty="0" smtClean="0">
              <a:solidFill>
                <a:schemeClr val="accent1">
                  <a:lumMod val="50000"/>
                </a:schemeClr>
              </a:solidFill>
              <a:latin typeface="Verdana" pitchFamily="34" charset="0"/>
              <a:ea typeface="Verdana" pitchFamily="34" charset="0"/>
              <a:cs typeface="Verdana" pitchFamily="34" charset="0"/>
            </a:endParaRPr>
          </a:p>
          <a:p>
            <a:pPr>
              <a:lnSpc>
                <a:spcPct val="114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Il était peintre, _________________, _________________ et _________________ .</a:t>
            </a:r>
          </a:p>
          <a:p>
            <a:pPr>
              <a:lnSpc>
                <a:spcPct val="114000"/>
              </a:lnSpc>
            </a:pPr>
            <a:endParaRPr lang="fr-FR" dirty="0" smtClean="0">
              <a:solidFill>
                <a:schemeClr val="accent1">
                  <a:lumMod val="50000"/>
                </a:schemeClr>
              </a:solidFill>
              <a:latin typeface="Verdana" pitchFamily="34" charset="0"/>
              <a:ea typeface="Verdana" pitchFamily="34" charset="0"/>
              <a:cs typeface="Verdana" pitchFamily="34" charset="0"/>
            </a:endParaRPr>
          </a:p>
          <a:p>
            <a:pPr>
              <a:lnSpc>
                <a:spcPct val="114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Il a passé l’essentiel de sa vie en </a:t>
            </a:r>
          </a:p>
          <a:p>
            <a:pPr>
              <a:lnSpc>
                <a:spcPct val="114000"/>
              </a:lnSpc>
            </a:pPr>
            <a:r>
              <a:rPr lang="fr-FR" dirty="0" smtClean="0">
                <a:solidFill>
                  <a:schemeClr val="accent1">
                    <a:lumMod val="50000"/>
                  </a:schemeClr>
                </a:solidFill>
                <a:latin typeface="Verdana" pitchFamily="34" charset="0"/>
                <a:ea typeface="Verdana" pitchFamily="34" charset="0"/>
                <a:cs typeface="Verdana" pitchFamily="34" charset="0"/>
              </a:rPr>
              <a:t>_________________.</a:t>
            </a:r>
          </a:p>
          <a:p>
            <a:pPr>
              <a:lnSpc>
                <a:spcPct val="114000"/>
              </a:lnSpc>
            </a:pPr>
            <a:endParaRPr lang="fr-FR" dirty="0" smtClean="0">
              <a:solidFill>
                <a:schemeClr val="accent1">
                  <a:lumMod val="50000"/>
                </a:schemeClr>
              </a:solidFill>
              <a:latin typeface="Verdana" pitchFamily="34" charset="0"/>
              <a:ea typeface="Verdana" pitchFamily="34" charset="0"/>
              <a:cs typeface="Verdana" pitchFamily="34" charset="0"/>
            </a:endParaRPr>
          </a:p>
          <a:p>
            <a:pPr>
              <a:lnSpc>
                <a:spcPct val="114000"/>
              </a:lnSpc>
              <a:buFont typeface="Wingdings" pitchFamily="2" charset="2"/>
              <a:buChar char="§"/>
            </a:pPr>
            <a:r>
              <a:rPr lang="fr-FR" dirty="0" smtClean="0">
                <a:solidFill>
                  <a:schemeClr val="accent1">
                    <a:lumMod val="50000"/>
                  </a:schemeClr>
                </a:solidFill>
                <a:latin typeface="Verdana" pitchFamily="34" charset="0"/>
                <a:ea typeface="Verdana" pitchFamily="34" charset="0"/>
                <a:cs typeface="Verdana" pitchFamily="34" charset="0"/>
              </a:rPr>
              <a:t> Il est un des plus importants artistes</a:t>
            </a:r>
          </a:p>
          <a:p>
            <a:pPr>
              <a:lnSpc>
                <a:spcPct val="114000"/>
              </a:lnSpc>
            </a:pPr>
            <a:r>
              <a:rPr lang="fr-FR" dirty="0" smtClean="0">
                <a:solidFill>
                  <a:schemeClr val="accent1">
                    <a:lumMod val="50000"/>
                  </a:schemeClr>
                </a:solidFill>
                <a:latin typeface="Verdana" pitchFamily="34" charset="0"/>
                <a:ea typeface="Verdana" pitchFamily="34" charset="0"/>
                <a:cs typeface="Verdana" pitchFamily="34" charset="0"/>
              </a:rPr>
              <a:t>du _________________ siècle.</a:t>
            </a:r>
          </a:p>
          <a:p>
            <a:pPr>
              <a:lnSpc>
                <a:spcPct val="114000"/>
              </a:lnSpc>
            </a:pPr>
            <a:endParaRPr lang="fr-FR" dirty="0" smtClean="0">
              <a:solidFill>
                <a:schemeClr val="accent1">
                  <a:lumMod val="50000"/>
                </a:schemeClr>
              </a:solidFill>
              <a:latin typeface="Verdana" pitchFamily="34" charset="0"/>
              <a:ea typeface="Verdana" pitchFamily="34" charset="0"/>
              <a:cs typeface="Verdana" pitchFamily="34" charset="0"/>
            </a:endParaRPr>
          </a:p>
          <a:p>
            <a:pPr>
              <a:lnSpc>
                <a:spcPct val="114000"/>
              </a:lnSpc>
            </a:pPr>
            <a:r>
              <a:rPr lang="fr-FR" dirty="0" smtClean="0">
                <a:solidFill>
                  <a:schemeClr val="accent1">
                    <a:lumMod val="50000"/>
                  </a:schemeClr>
                </a:solidFill>
                <a:latin typeface="Verdana" pitchFamily="34" charset="0"/>
                <a:ea typeface="Verdana" pitchFamily="34" charset="0"/>
                <a:cs typeface="Verdana" pitchFamily="34" charset="0"/>
                <a:sym typeface="Wingdings" pitchFamily="2" charset="2"/>
              </a:rPr>
              <a:t> Vérifie tes réponses </a:t>
            </a:r>
            <a:r>
              <a:rPr lang="fr-FR" dirty="0" smtClean="0">
                <a:solidFill>
                  <a:schemeClr val="tx1"/>
                </a:solidFill>
                <a:latin typeface="Broadway" pitchFamily="82" charset="0"/>
                <a:ea typeface="Verdana" pitchFamily="34" charset="0"/>
                <a:cs typeface="Verdana" pitchFamily="34" charset="0"/>
                <a:sym typeface="Wingdings" pitchFamily="2" charset="2"/>
                <a:hlinkClick r:id="rId5"/>
              </a:rPr>
              <a:t>ici</a:t>
            </a:r>
            <a:r>
              <a:rPr lang="fr-FR" dirty="0" smtClean="0">
                <a:solidFill>
                  <a:schemeClr val="tx1"/>
                </a:solidFill>
                <a:latin typeface="Verdana" pitchFamily="34" charset="0"/>
                <a:ea typeface="Verdana" pitchFamily="34" charset="0"/>
                <a:cs typeface="Verdana" pitchFamily="34" charset="0"/>
                <a:sym typeface="Wingdings" pitchFamily="2" charset="2"/>
              </a:rPr>
              <a:t>.</a:t>
            </a:r>
          </a:p>
          <a:p>
            <a:pPr>
              <a:lnSpc>
                <a:spcPct val="114000"/>
              </a:lnSpc>
            </a:pPr>
            <a:endParaRPr lang="nl-BE" dirty="0"/>
          </a:p>
        </p:txBody>
      </p:sp>
      <p:sp>
        <p:nvSpPr>
          <p:cNvPr id="8" name="Tekstvak 7"/>
          <p:cNvSpPr txBox="1"/>
          <p:nvPr/>
        </p:nvSpPr>
        <p:spPr>
          <a:xfrm>
            <a:off x="611560" y="404664"/>
            <a:ext cx="7416824" cy="646331"/>
          </a:xfrm>
          <a:prstGeom prst="rect">
            <a:avLst/>
          </a:prstGeom>
          <a:noFill/>
        </p:spPr>
        <p:txBody>
          <a:bodyPr wrap="square" rtlCol="0">
            <a:spAutoFit/>
          </a:bodyPr>
          <a:lstStyle/>
          <a:p>
            <a:pPr algn="ctr"/>
            <a:r>
              <a:rPr lang="fr-FR" sz="3600" dirty="0" smtClean="0">
                <a:solidFill>
                  <a:srgbClr val="FF0000"/>
                </a:solidFill>
                <a:latin typeface="Verdana" pitchFamily="34" charset="0"/>
                <a:ea typeface="Verdana" pitchFamily="34" charset="0"/>
                <a:cs typeface="Verdana" pitchFamily="34" charset="0"/>
              </a:rPr>
              <a:t>1. Introduction</a:t>
            </a:r>
            <a:endParaRPr lang="fr-FR" sz="3600" dirty="0">
              <a:solidFill>
                <a:srgbClr val="FF0000"/>
              </a:solidFill>
              <a:latin typeface="Verdana" pitchFamily="34" charset="0"/>
              <a:ea typeface="Verdana" pitchFamily="34" charset="0"/>
              <a:cs typeface="Verdana" pitchFamily="34" charset="0"/>
            </a:endParaRPr>
          </a:p>
        </p:txBody>
      </p:sp>
      <p:pic>
        <p:nvPicPr>
          <p:cNvPr id="9" name="Picture 8" descr="http://blog.vevida.com/wp-content/uploads/2009/05/vraagteken.jpg"/>
          <p:cNvPicPr>
            <a:picLocks noChangeAspect="1" noChangeArrowheads="1"/>
          </p:cNvPicPr>
          <p:nvPr/>
        </p:nvPicPr>
        <p:blipFill>
          <a:blip r:embed="rId6" cstate="print">
            <a:lum bright="10000"/>
          </a:blip>
          <a:srcRect/>
          <a:stretch>
            <a:fillRect/>
          </a:stretch>
        </p:blipFill>
        <p:spPr bwMode="auto">
          <a:xfrm>
            <a:off x="323528" y="1268760"/>
            <a:ext cx="379092" cy="79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5" name="Ondertitel 4"/>
          <p:cNvSpPr>
            <a:spLocks noGrp="1"/>
          </p:cNvSpPr>
          <p:nvPr>
            <p:ph type="subTitle" idx="4294967295"/>
          </p:nvPr>
        </p:nvSpPr>
        <p:spPr>
          <a:xfrm>
            <a:off x="646113" y="981075"/>
            <a:ext cx="8497887" cy="5327650"/>
          </a:xfrm>
        </p:spPr>
        <p:txBody>
          <a:bodyPr>
            <a:normAutofit/>
          </a:bodyPr>
          <a:lstStyle/>
          <a:p>
            <a:pPr algn="l"/>
            <a:endParaRPr lang="fr-FR" sz="2400" b="1" dirty="0" smtClean="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p:txBody>
      </p:sp>
      <p:sp>
        <p:nvSpPr>
          <p:cNvPr id="11" name="Tekstvak 10">
            <a:hlinkClick r:id="rId4" action="ppaction://hlinkpres?slideindex=1&amp;slidetitle="/>
          </p:cNvPr>
          <p:cNvSpPr txBox="1"/>
          <p:nvPr/>
        </p:nvSpPr>
        <p:spPr>
          <a:xfrm>
            <a:off x="899592" y="1844824"/>
            <a:ext cx="7344816" cy="3877985"/>
          </a:xfrm>
          <a:prstGeom prst="rect">
            <a:avLst/>
          </a:prstGeom>
          <a:noFill/>
        </p:spPr>
        <p:txBody>
          <a:bodyPr wrap="square" rtlCol="0">
            <a:spAutoFit/>
          </a:bodyPr>
          <a:lstStyle/>
          <a:p>
            <a:pPr algn="just">
              <a:lnSpc>
                <a:spcPct val="150000"/>
              </a:lnSpc>
              <a:spcAft>
                <a:spcPts val="1800"/>
              </a:spcAft>
            </a:pPr>
            <a:r>
              <a:rPr lang="fr-FR" dirty="0" smtClean="0">
                <a:solidFill>
                  <a:schemeClr val="accent1">
                    <a:lumMod val="50000"/>
                  </a:schemeClr>
                </a:solidFill>
                <a:latin typeface="Verdana" pitchFamily="34" charset="0"/>
                <a:ea typeface="Verdana" pitchFamily="34" charset="0"/>
                <a:cs typeface="Verdana" pitchFamily="34" charset="0"/>
              </a:rPr>
              <a:t>Picasso ne s’est pas adonné à un courant pictural spécifique. Au contraire, il a fait partie de divers courants du XXe siècle, comme le cubisme et le surréalisme, pour devenir sans aucun doute un des maîtres de l’art moderne. </a:t>
            </a:r>
          </a:p>
          <a:p>
            <a:pPr algn="just">
              <a:lnSpc>
                <a:spcPct val="150000"/>
              </a:lnSpc>
              <a:spcAft>
                <a:spcPts val="1800"/>
              </a:spcAft>
            </a:pPr>
            <a:r>
              <a:rPr lang="fr-FR" dirty="0" smtClean="0">
                <a:solidFill>
                  <a:schemeClr val="accent1">
                    <a:lumMod val="50000"/>
                  </a:schemeClr>
                </a:solidFill>
                <a:latin typeface="Verdana" pitchFamily="34" charset="0"/>
                <a:ea typeface="Verdana" pitchFamily="34" charset="0"/>
                <a:cs typeface="Verdana" pitchFamily="34" charset="0"/>
              </a:rPr>
              <a:t>	</a:t>
            </a:r>
            <a:r>
              <a:rPr lang="fr-FR" b="1" dirty="0" smtClean="0">
                <a:solidFill>
                  <a:schemeClr val="accent1">
                    <a:lumMod val="50000"/>
                  </a:schemeClr>
                </a:solidFill>
                <a:latin typeface="Verdana" pitchFamily="34" charset="0"/>
                <a:ea typeface="Verdana" pitchFamily="34" charset="0"/>
                <a:cs typeface="Verdana" pitchFamily="34" charset="0"/>
              </a:rPr>
              <a:t>Que sais-tu du cubisme et du surréalisme? À 	quoi penses-tu en entendant les noms de ces 	courants? Note quatre mots par courant. </a:t>
            </a:r>
          </a:p>
          <a:p>
            <a:pPr algn="just">
              <a:lnSpc>
                <a:spcPct val="150000"/>
              </a:lnSpc>
              <a:spcAft>
                <a:spcPts val="1800"/>
              </a:spcAft>
            </a:pPr>
            <a:r>
              <a:rPr lang="fr-FR" dirty="0" smtClean="0">
                <a:solidFill>
                  <a:schemeClr val="accent1">
                    <a:lumMod val="50000"/>
                  </a:schemeClr>
                </a:solidFill>
                <a:latin typeface="Verdana" pitchFamily="34" charset="0"/>
                <a:ea typeface="Verdana" pitchFamily="34" charset="0"/>
                <a:cs typeface="Verdana" pitchFamily="34" charset="0"/>
              </a:rPr>
              <a:t>	</a:t>
            </a:r>
            <a:endParaRPr lang="fr-FR" b="1" dirty="0" smtClean="0">
              <a:solidFill>
                <a:schemeClr val="accent1">
                  <a:lumMod val="50000"/>
                </a:schemeClr>
              </a:solidFill>
              <a:latin typeface="Verdana" pitchFamily="34" charset="0"/>
              <a:ea typeface="Verdana" pitchFamily="34" charset="0"/>
              <a:cs typeface="Verdana" pitchFamily="34" charset="0"/>
            </a:endParaRPr>
          </a:p>
        </p:txBody>
      </p:sp>
      <p:pic>
        <p:nvPicPr>
          <p:cNvPr id="6152" name="Picture 8" descr="http://blog.vevida.com/wp-content/uploads/2009/05/vraagteken.jpg"/>
          <p:cNvPicPr>
            <a:picLocks noChangeAspect="1" noChangeArrowheads="1"/>
          </p:cNvPicPr>
          <p:nvPr/>
        </p:nvPicPr>
        <p:blipFill>
          <a:blip r:embed="rId5" cstate="print">
            <a:lum bright="10000"/>
          </a:blip>
          <a:srcRect/>
          <a:stretch>
            <a:fillRect/>
          </a:stretch>
        </p:blipFill>
        <p:spPr bwMode="auto">
          <a:xfrm>
            <a:off x="1043608" y="3861048"/>
            <a:ext cx="595116" cy="12434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5" name="Ondertitel 4"/>
          <p:cNvSpPr>
            <a:spLocks noGrp="1"/>
          </p:cNvSpPr>
          <p:nvPr>
            <p:ph type="subTitle" idx="4294967295"/>
          </p:nvPr>
        </p:nvSpPr>
        <p:spPr>
          <a:xfrm>
            <a:off x="646113" y="981075"/>
            <a:ext cx="8497887" cy="5327650"/>
          </a:xfrm>
        </p:spPr>
        <p:txBody>
          <a:bodyPr>
            <a:normAutofit/>
          </a:bodyPr>
          <a:lstStyle/>
          <a:p>
            <a:pPr algn="l"/>
            <a:endParaRPr lang="fr-FR" sz="2400" b="1" dirty="0" smtClean="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p:txBody>
      </p:sp>
      <p:sp>
        <p:nvSpPr>
          <p:cNvPr id="6" name="Tekstvak 5"/>
          <p:cNvSpPr txBox="1"/>
          <p:nvPr/>
        </p:nvSpPr>
        <p:spPr>
          <a:xfrm>
            <a:off x="251520" y="188640"/>
            <a:ext cx="8640960" cy="6432530"/>
          </a:xfrm>
          <a:prstGeom prst="rect">
            <a:avLst/>
          </a:prstGeom>
          <a:noFill/>
        </p:spPr>
        <p:txBody>
          <a:bodyPr wrap="square" rtlCol="0">
            <a:spAutoFit/>
          </a:bodyPr>
          <a:lstStyle/>
          <a:p>
            <a:pPr algn="just">
              <a:spcAft>
                <a:spcPts val="1200"/>
              </a:spcAft>
            </a:pPr>
            <a:r>
              <a:rPr lang="fr-FR" b="1" dirty="0" smtClean="0">
                <a:solidFill>
                  <a:schemeClr val="accent1">
                    <a:lumMod val="50000"/>
                  </a:schemeClr>
                </a:solidFill>
                <a:latin typeface="Verdana" pitchFamily="34" charset="0"/>
                <a:ea typeface="Verdana" pitchFamily="34" charset="0"/>
                <a:cs typeface="Verdana" pitchFamily="34" charset="0"/>
              </a:rPr>
              <a:t>Le Cubisme</a:t>
            </a:r>
          </a:p>
          <a:p>
            <a:pPr algn="just">
              <a:spcAft>
                <a:spcPts val="1200"/>
              </a:spcAft>
            </a:pPr>
            <a:r>
              <a:rPr lang="fr-FR" sz="1400" i="1" dirty="0" smtClean="0">
                <a:solidFill>
                  <a:schemeClr val="accent1">
                    <a:lumMod val="50000"/>
                  </a:schemeClr>
                </a:solidFill>
                <a:latin typeface="Verdana" pitchFamily="34" charset="0"/>
                <a:ea typeface="Verdana" pitchFamily="34" charset="0"/>
                <a:cs typeface="Verdana" pitchFamily="34" charset="0"/>
              </a:rPr>
              <a:t>La première inspiration vient de l’œuvre de Cézanne qui transforme la vision en volumétrie concrète. Braque et Picasso, en créant le cubisme, abolissent la perspective, principe fondamental de la peinture depuis la renaissance. Dès lors, le spectateur est confronté à une image dont il peut faire le tour sans avoir à se déplacer : la troisième dimension entre dans l'espace bidimensionnel.</a:t>
            </a:r>
          </a:p>
          <a:p>
            <a:pPr algn="just"/>
            <a:r>
              <a:rPr lang="fr-FR" sz="1400" b="1" dirty="0" smtClean="0">
                <a:solidFill>
                  <a:schemeClr val="accent1">
                    <a:lumMod val="50000"/>
                  </a:schemeClr>
                </a:solidFill>
                <a:latin typeface="Verdana" pitchFamily="34" charset="0"/>
                <a:ea typeface="Verdana" pitchFamily="34" charset="0"/>
                <a:cs typeface="Verdana" pitchFamily="34" charset="0"/>
              </a:rPr>
              <a:t>Cézanne</a:t>
            </a:r>
            <a:r>
              <a:rPr lang="fr-FR" sz="1400" dirty="0" smtClean="0">
                <a:solidFill>
                  <a:schemeClr val="accent1">
                    <a:lumMod val="50000"/>
                  </a:schemeClr>
                </a:solidFill>
                <a:latin typeface="Verdana" pitchFamily="34" charset="0"/>
                <a:ea typeface="Verdana" pitchFamily="34" charset="0"/>
                <a:cs typeface="Verdana" pitchFamily="34" charset="0"/>
              </a:rPr>
              <a:t> remet en question la perception en perspective issue de la Renaissance Italienne. Il déforme les volumes et les plans, quitte à créer de « fausses perspectives ». Dans ses natures mortes, on peut observer simultanément différents points de vue et des décalages de plans. Par exemple, la table est montrée vue du dessus, alors que les fruits sont représentés vus de face. </a:t>
            </a:r>
          </a:p>
          <a:p>
            <a:pPr algn="just"/>
            <a:r>
              <a:rPr lang="fr-FR" sz="1400" dirty="0" smtClean="0">
                <a:solidFill>
                  <a:schemeClr val="accent1">
                    <a:lumMod val="50000"/>
                  </a:schemeClr>
                </a:solidFill>
                <a:latin typeface="Verdana" pitchFamily="34" charset="0"/>
                <a:ea typeface="Verdana" pitchFamily="34" charset="0"/>
                <a:cs typeface="Verdana" pitchFamily="34" charset="0"/>
              </a:rPr>
              <a:t>Suivant la voie ainsi ouverte </a:t>
            </a:r>
            <a:r>
              <a:rPr lang="fr-FR" sz="1400" b="1" dirty="0" smtClean="0">
                <a:solidFill>
                  <a:schemeClr val="accent1">
                    <a:lumMod val="50000"/>
                  </a:schemeClr>
                </a:solidFill>
                <a:latin typeface="Verdana" pitchFamily="34" charset="0"/>
                <a:ea typeface="Verdana" pitchFamily="34" charset="0"/>
                <a:cs typeface="Verdana" pitchFamily="34" charset="0"/>
              </a:rPr>
              <a:t>Georges Braque</a:t>
            </a:r>
            <a:r>
              <a:rPr lang="fr-FR" sz="1400" dirty="0" smtClean="0">
                <a:solidFill>
                  <a:schemeClr val="accent1">
                    <a:lumMod val="50000"/>
                  </a:schemeClr>
                </a:solidFill>
                <a:latin typeface="Verdana" pitchFamily="34" charset="0"/>
                <a:ea typeface="Verdana" pitchFamily="34" charset="0"/>
                <a:cs typeface="Verdana" pitchFamily="34" charset="0"/>
              </a:rPr>
              <a:t> et </a:t>
            </a:r>
            <a:r>
              <a:rPr lang="fr-FR" sz="1400" b="1" dirty="0" smtClean="0">
                <a:solidFill>
                  <a:schemeClr val="accent1">
                    <a:lumMod val="50000"/>
                  </a:schemeClr>
                </a:solidFill>
                <a:latin typeface="Verdana" pitchFamily="34" charset="0"/>
                <a:ea typeface="Verdana" pitchFamily="34" charset="0"/>
                <a:cs typeface="Verdana" pitchFamily="34" charset="0"/>
              </a:rPr>
              <a:t>Pablo Picasso</a:t>
            </a:r>
            <a:r>
              <a:rPr lang="fr-FR" sz="1400" dirty="0" smtClean="0">
                <a:solidFill>
                  <a:schemeClr val="accent1">
                    <a:lumMod val="50000"/>
                  </a:schemeClr>
                </a:solidFill>
                <a:latin typeface="Verdana" pitchFamily="34" charset="0"/>
                <a:ea typeface="Verdana" pitchFamily="34" charset="0"/>
                <a:cs typeface="Verdana" pitchFamily="34" charset="0"/>
              </a:rPr>
              <a:t>, les premiers, ont la volonté de représenter l’objet tel qu’il est, dans sa globalité, dans son intégralité, et non tel qu’on le voit de manière directe, c’est-à-dire du seul point de vue de notre œil. Il y a donc une rupture radicale avec la représentation perspective de la Renaissance qui présente la scène de manière réaliste à partir d’un point de vue unique qui correspond à celui de notre regard.</a:t>
            </a:r>
          </a:p>
          <a:p>
            <a:pPr algn="just"/>
            <a:r>
              <a:rPr lang="fr-FR" sz="1400" dirty="0" smtClean="0">
                <a:solidFill>
                  <a:schemeClr val="accent1">
                    <a:lumMod val="50000"/>
                  </a:schemeClr>
                </a:solidFill>
                <a:latin typeface="Verdana" pitchFamily="34" charset="0"/>
                <a:ea typeface="Verdana" pitchFamily="34" charset="0"/>
                <a:cs typeface="Verdana" pitchFamily="34" charset="0"/>
              </a:rPr>
              <a:t>Les cubistes veulent montrer ce qui fait l’essence d’une chose, la montrer dans son intégralité. Ils veulent montrer tout ce qui peut caractériser une forme, même si dans la réalité, on ne peut pas le percevoir simultanément. Par exemple, ce qui caractérise une tasse, c’est la anse que l’on voit quand on l’observe de face, l’ellipse qui se dessine quand on la regarde d’au-dessus, et la forme du récipient lui-même vu de profil. Le cubiste va chercher à montrer l’essentiel de ce qu’est une tasse en représentant ces différentes caractéristiques, ces différents plans, simultanément sur le plan de la toile, même si cela ne correspond pas à ce que l’on peut observer dans la réalité. Ce principe est appliqué aux objets comme aux personnages.</a:t>
            </a:r>
          </a:p>
          <a:p>
            <a:endParaRPr lang="fr-FR" sz="1200" dirty="0" smtClean="0">
              <a:solidFill>
                <a:schemeClr val="accent1">
                  <a:lumMod val="50000"/>
                </a:schemeClr>
              </a:solidFill>
              <a:latin typeface="Verdana" pitchFamily="34" charset="0"/>
              <a:ea typeface="Verdana" pitchFamily="34" charset="0"/>
              <a:cs typeface="Verdana" pitchFamily="34" charset="0"/>
            </a:endParaRPr>
          </a:p>
          <a:p>
            <a:r>
              <a:rPr lang="fr-FR" sz="1200" dirty="0" smtClean="0">
                <a:solidFill>
                  <a:schemeClr val="accent1">
                    <a:lumMod val="50000"/>
                  </a:schemeClr>
                </a:solidFill>
                <a:latin typeface="Verdana" pitchFamily="34" charset="0"/>
                <a:ea typeface="Verdana" pitchFamily="34" charset="0"/>
                <a:cs typeface="Verdana" pitchFamily="34" charset="0"/>
              </a:rPr>
              <a:t>Ce texte est issu du site </a:t>
            </a:r>
            <a:r>
              <a:rPr lang="fr-FR" sz="1200" dirty="0" smtClean="0">
                <a:latin typeface="Verdana" pitchFamily="34" charset="0"/>
                <a:ea typeface="Verdana" pitchFamily="34" charset="0"/>
                <a:cs typeface="Verdana" pitchFamily="34" charset="0"/>
                <a:hlinkClick r:id="rId4"/>
              </a:rPr>
              <a:t>http://www.histoiredelart.net/courants/cubisme.html</a:t>
            </a:r>
            <a:endParaRPr lang="fr-FR" sz="1200" dirty="0" smtClean="0">
              <a:latin typeface="Verdana" pitchFamily="34" charset="0"/>
              <a:ea typeface="Verdana" pitchFamily="34" charset="0"/>
              <a:cs typeface="Verdana" pitchFamily="34" charset="0"/>
            </a:endParaRPr>
          </a:p>
        </p:txBody>
      </p:sp>
      <p:pic>
        <p:nvPicPr>
          <p:cNvPr id="30722" name="Picture 2" descr="http://www.alextools.be/wp-content/2009/03/rubik_s_cube.png"/>
          <p:cNvPicPr>
            <a:picLocks noChangeAspect="1" noChangeArrowheads="1"/>
          </p:cNvPicPr>
          <p:nvPr/>
        </p:nvPicPr>
        <p:blipFill>
          <a:blip r:embed="rId5" cstate="print"/>
          <a:srcRect l="1575" t="1512" r="2351"/>
          <a:stretch>
            <a:fillRect/>
          </a:stretch>
        </p:blipFill>
        <p:spPr bwMode="auto">
          <a:xfrm flipV="1">
            <a:off x="7452320" y="6012174"/>
            <a:ext cx="792088" cy="8458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5" name="Ondertitel 4"/>
          <p:cNvSpPr>
            <a:spLocks noGrp="1"/>
          </p:cNvSpPr>
          <p:nvPr>
            <p:ph type="subTitle" idx="4294967295"/>
          </p:nvPr>
        </p:nvSpPr>
        <p:spPr>
          <a:xfrm>
            <a:off x="646113" y="981075"/>
            <a:ext cx="8497887" cy="5327650"/>
          </a:xfrm>
        </p:spPr>
        <p:txBody>
          <a:bodyPr>
            <a:normAutofit/>
          </a:bodyPr>
          <a:lstStyle/>
          <a:p>
            <a:pPr algn="l"/>
            <a:endParaRPr lang="fr-FR" sz="2400" b="1" dirty="0" smtClean="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p:txBody>
      </p:sp>
      <p:sp>
        <p:nvSpPr>
          <p:cNvPr id="6" name="Tekstvak 5"/>
          <p:cNvSpPr txBox="1"/>
          <p:nvPr/>
        </p:nvSpPr>
        <p:spPr>
          <a:xfrm>
            <a:off x="251520" y="620688"/>
            <a:ext cx="8640960" cy="5863144"/>
          </a:xfrm>
          <a:prstGeom prst="rect">
            <a:avLst/>
          </a:prstGeom>
          <a:noFill/>
        </p:spPr>
        <p:txBody>
          <a:bodyPr wrap="square" rtlCol="0">
            <a:spAutoFit/>
          </a:bodyPr>
          <a:lstStyle/>
          <a:p>
            <a:pPr algn="just">
              <a:spcAft>
                <a:spcPts val="1200"/>
              </a:spcAft>
            </a:pPr>
            <a:r>
              <a:rPr lang="fr-FR" b="1" dirty="0" smtClean="0">
                <a:solidFill>
                  <a:schemeClr val="accent1">
                    <a:lumMod val="50000"/>
                  </a:schemeClr>
                </a:solidFill>
                <a:latin typeface="Verdana" pitchFamily="34" charset="0"/>
                <a:ea typeface="Verdana" pitchFamily="34" charset="0"/>
                <a:cs typeface="Verdana" pitchFamily="34" charset="0"/>
              </a:rPr>
              <a:t>Le Surréalisme</a:t>
            </a:r>
          </a:p>
          <a:p>
            <a:pPr algn="just"/>
            <a:r>
              <a:rPr lang="fr-FR" sz="1400" i="1" dirty="0" smtClean="0">
                <a:solidFill>
                  <a:schemeClr val="accent1">
                    <a:lumMod val="50000"/>
                  </a:schemeClr>
                </a:solidFill>
                <a:latin typeface="Verdana" pitchFamily="34" charset="0"/>
                <a:ea typeface="Verdana" pitchFamily="34" charset="0"/>
                <a:cs typeface="Verdana" pitchFamily="34" charset="0"/>
              </a:rPr>
              <a:t>Le surréalisme est un mouvement littéraire et artistique né après</a:t>
            </a:r>
          </a:p>
          <a:p>
            <a:pPr algn="just"/>
            <a:r>
              <a:rPr lang="fr-FR" sz="1400" i="1" dirty="0" smtClean="0">
                <a:solidFill>
                  <a:schemeClr val="accent1">
                    <a:lumMod val="50000"/>
                  </a:schemeClr>
                </a:solidFill>
                <a:latin typeface="Verdana" pitchFamily="34" charset="0"/>
                <a:ea typeface="Verdana" pitchFamily="34" charset="0"/>
                <a:cs typeface="Verdana" pitchFamily="34" charset="0"/>
              </a:rPr>
              <a:t>la Première Guerre mondiale ; ce mouvement succède au dadaïsme.</a:t>
            </a:r>
          </a:p>
          <a:p>
            <a:pPr algn="just"/>
            <a:r>
              <a:rPr lang="fr-FR" sz="1400" i="1" dirty="0" smtClean="0">
                <a:solidFill>
                  <a:schemeClr val="accent1">
                    <a:lumMod val="50000"/>
                  </a:schemeClr>
                </a:solidFill>
                <a:latin typeface="Verdana" pitchFamily="34" charset="0"/>
                <a:ea typeface="Verdana" pitchFamily="34" charset="0"/>
                <a:cs typeface="Verdana" pitchFamily="34" charset="0"/>
              </a:rPr>
              <a:t>Ce mouvement repose sur le refus de toutes les constructions logiques</a:t>
            </a:r>
          </a:p>
          <a:p>
            <a:pPr algn="just"/>
            <a:r>
              <a:rPr lang="fr-FR" sz="1400" i="1" dirty="0" smtClean="0">
                <a:solidFill>
                  <a:schemeClr val="accent1">
                    <a:lumMod val="50000"/>
                  </a:schemeClr>
                </a:solidFill>
                <a:latin typeface="Verdana" pitchFamily="34" charset="0"/>
                <a:ea typeface="Verdana" pitchFamily="34" charset="0"/>
                <a:cs typeface="Verdana" pitchFamily="34" charset="0"/>
              </a:rPr>
              <a:t>de l’esprit et sur les valeurs de l’irrationnel, de l’absurde, du rêve, du </a:t>
            </a:r>
          </a:p>
          <a:p>
            <a:pPr algn="just"/>
            <a:r>
              <a:rPr lang="fr-FR" sz="1400" i="1" dirty="0" smtClean="0">
                <a:solidFill>
                  <a:schemeClr val="accent1">
                    <a:lumMod val="50000"/>
                  </a:schemeClr>
                </a:solidFill>
                <a:latin typeface="Verdana" pitchFamily="34" charset="0"/>
                <a:ea typeface="Verdana" pitchFamily="34" charset="0"/>
                <a:cs typeface="Verdana" pitchFamily="34" charset="0"/>
              </a:rPr>
              <a:t>désir et de la révolte.</a:t>
            </a:r>
          </a:p>
          <a:p>
            <a:pPr algn="just">
              <a:spcAft>
                <a:spcPts val="600"/>
              </a:spcAft>
            </a:pPr>
            <a:r>
              <a:rPr lang="fr-FR" sz="1400" i="1" dirty="0" smtClean="0">
                <a:solidFill>
                  <a:schemeClr val="accent1">
                    <a:lumMod val="50000"/>
                  </a:schemeClr>
                </a:solidFill>
                <a:latin typeface="Verdana" pitchFamily="34" charset="0"/>
                <a:ea typeface="Verdana" pitchFamily="34" charset="0"/>
                <a:cs typeface="Verdana" pitchFamily="34" charset="0"/>
              </a:rPr>
              <a:t>André Breton, sur la définition du surréalisme :</a:t>
            </a:r>
          </a:p>
          <a:p>
            <a:pPr algn="just">
              <a:spcAft>
                <a:spcPts val="1200"/>
              </a:spcAft>
            </a:pPr>
            <a:r>
              <a:rPr lang="fr-FR" sz="1400" dirty="0" smtClean="0">
                <a:solidFill>
                  <a:schemeClr val="accent1">
                    <a:lumMod val="50000"/>
                  </a:schemeClr>
                </a:solidFill>
                <a:latin typeface="Verdana" pitchFamily="34" charset="0"/>
                <a:ea typeface="Verdana" pitchFamily="34" charset="0"/>
                <a:cs typeface="Verdana" pitchFamily="34" charset="0"/>
              </a:rPr>
              <a:t>« Automatisme psychique pur par lequel on se propose d’exprimer, soit verbalement, soit de toute autre manière, le fonctionnement réel de la pensée. Dictée de la pensée, en l’absence de tout contrôle exercé par la raison, en dehors de toute préoccupation esthétique ou morale. »</a:t>
            </a:r>
          </a:p>
          <a:p>
            <a:pPr algn="just"/>
            <a:r>
              <a:rPr lang="fr-FR" sz="1400" dirty="0" smtClean="0">
                <a:solidFill>
                  <a:schemeClr val="accent1">
                    <a:lumMod val="50000"/>
                  </a:schemeClr>
                </a:solidFill>
                <a:latin typeface="Verdana" pitchFamily="34" charset="0"/>
                <a:ea typeface="Verdana" pitchFamily="34" charset="0"/>
                <a:cs typeface="Verdana" pitchFamily="34" charset="0"/>
              </a:rPr>
              <a:t>Le mouvement surréaliste repose donc sur la volonté de libérer l’homme des morales qui le contraignent et des théories qui l’empêchent d’agir, c’est-à-dire nuisent à la force créatrice. Souvent, les écrivains surréalistes se libèrent de la contrainte du sens dans leurs productions littéraires ; c’est ainsi que le groupe surréaliste s’adonnait au jeu du « cadavre exquis », jeu qui consiste à écrire des phrases « au hasard, chaque participant donnant un seul élément de phrase […] sans connaître les autres » (définition </a:t>
            </a:r>
            <a:r>
              <a:rPr lang="fr-FR" sz="1400" dirty="0" err="1" smtClean="0">
                <a:solidFill>
                  <a:schemeClr val="accent1">
                    <a:lumMod val="50000"/>
                  </a:schemeClr>
                </a:solidFill>
                <a:latin typeface="Verdana" pitchFamily="34" charset="0"/>
                <a:ea typeface="Verdana" pitchFamily="34" charset="0"/>
                <a:cs typeface="Verdana" pitchFamily="34" charset="0"/>
              </a:rPr>
              <a:t>TLFi</a:t>
            </a:r>
            <a:r>
              <a:rPr lang="fr-FR" sz="1400" dirty="0" smtClean="0">
                <a:solidFill>
                  <a:schemeClr val="accent1">
                    <a:lumMod val="50000"/>
                  </a:schemeClr>
                </a:solidFill>
                <a:latin typeface="Verdana" pitchFamily="34" charset="0"/>
                <a:ea typeface="Verdana" pitchFamily="34" charset="0"/>
                <a:cs typeface="Verdana" pitchFamily="34" charset="0"/>
              </a:rPr>
              <a:t>). De même, dans la peinture, René Magritte joue souvent sur le décalage entre le titre et le sujet représenté.</a:t>
            </a:r>
          </a:p>
          <a:p>
            <a:pPr algn="just"/>
            <a:r>
              <a:rPr lang="fr-FR" sz="1400" dirty="0" smtClean="0">
                <a:solidFill>
                  <a:schemeClr val="accent1">
                    <a:lumMod val="50000"/>
                  </a:schemeClr>
                </a:solidFill>
                <a:latin typeface="Verdana" pitchFamily="34" charset="0"/>
                <a:ea typeface="Verdana" pitchFamily="34" charset="0"/>
                <a:cs typeface="Verdana" pitchFamily="34" charset="0"/>
              </a:rPr>
              <a:t>Parmi les écrivains surréalistes, on peut citer Louis Aragon (1897-1982), Paul Éluard (1895-1952), Philippe Soupault (1897-1991), Robert Desnos (1900-1945), Antonin Artaud (1896-1946) ou encore Georges Bataille (1897-1962). Parmi les peintres, citons Max Ernst, Salvador Dalí, René Magritte et Juan Miró.</a:t>
            </a:r>
          </a:p>
          <a:p>
            <a:pPr algn="just"/>
            <a:endParaRPr lang="fr-FR" sz="1200" dirty="0" smtClean="0">
              <a:latin typeface="Verdana" pitchFamily="34" charset="0"/>
              <a:ea typeface="Verdana" pitchFamily="34" charset="0"/>
              <a:cs typeface="Verdana" pitchFamily="34" charset="0"/>
            </a:endParaRPr>
          </a:p>
          <a:p>
            <a:pPr algn="just"/>
            <a:r>
              <a:rPr lang="fr-FR" sz="1200" dirty="0" smtClean="0">
                <a:solidFill>
                  <a:schemeClr val="accent1">
                    <a:lumMod val="50000"/>
                  </a:schemeClr>
                </a:solidFill>
                <a:latin typeface="Verdana" pitchFamily="34" charset="0"/>
                <a:ea typeface="Verdana" pitchFamily="34" charset="0"/>
                <a:cs typeface="Verdana" pitchFamily="34" charset="0"/>
              </a:rPr>
              <a:t>Ce texte est issu du site</a:t>
            </a:r>
            <a:r>
              <a:rPr lang="fr-FR" sz="1200" dirty="0" smtClean="0">
                <a:latin typeface="Verdana" pitchFamily="34" charset="0"/>
                <a:ea typeface="Verdana" pitchFamily="34" charset="0"/>
                <a:cs typeface="Verdana" pitchFamily="34" charset="0"/>
              </a:rPr>
              <a:t> </a:t>
            </a:r>
            <a:r>
              <a:rPr lang="fr-FR" sz="1200" dirty="0" smtClean="0">
                <a:latin typeface="Verdana" pitchFamily="34" charset="0"/>
                <a:ea typeface="Verdana" pitchFamily="34" charset="0"/>
                <a:cs typeface="Verdana" pitchFamily="34" charset="0"/>
                <a:hlinkClick r:id="rId4"/>
              </a:rPr>
              <a:t>http://www.etudes-litteraires.com/surrealisme.php</a:t>
            </a:r>
            <a:endParaRPr lang="fr-FR" sz="1200" dirty="0" smtClean="0">
              <a:latin typeface="Verdana" pitchFamily="34" charset="0"/>
              <a:ea typeface="Verdana" pitchFamily="34" charset="0"/>
              <a:cs typeface="Verdana" pitchFamily="34" charset="0"/>
            </a:endParaRPr>
          </a:p>
        </p:txBody>
      </p:sp>
      <p:pic>
        <p:nvPicPr>
          <p:cNvPr id="28674" name="Picture 2" descr="http://iris-bleu.i.r.pic.centerblog.net/o/d4c3eb95.jpg"/>
          <p:cNvPicPr>
            <a:picLocks noChangeAspect="1" noChangeArrowheads="1"/>
          </p:cNvPicPr>
          <p:nvPr/>
        </p:nvPicPr>
        <p:blipFill>
          <a:blip r:embed="rId5" cstate="print"/>
          <a:srcRect l="7254" t="6603" r="9357" b="8586"/>
          <a:stretch>
            <a:fillRect/>
          </a:stretch>
        </p:blipFill>
        <p:spPr bwMode="auto">
          <a:xfrm>
            <a:off x="6948264" y="476672"/>
            <a:ext cx="1981462" cy="151216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5" name="Ondertitel 4"/>
          <p:cNvSpPr>
            <a:spLocks noGrp="1"/>
          </p:cNvSpPr>
          <p:nvPr>
            <p:ph type="subTitle" idx="4294967295"/>
          </p:nvPr>
        </p:nvSpPr>
        <p:spPr>
          <a:xfrm>
            <a:off x="646113" y="981075"/>
            <a:ext cx="8497887" cy="5327650"/>
          </a:xfrm>
        </p:spPr>
        <p:txBody>
          <a:bodyPr>
            <a:normAutofit/>
          </a:bodyPr>
          <a:lstStyle/>
          <a:p>
            <a:pPr algn="l"/>
            <a:endParaRPr lang="fr-FR" sz="2400" b="1" dirty="0" smtClean="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a:p>
            <a:pPr algn="l"/>
            <a:endParaRPr lang="fr-FR" sz="2400" dirty="0">
              <a:solidFill>
                <a:schemeClr val="tx1"/>
              </a:solidFill>
              <a:latin typeface="Verdana" pitchFamily="34" charset="0"/>
              <a:ea typeface="Verdana" pitchFamily="34" charset="0"/>
              <a:cs typeface="Verdana" pitchFamily="34" charset="0"/>
            </a:endParaRPr>
          </a:p>
        </p:txBody>
      </p:sp>
      <p:sp>
        <p:nvSpPr>
          <p:cNvPr id="11" name="Tekstvak 10">
            <a:hlinkClick r:id="rId4" action="ppaction://hlinkpres?slideindex=1&amp;slidetitle="/>
          </p:cNvPr>
          <p:cNvSpPr txBox="1"/>
          <p:nvPr/>
        </p:nvSpPr>
        <p:spPr>
          <a:xfrm>
            <a:off x="755576" y="1133356"/>
            <a:ext cx="7344816" cy="5724644"/>
          </a:xfrm>
          <a:prstGeom prst="rect">
            <a:avLst/>
          </a:prstGeom>
          <a:noFill/>
        </p:spPr>
        <p:txBody>
          <a:bodyPr wrap="square" rtlCol="0">
            <a:spAutoFit/>
          </a:bodyPr>
          <a:lstStyle/>
          <a:p>
            <a:pPr marL="342900" indent="-342900">
              <a:lnSpc>
                <a:spcPct val="150000"/>
              </a:lnSpc>
              <a:buFont typeface="+mj-lt"/>
              <a:buAutoNum type="arabicPeriod"/>
            </a:pPr>
            <a:r>
              <a:rPr lang="fr-FR" dirty="0" smtClean="0">
                <a:solidFill>
                  <a:schemeClr val="accent1">
                    <a:lumMod val="50000"/>
                  </a:schemeClr>
                </a:solidFill>
                <a:latin typeface="Verdana" pitchFamily="34" charset="0"/>
                <a:ea typeface="Verdana" pitchFamily="34" charset="0"/>
                <a:cs typeface="Verdana" pitchFamily="34" charset="0"/>
              </a:rPr>
              <a:t>« </a:t>
            </a:r>
            <a:r>
              <a:rPr lang="fr-FR" i="1" dirty="0" smtClean="0">
                <a:solidFill>
                  <a:schemeClr val="accent1">
                    <a:lumMod val="50000"/>
                  </a:schemeClr>
                </a:solidFill>
                <a:latin typeface="Verdana" pitchFamily="34" charset="0"/>
                <a:ea typeface="Verdana" pitchFamily="34" charset="0"/>
                <a:cs typeface="Verdana" pitchFamily="34" charset="0"/>
              </a:rPr>
              <a:t>Le métier, c’est ce qui ne s’apprend pas.</a:t>
            </a:r>
            <a:r>
              <a:rPr lang="fr-FR" dirty="0" smtClean="0">
                <a:solidFill>
                  <a:schemeClr val="accent1">
                    <a:lumMod val="50000"/>
                  </a:schemeClr>
                </a:solidFill>
                <a:latin typeface="Verdana" pitchFamily="34" charset="0"/>
                <a:ea typeface="Verdana" pitchFamily="34" charset="0"/>
                <a:cs typeface="Verdana" pitchFamily="34" charset="0"/>
              </a:rPr>
              <a:t> »</a:t>
            </a:r>
          </a:p>
          <a:p>
            <a:pPr marL="342900" indent="-342900">
              <a:lnSpc>
                <a:spcPct val="150000"/>
              </a:lnSpc>
              <a:buFont typeface="+mj-lt"/>
              <a:buAutoNum type="arabicPeriod"/>
            </a:pPr>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nSpc>
                <a:spcPct val="150000"/>
              </a:lnSpc>
              <a:buFont typeface="+mj-lt"/>
              <a:buAutoNum type="arabicPeriod"/>
            </a:pPr>
            <a:r>
              <a:rPr lang="fr-FR" dirty="0" smtClean="0">
                <a:solidFill>
                  <a:schemeClr val="accent1">
                    <a:lumMod val="50000"/>
                  </a:schemeClr>
                </a:solidFill>
                <a:latin typeface="Verdana" pitchFamily="34" charset="0"/>
                <a:ea typeface="Verdana" pitchFamily="34" charset="0"/>
                <a:cs typeface="Verdana" pitchFamily="34" charset="0"/>
              </a:rPr>
              <a:t>« </a:t>
            </a:r>
            <a:r>
              <a:rPr lang="fr-FR" i="1" dirty="0" smtClean="0">
                <a:solidFill>
                  <a:schemeClr val="accent1">
                    <a:lumMod val="50000"/>
                  </a:schemeClr>
                </a:solidFill>
                <a:latin typeface="Verdana" pitchFamily="34" charset="0"/>
                <a:ea typeface="Verdana" pitchFamily="34" charset="0"/>
                <a:cs typeface="Verdana" pitchFamily="34" charset="0"/>
              </a:rPr>
              <a:t>Un tableau ne vit que par celui qui le regarde.</a:t>
            </a:r>
            <a:r>
              <a:rPr lang="fr-FR" dirty="0" smtClean="0">
                <a:solidFill>
                  <a:schemeClr val="accent1">
                    <a:lumMod val="50000"/>
                  </a:schemeClr>
                </a:solidFill>
                <a:latin typeface="Verdana" pitchFamily="34" charset="0"/>
                <a:ea typeface="Verdana" pitchFamily="34" charset="0"/>
                <a:cs typeface="Verdana" pitchFamily="34" charset="0"/>
              </a:rPr>
              <a:t> »</a:t>
            </a:r>
          </a:p>
          <a:p>
            <a:pPr marL="342900" indent="-342900">
              <a:lnSpc>
                <a:spcPct val="150000"/>
              </a:lnSpc>
              <a:buFont typeface="+mj-lt"/>
              <a:buAutoNum type="arabicPeriod"/>
            </a:pPr>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nSpc>
                <a:spcPct val="150000"/>
              </a:lnSpc>
              <a:buFont typeface="+mj-lt"/>
              <a:buAutoNum type="arabicPeriod"/>
            </a:pPr>
            <a:r>
              <a:rPr lang="fr-FR" dirty="0" smtClean="0">
                <a:solidFill>
                  <a:schemeClr val="accent1">
                    <a:lumMod val="50000"/>
                  </a:schemeClr>
                </a:solidFill>
                <a:latin typeface="Verdana" pitchFamily="34" charset="0"/>
                <a:ea typeface="Verdana" pitchFamily="34" charset="0"/>
                <a:cs typeface="Verdana" pitchFamily="34" charset="0"/>
              </a:rPr>
              <a:t>« </a:t>
            </a:r>
            <a:r>
              <a:rPr lang="fr-FR" i="1" dirty="0" smtClean="0">
                <a:solidFill>
                  <a:schemeClr val="accent1">
                    <a:lumMod val="50000"/>
                  </a:schemeClr>
                </a:solidFill>
                <a:latin typeface="Verdana" pitchFamily="34" charset="0"/>
                <a:ea typeface="Verdana" pitchFamily="34" charset="0"/>
                <a:cs typeface="Verdana" pitchFamily="34" charset="0"/>
              </a:rPr>
              <a:t>Je ne peins pas ce que je vois, je peins ce que je pense.</a:t>
            </a:r>
            <a:r>
              <a:rPr lang="fr-FR" dirty="0" smtClean="0">
                <a:solidFill>
                  <a:schemeClr val="accent1">
                    <a:lumMod val="50000"/>
                  </a:schemeClr>
                </a:solidFill>
                <a:latin typeface="Verdana" pitchFamily="34" charset="0"/>
                <a:ea typeface="Verdana" pitchFamily="34" charset="0"/>
                <a:cs typeface="Verdana" pitchFamily="34" charset="0"/>
              </a:rPr>
              <a:t> »</a:t>
            </a:r>
          </a:p>
          <a:p>
            <a:pPr marL="342900" indent="-342900">
              <a:lnSpc>
                <a:spcPct val="150000"/>
              </a:lnSpc>
              <a:buFont typeface="+mj-lt"/>
              <a:buAutoNum type="arabicPeriod"/>
            </a:pPr>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nSpc>
                <a:spcPct val="150000"/>
              </a:lnSpc>
              <a:buFont typeface="+mj-lt"/>
              <a:buAutoNum type="arabicPeriod"/>
            </a:pPr>
            <a:r>
              <a:rPr lang="fr-FR" dirty="0" smtClean="0">
                <a:solidFill>
                  <a:schemeClr val="accent1">
                    <a:lumMod val="50000"/>
                  </a:schemeClr>
                </a:solidFill>
                <a:latin typeface="Verdana" pitchFamily="34" charset="0"/>
                <a:ea typeface="Verdana" pitchFamily="34" charset="0"/>
                <a:cs typeface="Verdana" pitchFamily="34" charset="0"/>
              </a:rPr>
              <a:t>« </a:t>
            </a:r>
            <a:r>
              <a:rPr lang="fr-FR" i="1" dirty="0" smtClean="0">
                <a:solidFill>
                  <a:schemeClr val="accent1">
                    <a:lumMod val="50000"/>
                  </a:schemeClr>
                </a:solidFill>
                <a:latin typeface="Verdana" pitchFamily="34" charset="0"/>
                <a:ea typeface="Verdana" pitchFamily="34" charset="0"/>
                <a:cs typeface="Verdana" pitchFamily="34" charset="0"/>
              </a:rPr>
              <a:t>Si l’on sait exactement ce qu’on va faire, à quoi bon le faire?</a:t>
            </a:r>
            <a:r>
              <a:rPr lang="fr-FR" dirty="0" smtClean="0">
                <a:solidFill>
                  <a:schemeClr val="accent1">
                    <a:lumMod val="50000"/>
                  </a:schemeClr>
                </a:solidFill>
                <a:latin typeface="Verdana" pitchFamily="34" charset="0"/>
                <a:ea typeface="Verdana" pitchFamily="34" charset="0"/>
                <a:cs typeface="Verdana" pitchFamily="34" charset="0"/>
              </a:rPr>
              <a:t> »</a:t>
            </a:r>
          </a:p>
          <a:p>
            <a:pPr marL="342900" indent="-342900">
              <a:lnSpc>
                <a:spcPct val="150000"/>
              </a:lnSpc>
              <a:buFont typeface="+mj-lt"/>
              <a:buAutoNum type="arabicPeriod"/>
            </a:pPr>
            <a:endParaRPr lang="fr-FR" dirty="0" smtClean="0">
              <a:solidFill>
                <a:schemeClr val="accent1">
                  <a:lumMod val="50000"/>
                </a:schemeClr>
              </a:solidFill>
              <a:latin typeface="Verdana" pitchFamily="34" charset="0"/>
              <a:ea typeface="Verdana" pitchFamily="34" charset="0"/>
              <a:cs typeface="Verdana" pitchFamily="34" charset="0"/>
            </a:endParaRPr>
          </a:p>
          <a:p>
            <a:pPr marL="342900" indent="-342900">
              <a:lnSpc>
                <a:spcPct val="150000"/>
              </a:lnSpc>
              <a:buFont typeface="+mj-lt"/>
              <a:buAutoNum type="arabicPeriod"/>
            </a:pPr>
            <a:r>
              <a:rPr lang="fr-FR" dirty="0" smtClean="0">
                <a:solidFill>
                  <a:schemeClr val="accent1">
                    <a:lumMod val="50000"/>
                  </a:schemeClr>
                </a:solidFill>
                <a:latin typeface="Verdana" pitchFamily="34" charset="0"/>
                <a:ea typeface="Verdana" pitchFamily="34" charset="0"/>
                <a:cs typeface="Verdana" pitchFamily="34" charset="0"/>
              </a:rPr>
              <a:t>« </a:t>
            </a:r>
            <a:r>
              <a:rPr lang="fr-FR" i="1" dirty="0" smtClean="0">
                <a:solidFill>
                  <a:schemeClr val="accent1">
                    <a:lumMod val="50000"/>
                  </a:schemeClr>
                </a:solidFill>
                <a:latin typeface="Verdana" pitchFamily="34" charset="0"/>
                <a:ea typeface="Verdana" pitchFamily="34" charset="0"/>
                <a:cs typeface="Verdana" pitchFamily="34" charset="0"/>
              </a:rPr>
              <a:t>Un tableau était une somme d’additions. Chez moi, un tableau est une somme de destructions.</a:t>
            </a:r>
            <a:r>
              <a:rPr lang="fr-FR" dirty="0" smtClean="0">
                <a:solidFill>
                  <a:schemeClr val="accent1">
                    <a:lumMod val="50000"/>
                  </a:schemeClr>
                </a:solidFill>
                <a:latin typeface="Verdana" pitchFamily="34" charset="0"/>
                <a:ea typeface="Verdana" pitchFamily="34" charset="0"/>
                <a:cs typeface="Verdana" pitchFamily="34" charset="0"/>
              </a:rPr>
              <a:t> »</a:t>
            </a:r>
          </a:p>
          <a:p>
            <a:pPr marL="342900" indent="-342900">
              <a:lnSpc>
                <a:spcPct val="150000"/>
              </a:lnSpc>
            </a:pPr>
            <a:endParaRPr lang="fr-FR" sz="1400" dirty="0" smtClean="0">
              <a:solidFill>
                <a:schemeClr val="accent1">
                  <a:lumMod val="50000"/>
                </a:schemeClr>
              </a:solidFill>
              <a:latin typeface="Verdana" pitchFamily="34" charset="0"/>
              <a:ea typeface="Verdana" pitchFamily="34" charset="0"/>
              <a:cs typeface="Verdana" pitchFamily="34" charset="0"/>
            </a:endParaRPr>
          </a:p>
          <a:p>
            <a:pPr marL="342900" indent="-342900">
              <a:lnSpc>
                <a:spcPct val="150000"/>
              </a:lnSpc>
            </a:pPr>
            <a:r>
              <a:rPr lang="fr-FR" sz="1400" dirty="0" smtClean="0">
                <a:solidFill>
                  <a:schemeClr val="accent1">
                    <a:lumMod val="50000"/>
                  </a:schemeClr>
                </a:solidFill>
                <a:latin typeface="Verdana" pitchFamily="34" charset="0"/>
                <a:ea typeface="Verdana" pitchFamily="34" charset="0"/>
                <a:cs typeface="Verdana" pitchFamily="34" charset="0"/>
              </a:rPr>
              <a:t>Plus de citations de Picasso se trouvent </a:t>
            </a:r>
            <a:r>
              <a:rPr lang="fr-FR" sz="1400" dirty="0" smtClean="0">
                <a:solidFill>
                  <a:schemeClr val="accent1">
                    <a:lumMod val="50000"/>
                  </a:schemeClr>
                </a:solidFill>
                <a:latin typeface="Broadway" pitchFamily="82" charset="0"/>
                <a:ea typeface="Verdana" pitchFamily="34" charset="0"/>
                <a:cs typeface="Verdana" pitchFamily="34" charset="0"/>
                <a:hlinkClick r:id="rId5"/>
              </a:rPr>
              <a:t>ici</a:t>
            </a:r>
            <a:r>
              <a:rPr lang="fr-FR" sz="1400" dirty="0" smtClean="0">
                <a:solidFill>
                  <a:schemeClr val="accent1">
                    <a:lumMod val="50000"/>
                  </a:schemeClr>
                </a:solidFill>
                <a:latin typeface="Verdana" pitchFamily="34" charset="0"/>
                <a:ea typeface="Verdana" pitchFamily="34" charset="0"/>
                <a:cs typeface="Verdana" pitchFamily="34" charset="0"/>
              </a:rPr>
              <a:t>.</a:t>
            </a:r>
          </a:p>
        </p:txBody>
      </p:sp>
      <p:sp>
        <p:nvSpPr>
          <p:cNvPr id="6" name="Tekstvak 5"/>
          <p:cNvSpPr txBox="1"/>
          <p:nvPr/>
        </p:nvSpPr>
        <p:spPr>
          <a:xfrm>
            <a:off x="755576" y="332656"/>
            <a:ext cx="7272808" cy="723916"/>
          </a:xfrm>
          <a:prstGeom prst="rect">
            <a:avLst/>
          </a:prstGeom>
          <a:noFill/>
        </p:spPr>
        <p:txBody>
          <a:bodyPr wrap="square" rtlCol="0">
            <a:spAutoFit/>
          </a:bodyPr>
          <a:lstStyle/>
          <a:p>
            <a:pPr algn="just">
              <a:lnSpc>
                <a:spcPct val="114000"/>
              </a:lnSpc>
            </a:pPr>
            <a:r>
              <a:rPr lang="fr-FR" b="1" dirty="0" smtClean="0">
                <a:solidFill>
                  <a:schemeClr val="accent1">
                    <a:lumMod val="50000"/>
                  </a:schemeClr>
                </a:solidFill>
                <a:latin typeface="Verdana" pitchFamily="34" charset="0"/>
                <a:ea typeface="Verdana" pitchFamily="34" charset="0"/>
                <a:cs typeface="Verdana" pitchFamily="34" charset="0"/>
              </a:rPr>
              <a:t>Voici quelques citations de Picasso. Parlez à deux de chaque citation. Que pensez-vous de ces citations?</a:t>
            </a:r>
          </a:p>
        </p:txBody>
      </p:sp>
      <p:pic>
        <p:nvPicPr>
          <p:cNvPr id="7" name="Picture 8" descr="http://blog.vevida.com/wp-content/uploads/2009/05/vraagteken.jpg"/>
          <p:cNvPicPr>
            <a:picLocks noChangeAspect="1" noChangeArrowheads="1"/>
          </p:cNvPicPr>
          <p:nvPr/>
        </p:nvPicPr>
        <p:blipFill>
          <a:blip r:embed="rId6" cstate="print">
            <a:lum bright="10000"/>
          </a:blip>
          <a:srcRect/>
          <a:stretch>
            <a:fillRect/>
          </a:stretch>
        </p:blipFill>
        <p:spPr bwMode="auto">
          <a:xfrm>
            <a:off x="323528" y="332656"/>
            <a:ext cx="379092" cy="7920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8" name="Tekstvak 7"/>
          <p:cNvSpPr txBox="1"/>
          <p:nvPr/>
        </p:nvSpPr>
        <p:spPr>
          <a:xfrm>
            <a:off x="971600" y="1412776"/>
            <a:ext cx="7128792" cy="3970318"/>
          </a:xfrm>
          <a:prstGeom prst="rect">
            <a:avLst/>
          </a:prstGeom>
          <a:noFill/>
        </p:spPr>
        <p:txBody>
          <a:bodyPr wrap="square" rtlCol="0">
            <a:spAutoFit/>
          </a:bodyPr>
          <a:lstStyle/>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Introduction</a:t>
            </a:r>
          </a:p>
          <a:p>
            <a:pPr marL="342900" indent="-342900">
              <a:lnSpc>
                <a:spcPct val="150000"/>
              </a:lnSpc>
              <a:buFont typeface="+mj-lt"/>
              <a:buAutoNum type="arabicPeriod"/>
            </a:pPr>
            <a:r>
              <a:rPr lang="fr-FR" sz="2800" dirty="0" smtClean="0">
                <a:solidFill>
                  <a:schemeClr val="accent1">
                    <a:lumMod val="50000"/>
                  </a:schemeClr>
                </a:solidFill>
                <a:latin typeface="Verdana" pitchFamily="34" charset="0"/>
                <a:ea typeface="Verdana" pitchFamily="34" charset="0"/>
                <a:cs typeface="Verdana" pitchFamily="34" charset="0"/>
              </a:rPr>
              <a:t>Tâche</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Processus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Ressources</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Conclusion</a:t>
            </a:r>
          </a:p>
          <a:p>
            <a:pPr marL="342900" indent="-342900">
              <a:lnSpc>
                <a:spcPct val="150000"/>
              </a:lnSpc>
              <a:buFont typeface="+mj-lt"/>
              <a:buAutoNum type="arabicPeriod"/>
            </a:pPr>
            <a:r>
              <a:rPr lang="fr-FR" sz="2800" dirty="0" smtClean="0">
                <a:solidFill>
                  <a:srgbClr val="FF0000"/>
                </a:solidFill>
                <a:latin typeface="Verdana" pitchFamily="34" charset="0"/>
                <a:ea typeface="Verdana" pitchFamily="34" charset="0"/>
                <a:cs typeface="Verdana" pitchFamily="34" charset="0"/>
              </a:rPr>
              <a:t>Évaluation</a:t>
            </a:r>
          </a:p>
        </p:txBody>
      </p:sp>
      <p:pic>
        <p:nvPicPr>
          <p:cNvPr id="25604" name="Picture 4" descr="http://www.chrisdenengelsman.nl/Reprocitaat/Picasso%20Pablo/12.zelfportret%201907.jpg"/>
          <p:cNvPicPr>
            <a:picLocks noChangeAspect="1" noChangeArrowheads="1"/>
          </p:cNvPicPr>
          <p:nvPr/>
        </p:nvPicPr>
        <p:blipFill>
          <a:blip r:embed="rId4" cstate="print"/>
          <a:srcRect/>
          <a:stretch>
            <a:fillRect/>
          </a:stretch>
        </p:blipFill>
        <p:spPr bwMode="auto">
          <a:xfrm>
            <a:off x="4572000" y="980728"/>
            <a:ext cx="3838575" cy="4924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picasso.jpg"/>
          <p:cNvPicPr>
            <a:picLocks noChangeAspect="1"/>
          </p:cNvPicPr>
          <p:nvPr/>
        </p:nvPicPr>
        <p:blipFill>
          <a:blip r:embed="rId3" cstate="print">
            <a:lum bright="40000"/>
          </a:blip>
          <a:stretch>
            <a:fillRect/>
          </a:stretch>
        </p:blipFill>
        <p:spPr>
          <a:xfrm>
            <a:off x="0" y="0"/>
            <a:ext cx="9144000" cy="6902656"/>
          </a:xfrm>
          <a:prstGeom prst="rect">
            <a:avLst/>
          </a:prstGeom>
        </p:spPr>
      </p:pic>
      <p:sp>
        <p:nvSpPr>
          <p:cNvPr id="7" name="Tekstvak 6"/>
          <p:cNvSpPr txBox="1"/>
          <p:nvPr/>
        </p:nvSpPr>
        <p:spPr>
          <a:xfrm>
            <a:off x="755576" y="1268760"/>
            <a:ext cx="7560840" cy="5144998"/>
          </a:xfrm>
          <a:prstGeom prst="rect">
            <a:avLst/>
          </a:prstGeom>
          <a:noFill/>
        </p:spPr>
        <p:txBody>
          <a:bodyPr wrap="square" rtlCol="0">
            <a:spAutoFit/>
          </a:bodyPr>
          <a:lstStyle/>
          <a:p>
            <a:pPr algn="just">
              <a:lnSpc>
                <a:spcPct val="114000"/>
              </a:lnSpc>
            </a:pPr>
            <a:r>
              <a:rPr lang="fr-FR" dirty="0" smtClean="0">
                <a:solidFill>
                  <a:schemeClr val="accent1">
                    <a:lumMod val="50000"/>
                  </a:schemeClr>
                </a:solidFill>
                <a:latin typeface="Verdana" pitchFamily="34" charset="0"/>
                <a:ea typeface="Verdana" pitchFamily="34" charset="0"/>
                <a:cs typeface="Verdana" pitchFamily="34" charset="0"/>
              </a:rPr>
              <a:t>Ton école organise bientôt une journée portes ouvertes. Pour pouvoir plaire aux visiteurs, elle offre plusieurs activités.</a:t>
            </a:r>
          </a:p>
          <a:p>
            <a:pPr algn="just">
              <a:lnSpc>
                <a:spcPct val="114000"/>
              </a:lnSpc>
            </a:pPr>
            <a:r>
              <a:rPr lang="fr-FR" dirty="0" smtClean="0">
                <a:solidFill>
                  <a:schemeClr val="accent1">
                    <a:lumMod val="50000"/>
                  </a:schemeClr>
                </a:solidFill>
                <a:latin typeface="Verdana" pitchFamily="34" charset="0"/>
                <a:ea typeface="Verdana" pitchFamily="34" charset="0"/>
                <a:cs typeface="Verdana" pitchFamily="34" charset="0"/>
              </a:rPr>
              <a:t>Ta classe a été chargée de </a:t>
            </a:r>
            <a:r>
              <a:rPr lang="fr-FR" b="1" dirty="0" smtClean="0">
                <a:solidFill>
                  <a:schemeClr val="accent1">
                    <a:lumMod val="50000"/>
                  </a:schemeClr>
                </a:solidFill>
                <a:latin typeface="Verdana" pitchFamily="34" charset="0"/>
                <a:ea typeface="Verdana" pitchFamily="34" charset="0"/>
                <a:cs typeface="Verdana" pitchFamily="34" charset="0"/>
              </a:rPr>
              <a:t>mettre sur pied un exposé de 30 minutes concernant Picasso</a:t>
            </a:r>
            <a:r>
              <a:rPr lang="fr-FR" dirty="0" smtClean="0">
                <a:solidFill>
                  <a:schemeClr val="accent1">
                    <a:lumMod val="50000"/>
                  </a:schemeClr>
                </a:solidFill>
                <a:latin typeface="Verdana" pitchFamily="34" charset="0"/>
                <a:ea typeface="Verdana" pitchFamily="34" charset="0"/>
                <a:cs typeface="Verdana" pitchFamily="34" charset="0"/>
              </a:rPr>
              <a:t>. Vous devez sélectionner </a:t>
            </a:r>
            <a:r>
              <a:rPr lang="fr-FR" b="1" dirty="0" smtClean="0">
                <a:solidFill>
                  <a:schemeClr val="accent1">
                    <a:lumMod val="50000"/>
                  </a:schemeClr>
                </a:solidFill>
                <a:latin typeface="Verdana" pitchFamily="34" charset="0"/>
                <a:ea typeface="Verdana" pitchFamily="34" charset="0"/>
                <a:cs typeface="Verdana" pitchFamily="34" charset="0"/>
              </a:rPr>
              <a:t>quatre tableaux, chaque tableau étant issu d’une autre période</a:t>
            </a:r>
            <a:r>
              <a:rPr lang="fr-FR" dirty="0" smtClean="0">
                <a:solidFill>
                  <a:schemeClr val="accent1">
                    <a:lumMod val="50000"/>
                  </a:schemeClr>
                </a:solidFill>
                <a:latin typeface="Verdana" pitchFamily="34" charset="0"/>
                <a:ea typeface="Verdana" pitchFamily="34" charset="0"/>
                <a:cs typeface="Verdana" pitchFamily="34" charset="0"/>
              </a:rPr>
              <a:t>: Période Bleue, Période Rose, Cubisme ou Surréalisme. </a:t>
            </a:r>
          </a:p>
          <a:p>
            <a:pPr algn="just">
              <a:lnSpc>
                <a:spcPct val="114000"/>
              </a:lnSpc>
            </a:pPr>
            <a:endParaRPr lang="fr-FR" dirty="0" smtClean="0">
              <a:solidFill>
                <a:schemeClr val="accent1">
                  <a:lumMod val="50000"/>
                </a:schemeClr>
              </a:solidFill>
              <a:latin typeface="Verdana" pitchFamily="34" charset="0"/>
              <a:ea typeface="Verdana" pitchFamily="34" charset="0"/>
              <a:cs typeface="Verdana" pitchFamily="34" charset="0"/>
            </a:endParaRPr>
          </a:p>
          <a:p>
            <a:pPr algn="just">
              <a:lnSpc>
                <a:spcPct val="114000"/>
              </a:lnSpc>
            </a:pPr>
            <a:r>
              <a:rPr lang="fr-FR" dirty="0" smtClean="0">
                <a:solidFill>
                  <a:schemeClr val="accent1">
                    <a:lumMod val="50000"/>
                  </a:schemeClr>
                </a:solidFill>
                <a:latin typeface="Verdana" pitchFamily="34" charset="0"/>
                <a:ea typeface="Verdana" pitchFamily="34" charset="0"/>
                <a:cs typeface="Verdana" pitchFamily="34" charset="0"/>
              </a:rPr>
              <a:t>La tâche se fait en </a:t>
            </a:r>
            <a:r>
              <a:rPr lang="fr-FR" b="1" dirty="0" smtClean="0">
                <a:solidFill>
                  <a:schemeClr val="accent1">
                    <a:lumMod val="50000"/>
                  </a:schemeClr>
                </a:solidFill>
                <a:latin typeface="Verdana" pitchFamily="34" charset="0"/>
                <a:ea typeface="Verdana" pitchFamily="34" charset="0"/>
                <a:cs typeface="Verdana" pitchFamily="34" charset="0"/>
              </a:rPr>
              <a:t>groupe de cinq personnes </a:t>
            </a:r>
            <a:r>
              <a:rPr lang="fr-FR" dirty="0" smtClean="0">
                <a:solidFill>
                  <a:schemeClr val="accent1">
                    <a:lumMod val="50000"/>
                  </a:schemeClr>
                </a:solidFill>
                <a:latin typeface="Verdana" pitchFamily="34" charset="0"/>
                <a:ea typeface="Verdana" pitchFamily="34" charset="0"/>
                <a:cs typeface="Verdana" pitchFamily="34" charset="0"/>
              </a:rPr>
              <a:t>et consiste en deux parties:</a:t>
            </a:r>
          </a:p>
          <a:p>
            <a:pPr algn="just">
              <a:lnSpc>
                <a:spcPct val="114000"/>
              </a:lnSpc>
              <a:buFont typeface="Wingdings" pitchFamily="2" charset="2"/>
              <a:buChar char="§"/>
            </a:pPr>
            <a:r>
              <a:rPr lang="fr-FR" b="1" dirty="0" smtClean="0">
                <a:solidFill>
                  <a:schemeClr val="accent1">
                    <a:lumMod val="50000"/>
                  </a:schemeClr>
                </a:solidFill>
                <a:latin typeface="Verdana" pitchFamily="34" charset="0"/>
                <a:ea typeface="Verdana" pitchFamily="34" charset="0"/>
                <a:cs typeface="Verdana" pitchFamily="34" charset="0"/>
              </a:rPr>
              <a:t> </a:t>
            </a:r>
            <a:r>
              <a:rPr lang="fr-FR" dirty="0" smtClean="0">
                <a:solidFill>
                  <a:schemeClr val="accent1">
                    <a:lumMod val="50000"/>
                  </a:schemeClr>
                </a:solidFill>
                <a:latin typeface="Verdana" pitchFamily="34" charset="0"/>
                <a:ea typeface="Verdana" pitchFamily="34" charset="0"/>
                <a:cs typeface="Verdana" pitchFamily="34" charset="0"/>
              </a:rPr>
              <a:t>la première partie se fait par écrit: vous devez </a:t>
            </a:r>
            <a:r>
              <a:rPr lang="fr-FR" b="1" dirty="0" smtClean="0">
                <a:solidFill>
                  <a:schemeClr val="accent1">
                    <a:lumMod val="50000"/>
                  </a:schemeClr>
                </a:solidFill>
                <a:latin typeface="Verdana" pitchFamily="34" charset="0"/>
                <a:ea typeface="Verdana" pitchFamily="34" charset="0"/>
                <a:cs typeface="Verdana" pitchFamily="34" charset="0"/>
              </a:rPr>
              <a:t>inventer une affiche </a:t>
            </a:r>
            <a:r>
              <a:rPr lang="fr-FR" dirty="0" smtClean="0">
                <a:solidFill>
                  <a:schemeClr val="accent1">
                    <a:lumMod val="50000"/>
                  </a:schemeClr>
                </a:solidFill>
                <a:latin typeface="Verdana" pitchFamily="34" charset="0"/>
                <a:ea typeface="Verdana" pitchFamily="34" charset="0"/>
                <a:cs typeface="Verdana" pitchFamily="34" charset="0"/>
              </a:rPr>
              <a:t>pour votre exposé;</a:t>
            </a:r>
          </a:p>
          <a:p>
            <a:pPr algn="just">
              <a:lnSpc>
                <a:spcPct val="114000"/>
              </a:lnSpc>
              <a:buFont typeface="Wingdings" pitchFamily="2" charset="2"/>
              <a:buChar char="§"/>
            </a:pPr>
            <a:r>
              <a:rPr lang="fr-FR" b="1" dirty="0" smtClean="0">
                <a:solidFill>
                  <a:schemeClr val="accent1">
                    <a:lumMod val="50000"/>
                  </a:schemeClr>
                </a:solidFill>
                <a:latin typeface="Verdana" pitchFamily="34" charset="0"/>
                <a:ea typeface="Verdana" pitchFamily="34" charset="0"/>
                <a:cs typeface="Verdana" pitchFamily="34" charset="0"/>
              </a:rPr>
              <a:t> </a:t>
            </a:r>
            <a:r>
              <a:rPr lang="fr-FR" dirty="0" smtClean="0">
                <a:solidFill>
                  <a:schemeClr val="accent1">
                    <a:lumMod val="50000"/>
                  </a:schemeClr>
                </a:solidFill>
                <a:latin typeface="Verdana" pitchFamily="34" charset="0"/>
                <a:ea typeface="Verdana" pitchFamily="34" charset="0"/>
                <a:cs typeface="Verdana" pitchFamily="34" charset="0"/>
              </a:rPr>
              <a:t>la deuxième partie se fait oralement: vous devez </a:t>
            </a:r>
            <a:r>
              <a:rPr lang="fr-FR" b="1" dirty="0" smtClean="0">
                <a:solidFill>
                  <a:schemeClr val="accent1">
                    <a:lumMod val="50000"/>
                  </a:schemeClr>
                </a:solidFill>
                <a:latin typeface="Verdana" pitchFamily="34" charset="0"/>
                <a:ea typeface="Verdana" pitchFamily="34" charset="0"/>
                <a:cs typeface="Verdana" pitchFamily="34" charset="0"/>
              </a:rPr>
              <a:t>présenter votre exposé</a:t>
            </a:r>
            <a:r>
              <a:rPr lang="fr-FR" dirty="0" smtClean="0">
                <a:solidFill>
                  <a:schemeClr val="accent1">
                    <a:lumMod val="50000"/>
                  </a:schemeClr>
                </a:solidFill>
                <a:latin typeface="Verdana" pitchFamily="34" charset="0"/>
                <a:ea typeface="Verdana" pitchFamily="34" charset="0"/>
                <a:cs typeface="Verdana" pitchFamily="34" charset="0"/>
              </a:rPr>
              <a:t>. </a:t>
            </a:r>
          </a:p>
          <a:p>
            <a:pPr algn="just">
              <a:lnSpc>
                <a:spcPct val="114000"/>
              </a:lnSpc>
            </a:pPr>
            <a:endParaRPr lang="fr-FR" b="1" dirty="0" smtClean="0">
              <a:solidFill>
                <a:schemeClr val="accent1">
                  <a:lumMod val="50000"/>
                </a:schemeClr>
              </a:solidFill>
              <a:latin typeface="Verdana" pitchFamily="34" charset="0"/>
              <a:ea typeface="Verdana" pitchFamily="34" charset="0"/>
              <a:cs typeface="Verdana" pitchFamily="34" charset="0"/>
            </a:endParaRPr>
          </a:p>
          <a:p>
            <a:pPr algn="ctr">
              <a:lnSpc>
                <a:spcPct val="114000"/>
              </a:lnSpc>
            </a:pPr>
            <a:r>
              <a:rPr lang="fr-FR" b="1" dirty="0" smtClean="0">
                <a:solidFill>
                  <a:schemeClr val="accent1">
                    <a:lumMod val="50000"/>
                  </a:schemeClr>
                </a:solidFill>
                <a:latin typeface="Verdana" pitchFamily="34" charset="0"/>
                <a:ea typeface="Verdana" pitchFamily="34" charset="0"/>
                <a:cs typeface="Verdana" pitchFamily="34" charset="0"/>
              </a:rPr>
              <a:t>Bonne chance! </a:t>
            </a:r>
            <a:endParaRPr lang="fr-FR" b="1" dirty="0">
              <a:solidFill>
                <a:schemeClr val="accent1">
                  <a:lumMod val="50000"/>
                </a:schemeClr>
              </a:solidFill>
              <a:latin typeface="Verdana" pitchFamily="34" charset="0"/>
              <a:ea typeface="Verdana" pitchFamily="34" charset="0"/>
              <a:cs typeface="Verdana" pitchFamily="34" charset="0"/>
            </a:endParaRPr>
          </a:p>
        </p:txBody>
      </p:sp>
      <p:sp>
        <p:nvSpPr>
          <p:cNvPr id="8" name="Tekstvak 7"/>
          <p:cNvSpPr txBox="1"/>
          <p:nvPr/>
        </p:nvSpPr>
        <p:spPr>
          <a:xfrm>
            <a:off x="611560" y="404664"/>
            <a:ext cx="7416824" cy="646331"/>
          </a:xfrm>
          <a:prstGeom prst="rect">
            <a:avLst/>
          </a:prstGeom>
          <a:noFill/>
        </p:spPr>
        <p:txBody>
          <a:bodyPr wrap="square" rtlCol="0">
            <a:spAutoFit/>
          </a:bodyPr>
          <a:lstStyle/>
          <a:p>
            <a:pPr algn="ctr"/>
            <a:r>
              <a:rPr lang="nl-BE" sz="3600" dirty="0" smtClean="0">
                <a:solidFill>
                  <a:srgbClr val="FF0000"/>
                </a:solidFill>
                <a:latin typeface="Verdana" pitchFamily="34" charset="0"/>
                <a:ea typeface="Verdana" pitchFamily="34" charset="0"/>
                <a:cs typeface="Verdana" pitchFamily="34" charset="0"/>
              </a:rPr>
              <a:t>2.</a:t>
            </a:r>
            <a:r>
              <a:rPr lang="fr-FR" sz="3600" dirty="0" smtClean="0">
                <a:solidFill>
                  <a:srgbClr val="FF0000"/>
                </a:solidFill>
                <a:latin typeface="Verdana" pitchFamily="34" charset="0"/>
                <a:ea typeface="Verdana" pitchFamily="34" charset="0"/>
                <a:cs typeface="Verdana" pitchFamily="34" charset="0"/>
              </a:rPr>
              <a:t> Tâche</a:t>
            </a:r>
            <a:endParaRPr lang="fr-FR" sz="3600" dirty="0">
              <a:solidFill>
                <a:srgbClr val="FF0000"/>
              </a:solidFill>
              <a:latin typeface="Verdana" pitchFamily="34" charset="0"/>
              <a:ea typeface="Verdana" pitchFamily="34" charset="0"/>
              <a:cs typeface="Verdana" pitchFamily="34" charset="0"/>
            </a:endParaRPr>
          </a:p>
        </p:txBody>
      </p:sp>
      <p:pic>
        <p:nvPicPr>
          <p:cNvPr id="14338" name="Picture 2" descr="http://static.skynetblogs.be/media/10565/dyn003_original_314_400_pjpeg_3393_7c479d4d593a3ae98b3c82458d60fba9.2.jpg"/>
          <p:cNvPicPr>
            <a:picLocks noChangeAspect="1" noChangeArrowheads="1"/>
          </p:cNvPicPr>
          <p:nvPr/>
        </p:nvPicPr>
        <p:blipFill>
          <a:blip r:embed="rId4" cstate="print"/>
          <a:srcRect l="9196" t="2755" r="17090" b="3558"/>
          <a:stretch>
            <a:fillRect/>
          </a:stretch>
        </p:blipFill>
        <p:spPr bwMode="auto">
          <a:xfrm rot="16200000">
            <a:off x="5879793" y="5285472"/>
            <a:ext cx="1200839" cy="194421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945</Words>
  <Application>Microsoft Office PowerPoint</Application>
  <PresentationFormat>On-screen Show (4:3)</PresentationFormat>
  <Paragraphs>195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Office-thema</vt:lpstr>
      <vt:lpstr>Pablo Ruiz Picasso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Ressources</vt:lpstr>
      <vt:lpstr>PowerPoint Presentation</vt:lpstr>
      <vt:lpstr>5. Conclusion</vt:lpstr>
      <vt:lpstr>PowerPoint Presentation</vt:lpstr>
      <vt:lpstr>6. Évaluation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Danaé</dc:creator>
  <cp:lastModifiedBy>Vandermeulen Nina</cp:lastModifiedBy>
  <cp:revision>356</cp:revision>
  <dcterms:created xsi:type="dcterms:W3CDTF">2012-04-30T17:27:58Z</dcterms:created>
  <dcterms:modified xsi:type="dcterms:W3CDTF">2014-12-19T15:07:55Z</dcterms:modified>
</cp:coreProperties>
</file>