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79" r:id="rId7"/>
    <p:sldId id="272" r:id="rId8"/>
    <p:sldId id="276" r:id="rId9"/>
    <p:sldId id="275" r:id="rId10"/>
    <p:sldId id="262" r:id="rId11"/>
    <p:sldId id="266" r:id="rId12"/>
    <p:sldId id="267" r:id="rId13"/>
    <p:sldId id="268" r:id="rId14"/>
    <p:sldId id="269" r:id="rId15"/>
    <p:sldId id="270" r:id="rId16"/>
    <p:sldId id="271" r:id="rId17"/>
    <p:sldId id="277" r:id="rId18"/>
    <p:sldId id="260" r:id="rId19"/>
    <p:sldId id="278" r:id="rId20"/>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B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nl-BE"/>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A05CBB98-0A3A-4A64-A7EA-885067763BD4}" type="slidenum">
              <a:rPr lang="nl-NL"/>
              <a:pPr>
                <a:defRPr/>
              </a:pPr>
              <a:t>‹#›</a:t>
            </a:fld>
            <a:endParaRPr lang="nl-NL"/>
          </a:p>
        </p:txBody>
      </p:sp>
    </p:spTree>
    <p:extLst>
      <p:ext uri="{BB962C8B-B14F-4D97-AF65-F5344CB8AC3E}">
        <p14:creationId xmlns:p14="http://schemas.microsoft.com/office/powerpoint/2010/main" val="3227472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92668EA2-A364-46D7-85F3-387B17A6A96B}" type="slidenum">
              <a:rPr lang="nl-NL"/>
              <a:pPr>
                <a:defRPr/>
              </a:pPr>
              <a:t>‹#›</a:t>
            </a:fld>
            <a:endParaRPr lang="nl-NL"/>
          </a:p>
        </p:txBody>
      </p:sp>
    </p:spTree>
    <p:extLst>
      <p:ext uri="{BB962C8B-B14F-4D97-AF65-F5344CB8AC3E}">
        <p14:creationId xmlns:p14="http://schemas.microsoft.com/office/powerpoint/2010/main" val="4164715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B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A3E39D3F-C8C0-40EE-A8DF-E1CC1B6B2350}" type="slidenum">
              <a:rPr lang="nl-NL"/>
              <a:pPr>
                <a:defRPr/>
              </a:pPr>
              <a:t>‹#›</a:t>
            </a:fld>
            <a:endParaRPr lang="nl-NL"/>
          </a:p>
        </p:txBody>
      </p:sp>
    </p:spTree>
    <p:extLst>
      <p:ext uri="{BB962C8B-B14F-4D97-AF65-F5344CB8AC3E}">
        <p14:creationId xmlns:p14="http://schemas.microsoft.com/office/powerpoint/2010/main" val="28356746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nl-BE"/>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C43FD719-13F4-4FCE-B52D-A3E5C87744D0}" type="slidenum">
              <a:rPr lang="nl-NL"/>
              <a:pPr>
                <a:defRPr/>
              </a:pPr>
              <a:t>‹#›</a:t>
            </a:fld>
            <a:endParaRPr lang="nl-NL"/>
          </a:p>
        </p:txBody>
      </p:sp>
    </p:spTree>
    <p:extLst>
      <p:ext uri="{BB962C8B-B14F-4D97-AF65-F5344CB8AC3E}">
        <p14:creationId xmlns:p14="http://schemas.microsoft.com/office/powerpoint/2010/main" val="41884634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nl-BE"/>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6" name="Rectangle 4"/>
          <p:cNvSpPr>
            <a:spLocks noGrp="1" noChangeArrowheads="1"/>
          </p:cNvSpPr>
          <p:nvPr>
            <p:ph type="dt" sz="half" idx="10"/>
          </p:nvPr>
        </p:nvSpPr>
        <p:spPr>
          <a:ln/>
        </p:spPr>
        <p:txBody>
          <a:bodyPr/>
          <a:lstStyle>
            <a:lvl1pPr>
              <a:defRPr/>
            </a:lvl1pPr>
          </a:lstStyle>
          <a:p>
            <a:pPr>
              <a:defRPr/>
            </a:pPr>
            <a:endParaRPr lang="nl-NL"/>
          </a:p>
        </p:txBody>
      </p:sp>
      <p:sp>
        <p:nvSpPr>
          <p:cNvPr id="7" name="Rectangle 5"/>
          <p:cNvSpPr>
            <a:spLocks noGrp="1" noChangeArrowheads="1"/>
          </p:cNvSpPr>
          <p:nvPr>
            <p:ph type="ftr" sz="quarter" idx="11"/>
          </p:nvPr>
        </p:nvSpPr>
        <p:spPr>
          <a:ln/>
        </p:spPr>
        <p:txBody>
          <a:bodyPr/>
          <a:lstStyle>
            <a:lvl1pPr>
              <a:defRPr/>
            </a:lvl1pPr>
          </a:lstStyle>
          <a:p>
            <a:pPr>
              <a:defRPr/>
            </a:pPr>
            <a:endParaRPr lang="nl-NL"/>
          </a:p>
        </p:txBody>
      </p:sp>
      <p:sp>
        <p:nvSpPr>
          <p:cNvPr id="8" name="Rectangle 6"/>
          <p:cNvSpPr>
            <a:spLocks noGrp="1" noChangeArrowheads="1"/>
          </p:cNvSpPr>
          <p:nvPr>
            <p:ph type="sldNum" sz="quarter" idx="12"/>
          </p:nvPr>
        </p:nvSpPr>
        <p:spPr>
          <a:ln/>
        </p:spPr>
        <p:txBody>
          <a:bodyPr/>
          <a:lstStyle>
            <a:lvl1pPr>
              <a:defRPr/>
            </a:lvl1pPr>
          </a:lstStyle>
          <a:p>
            <a:pPr>
              <a:defRPr/>
            </a:pPr>
            <a:fld id="{05197D47-64B7-4D31-9A53-DFBF75A8C471}" type="slidenum">
              <a:rPr lang="nl-NL"/>
              <a:pPr>
                <a:defRPr/>
              </a:pPr>
              <a:t>‹#›</a:t>
            </a:fld>
            <a:endParaRPr lang="nl-NL"/>
          </a:p>
        </p:txBody>
      </p:sp>
    </p:spTree>
    <p:extLst>
      <p:ext uri="{BB962C8B-B14F-4D97-AF65-F5344CB8AC3E}">
        <p14:creationId xmlns:p14="http://schemas.microsoft.com/office/powerpoint/2010/main" val="399018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AF9F7FB4-01F2-4421-A8FE-F340775EF64D}" type="slidenum">
              <a:rPr lang="nl-NL"/>
              <a:pPr>
                <a:defRPr/>
              </a:pPr>
              <a:t>‹#›</a:t>
            </a:fld>
            <a:endParaRPr lang="nl-NL"/>
          </a:p>
        </p:txBody>
      </p:sp>
    </p:spTree>
    <p:extLst>
      <p:ext uri="{BB962C8B-B14F-4D97-AF65-F5344CB8AC3E}">
        <p14:creationId xmlns:p14="http://schemas.microsoft.com/office/powerpoint/2010/main" val="81313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CD8E7ABF-3E41-40E7-B71E-CFBF32561BA8}" type="slidenum">
              <a:rPr lang="nl-NL"/>
              <a:pPr>
                <a:defRPr/>
              </a:pPr>
              <a:t>‹#›</a:t>
            </a:fld>
            <a:endParaRPr lang="nl-NL"/>
          </a:p>
        </p:txBody>
      </p:sp>
    </p:spTree>
    <p:extLst>
      <p:ext uri="{BB962C8B-B14F-4D97-AF65-F5344CB8AC3E}">
        <p14:creationId xmlns:p14="http://schemas.microsoft.com/office/powerpoint/2010/main" val="3202128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A823CB16-FB48-4453-BFF5-4B2E89883010}" type="slidenum">
              <a:rPr lang="nl-NL"/>
              <a:pPr>
                <a:defRPr/>
              </a:pPr>
              <a:t>‹#›</a:t>
            </a:fld>
            <a:endParaRPr lang="nl-NL"/>
          </a:p>
        </p:txBody>
      </p:sp>
    </p:spTree>
    <p:extLst>
      <p:ext uri="{BB962C8B-B14F-4D97-AF65-F5344CB8AC3E}">
        <p14:creationId xmlns:p14="http://schemas.microsoft.com/office/powerpoint/2010/main" val="2973126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7" name="Rectangle 4"/>
          <p:cNvSpPr>
            <a:spLocks noGrp="1" noChangeArrowheads="1"/>
          </p:cNvSpPr>
          <p:nvPr>
            <p:ph type="dt" sz="half" idx="10"/>
          </p:nvPr>
        </p:nvSpPr>
        <p:spPr>
          <a:ln/>
        </p:spPr>
        <p:txBody>
          <a:bodyPr/>
          <a:lstStyle>
            <a:lvl1pPr>
              <a:defRPr/>
            </a:lvl1pPr>
          </a:lstStyle>
          <a:p>
            <a:pPr>
              <a:defRPr/>
            </a:pPr>
            <a:endParaRPr lang="nl-NL"/>
          </a:p>
        </p:txBody>
      </p:sp>
      <p:sp>
        <p:nvSpPr>
          <p:cNvPr id="8" name="Rectangle 5"/>
          <p:cNvSpPr>
            <a:spLocks noGrp="1" noChangeArrowheads="1"/>
          </p:cNvSpPr>
          <p:nvPr>
            <p:ph type="ftr" sz="quarter" idx="11"/>
          </p:nvPr>
        </p:nvSpPr>
        <p:spPr>
          <a:ln/>
        </p:spPr>
        <p:txBody>
          <a:bodyPr/>
          <a:lstStyle>
            <a:lvl1pPr>
              <a:defRPr/>
            </a:lvl1pPr>
          </a:lstStyle>
          <a:p>
            <a:pPr>
              <a:defRPr/>
            </a:pPr>
            <a:endParaRPr lang="nl-NL"/>
          </a:p>
        </p:txBody>
      </p:sp>
      <p:sp>
        <p:nvSpPr>
          <p:cNvPr id="9" name="Rectangle 6"/>
          <p:cNvSpPr>
            <a:spLocks noGrp="1" noChangeArrowheads="1"/>
          </p:cNvSpPr>
          <p:nvPr>
            <p:ph type="sldNum" sz="quarter" idx="12"/>
          </p:nvPr>
        </p:nvSpPr>
        <p:spPr>
          <a:ln/>
        </p:spPr>
        <p:txBody>
          <a:bodyPr/>
          <a:lstStyle>
            <a:lvl1pPr>
              <a:defRPr/>
            </a:lvl1pPr>
          </a:lstStyle>
          <a:p>
            <a:pPr>
              <a:defRPr/>
            </a:pPr>
            <a:fld id="{4C7EC69B-0E5B-45E3-B704-F054A1E30413}" type="slidenum">
              <a:rPr lang="nl-NL"/>
              <a:pPr>
                <a:defRPr/>
              </a:pPr>
              <a:t>‹#›</a:t>
            </a:fld>
            <a:endParaRPr lang="nl-NL"/>
          </a:p>
        </p:txBody>
      </p:sp>
    </p:spTree>
    <p:extLst>
      <p:ext uri="{BB962C8B-B14F-4D97-AF65-F5344CB8AC3E}">
        <p14:creationId xmlns:p14="http://schemas.microsoft.com/office/powerpoint/2010/main" val="1624427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Rectangle 4"/>
          <p:cNvSpPr>
            <a:spLocks noGrp="1" noChangeArrowheads="1"/>
          </p:cNvSpPr>
          <p:nvPr>
            <p:ph type="dt" sz="half" idx="10"/>
          </p:nvPr>
        </p:nvSpPr>
        <p:spPr>
          <a:ln/>
        </p:spPr>
        <p:txBody>
          <a:bodyPr/>
          <a:lstStyle>
            <a:lvl1pPr>
              <a:defRPr/>
            </a:lvl1pPr>
          </a:lstStyle>
          <a:p>
            <a:pPr>
              <a:defRPr/>
            </a:pPr>
            <a:endParaRPr lang="nl-NL"/>
          </a:p>
        </p:txBody>
      </p:sp>
      <p:sp>
        <p:nvSpPr>
          <p:cNvPr id="4" name="Rectangle 5"/>
          <p:cNvSpPr>
            <a:spLocks noGrp="1" noChangeArrowheads="1"/>
          </p:cNvSpPr>
          <p:nvPr>
            <p:ph type="ftr" sz="quarter" idx="11"/>
          </p:nvPr>
        </p:nvSpPr>
        <p:spPr>
          <a:ln/>
        </p:spPr>
        <p:txBody>
          <a:bodyPr/>
          <a:lstStyle>
            <a:lvl1pPr>
              <a:defRPr/>
            </a:lvl1pPr>
          </a:lstStyle>
          <a:p>
            <a:pPr>
              <a:defRPr/>
            </a:pPr>
            <a:endParaRPr lang="nl-NL"/>
          </a:p>
        </p:txBody>
      </p:sp>
      <p:sp>
        <p:nvSpPr>
          <p:cNvPr id="5" name="Rectangle 6"/>
          <p:cNvSpPr>
            <a:spLocks noGrp="1" noChangeArrowheads="1"/>
          </p:cNvSpPr>
          <p:nvPr>
            <p:ph type="sldNum" sz="quarter" idx="12"/>
          </p:nvPr>
        </p:nvSpPr>
        <p:spPr>
          <a:ln/>
        </p:spPr>
        <p:txBody>
          <a:bodyPr/>
          <a:lstStyle>
            <a:lvl1pPr>
              <a:defRPr/>
            </a:lvl1pPr>
          </a:lstStyle>
          <a:p>
            <a:pPr>
              <a:defRPr/>
            </a:pPr>
            <a:fld id="{0837144E-588B-4278-B64D-D3D2F71BBFE0}" type="slidenum">
              <a:rPr lang="nl-NL"/>
              <a:pPr>
                <a:defRPr/>
              </a:pPr>
              <a:t>‹#›</a:t>
            </a:fld>
            <a:endParaRPr lang="nl-NL"/>
          </a:p>
        </p:txBody>
      </p:sp>
    </p:spTree>
    <p:extLst>
      <p:ext uri="{BB962C8B-B14F-4D97-AF65-F5344CB8AC3E}">
        <p14:creationId xmlns:p14="http://schemas.microsoft.com/office/powerpoint/2010/main" val="2964745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NL"/>
          </a:p>
        </p:txBody>
      </p:sp>
      <p:sp>
        <p:nvSpPr>
          <p:cNvPr id="3" name="Rectangle 5"/>
          <p:cNvSpPr>
            <a:spLocks noGrp="1" noChangeArrowheads="1"/>
          </p:cNvSpPr>
          <p:nvPr>
            <p:ph type="ftr" sz="quarter" idx="11"/>
          </p:nvPr>
        </p:nvSpPr>
        <p:spPr>
          <a:ln/>
        </p:spPr>
        <p:txBody>
          <a:bodyPr/>
          <a:lstStyle>
            <a:lvl1pPr>
              <a:defRPr/>
            </a:lvl1pPr>
          </a:lstStyle>
          <a:p>
            <a:pPr>
              <a:defRPr/>
            </a:pPr>
            <a:endParaRPr lang="nl-NL"/>
          </a:p>
        </p:txBody>
      </p:sp>
      <p:sp>
        <p:nvSpPr>
          <p:cNvPr id="4" name="Rectangle 6"/>
          <p:cNvSpPr>
            <a:spLocks noGrp="1" noChangeArrowheads="1"/>
          </p:cNvSpPr>
          <p:nvPr>
            <p:ph type="sldNum" sz="quarter" idx="12"/>
          </p:nvPr>
        </p:nvSpPr>
        <p:spPr>
          <a:ln/>
        </p:spPr>
        <p:txBody>
          <a:bodyPr/>
          <a:lstStyle>
            <a:lvl1pPr>
              <a:defRPr/>
            </a:lvl1pPr>
          </a:lstStyle>
          <a:p>
            <a:pPr>
              <a:defRPr/>
            </a:pPr>
            <a:fld id="{831D2A2F-672D-42B3-99BF-537B81F8196C}" type="slidenum">
              <a:rPr lang="nl-NL"/>
              <a:pPr>
                <a:defRPr/>
              </a:pPr>
              <a:t>‹#›</a:t>
            </a:fld>
            <a:endParaRPr lang="nl-NL"/>
          </a:p>
        </p:txBody>
      </p:sp>
    </p:spTree>
    <p:extLst>
      <p:ext uri="{BB962C8B-B14F-4D97-AF65-F5344CB8AC3E}">
        <p14:creationId xmlns:p14="http://schemas.microsoft.com/office/powerpoint/2010/main" val="2730702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5CEB6C13-2AE9-40E3-BC78-1EEDB5D886AA}" type="slidenum">
              <a:rPr lang="nl-NL"/>
              <a:pPr>
                <a:defRPr/>
              </a:pPr>
              <a:t>‹#›</a:t>
            </a:fld>
            <a:endParaRPr lang="nl-NL"/>
          </a:p>
        </p:txBody>
      </p:sp>
    </p:spTree>
    <p:extLst>
      <p:ext uri="{BB962C8B-B14F-4D97-AF65-F5344CB8AC3E}">
        <p14:creationId xmlns:p14="http://schemas.microsoft.com/office/powerpoint/2010/main" val="385731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B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CB21C925-057E-4DF8-BD9F-5B32736965B4}" type="slidenum">
              <a:rPr lang="nl-NL"/>
              <a:pPr>
                <a:defRPr/>
              </a:pPr>
              <a:t>‹#›</a:t>
            </a:fld>
            <a:endParaRPr lang="nl-NL"/>
          </a:p>
        </p:txBody>
      </p:sp>
    </p:spTree>
    <p:extLst>
      <p:ext uri="{BB962C8B-B14F-4D97-AF65-F5344CB8AC3E}">
        <p14:creationId xmlns:p14="http://schemas.microsoft.com/office/powerpoint/2010/main" val="2254637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smtClean="0"/>
              <a:t>Klik om het opmaakprofiel te bewerken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nl-N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nl-N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F8C03959-B47A-42D7-AC30-384D3EFBEF4A}" type="slidenum">
              <a:rPr lang="nl-NL"/>
              <a:pPr>
                <a:defRPr/>
              </a:pPr>
              <a:t>‹#›</a:t>
            </a:fld>
            <a:endParaRPr lang="nl-NL"/>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www.magritte.be/" TargetMode="External"/><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angelfire.com/ar/ernst/peintres.html" TargetMode="External"/><Relationship Id="rId2" Type="http://schemas.openxmlformats.org/officeDocument/2006/relationships/hyperlink" Target="http://www.aci-multimedia.net/web_galerie/surrealisme.htm"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www.magritte.be/"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fr.wikipedia.org/wiki/Fichier:Magritte_autograph.pn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magritte.be/"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mijnwoordenboek.nl/frans/dictionnaire/FRNL/A/1" TargetMode="External"/><Relationship Id="rId2" Type="http://schemas.openxmlformats.org/officeDocument/2006/relationships/hyperlink" Target="http://www.musee-virtuel.com/magritte.htm" TargetMode="Externa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hyperlink" Target="http://www.web-libre.org/dossiers/rene-magritte,2483.htm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rot="1419064">
            <a:off x="532423" y="2351772"/>
            <a:ext cx="8222192" cy="800219"/>
          </a:xfrm>
          <a:prstGeom prst="rect">
            <a:avLst/>
          </a:prstGeom>
          <a:noFill/>
          <a:ln w="9525">
            <a:noFill/>
            <a:miter lim="800000"/>
            <a:headEnd/>
            <a:tailEnd/>
          </a:ln>
          <a:effec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nl-BE" sz="4600" dirty="0" err="1" smtClean="0">
                <a:effectLst>
                  <a:outerShdw blurRad="38100" dist="38100" dir="2700000" algn="tl">
                    <a:srgbClr val="000000"/>
                  </a:outerShdw>
                </a:effectLst>
                <a:latin typeface="Tahoma" pitchFamily="34" charset="0"/>
              </a:rPr>
              <a:t>Devenez</a:t>
            </a:r>
            <a:r>
              <a:rPr lang="nl-BE" sz="4600" dirty="0" smtClean="0">
                <a:effectLst>
                  <a:outerShdw blurRad="38100" dist="38100" dir="2700000" algn="tl">
                    <a:srgbClr val="000000"/>
                  </a:outerShdw>
                </a:effectLst>
                <a:latin typeface="Tahoma" pitchFamily="34" charset="0"/>
              </a:rPr>
              <a:t> </a:t>
            </a:r>
            <a:r>
              <a:rPr lang="nl-BE" sz="4600" dirty="0" err="1" smtClean="0">
                <a:effectLst>
                  <a:outerShdw blurRad="38100" dist="38100" dir="2700000" algn="tl">
                    <a:srgbClr val="000000"/>
                  </a:outerShdw>
                </a:effectLst>
                <a:latin typeface="Tahoma" pitchFamily="34" charset="0"/>
              </a:rPr>
              <a:t>le</a:t>
            </a:r>
            <a:r>
              <a:rPr lang="nl-BE" sz="4600" dirty="0" smtClean="0">
                <a:effectLst>
                  <a:outerShdw blurRad="38100" dist="38100" dir="2700000" algn="tl">
                    <a:srgbClr val="000000"/>
                  </a:outerShdw>
                </a:effectLst>
                <a:latin typeface="Tahoma" pitchFamily="34" charset="0"/>
              </a:rPr>
              <a:t> </a:t>
            </a:r>
            <a:r>
              <a:rPr lang="nl-BE" sz="4600" dirty="0" err="1" smtClean="0">
                <a:effectLst>
                  <a:outerShdw blurRad="38100" dist="38100" dir="2700000" algn="tl">
                    <a:srgbClr val="000000"/>
                  </a:outerShdw>
                </a:effectLst>
                <a:latin typeface="Tahoma" pitchFamily="34" charset="0"/>
              </a:rPr>
              <a:t>nouveau</a:t>
            </a:r>
            <a:r>
              <a:rPr lang="nl-BE" sz="4600" dirty="0">
                <a:effectLst>
                  <a:outerShdw blurRad="38100" dist="38100" dir="2700000" algn="tl">
                    <a:srgbClr val="000000"/>
                  </a:outerShdw>
                </a:effectLst>
                <a:latin typeface="Tahoma" pitchFamily="34" charset="0"/>
              </a:rPr>
              <a:t> </a:t>
            </a:r>
            <a:r>
              <a:rPr lang="nl-BE" sz="4600" dirty="0" err="1" smtClean="0">
                <a:effectLst>
                  <a:outerShdw blurRad="38100" dist="38100" dir="2700000" algn="tl">
                    <a:srgbClr val="000000"/>
                  </a:outerShdw>
                </a:effectLst>
                <a:latin typeface="Tahoma" pitchFamily="34" charset="0"/>
              </a:rPr>
              <a:t>Magritte</a:t>
            </a:r>
            <a:r>
              <a:rPr lang="nl-BE" sz="4600" dirty="0" smtClean="0">
                <a:effectLst>
                  <a:outerShdw blurRad="38100" dist="38100" dir="2700000" algn="tl">
                    <a:srgbClr val="000000"/>
                  </a:outerShdw>
                </a:effectLst>
                <a:latin typeface="Tahoma" pitchFamily="34" charset="0"/>
              </a:rPr>
              <a:t> </a:t>
            </a:r>
            <a:r>
              <a:rPr lang="nl-BE" sz="4600" dirty="0">
                <a:effectLst>
                  <a:outerShdw blurRad="38100" dist="38100" dir="2700000" algn="tl">
                    <a:srgbClr val="000000"/>
                  </a:outerShdw>
                </a:effectLst>
                <a:latin typeface="Tahoma" pitchFamily="34" charset="0"/>
              </a:rPr>
              <a:t>!</a:t>
            </a:r>
            <a:endParaRPr lang="nl-NL" sz="4600" dirty="0">
              <a:effectLst>
                <a:outerShdw blurRad="38100" dist="38100" dir="2700000" algn="tl">
                  <a:srgbClr val="000000"/>
                </a:outerShdw>
              </a:effectLst>
              <a:latin typeface="Tahoma" pitchFamily="34" charset="0"/>
            </a:endParaRPr>
          </a:p>
        </p:txBody>
      </p:sp>
      <p:pic>
        <p:nvPicPr>
          <p:cNvPr id="2051" name="Picture 5" descr="schilder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3573463"/>
            <a:ext cx="2438400"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Rectangle 6"/>
          <p:cNvSpPr>
            <a:spLocks noChangeArrowheads="1"/>
          </p:cNvSpPr>
          <p:nvPr/>
        </p:nvSpPr>
        <p:spPr bwMode="auto">
          <a:xfrm>
            <a:off x="4140200" y="5084763"/>
            <a:ext cx="4572000" cy="1477328"/>
          </a:xfrm>
          <a:prstGeom prst="rect">
            <a:avLst/>
          </a:prstGeom>
          <a:noFill/>
          <a:ln w="9525">
            <a:noFill/>
            <a:miter lim="800000"/>
            <a:headEnd/>
            <a:tailEnd/>
          </a:ln>
          <a:effectLst/>
        </p:spPr>
        <p:txBody>
          <a:bodyPr>
            <a:spAutoFit/>
          </a:bodyPr>
          <a:lstStyle/>
          <a:p>
            <a:pPr algn="r"/>
            <a:r>
              <a:rPr lang="nl-BE" dirty="0" smtClean="0">
                <a:effectLst>
                  <a:outerShdw blurRad="38100" dist="38100" dir="2700000" algn="tl">
                    <a:srgbClr val="000000"/>
                  </a:outerShdw>
                </a:effectLst>
                <a:latin typeface="Tahoma" pitchFamily="34" charset="0"/>
              </a:rPr>
              <a:t>CECR: B1</a:t>
            </a:r>
          </a:p>
          <a:p>
            <a:pPr algn="r"/>
            <a:endParaRPr lang="nl-BE" dirty="0" smtClean="0">
              <a:effectLst>
                <a:outerShdw blurRad="38100" dist="38100" dir="2700000" algn="tl">
                  <a:srgbClr val="000000"/>
                </a:outerShdw>
              </a:effectLst>
              <a:latin typeface="Tahoma" pitchFamily="34" charset="0"/>
            </a:endParaRPr>
          </a:p>
          <a:p>
            <a:pPr algn="r"/>
            <a:endParaRPr lang="nl-BE">
              <a:effectLst>
                <a:outerShdw blurRad="38100" dist="38100" dir="2700000" algn="tl">
                  <a:srgbClr val="000000"/>
                </a:outerShdw>
              </a:effectLst>
              <a:latin typeface="Tahoma" pitchFamily="34" charset="0"/>
            </a:endParaRPr>
          </a:p>
          <a:p>
            <a:pPr algn="r"/>
            <a:r>
              <a:rPr lang="nl-BE" smtClean="0">
                <a:effectLst>
                  <a:outerShdw blurRad="38100" dist="38100" dir="2700000" algn="tl">
                    <a:srgbClr val="000000"/>
                  </a:outerShdw>
                </a:effectLst>
                <a:latin typeface="Tahoma" pitchFamily="34" charset="0"/>
              </a:rPr>
              <a:t>Nathalie </a:t>
            </a:r>
            <a:r>
              <a:rPr lang="nl-BE" dirty="0" err="1">
                <a:effectLst>
                  <a:outerShdw blurRad="38100" dist="38100" dir="2700000" algn="tl">
                    <a:srgbClr val="000000"/>
                  </a:outerShdw>
                </a:effectLst>
                <a:latin typeface="Tahoma" pitchFamily="34" charset="0"/>
              </a:rPr>
              <a:t>Blanckaert</a:t>
            </a:r>
            <a:endParaRPr lang="nl-BE" dirty="0">
              <a:effectLst>
                <a:outerShdw blurRad="38100" dist="38100" dir="2700000" algn="tl">
                  <a:srgbClr val="000000"/>
                </a:outerShdw>
              </a:effectLst>
              <a:latin typeface="Tahoma" pitchFamily="34" charset="0"/>
            </a:endParaRPr>
          </a:p>
          <a:p>
            <a:pPr algn="r"/>
            <a:r>
              <a:rPr lang="nl-BE" dirty="0" smtClean="0">
                <a:effectLst>
                  <a:outerShdw blurRad="38100" dist="38100" dir="2700000" algn="tl">
                    <a:srgbClr val="000000"/>
                  </a:outerShdw>
                </a:effectLst>
                <a:latin typeface="Tahoma" pitchFamily="34" charset="0"/>
              </a:rPr>
              <a:t>Stijn Verrezen</a:t>
            </a:r>
            <a:endParaRPr lang="nl-BE" dirty="0">
              <a:effectLst>
                <a:outerShdw blurRad="38100" dist="38100" dir="2700000" algn="tl">
                  <a:srgbClr val="000000"/>
                </a:outerShdw>
              </a:effectLst>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3" presetClass="emph" presetSubtype="0" fill="remove" nodeType="withEffect">
                                  <p:stCondLst>
                                    <p:cond delay="0"/>
                                  </p:stCondLst>
                                  <p:childTnLst>
                                    <p:animClr clrSpc="rgb" dir="cw">
                                      <p:cBhvr override="childStyle">
                                        <p:cTn id="6" dur="1500" accel="50000" autoRev="1" fill="hold" tmFilter="0, 0; .33333, 1; 1, 1">
                                          <p:stCondLst>
                                            <p:cond delay="0"/>
                                          </p:stCondLst>
                                        </p:cTn>
                                        <p:tgtEl>
                                          <p:spTgt spid="2052">
                                            <p:txEl>
                                              <p:pRg st="0" end="0"/>
                                            </p:txEl>
                                          </p:spTgt>
                                        </p:tgtEl>
                                        <p:attrNameLst>
                                          <p:attrName>style.color</p:attrName>
                                        </p:attrNameLst>
                                      </p:cBhvr>
                                      <p:to>
                                        <a:schemeClr val="accent2"/>
                                      </p:to>
                                    </p:animClr>
                                    <p:animClr clrSpc="rgb" dir="cw">
                                      <p:cBhvr>
                                        <p:cTn id="7" dur="1500" accel="50000" autoRev="1" fill="hold" tmFilter="0, 0; .33333, 1; 1, 1">
                                          <p:stCondLst>
                                            <p:cond delay="0"/>
                                          </p:stCondLst>
                                        </p:cTn>
                                        <p:tgtEl>
                                          <p:spTgt spid="2052">
                                            <p:txEl>
                                              <p:pRg st="0" end="0"/>
                                            </p:txEl>
                                          </p:spTgt>
                                        </p:tgtEl>
                                        <p:attrNameLst>
                                          <p:attrName>fillcolor</p:attrName>
                                        </p:attrNameLst>
                                      </p:cBhvr>
                                      <p:to>
                                        <a:schemeClr val="accent2"/>
                                      </p:to>
                                    </p:animClr>
                                    <p:set>
                                      <p:cBhvr>
                                        <p:cTn id="8" dur="3000" fill="hold"/>
                                        <p:tgtEl>
                                          <p:spTgt spid="2052">
                                            <p:txEl>
                                              <p:pRg st="0" end="0"/>
                                            </p:txEl>
                                          </p:spTgt>
                                        </p:tgtEl>
                                        <p:attrNameLst>
                                          <p:attrName>fill.type</p:attrName>
                                        </p:attrNameLst>
                                      </p:cBhvr>
                                      <p:to>
                                        <p:strVal val="solid"/>
                                      </p:to>
                                    </p:set>
                                    <p:set>
                                      <p:cBhvr>
                                        <p:cTn id="9" dur="3000" fill="hold"/>
                                        <p:tgtEl>
                                          <p:spTgt spid="2052">
                                            <p:txEl>
                                              <p:pRg st="0" end="0"/>
                                            </p:txEl>
                                          </p:spTgt>
                                        </p:tgtEl>
                                        <p:attrNameLst>
                                          <p:attrName>fill.on</p:attrName>
                                        </p:attrNameLst>
                                      </p:cBhvr>
                                      <p:to>
                                        <p:strVal val="true"/>
                                      </p:to>
                                    </p:set>
                                    <p:animScale>
                                      <p:cBhvr>
                                        <p:cTn id="10" dur="1500" accel="50000" autoRev="1" fill="hold" tmFilter="0, 0; .33333, 1; 1, 1">
                                          <p:stCondLst>
                                            <p:cond delay="0"/>
                                          </p:stCondLst>
                                        </p:cTn>
                                        <p:tgtEl>
                                          <p:spTgt spid="2052">
                                            <p:txEl>
                                              <p:pRg st="0" end="0"/>
                                            </p:txEl>
                                          </p:spTgt>
                                        </p:tgtEl>
                                      </p:cBhvr>
                                      <p:from x="100000" y="100000"/>
                                      <p:to x="100000" y="14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nl-BE" sz="4200" smtClean="0">
                <a:latin typeface="Tahoma" pitchFamily="34" charset="0"/>
              </a:rPr>
              <a:t>Le processus</a:t>
            </a:r>
            <a:endParaRPr lang="nl-NL" sz="4200" smtClean="0">
              <a:latin typeface="Tahoma" pitchFamily="34" charset="0"/>
            </a:endParaRPr>
          </a:p>
        </p:txBody>
      </p:sp>
      <p:sp>
        <p:nvSpPr>
          <p:cNvPr id="8195" name="Rectangle 3"/>
          <p:cNvSpPr>
            <a:spLocks noGrp="1" noChangeArrowheads="1"/>
          </p:cNvSpPr>
          <p:nvPr>
            <p:ph type="body" sz="half" idx="1"/>
          </p:nvPr>
        </p:nvSpPr>
        <p:spPr/>
        <p:txBody>
          <a:bodyPr/>
          <a:lstStyle/>
          <a:p>
            <a:pPr eaLnBrk="1" hangingPunct="1">
              <a:buFontTx/>
              <a:buNone/>
            </a:pPr>
            <a:r>
              <a:rPr lang="fr-FR" sz="2400" dirty="0" smtClean="0">
                <a:latin typeface="Tahoma" pitchFamily="34" charset="0"/>
              </a:rPr>
              <a:t>La tâche devra être réalisée</a:t>
            </a:r>
          </a:p>
          <a:p>
            <a:pPr eaLnBrk="1" hangingPunct="1">
              <a:buFontTx/>
              <a:buNone/>
            </a:pPr>
            <a:r>
              <a:rPr lang="fr-FR" sz="2400" dirty="0" smtClean="0">
                <a:latin typeface="Tahoma" pitchFamily="34" charset="0"/>
              </a:rPr>
              <a:t>en 5 cours. Afin de vous</a:t>
            </a:r>
          </a:p>
          <a:p>
            <a:pPr eaLnBrk="1" hangingPunct="1">
              <a:buFontTx/>
              <a:buNone/>
            </a:pPr>
            <a:r>
              <a:rPr lang="fr-FR" sz="2400" dirty="0" smtClean="0">
                <a:latin typeface="Tahoma" pitchFamily="34" charset="0"/>
              </a:rPr>
              <a:t>préparer à la présentation</a:t>
            </a:r>
          </a:p>
          <a:p>
            <a:pPr eaLnBrk="1" hangingPunct="1">
              <a:buFontTx/>
              <a:buNone/>
            </a:pPr>
            <a:r>
              <a:rPr lang="fr-FR" sz="2400" dirty="0" smtClean="0">
                <a:latin typeface="Tahoma" pitchFamily="34" charset="0"/>
              </a:rPr>
              <a:t>du tableau, vous allez</a:t>
            </a:r>
          </a:p>
          <a:p>
            <a:pPr eaLnBrk="1" hangingPunct="1">
              <a:buFontTx/>
              <a:buNone/>
            </a:pPr>
            <a:r>
              <a:rPr lang="fr-FR" sz="2400" dirty="0" smtClean="0">
                <a:latin typeface="Tahoma" pitchFamily="34" charset="0"/>
              </a:rPr>
              <a:t>chercher des informations</a:t>
            </a:r>
          </a:p>
          <a:p>
            <a:pPr eaLnBrk="1" hangingPunct="1">
              <a:buFontTx/>
              <a:buNone/>
            </a:pPr>
            <a:r>
              <a:rPr lang="fr-FR" sz="2400" dirty="0" smtClean="0">
                <a:latin typeface="Tahoma" pitchFamily="34" charset="0"/>
              </a:rPr>
              <a:t>sur Internet et compléter le</a:t>
            </a:r>
          </a:p>
          <a:p>
            <a:pPr eaLnBrk="1" hangingPunct="1">
              <a:buFontTx/>
              <a:buNone/>
            </a:pPr>
            <a:r>
              <a:rPr lang="fr-FR" sz="2400" dirty="0" smtClean="0">
                <a:latin typeface="Tahoma" pitchFamily="34" charset="0"/>
              </a:rPr>
              <a:t>carnet. Vous allez parcourir</a:t>
            </a:r>
          </a:p>
          <a:p>
            <a:pPr eaLnBrk="1" hangingPunct="1">
              <a:buFontTx/>
              <a:buNone/>
            </a:pPr>
            <a:r>
              <a:rPr lang="fr-FR" sz="2400" dirty="0" smtClean="0">
                <a:latin typeface="Tahoma" pitchFamily="34" charset="0"/>
              </a:rPr>
              <a:t>les cinq étapes suivantes</a:t>
            </a:r>
          </a:p>
          <a:p>
            <a:pPr eaLnBrk="1" hangingPunct="1">
              <a:buFontTx/>
              <a:buNone/>
            </a:pPr>
            <a:r>
              <a:rPr lang="fr-FR" sz="2400" dirty="0" smtClean="0">
                <a:latin typeface="Tahoma" pitchFamily="34" charset="0"/>
              </a:rPr>
              <a:t>aux dates prévues.</a:t>
            </a:r>
          </a:p>
          <a:p>
            <a:pPr eaLnBrk="1" hangingPunct="1"/>
            <a:endParaRPr lang="nl-NL" sz="1600" dirty="0" smtClean="0">
              <a:latin typeface="Tahoma" pitchFamily="34" charset="0"/>
            </a:endParaRPr>
          </a:p>
        </p:txBody>
      </p:sp>
      <p:graphicFrame>
        <p:nvGraphicFramePr>
          <p:cNvPr id="8210" name="Group 18"/>
          <p:cNvGraphicFramePr>
            <a:graphicFrameLocks noGrp="1"/>
          </p:cNvGraphicFramePr>
          <p:nvPr>
            <p:ph sz="half" idx="2"/>
            <p:extLst>
              <p:ext uri="{D42A27DB-BD31-4B8C-83A1-F6EECF244321}">
                <p14:modId xmlns:p14="http://schemas.microsoft.com/office/powerpoint/2010/main" val="1497706433"/>
              </p:ext>
            </p:extLst>
          </p:nvPr>
        </p:nvGraphicFramePr>
        <p:xfrm>
          <a:off x="4648200" y="1600200"/>
          <a:ext cx="4038600" cy="4700397"/>
        </p:xfrm>
        <a:graphic>
          <a:graphicData uri="http://schemas.openxmlformats.org/drawingml/2006/table">
            <a:tbl>
              <a:tblPr/>
              <a:tblGrid>
                <a:gridCol w="4038600"/>
              </a:tblGrid>
              <a:tr h="1870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dirty="0" smtClean="0">
                          <a:ln>
                            <a:noFill/>
                          </a:ln>
                          <a:solidFill>
                            <a:schemeClr val="tx1"/>
                          </a:solidFill>
                          <a:effectLst/>
                          <a:latin typeface="Tahoma" pitchFamily="34" charset="0"/>
                        </a:rPr>
                        <a:t>Cours 1 et 2 </a:t>
                      </a:r>
                      <a:r>
                        <a:rPr kumimoji="0" lang="fr-FR" sz="1400" b="1" i="0" u="none" strike="noStrike" cap="none" normalizeH="0" baseline="0" dirty="0" smtClean="0">
                          <a:ln>
                            <a:noFill/>
                          </a:ln>
                          <a:solidFill>
                            <a:schemeClr val="tx1"/>
                          </a:solidFill>
                          <a:effectLst/>
                          <a:latin typeface="Tahoma" pitchFamily="34" charset="0"/>
                          <a:sym typeface="Wingdings" pitchFamily="2" charset="2"/>
                        </a:rPr>
                        <a:t> Étape 1, 2 et 3</a:t>
                      </a:r>
                      <a:endParaRPr kumimoji="0" lang="fr-FR" sz="1400" b="1"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dirty="0" smtClean="0">
                          <a:ln>
                            <a:noFill/>
                          </a:ln>
                          <a:solidFill>
                            <a:schemeClr val="tx1"/>
                          </a:solidFill>
                          <a:effectLst/>
                          <a:latin typeface="Tahoma" pitchFamily="34" charset="0"/>
                        </a:rPr>
                        <a:t>Vous découvrez René Magritte et le surréalisme en répondant aux questions ci-dessous. Vous trouverez toutes les réponses sur les sites Internet donnés. Ecrivez les réponses dans votre carnet et remettez-le au professeur lors de votre présentation. </a:t>
                      </a:r>
                      <a:endParaRPr kumimoji="0" lang="nl-NL" sz="1400" b="1" i="0" u="none" strike="noStrike" cap="none" normalizeH="0" baseline="0" dirty="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398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dirty="0" smtClean="0">
                          <a:ln>
                            <a:noFill/>
                          </a:ln>
                          <a:solidFill>
                            <a:schemeClr val="tx1"/>
                          </a:solidFill>
                          <a:effectLst/>
                          <a:latin typeface="Tahoma" pitchFamily="34" charset="0"/>
                        </a:rPr>
                        <a:t>Cours 3 et 4 </a:t>
                      </a:r>
                      <a:r>
                        <a:rPr kumimoji="0" lang="fr-FR" sz="1400" b="1" i="0" u="none" strike="noStrike" cap="none" normalizeH="0" baseline="0" dirty="0" smtClean="0">
                          <a:ln>
                            <a:noFill/>
                          </a:ln>
                          <a:solidFill>
                            <a:schemeClr val="tx1"/>
                          </a:solidFill>
                          <a:effectLst/>
                          <a:latin typeface="Tahoma" pitchFamily="34" charset="0"/>
                          <a:sym typeface="Wingdings" pitchFamily="2" charset="2"/>
                        </a:rPr>
                        <a:t> Étape 4</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dirty="0" smtClean="0">
                          <a:ln>
                            <a:noFill/>
                          </a:ln>
                          <a:solidFill>
                            <a:schemeClr val="tx1"/>
                          </a:solidFill>
                          <a:effectLst/>
                          <a:latin typeface="Tahoma" pitchFamily="34" charset="0"/>
                        </a:rPr>
                        <a:t>Vous peignez vos tableaux dans le style du surréalisme et vous préparez la présentation. Vous serez évalués sur la présentation orale et donc pas sur votre tableau !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6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dirty="0" smtClean="0">
                          <a:ln>
                            <a:noFill/>
                          </a:ln>
                          <a:solidFill>
                            <a:schemeClr val="tx1"/>
                          </a:solidFill>
                          <a:effectLst/>
                          <a:latin typeface="Tahoma" pitchFamily="34" charset="0"/>
                        </a:rPr>
                        <a:t>Cours 5 </a:t>
                      </a:r>
                      <a:r>
                        <a:rPr kumimoji="0" lang="fr-FR" sz="1400" b="1" i="0" u="none" strike="noStrike" cap="none" normalizeH="0" baseline="0" dirty="0" smtClean="0">
                          <a:ln>
                            <a:noFill/>
                          </a:ln>
                          <a:solidFill>
                            <a:schemeClr val="tx1"/>
                          </a:solidFill>
                          <a:effectLst/>
                          <a:latin typeface="Tahoma" pitchFamily="34" charset="0"/>
                          <a:sym typeface="Wingdings" pitchFamily="2" charset="2"/>
                        </a:rPr>
                        <a:t> Étape 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dirty="0" smtClean="0">
                          <a:ln>
                            <a:noFill/>
                          </a:ln>
                          <a:solidFill>
                            <a:schemeClr val="tx1"/>
                          </a:solidFill>
                          <a:effectLst/>
                          <a:latin typeface="Tahoma" pitchFamily="34" charset="0"/>
                        </a:rPr>
                        <a:t>Vous présentez vos tableaux à vos camarades de classe en expliquant la signification du tableau et son aspect surréaliste.</a:t>
                      </a:r>
                      <a:r>
                        <a:rPr kumimoji="0" lang="fr-FR" sz="1400" b="0" i="0" u="none" strike="noStrike" cap="none" normalizeH="0" baseline="0" dirty="0" smtClean="0">
                          <a:ln>
                            <a:noFill/>
                          </a:ln>
                          <a:solidFill>
                            <a:schemeClr val="tx1"/>
                          </a:solidFill>
                          <a:effectLst/>
                          <a:latin typeface="Tahoma" pitchFamily="34" charset="0"/>
                        </a:rPr>
                        <a:t> </a:t>
                      </a:r>
                      <a:r>
                        <a:rPr kumimoji="0" lang="fr-FR" sz="1400" b="1" i="0" u="none" strike="noStrike" cap="none" normalizeH="0" baseline="0" dirty="0" smtClean="0">
                          <a:ln>
                            <a:noFill/>
                          </a:ln>
                          <a:solidFill>
                            <a:schemeClr val="tx1"/>
                          </a:solidFill>
                          <a:effectLst/>
                          <a:latin typeface="Tahoma" pitchFamily="34" charset="0"/>
                        </a:rPr>
                        <a:t>En plus, vous inventez des titres pour les autres tableaux présentés. </a:t>
                      </a:r>
                      <a:endParaRPr kumimoji="0" lang="nl-NL" sz="1400" b="1" i="0" u="none" strike="noStrike" cap="none" normalizeH="0" baseline="0" dirty="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ppt_x"/>
                                          </p:val>
                                        </p:tav>
                                        <p:tav tm="100000">
                                          <p:val>
                                            <p:strVal val="#ppt_x"/>
                                          </p:val>
                                        </p:tav>
                                      </p:tavLst>
                                    </p:anim>
                                    <p:anim calcmode="lin" valueType="num">
                                      <p:cBhvr additive="base">
                                        <p:cTn id="8" dur="500" fill="hold"/>
                                        <p:tgtEl>
                                          <p:spTgt spid="819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195">
                                            <p:txEl>
                                              <p:pRg st="0" end="0"/>
                                            </p:txEl>
                                          </p:spTgt>
                                        </p:tgtEl>
                                        <p:attrNameLst>
                                          <p:attrName>style.visibility</p:attrName>
                                        </p:attrNameLst>
                                      </p:cBhvr>
                                      <p:to>
                                        <p:strVal val="visible"/>
                                      </p:to>
                                    </p:set>
                                    <p:anim calcmode="lin" valueType="num">
                                      <p:cBhvr additive="base">
                                        <p:cTn id="13"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5">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8195">
                                            <p:txEl>
                                              <p:pRg st="1" end="1"/>
                                            </p:txEl>
                                          </p:spTgt>
                                        </p:tgtEl>
                                        <p:attrNameLst>
                                          <p:attrName>style.visibility</p:attrName>
                                        </p:attrNameLst>
                                      </p:cBhvr>
                                      <p:to>
                                        <p:strVal val="visible"/>
                                      </p:to>
                                    </p:set>
                                    <p:anim calcmode="lin" valueType="num">
                                      <p:cBhvr additive="base">
                                        <p:cTn id="17"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195">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8195">
                                            <p:txEl>
                                              <p:pRg st="2" end="2"/>
                                            </p:txEl>
                                          </p:spTgt>
                                        </p:tgtEl>
                                        <p:attrNameLst>
                                          <p:attrName>style.visibility</p:attrName>
                                        </p:attrNameLst>
                                      </p:cBhvr>
                                      <p:to>
                                        <p:strVal val="visible"/>
                                      </p:to>
                                    </p:set>
                                    <p:anim calcmode="lin" valueType="num">
                                      <p:cBhvr additive="base">
                                        <p:cTn id="21"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195">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additive="base">
                                        <p:cTn id="25" dur="500" fill="hold"/>
                                        <p:tgtEl>
                                          <p:spTgt spid="819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5">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8195">
                                            <p:txEl>
                                              <p:pRg st="4" end="4"/>
                                            </p:txEl>
                                          </p:spTgt>
                                        </p:tgtEl>
                                        <p:attrNameLst>
                                          <p:attrName>style.visibility</p:attrName>
                                        </p:attrNameLst>
                                      </p:cBhvr>
                                      <p:to>
                                        <p:strVal val="visible"/>
                                      </p:to>
                                    </p:set>
                                    <p:anim calcmode="lin" valueType="num">
                                      <p:cBhvr additive="base">
                                        <p:cTn id="29" dur="500" fill="hold"/>
                                        <p:tgtEl>
                                          <p:spTgt spid="8195">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195">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8195">
                                            <p:txEl>
                                              <p:pRg st="5" end="5"/>
                                            </p:txEl>
                                          </p:spTgt>
                                        </p:tgtEl>
                                        <p:attrNameLst>
                                          <p:attrName>style.visibility</p:attrName>
                                        </p:attrNameLst>
                                      </p:cBhvr>
                                      <p:to>
                                        <p:strVal val="visible"/>
                                      </p:to>
                                    </p:set>
                                    <p:anim calcmode="lin" valueType="num">
                                      <p:cBhvr additive="base">
                                        <p:cTn id="33" dur="500" fill="hold"/>
                                        <p:tgtEl>
                                          <p:spTgt spid="8195">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8195">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8195">
                                            <p:txEl>
                                              <p:pRg st="6" end="6"/>
                                            </p:txEl>
                                          </p:spTgt>
                                        </p:tgtEl>
                                        <p:attrNameLst>
                                          <p:attrName>style.visibility</p:attrName>
                                        </p:attrNameLst>
                                      </p:cBhvr>
                                      <p:to>
                                        <p:strVal val="visible"/>
                                      </p:to>
                                    </p:set>
                                    <p:anim calcmode="lin" valueType="num">
                                      <p:cBhvr additive="base">
                                        <p:cTn id="37" dur="500" fill="hold"/>
                                        <p:tgtEl>
                                          <p:spTgt spid="819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195">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8195">
                                            <p:txEl>
                                              <p:pRg st="7" end="7"/>
                                            </p:txEl>
                                          </p:spTgt>
                                        </p:tgtEl>
                                        <p:attrNameLst>
                                          <p:attrName>style.visibility</p:attrName>
                                        </p:attrNameLst>
                                      </p:cBhvr>
                                      <p:to>
                                        <p:strVal val="visible"/>
                                      </p:to>
                                    </p:set>
                                    <p:anim calcmode="lin" valueType="num">
                                      <p:cBhvr additive="base">
                                        <p:cTn id="41" dur="500" fill="hold"/>
                                        <p:tgtEl>
                                          <p:spTgt spid="8195">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8195">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8195">
                                            <p:txEl>
                                              <p:pRg st="8" end="8"/>
                                            </p:txEl>
                                          </p:spTgt>
                                        </p:tgtEl>
                                        <p:attrNameLst>
                                          <p:attrName>style.visibility</p:attrName>
                                        </p:attrNameLst>
                                      </p:cBhvr>
                                      <p:to>
                                        <p:strVal val="visible"/>
                                      </p:to>
                                    </p:set>
                                    <p:anim calcmode="lin" valueType="num">
                                      <p:cBhvr additive="base">
                                        <p:cTn id="45" dur="500" fill="hold"/>
                                        <p:tgtEl>
                                          <p:spTgt spid="8195">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819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nodeType="clickEffect">
                                  <p:stCondLst>
                                    <p:cond delay="0"/>
                                  </p:stCondLst>
                                  <p:childTnLst>
                                    <p:set>
                                      <p:cBhvr>
                                        <p:cTn id="50" dur="1" fill="hold">
                                          <p:stCondLst>
                                            <p:cond delay="0"/>
                                          </p:stCondLst>
                                        </p:cTn>
                                        <p:tgtEl>
                                          <p:spTgt spid="8210"/>
                                        </p:tgtEl>
                                        <p:attrNameLst>
                                          <p:attrName>style.visibility</p:attrName>
                                        </p:attrNameLst>
                                      </p:cBhvr>
                                      <p:to>
                                        <p:strVal val="visible"/>
                                      </p:to>
                                    </p:set>
                                    <p:anim calcmode="lin" valueType="num">
                                      <p:cBhvr additive="base">
                                        <p:cTn id="51" dur="500" fill="hold"/>
                                        <p:tgtEl>
                                          <p:spTgt spid="8210"/>
                                        </p:tgtEl>
                                        <p:attrNameLst>
                                          <p:attrName>ppt_x</p:attrName>
                                        </p:attrNameLst>
                                      </p:cBhvr>
                                      <p:tavLst>
                                        <p:tav tm="0">
                                          <p:val>
                                            <p:strVal val="#ppt_x"/>
                                          </p:val>
                                        </p:tav>
                                        <p:tav tm="100000">
                                          <p:val>
                                            <p:strVal val="#ppt_x"/>
                                          </p:val>
                                        </p:tav>
                                      </p:tavLst>
                                    </p:anim>
                                    <p:anim calcmode="lin" valueType="num">
                                      <p:cBhvr additive="base">
                                        <p:cTn id="52" dur="500" fill="hold"/>
                                        <p:tgtEl>
                                          <p:spTgt spid="82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r>
              <a:rPr lang="fr-FR" sz="4400">
                <a:solidFill>
                  <a:schemeClr val="tx2"/>
                </a:solidFill>
                <a:latin typeface="Tahoma" pitchFamily="34" charset="0"/>
              </a:rPr>
              <a:t>Étape 1 : Sa vie</a:t>
            </a:r>
          </a:p>
        </p:txBody>
      </p:sp>
      <p:sp>
        <p:nvSpPr>
          <p:cNvPr id="9219" name="Rectangle 3"/>
          <p:cNvSpPr>
            <a:spLocks noChangeArrowheads="1"/>
          </p:cNvSpPr>
          <p:nvPr/>
        </p:nvSpPr>
        <p:spPr bwMode="auto">
          <a:xfrm>
            <a:off x="323850" y="1268413"/>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pPr>
            <a:r>
              <a:rPr lang="fr-FR" sz="2100" dirty="0">
                <a:latin typeface="Tahoma" pitchFamily="34" charset="0"/>
              </a:rPr>
              <a:t>Répondez aux questions en cherchant sur le site en bas:</a:t>
            </a:r>
          </a:p>
          <a:p>
            <a:pPr marL="342900" indent="-342900">
              <a:spcBef>
                <a:spcPct val="20000"/>
              </a:spcBef>
            </a:pPr>
            <a:endParaRPr lang="fr-FR" sz="2100" dirty="0">
              <a:latin typeface="Tahoma" pitchFamily="34" charset="0"/>
            </a:endParaRPr>
          </a:p>
          <a:p>
            <a:pPr marL="342900" indent="-342900"/>
            <a:r>
              <a:rPr lang="fr-FR" sz="2100" dirty="0">
                <a:latin typeface="Tahoma" pitchFamily="34" charset="0"/>
              </a:rPr>
              <a:t>a) Magritte est un peintre et aussi un d …………… .</a:t>
            </a:r>
          </a:p>
          <a:p>
            <a:pPr marL="342900" indent="-342900"/>
            <a:r>
              <a:rPr lang="fr-FR" sz="2100" dirty="0">
                <a:latin typeface="Tahoma" pitchFamily="34" charset="0"/>
              </a:rPr>
              <a:t>b) D’où vient-il ?</a:t>
            </a:r>
          </a:p>
          <a:p>
            <a:pPr marL="342900" indent="-342900"/>
            <a:r>
              <a:rPr lang="fr-FR" sz="2100" dirty="0">
                <a:latin typeface="Tahoma" pitchFamily="34" charset="0"/>
              </a:rPr>
              <a:t>c) Quand a-t-il vécu ?</a:t>
            </a:r>
          </a:p>
          <a:p>
            <a:pPr marL="342900" indent="-342900"/>
            <a:r>
              <a:rPr lang="fr-FR" sz="2100" dirty="0">
                <a:latin typeface="Tahoma" pitchFamily="34" charset="0"/>
              </a:rPr>
              <a:t>d) Quand a-t-il commencé à peindre ? Quel âge avait-il ?</a:t>
            </a:r>
          </a:p>
          <a:p>
            <a:pPr marL="342900" indent="-342900"/>
            <a:r>
              <a:rPr lang="fr-FR" sz="2100" dirty="0">
                <a:latin typeface="Tahoma" pitchFamily="34" charset="0"/>
              </a:rPr>
              <a:t>e) A-t-il toujours appartenu au surréalisme ? </a:t>
            </a:r>
          </a:p>
          <a:p>
            <a:pPr marL="342900" indent="-342900"/>
            <a:r>
              <a:rPr lang="fr-FR" sz="2100" dirty="0">
                <a:latin typeface="Tahoma" pitchFamily="34" charset="0"/>
              </a:rPr>
              <a:t>f) Quel drame familial a-t-il vécu ?</a:t>
            </a:r>
          </a:p>
          <a:p>
            <a:pPr marL="342900" indent="-342900"/>
            <a:r>
              <a:rPr lang="fr-FR" sz="2100" dirty="0">
                <a:latin typeface="Tahoma" pitchFamily="34" charset="0"/>
              </a:rPr>
              <a:t>g) À part d’être peintre et d…, </a:t>
            </a:r>
            <a:r>
              <a:rPr lang="fr-FR" sz="2100" dirty="0" smtClean="0">
                <a:latin typeface="Tahoma" pitchFamily="34" charset="0"/>
              </a:rPr>
              <a:t>qu’était-il aussi </a:t>
            </a:r>
            <a:r>
              <a:rPr lang="fr-FR" sz="2100" dirty="0">
                <a:latin typeface="Tahoma" pitchFamily="34" charset="0"/>
              </a:rPr>
              <a:t>? </a:t>
            </a:r>
          </a:p>
          <a:p>
            <a:pPr marL="342900" indent="-342900"/>
            <a:endParaRPr lang="fr-FR" sz="2100" dirty="0">
              <a:latin typeface="Tahoma" pitchFamily="34" charset="0"/>
            </a:endParaRPr>
          </a:p>
          <a:p>
            <a:pPr marL="342900" indent="-342900"/>
            <a:r>
              <a:rPr lang="fr-FR" sz="2100" dirty="0">
                <a:latin typeface="Tahoma" pitchFamily="34" charset="0"/>
              </a:rPr>
              <a:t>Écrivez les réponses dans votre carnet. </a:t>
            </a:r>
          </a:p>
          <a:p>
            <a:pPr marL="342900" indent="-342900">
              <a:spcBef>
                <a:spcPct val="20000"/>
              </a:spcBef>
            </a:pPr>
            <a:endParaRPr lang="fr-FR" sz="2100" dirty="0">
              <a:latin typeface="Tahoma" pitchFamily="34" charset="0"/>
            </a:endParaRPr>
          </a:p>
          <a:p>
            <a:pPr marL="342900" indent="-342900">
              <a:spcBef>
                <a:spcPct val="20000"/>
              </a:spcBef>
            </a:pPr>
            <a:endParaRPr lang="fr-FR" sz="2100" dirty="0">
              <a:latin typeface="Tahoma" pitchFamily="34" charset="0"/>
            </a:endParaRPr>
          </a:p>
        </p:txBody>
      </p:sp>
      <p:pic>
        <p:nvPicPr>
          <p:cNvPr id="9220" name="Picture 4" descr="m_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725" y="4292600"/>
            <a:ext cx="2874963"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Oval 5"/>
          <p:cNvSpPr>
            <a:spLocks noChangeArrowheads="1"/>
          </p:cNvSpPr>
          <p:nvPr/>
        </p:nvSpPr>
        <p:spPr bwMode="auto">
          <a:xfrm>
            <a:off x="6084888" y="4437063"/>
            <a:ext cx="503237" cy="576262"/>
          </a:xfrm>
          <a:prstGeom prst="ellipse">
            <a:avLst/>
          </a:prstGeom>
          <a:solidFill>
            <a:schemeClr val="accent1"/>
          </a:solidFill>
          <a:ln w="9525">
            <a:solidFill>
              <a:schemeClr val="tx1"/>
            </a:solidFill>
            <a:round/>
            <a:headEnd/>
            <a:tailEnd/>
          </a:ln>
        </p:spPr>
        <p:txBody>
          <a:bodyPr wrap="none" anchor="ctr"/>
          <a:lstStyle/>
          <a:p>
            <a:endParaRPr lang="nl-BE">
              <a:latin typeface="Tahoma" pitchFamily="34" charset="0"/>
            </a:endParaRPr>
          </a:p>
        </p:txBody>
      </p:sp>
      <p:sp>
        <p:nvSpPr>
          <p:cNvPr id="23558" name="Rectangle 6"/>
          <p:cNvSpPr>
            <a:spLocks noChangeArrowheads="1"/>
          </p:cNvSpPr>
          <p:nvPr/>
        </p:nvSpPr>
        <p:spPr bwMode="auto">
          <a:xfrm>
            <a:off x="0" y="5118100"/>
            <a:ext cx="8640763" cy="1739900"/>
          </a:xfrm>
          <a:prstGeom prst="rect">
            <a:avLst/>
          </a:prstGeom>
          <a:noFill/>
          <a:ln w="9525">
            <a:noFill/>
            <a:miter lim="800000"/>
            <a:headEnd/>
            <a:tailEnd/>
          </a:ln>
          <a:effectLst/>
        </p:spPr>
        <p:txBody>
          <a:bodyPr>
            <a:spAutoFit/>
          </a:bodyPr>
          <a:lstStyle/>
          <a:p>
            <a:r>
              <a:rPr lang="fr-FR">
                <a:latin typeface="Tahoma" pitchFamily="34" charset="0"/>
                <a:cs typeface="Arial" charset="0"/>
              </a:rPr>
              <a:t>	</a:t>
            </a:r>
            <a:r>
              <a:rPr lang="fr-FR">
                <a:latin typeface="Tahoma" pitchFamily="34" charset="0"/>
                <a:cs typeface="Arial" charset="0"/>
                <a:hlinkClick r:id="rId3"/>
              </a:rPr>
              <a:t>http://www.magritte.be</a:t>
            </a:r>
            <a:r>
              <a:rPr lang="fr-FR">
                <a:latin typeface="Tahoma" pitchFamily="34" charset="0"/>
                <a:cs typeface="Arial" charset="0"/>
              </a:rPr>
              <a:t> (biographie)</a:t>
            </a:r>
          </a:p>
          <a:p>
            <a:endParaRPr lang="fr-FR">
              <a:latin typeface="Tahoma" pitchFamily="34" charset="0"/>
              <a:cs typeface="Arial" charset="0"/>
            </a:endParaRPr>
          </a:p>
          <a:p>
            <a:endParaRPr lang="fr-FR">
              <a:latin typeface="Tahoma" pitchFamily="34" charset="0"/>
              <a:cs typeface="Arial" charset="0"/>
            </a:endParaRPr>
          </a:p>
          <a:p>
            <a:endParaRPr lang="fr-FR">
              <a:effectLst>
                <a:outerShdw blurRad="38100" dist="38100" dir="2700000" algn="tl">
                  <a:srgbClr val="000000"/>
                </a:outerShdw>
              </a:effectLst>
              <a:latin typeface="Tahoma" pitchFamily="34" charset="0"/>
              <a:cs typeface="Arial" charset="0"/>
            </a:endParaRPr>
          </a:p>
          <a:p>
            <a:r>
              <a:rPr lang="fr-FR">
                <a:effectLst>
                  <a:outerShdw blurRad="38100" dist="38100" dir="2700000" algn="tl">
                    <a:srgbClr val="000000"/>
                  </a:outerShdw>
                </a:effectLst>
                <a:latin typeface="Tahoma" pitchFamily="34" charset="0"/>
                <a:cs typeface="Arial" charset="0"/>
              </a:rPr>
              <a:t>                            </a:t>
            </a:r>
            <a:r>
              <a:rPr lang="fr-FR">
                <a:latin typeface="Tahoma" pitchFamily="34" charset="0"/>
                <a:cs typeface="Arial" charset="0"/>
              </a:rPr>
              <a:t>Continuez la recherche et découvrez le visage de Magritte.</a:t>
            </a:r>
          </a:p>
          <a:p>
            <a:endParaRPr lang="fr-FR">
              <a:latin typeface="Tahoma" pitchFamily="34" charset="0"/>
              <a:cs typeface="Arial" charset="0"/>
            </a:endParaRPr>
          </a:p>
        </p:txBody>
      </p:sp>
      <p:sp>
        <p:nvSpPr>
          <p:cNvPr id="9223" name="Line 7"/>
          <p:cNvSpPr>
            <a:spLocks noChangeShapeType="1"/>
          </p:cNvSpPr>
          <p:nvPr/>
        </p:nvSpPr>
        <p:spPr bwMode="auto">
          <a:xfrm flipV="1">
            <a:off x="5940425" y="5084763"/>
            <a:ext cx="287338" cy="12239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B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ppt_x"/>
                                          </p:val>
                                        </p:tav>
                                        <p:tav tm="100000">
                                          <p:val>
                                            <p:strVal val="#ppt_x"/>
                                          </p:val>
                                        </p:tav>
                                      </p:tavLst>
                                    </p:anim>
                                    <p:anim calcmode="lin" valueType="num">
                                      <p:cBhvr additive="base">
                                        <p:cTn id="8"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19"/>
                                        </p:tgtEl>
                                        <p:attrNameLst>
                                          <p:attrName>style.visibility</p:attrName>
                                        </p:attrNameLst>
                                      </p:cBhvr>
                                      <p:to>
                                        <p:strVal val="visible"/>
                                      </p:to>
                                    </p:set>
                                    <p:anim calcmode="lin" valueType="num">
                                      <p:cBhvr additive="base">
                                        <p:cTn id="13" dur="500" fill="hold"/>
                                        <p:tgtEl>
                                          <p:spTgt spid="9219"/>
                                        </p:tgtEl>
                                        <p:attrNameLst>
                                          <p:attrName>ppt_x</p:attrName>
                                        </p:attrNameLst>
                                      </p:cBhvr>
                                      <p:tavLst>
                                        <p:tav tm="0">
                                          <p:val>
                                            <p:strVal val="#ppt_x"/>
                                          </p:val>
                                        </p:tav>
                                        <p:tav tm="100000">
                                          <p:val>
                                            <p:strVal val="#ppt_x"/>
                                          </p:val>
                                        </p:tav>
                                      </p:tavLst>
                                    </p:anim>
                                    <p:anim calcmode="lin" valueType="num">
                                      <p:cBhvr additive="base">
                                        <p:cTn id="14" dur="500" fill="hold"/>
                                        <p:tgtEl>
                                          <p:spTgt spid="9219"/>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3558"/>
                                        </p:tgtEl>
                                        <p:attrNameLst>
                                          <p:attrName>style.visibility</p:attrName>
                                        </p:attrNameLst>
                                      </p:cBhvr>
                                      <p:to>
                                        <p:strVal val="visible"/>
                                      </p:to>
                                    </p:set>
                                    <p:anim calcmode="lin" valueType="num">
                                      <p:cBhvr additive="base">
                                        <p:cTn id="17" dur="500" fill="hold"/>
                                        <p:tgtEl>
                                          <p:spTgt spid="23558"/>
                                        </p:tgtEl>
                                        <p:attrNameLst>
                                          <p:attrName>ppt_x</p:attrName>
                                        </p:attrNameLst>
                                      </p:cBhvr>
                                      <p:tavLst>
                                        <p:tav tm="0">
                                          <p:val>
                                            <p:strVal val="#ppt_x"/>
                                          </p:val>
                                        </p:tav>
                                        <p:tav tm="100000">
                                          <p:val>
                                            <p:strVal val="#ppt_x"/>
                                          </p:val>
                                        </p:tav>
                                      </p:tavLst>
                                    </p:anim>
                                    <p:anim calcmode="lin" valueType="num">
                                      <p:cBhvr additive="base">
                                        <p:cTn id="18" dur="500" fill="hold"/>
                                        <p:tgtEl>
                                          <p:spTgt spid="235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p:bldP spid="2355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r>
              <a:rPr lang="fr-FR" sz="4400">
                <a:solidFill>
                  <a:schemeClr val="tx2"/>
                </a:solidFill>
                <a:latin typeface="Tahoma" pitchFamily="34" charset="0"/>
              </a:rPr>
              <a:t>Étape 2 : Le surréalisme</a:t>
            </a:r>
          </a:p>
        </p:txBody>
      </p:sp>
      <p:sp>
        <p:nvSpPr>
          <p:cNvPr id="10243" name="Rectangle 3"/>
          <p:cNvSpPr>
            <a:spLocks noChangeArrowheads="1"/>
          </p:cNvSpPr>
          <p:nvPr/>
        </p:nvSpPr>
        <p:spPr bwMode="auto">
          <a:xfrm>
            <a:off x="250825" y="1268413"/>
            <a:ext cx="8893175"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r>
              <a:rPr lang="fr-FR" sz="2000" dirty="0"/>
              <a:t>Lisez les textes des sites et découvrez le surréalisme. Répondez aux questions.</a:t>
            </a:r>
          </a:p>
          <a:p>
            <a:pPr marL="342900" indent="-342900"/>
            <a:endParaRPr lang="fr-FR" sz="2000" dirty="0"/>
          </a:p>
          <a:p>
            <a:pPr marL="342900" indent="-342900"/>
            <a:r>
              <a:rPr lang="fr-FR" dirty="0"/>
              <a:t>a) Quand </a:t>
            </a:r>
            <a:r>
              <a:rPr lang="fr-FR" dirty="0" smtClean="0"/>
              <a:t>le </a:t>
            </a:r>
            <a:r>
              <a:rPr lang="fr-FR" dirty="0"/>
              <a:t>surréalisme </a:t>
            </a:r>
            <a:r>
              <a:rPr lang="fr-FR" dirty="0" smtClean="0"/>
              <a:t>est-il né?</a:t>
            </a:r>
            <a:endParaRPr lang="fr-FR" dirty="0"/>
          </a:p>
          <a:p>
            <a:pPr marL="342900" indent="-342900"/>
            <a:r>
              <a:rPr lang="fr-FR" dirty="0"/>
              <a:t>b) Quelles sont les caractéristiques du surréalisme ? Donnez-en trois. Expliquez-les dans vos propres mots.</a:t>
            </a:r>
          </a:p>
          <a:p>
            <a:pPr marL="342900" indent="-342900"/>
            <a:r>
              <a:rPr lang="fr-FR" dirty="0"/>
              <a:t>c) Le surréalisme a influencé deux techniques de la peinture. Lesquelles ? Donnez une caractéristique si </a:t>
            </a:r>
            <a:r>
              <a:rPr lang="fr-FR" dirty="0" smtClean="0"/>
              <a:t>possible.</a:t>
            </a:r>
          </a:p>
          <a:p>
            <a:pPr marL="342900" indent="-342900"/>
            <a:r>
              <a:rPr lang="es-ES" dirty="0" smtClean="0">
                <a:hlinkClick r:id="rId2"/>
              </a:rPr>
              <a:t>http://www.aci-multimedia.net/web_galerie/surrealisme.htm</a:t>
            </a:r>
            <a:endParaRPr lang="nl-NL" dirty="0" smtClean="0"/>
          </a:p>
          <a:p>
            <a:pPr marL="342900" indent="-342900"/>
            <a:r>
              <a:rPr lang="nl-BE" dirty="0" smtClean="0"/>
              <a:t>d</a:t>
            </a:r>
            <a:r>
              <a:rPr lang="nl-BE" dirty="0"/>
              <a:t>) </a:t>
            </a:r>
            <a:r>
              <a:rPr lang="fr-FR" dirty="0"/>
              <a:t>Qui a fondé le surréalisme ? Quel est le texte qui a annoncé le début du surréalisme </a:t>
            </a:r>
            <a:r>
              <a:rPr lang="fr-FR" dirty="0" smtClean="0"/>
              <a:t>? </a:t>
            </a:r>
            <a:r>
              <a:rPr lang="nl-BE" dirty="0" smtClean="0">
                <a:hlinkClick r:id="rId3"/>
              </a:rPr>
              <a:t>http</a:t>
            </a:r>
            <a:r>
              <a:rPr lang="nl-BE" dirty="0">
                <a:hlinkClick r:id="rId3"/>
              </a:rPr>
              <a:t>://www.angelfire.com/ar/ernst/peintres.html</a:t>
            </a:r>
            <a:r>
              <a:rPr lang="nl-NL" dirty="0"/>
              <a:t> </a:t>
            </a:r>
            <a:endParaRPr lang="nl-BE" dirty="0"/>
          </a:p>
          <a:p>
            <a:pPr marL="342900" indent="-342900"/>
            <a:r>
              <a:rPr lang="nl-BE" dirty="0"/>
              <a:t>e) </a:t>
            </a:r>
            <a:r>
              <a:rPr lang="fr-FR" dirty="0"/>
              <a:t>Cherchez deux autres peintres connus du surréalisme et donnez </a:t>
            </a:r>
            <a:r>
              <a:rPr lang="fr-FR" dirty="0" smtClean="0"/>
              <a:t>leur nationalité.</a:t>
            </a:r>
            <a:endParaRPr lang="fr-FR" dirty="0"/>
          </a:p>
          <a:p>
            <a:pPr marL="342900" indent="-342900"/>
            <a:r>
              <a:rPr lang="nl-BE" dirty="0">
                <a:hlinkClick r:id="rId3"/>
              </a:rPr>
              <a:t>http://www.angelfire.com/ar/ernst/peintres.html</a:t>
            </a:r>
            <a:r>
              <a:rPr lang="nl-NL" dirty="0"/>
              <a:t> </a:t>
            </a:r>
            <a:endParaRPr lang="nl-BE" dirty="0"/>
          </a:p>
          <a:p>
            <a:pPr marL="342900" indent="-342900"/>
            <a:r>
              <a:rPr lang="nl-BE" dirty="0"/>
              <a:t>f) </a:t>
            </a:r>
            <a:r>
              <a:rPr lang="fr-FR" dirty="0"/>
              <a:t>Est-ce que votre opinion sur le </a:t>
            </a:r>
            <a:r>
              <a:rPr lang="fr-FR" dirty="0" smtClean="0"/>
              <a:t>surréalisme </a:t>
            </a:r>
            <a:r>
              <a:rPr lang="fr-FR" dirty="0"/>
              <a:t>formulée au début était correcte ? Pourquoi oui/non ?</a:t>
            </a:r>
          </a:p>
          <a:p>
            <a:pPr marL="342900" indent="-342900">
              <a:lnSpc>
                <a:spcPct val="90000"/>
              </a:lnSpc>
              <a:spcBef>
                <a:spcPct val="20000"/>
              </a:spcBef>
            </a:pPr>
            <a:endParaRPr lang="fr-FR" sz="2000" dirty="0">
              <a:latin typeface="Tahoma" pitchFamily="34" charset="0"/>
            </a:endParaRPr>
          </a:p>
          <a:p>
            <a:pPr marL="342900" indent="-342900">
              <a:lnSpc>
                <a:spcPct val="90000"/>
              </a:lnSpc>
              <a:spcBef>
                <a:spcPct val="20000"/>
              </a:spcBef>
            </a:pPr>
            <a:endParaRPr lang="fr-FR" sz="2000" dirty="0">
              <a:latin typeface="Tahoma" pitchFamily="34" charset="0"/>
            </a:endParaRPr>
          </a:p>
          <a:p>
            <a:pPr marL="342900" indent="-342900">
              <a:lnSpc>
                <a:spcPct val="90000"/>
              </a:lnSpc>
              <a:spcBef>
                <a:spcPct val="20000"/>
              </a:spcBef>
            </a:pPr>
            <a:endParaRPr lang="fr-FR" sz="2000" dirty="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 calcmode="lin" valueType="num">
                                      <p:cBhvr additive="base">
                                        <p:cTn id="7" dur="500" fill="hold"/>
                                        <p:tgtEl>
                                          <p:spTgt spid="1024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243">
                                            <p:txEl>
                                              <p:pRg st="0" end="0"/>
                                            </p:txEl>
                                          </p:spTgt>
                                        </p:tgtEl>
                                        <p:attrNameLst>
                                          <p:attrName>style.visibility</p:attrName>
                                        </p:attrNameLst>
                                      </p:cBhvr>
                                      <p:to>
                                        <p:strVal val="visible"/>
                                      </p:to>
                                    </p:set>
                                    <p:anim calcmode="lin" valueType="num">
                                      <p:cBhvr additive="base">
                                        <p:cTn id="13"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 calcmode="lin" valueType="num">
                                      <p:cBhvr additive="base">
                                        <p:cTn id="17"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24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0243">
                                            <p:txEl>
                                              <p:pRg st="3" end="3"/>
                                            </p:txEl>
                                          </p:spTgt>
                                        </p:tgtEl>
                                        <p:attrNameLst>
                                          <p:attrName>style.visibility</p:attrName>
                                        </p:attrNameLst>
                                      </p:cBhvr>
                                      <p:to>
                                        <p:strVal val="visible"/>
                                      </p:to>
                                    </p:set>
                                    <p:anim calcmode="lin" valueType="num">
                                      <p:cBhvr additive="base">
                                        <p:cTn id="21"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024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0243">
                                            <p:txEl>
                                              <p:pRg st="4" end="4"/>
                                            </p:txEl>
                                          </p:spTgt>
                                        </p:tgtEl>
                                        <p:attrNameLst>
                                          <p:attrName>style.visibility</p:attrName>
                                        </p:attrNameLst>
                                      </p:cBhvr>
                                      <p:to>
                                        <p:strVal val="visible"/>
                                      </p:to>
                                    </p:set>
                                    <p:anim calcmode="lin" valueType="num">
                                      <p:cBhvr additive="base">
                                        <p:cTn id="25" dur="5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0243">
                                            <p:txEl>
                                              <p:pRg st="5" end="5"/>
                                            </p:txEl>
                                          </p:spTgt>
                                        </p:tgtEl>
                                        <p:attrNameLst>
                                          <p:attrName>style.visibility</p:attrName>
                                        </p:attrNameLst>
                                      </p:cBhvr>
                                      <p:to>
                                        <p:strVal val="visible"/>
                                      </p:to>
                                    </p:set>
                                    <p:anim calcmode="lin" valueType="num">
                                      <p:cBhvr additive="base">
                                        <p:cTn id="29" dur="500" fill="hold"/>
                                        <p:tgtEl>
                                          <p:spTgt spid="1024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024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0243">
                                            <p:txEl>
                                              <p:pRg st="6" end="6"/>
                                            </p:txEl>
                                          </p:spTgt>
                                        </p:tgtEl>
                                        <p:attrNameLst>
                                          <p:attrName>style.visibility</p:attrName>
                                        </p:attrNameLst>
                                      </p:cBhvr>
                                      <p:to>
                                        <p:strVal val="visible"/>
                                      </p:to>
                                    </p:set>
                                    <p:anim calcmode="lin" valueType="num">
                                      <p:cBhvr additive="base">
                                        <p:cTn id="33" dur="500" fill="hold"/>
                                        <p:tgtEl>
                                          <p:spTgt spid="1024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024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0243">
                                            <p:txEl>
                                              <p:pRg st="7" end="7"/>
                                            </p:txEl>
                                          </p:spTgt>
                                        </p:tgtEl>
                                        <p:attrNameLst>
                                          <p:attrName>style.visibility</p:attrName>
                                        </p:attrNameLst>
                                      </p:cBhvr>
                                      <p:to>
                                        <p:strVal val="visible"/>
                                      </p:to>
                                    </p:set>
                                    <p:anim calcmode="lin" valueType="num">
                                      <p:cBhvr additive="base">
                                        <p:cTn id="37" dur="500" fill="hold"/>
                                        <p:tgtEl>
                                          <p:spTgt spid="1024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24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0243">
                                            <p:txEl>
                                              <p:pRg st="8" end="8"/>
                                            </p:txEl>
                                          </p:spTgt>
                                        </p:tgtEl>
                                        <p:attrNameLst>
                                          <p:attrName>style.visibility</p:attrName>
                                        </p:attrNameLst>
                                      </p:cBhvr>
                                      <p:to>
                                        <p:strVal val="visible"/>
                                      </p:to>
                                    </p:set>
                                    <p:anim calcmode="lin" valueType="num">
                                      <p:cBhvr additive="base">
                                        <p:cTn id="41" dur="500" fill="hold"/>
                                        <p:tgtEl>
                                          <p:spTgt spid="1024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0243">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0243">
                                            <p:txEl>
                                              <p:pRg st="9" end="9"/>
                                            </p:txEl>
                                          </p:spTgt>
                                        </p:tgtEl>
                                        <p:attrNameLst>
                                          <p:attrName>style.visibility</p:attrName>
                                        </p:attrNameLst>
                                      </p:cBhvr>
                                      <p:to>
                                        <p:strVal val="visible"/>
                                      </p:to>
                                    </p:set>
                                    <p:anim calcmode="lin" valueType="num">
                                      <p:cBhvr additive="base">
                                        <p:cTn id="45" dur="500" fill="hold"/>
                                        <p:tgtEl>
                                          <p:spTgt spid="1024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024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r>
              <a:rPr lang="fr-FR" sz="4400">
                <a:solidFill>
                  <a:schemeClr val="tx2"/>
                </a:solidFill>
                <a:latin typeface="Tahoma" pitchFamily="34" charset="0"/>
              </a:rPr>
              <a:t>Étape 3 : Un tableau au choix</a:t>
            </a:r>
          </a:p>
        </p:txBody>
      </p:sp>
      <p:sp>
        <p:nvSpPr>
          <p:cNvPr id="11267" name="Rectangle 3"/>
          <p:cNvSpPr>
            <a:spLocks noChangeArrowheads="1"/>
          </p:cNvSpPr>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lnSpc>
                <a:spcPct val="80000"/>
              </a:lnSpc>
              <a:spcBef>
                <a:spcPct val="20000"/>
              </a:spcBef>
            </a:pPr>
            <a:r>
              <a:rPr lang="fr-FR" sz="2400" dirty="0">
                <a:latin typeface="Tahoma" pitchFamily="34" charset="0"/>
              </a:rPr>
              <a:t>Choisissez un autre tableau, cherchez le titre et répondez aux questions en cherchant sur les sites en bas.</a:t>
            </a:r>
          </a:p>
          <a:p>
            <a:pPr marL="609600" indent="-609600">
              <a:lnSpc>
                <a:spcPct val="80000"/>
              </a:lnSpc>
              <a:spcBef>
                <a:spcPct val="20000"/>
              </a:spcBef>
            </a:pPr>
            <a:endParaRPr lang="fr-FR" sz="2400" dirty="0">
              <a:latin typeface="Tahoma" pitchFamily="34" charset="0"/>
            </a:endParaRPr>
          </a:p>
          <a:p>
            <a:pPr marL="609600" indent="-609600">
              <a:lnSpc>
                <a:spcPct val="80000"/>
              </a:lnSpc>
              <a:spcBef>
                <a:spcPct val="20000"/>
              </a:spcBef>
            </a:pPr>
            <a:r>
              <a:rPr lang="fr-FR" sz="2400" dirty="0">
                <a:latin typeface="Tahoma" pitchFamily="34" charset="0"/>
              </a:rPr>
              <a:t>a) </a:t>
            </a:r>
            <a:r>
              <a:rPr lang="fr-FR" sz="2400" dirty="0" smtClean="0">
                <a:latin typeface="Tahoma" pitchFamily="34" charset="0"/>
              </a:rPr>
              <a:t>Quand </a:t>
            </a:r>
            <a:r>
              <a:rPr lang="fr-FR" sz="2400" dirty="0">
                <a:latin typeface="Tahoma" pitchFamily="34" charset="0"/>
              </a:rPr>
              <a:t>le </a:t>
            </a:r>
            <a:r>
              <a:rPr lang="fr-FR" sz="2400" dirty="0" smtClean="0">
                <a:latin typeface="Tahoma" pitchFamily="34" charset="0"/>
              </a:rPr>
              <a:t>tableau a-t-il été peint </a:t>
            </a:r>
            <a:r>
              <a:rPr lang="fr-FR" sz="2400" dirty="0">
                <a:latin typeface="Tahoma" pitchFamily="34" charset="0"/>
              </a:rPr>
              <a:t>?</a:t>
            </a:r>
          </a:p>
          <a:p>
            <a:pPr marL="609600" indent="-609600">
              <a:lnSpc>
                <a:spcPct val="80000"/>
              </a:lnSpc>
              <a:spcBef>
                <a:spcPct val="20000"/>
              </a:spcBef>
            </a:pPr>
            <a:r>
              <a:rPr lang="fr-FR" sz="2400" dirty="0">
                <a:latin typeface="Tahoma" pitchFamily="34" charset="0"/>
              </a:rPr>
              <a:t>b) Que voyez-vous sur ce tableau ?</a:t>
            </a:r>
          </a:p>
          <a:p>
            <a:pPr marL="609600" indent="-609600">
              <a:lnSpc>
                <a:spcPct val="80000"/>
              </a:lnSpc>
              <a:spcBef>
                <a:spcPct val="20000"/>
              </a:spcBef>
            </a:pPr>
            <a:r>
              <a:rPr lang="fr-FR" sz="2400" dirty="0">
                <a:latin typeface="Tahoma" pitchFamily="34" charset="0"/>
              </a:rPr>
              <a:t>c) Qu’est-ce que vous appréciez dans ce tableau ? Que n’aimez-vous pas ? </a:t>
            </a:r>
          </a:p>
          <a:p>
            <a:pPr marL="609600" indent="-609600">
              <a:lnSpc>
                <a:spcPct val="80000"/>
              </a:lnSpc>
              <a:spcBef>
                <a:spcPct val="20000"/>
              </a:spcBef>
            </a:pPr>
            <a:r>
              <a:rPr lang="fr-FR" sz="2400" dirty="0">
                <a:latin typeface="Tahoma" pitchFamily="34" charset="0"/>
              </a:rPr>
              <a:t>d) Quel est le message du tableau selon vous ?</a:t>
            </a:r>
          </a:p>
          <a:p>
            <a:pPr marL="609600" indent="-609600">
              <a:lnSpc>
                <a:spcPct val="80000"/>
              </a:lnSpc>
              <a:spcBef>
                <a:spcPct val="20000"/>
              </a:spcBef>
            </a:pPr>
            <a:endParaRPr lang="fr-FR" sz="2800" dirty="0">
              <a:latin typeface="Tahoma" pitchFamily="34" charset="0"/>
            </a:endParaRPr>
          </a:p>
          <a:p>
            <a:pPr marL="609600" indent="-609600">
              <a:lnSpc>
                <a:spcPct val="80000"/>
              </a:lnSpc>
              <a:spcBef>
                <a:spcPct val="20000"/>
              </a:spcBef>
            </a:pPr>
            <a:endParaRPr lang="fr-FR" sz="2400" dirty="0" smtClean="0">
              <a:latin typeface="Tahoma" pitchFamily="34" charset="0"/>
            </a:endParaRPr>
          </a:p>
          <a:p>
            <a:pPr marL="609600" indent="-609600">
              <a:lnSpc>
                <a:spcPct val="80000"/>
              </a:lnSpc>
              <a:spcBef>
                <a:spcPct val="20000"/>
              </a:spcBef>
            </a:pPr>
            <a:r>
              <a:rPr lang="fr-FR" sz="2400" dirty="0" smtClean="0">
                <a:latin typeface="Tahoma" pitchFamily="34" charset="0"/>
                <a:hlinkClick r:id="rId2"/>
              </a:rPr>
              <a:t>http</a:t>
            </a:r>
            <a:r>
              <a:rPr lang="fr-FR" sz="2400" dirty="0">
                <a:latin typeface="Tahoma" pitchFamily="34" charset="0"/>
                <a:hlinkClick r:id="rId2"/>
              </a:rPr>
              <a:t>://www.magritte.be </a:t>
            </a:r>
            <a:r>
              <a:rPr lang="fr-FR" sz="2400" dirty="0">
                <a:latin typeface="Tahoma" pitchFamily="34" charset="0"/>
              </a:rPr>
              <a:t>(galerie virtuelle)</a:t>
            </a:r>
          </a:p>
          <a:p>
            <a:pPr marL="609600" indent="-609600">
              <a:lnSpc>
                <a:spcPct val="80000"/>
              </a:lnSpc>
              <a:spcBef>
                <a:spcPct val="20000"/>
              </a:spcBef>
            </a:pPr>
            <a:endParaRPr lang="fr-FR" sz="2400" dirty="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 fill="hold"/>
                                        <p:tgtEl>
                                          <p:spTgt spid="11266"/>
                                        </p:tgtEl>
                                        <p:attrNameLst>
                                          <p:attrName>ppt_x</p:attrName>
                                        </p:attrNameLst>
                                      </p:cBhvr>
                                      <p:tavLst>
                                        <p:tav tm="0">
                                          <p:val>
                                            <p:strVal val="#ppt_x"/>
                                          </p:val>
                                        </p:tav>
                                        <p:tav tm="100000">
                                          <p:val>
                                            <p:strVal val="#ppt_x"/>
                                          </p:val>
                                        </p:tav>
                                      </p:tavLst>
                                    </p:anim>
                                    <p:anim calcmode="lin" valueType="num">
                                      <p:cBhvr additive="base">
                                        <p:cTn id="8" dur="500" fill="hold"/>
                                        <p:tgtEl>
                                          <p:spTgt spid="1126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267">
                                            <p:txEl>
                                              <p:pRg st="0" end="0"/>
                                            </p:txEl>
                                          </p:spTgt>
                                        </p:tgtEl>
                                        <p:attrNameLst>
                                          <p:attrName>style.visibility</p:attrName>
                                        </p:attrNameLst>
                                      </p:cBhvr>
                                      <p:to>
                                        <p:strVal val="visible"/>
                                      </p:to>
                                    </p:set>
                                    <p:anim calcmode="lin" valueType="num">
                                      <p:cBhvr additive="base">
                                        <p:cTn id="13"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 calcmode="lin" valueType="num">
                                      <p:cBhvr additive="base">
                                        <p:cTn id="17"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26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1267">
                                            <p:txEl>
                                              <p:pRg st="3" end="3"/>
                                            </p:txEl>
                                          </p:spTgt>
                                        </p:tgtEl>
                                        <p:attrNameLst>
                                          <p:attrName>style.visibility</p:attrName>
                                        </p:attrNameLst>
                                      </p:cBhvr>
                                      <p:to>
                                        <p:strVal val="visible"/>
                                      </p:to>
                                    </p:set>
                                    <p:anim calcmode="lin" valueType="num">
                                      <p:cBhvr additive="base">
                                        <p:cTn id="21"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1267">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1267">
                                            <p:txEl>
                                              <p:pRg st="4" end="4"/>
                                            </p:txEl>
                                          </p:spTgt>
                                        </p:tgtEl>
                                        <p:attrNameLst>
                                          <p:attrName>style.visibility</p:attrName>
                                        </p:attrNameLst>
                                      </p:cBhvr>
                                      <p:to>
                                        <p:strVal val="visible"/>
                                      </p:to>
                                    </p:set>
                                    <p:anim calcmode="lin" valueType="num">
                                      <p:cBhvr additive="base">
                                        <p:cTn id="25" dur="5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7">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1267">
                                            <p:txEl>
                                              <p:pRg st="5" end="5"/>
                                            </p:txEl>
                                          </p:spTgt>
                                        </p:tgtEl>
                                        <p:attrNameLst>
                                          <p:attrName>style.visibility</p:attrName>
                                        </p:attrNameLst>
                                      </p:cBhvr>
                                      <p:to>
                                        <p:strVal val="visible"/>
                                      </p:to>
                                    </p:set>
                                    <p:anim calcmode="lin" valueType="num">
                                      <p:cBhvr additive="base">
                                        <p:cTn id="29" dur="500" fill="hold"/>
                                        <p:tgtEl>
                                          <p:spTgt spid="11267">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1267">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1267">
                                            <p:txEl>
                                              <p:pRg st="8" end="8"/>
                                            </p:txEl>
                                          </p:spTgt>
                                        </p:tgtEl>
                                        <p:attrNameLst>
                                          <p:attrName>style.visibility</p:attrName>
                                        </p:attrNameLst>
                                      </p:cBhvr>
                                      <p:to>
                                        <p:strVal val="visible"/>
                                      </p:to>
                                    </p:set>
                                    <p:anim calcmode="lin" valueType="num">
                                      <p:cBhvr additive="base">
                                        <p:cTn id="33" dur="500" fill="hold"/>
                                        <p:tgtEl>
                                          <p:spTgt spid="11267">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126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r>
              <a:rPr lang="fr-FR" sz="4400">
                <a:solidFill>
                  <a:schemeClr val="tx2"/>
                </a:solidFill>
                <a:latin typeface="Tahoma" pitchFamily="34" charset="0"/>
              </a:rPr>
              <a:t>Étape 4 : Votre tableau</a:t>
            </a:r>
          </a:p>
        </p:txBody>
      </p:sp>
      <p:sp>
        <p:nvSpPr>
          <p:cNvPr id="12291" name="Rectangle 3"/>
          <p:cNvSpPr>
            <a:spLocks noChangeArrowheads="1"/>
          </p:cNvSpPr>
          <p:nvPr/>
        </p:nvSpPr>
        <p:spPr bwMode="auto">
          <a:xfrm>
            <a:off x="468313" y="1341438"/>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pPr>
            <a:r>
              <a:rPr lang="fr-FR" sz="2000" dirty="0">
                <a:latin typeface="Tahoma" pitchFamily="34" charset="0"/>
              </a:rPr>
              <a:t>Maintenant vous allez </a:t>
            </a:r>
            <a:r>
              <a:rPr lang="fr-FR" sz="2000" b="1" dirty="0">
                <a:latin typeface="Tahoma" pitchFamily="34" charset="0"/>
              </a:rPr>
              <a:t>peindre</a:t>
            </a:r>
            <a:r>
              <a:rPr lang="fr-FR" sz="2000" dirty="0">
                <a:latin typeface="Tahoma" pitchFamily="34" charset="0"/>
              </a:rPr>
              <a:t> votre tableau. Vous avez deux cours entiers pour le faire. Utilisez bien vos informations sur Magritte et le surréalisme pour dessiner un vrai tableau surréaliste où l’on voit l’influence de Magritte. </a:t>
            </a:r>
            <a:r>
              <a:rPr lang="fr-FR" sz="2000" dirty="0" smtClean="0">
                <a:latin typeface="Tahoma" pitchFamily="34" charset="0"/>
              </a:rPr>
              <a:t>Donnez également </a:t>
            </a:r>
            <a:r>
              <a:rPr lang="fr-FR" sz="2000" dirty="0">
                <a:latin typeface="Tahoma" pitchFamily="34" charset="0"/>
              </a:rPr>
              <a:t>un </a:t>
            </a:r>
            <a:r>
              <a:rPr lang="fr-FR" sz="2100" b="1" dirty="0" smtClean="0">
                <a:latin typeface="Tahoma" pitchFamily="34" charset="0"/>
              </a:rPr>
              <a:t>titre </a:t>
            </a:r>
            <a:r>
              <a:rPr lang="fr-FR" sz="2100" dirty="0" smtClean="0">
                <a:latin typeface="Tahoma" pitchFamily="34" charset="0"/>
              </a:rPr>
              <a:t>au tableau</a:t>
            </a:r>
            <a:r>
              <a:rPr lang="fr-FR" sz="2000" dirty="0" smtClean="0">
                <a:latin typeface="Tahoma" pitchFamily="34" charset="0"/>
              </a:rPr>
              <a:t> </a:t>
            </a:r>
            <a:r>
              <a:rPr lang="fr-FR" sz="2000" dirty="0">
                <a:latin typeface="Tahoma" pitchFamily="34" charset="0"/>
              </a:rPr>
              <a:t>!</a:t>
            </a:r>
          </a:p>
          <a:p>
            <a:pPr marL="342900" indent="-342900">
              <a:lnSpc>
                <a:spcPct val="90000"/>
              </a:lnSpc>
              <a:spcBef>
                <a:spcPct val="20000"/>
              </a:spcBef>
            </a:pPr>
            <a:endParaRPr lang="fr-FR" sz="2000" dirty="0">
              <a:latin typeface="Tahoma" pitchFamily="34" charset="0"/>
            </a:endParaRPr>
          </a:p>
          <a:p>
            <a:pPr marL="342900" indent="-342900">
              <a:lnSpc>
                <a:spcPct val="90000"/>
              </a:lnSpc>
              <a:spcBef>
                <a:spcPct val="20000"/>
              </a:spcBef>
            </a:pPr>
            <a:r>
              <a:rPr lang="fr-FR" sz="2000" dirty="0">
                <a:latin typeface="Tahoma" pitchFamily="34" charset="0"/>
              </a:rPr>
              <a:t>Après, vous préparez une </a:t>
            </a:r>
            <a:r>
              <a:rPr lang="fr-FR" sz="2000" b="1" dirty="0">
                <a:latin typeface="Tahoma" pitchFamily="34" charset="0"/>
              </a:rPr>
              <a:t>présentation</a:t>
            </a:r>
            <a:r>
              <a:rPr lang="fr-FR" sz="2000" dirty="0">
                <a:latin typeface="Tahoma" pitchFamily="34" charset="0"/>
              </a:rPr>
              <a:t> de cinq minutes dans laquelle vous expliquez :</a:t>
            </a:r>
          </a:p>
          <a:p>
            <a:pPr marL="342900" indent="-342900">
              <a:lnSpc>
                <a:spcPct val="90000"/>
              </a:lnSpc>
              <a:spcBef>
                <a:spcPct val="20000"/>
              </a:spcBef>
              <a:buFontTx/>
              <a:buChar char="-"/>
            </a:pPr>
            <a:r>
              <a:rPr lang="fr-FR" sz="2000" dirty="0">
                <a:latin typeface="Tahoma" pitchFamily="34" charset="0"/>
              </a:rPr>
              <a:t>ce que le tableau signifie;</a:t>
            </a:r>
          </a:p>
          <a:p>
            <a:pPr marL="342900" indent="-342900">
              <a:lnSpc>
                <a:spcPct val="90000"/>
              </a:lnSpc>
              <a:spcBef>
                <a:spcPct val="20000"/>
              </a:spcBef>
              <a:buFontTx/>
              <a:buChar char="-"/>
            </a:pPr>
            <a:r>
              <a:rPr lang="fr-FR" sz="2000" dirty="0">
                <a:latin typeface="Tahoma" pitchFamily="34" charset="0"/>
              </a:rPr>
              <a:t>pourquoi ce tableau est surréaliste;</a:t>
            </a:r>
          </a:p>
          <a:p>
            <a:pPr marL="342900" indent="-342900">
              <a:lnSpc>
                <a:spcPct val="90000"/>
              </a:lnSpc>
              <a:spcBef>
                <a:spcPct val="20000"/>
              </a:spcBef>
              <a:buFontTx/>
              <a:buChar char="-"/>
            </a:pPr>
            <a:r>
              <a:rPr lang="fr-FR" sz="2000" dirty="0">
                <a:latin typeface="Tahoma" pitchFamily="34" charset="0"/>
              </a:rPr>
              <a:t>quelle est l’influence de Magritte.</a:t>
            </a:r>
          </a:p>
          <a:p>
            <a:pPr marL="342900" indent="-342900">
              <a:lnSpc>
                <a:spcPct val="90000"/>
              </a:lnSpc>
              <a:spcBef>
                <a:spcPct val="20000"/>
              </a:spcBef>
            </a:pPr>
            <a:r>
              <a:rPr lang="fr-FR" sz="2000" b="1" dirty="0">
                <a:latin typeface="Tahoma" pitchFamily="34" charset="0"/>
              </a:rPr>
              <a:t>Vous ne mentionnez pas encore le titre du tableau</a:t>
            </a:r>
            <a:r>
              <a:rPr lang="fr-FR" sz="2000" dirty="0">
                <a:latin typeface="Tahoma" pitchFamily="34" charset="0"/>
              </a:rPr>
              <a:t> !</a:t>
            </a:r>
          </a:p>
          <a:p>
            <a:pPr marL="342900" indent="-342900">
              <a:lnSpc>
                <a:spcPct val="90000"/>
              </a:lnSpc>
              <a:spcBef>
                <a:spcPct val="20000"/>
              </a:spcBef>
            </a:pPr>
            <a:endParaRPr lang="fr-FR" sz="2000" dirty="0">
              <a:latin typeface="Tahoma" pitchFamily="34" charset="0"/>
            </a:endParaRPr>
          </a:p>
          <a:p>
            <a:pPr marL="342900" indent="-342900">
              <a:lnSpc>
                <a:spcPct val="90000"/>
              </a:lnSpc>
              <a:spcBef>
                <a:spcPct val="20000"/>
              </a:spcBef>
            </a:pPr>
            <a:r>
              <a:rPr lang="fr-FR" sz="2000" dirty="0">
                <a:latin typeface="Tahoma" pitchFamily="34" charset="0"/>
              </a:rPr>
              <a:t>Vous divisez la présentation: chacun parle </a:t>
            </a:r>
            <a:r>
              <a:rPr lang="fr-FR" sz="2000" dirty="0">
                <a:latin typeface="Tahoma" pitchFamily="34" charset="0"/>
                <a:cs typeface="Times New Roman" pitchFamily="18" charset="0"/>
              </a:rPr>
              <a:t>± </a:t>
            </a:r>
            <a:r>
              <a:rPr lang="fr-FR" sz="2000" dirty="0">
                <a:latin typeface="Tahoma" pitchFamily="34" charset="0"/>
              </a:rPr>
              <a:t>2,5 minutes.</a:t>
            </a:r>
          </a:p>
          <a:p>
            <a:pPr marL="342900" indent="-342900">
              <a:lnSpc>
                <a:spcPct val="90000"/>
              </a:lnSpc>
              <a:spcBef>
                <a:spcPct val="20000"/>
              </a:spcBef>
            </a:pPr>
            <a:endParaRPr lang="fr-FR" sz="2000" dirty="0">
              <a:latin typeface="Tahoma" pitchFamily="34" charset="0"/>
            </a:endParaRPr>
          </a:p>
          <a:p>
            <a:pPr marL="342900" indent="-342900">
              <a:lnSpc>
                <a:spcPct val="90000"/>
              </a:lnSpc>
              <a:spcBef>
                <a:spcPct val="20000"/>
              </a:spcBef>
            </a:pPr>
            <a:r>
              <a:rPr lang="fr-FR" sz="2000" dirty="0">
                <a:latin typeface="Tahoma" pitchFamily="34" charset="0"/>
              </a:rPr>
              <a:t>Vous pouvez utiliser des mots-clés pendant votre présentation. Vous les écrivez dans votre carnet (max. 15 mots).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additive="base">
                                        <p:cTn id="7" dur="500" fill="hold"/>
                                        <p:tgtEl>
                                          <p:spTgt spid="12290"/>
                                        </p:tgtEl>
                                        <p:attrNameLst>
                                          <p:attrName>ppt_x</p:attrName>
                                        </p:attrNameLst>
                                      </p:cBhvr>
                                      <p:tavLst>
                                        <p:tav tm="0">
                                          <p:val>
                                            <p:strVal val="#ppt_x"/>
                                          </p:val>
                                        </p:tav>
                                        <p:tav tm="100000">
                                          <p:val>
                                            <p:strVal val="#ppt_x"/>
                                          </p:val>
                                        </p:tav>
                                      </p:tavLst>
                                    </p:anim>
                                    <p:anim calcmode="lin" valueType="num">
                                      <p:cBhvr additive="base">
                                        <p:cTn id="8" dur="500" fill="hold"/>
                                        <p:tgtEl>
                                          <p:spTgt spid="1229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2291">
                                            <p:txEl>
                                              <p:pRg st="0" end="0"/>
                                            </p:txEl>
                                          </p:spTgt>
                                        </p:tgtEl>
                                        <p:attrNameLst>
                                          <p:attrName>style.visibility</p:attrName>
                                        </p:attrNameLst>
                                      </p:cBhvr>
                                      <p:to>
                                        <p:strVal val="visible"/>
                                      </p:to>
                                    </p:set>
                                    <p:anim calcmode="lin" valueType="num">
                                      <p:cBhvr additive="base">
                                        <p:cTn id="13"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 calcmode="lin" valueType="num">
                                      <p:cBhvr additive="base">
                                        <p:cTn id="17"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2291">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2291">
                                            <p:txEl>
                                              <p:pRg st="3" end="3"/>
                                            </p:txEl>
                                          </p:spTgt>
                                        </p:tgtEl>
                                        <p:attrNameLst>
                                          <p:attrName>style.visibility</p:attrName>
                                        </p:attrNameLst>
                                      </p:cBhvr>
                                      <p:to>
                                        <p:strVal val="visible"/>
                                      </p:to>
                                    </p:set>
                                    <p:anim calcmode="lin" valueType="num">
                                      <p:cBhvr additive="base">
                                        <p:cTn id="21"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2291">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2291">
                                            <p:txEl>
                                              <p:pRg st="4" end="4"/>
                                            </p:txEl>
                                          </p:spTgt>
                                        </p:tgtEl>
                                        <p:attrNameLst>
                                          <p:attrName>style.visibility</p:attrName>
                                        </p:attrNameLst>
                                      </p:cBhvr>
                                      <p:to>
                                        <p:strVal val="visible"/>
                                      </p:to>
                                    </p:set>
                                    <p:anim calcmode="lin" valueType="num">
                                      <p:cBhvr additive="base">
                                        <p:cTn id="25" dur="5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1">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2291">
                                            <p:txEl>
                                              <p:pRg st="5" end="5"/>
                                            </p:txEl>
                                          </p:spTgt>
                                        </p:tgtEl>
                                        <p:attrNameLst>
                                          <p:attrName>style.visibility</p:attrName>
                                        </p:attrNameLst>
                                      </p:cBhvr>
                                      <p:to>
                                        <p:strVal val="visible"/>
                                      </p:to>
                                    </p:set>
                                    <p:anim calcmode="lin" valueType="num">
                                      <p:cBhvr additive="base">
                                        <p:cTn id="29" dur="500" fill="hold"/>
                                        <p:tgtEl>
                                          <p:spTgt spid="12291">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2291">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2291">
                                            <p:txEl>
                                              <p:pRg st="6" end="6"/>
                                            </p:txEl>
                                          </p:spTgt>
                                        </p:tgtEl>
                                        <p:attrNameLst>
                                          <p:attrName>style.visibility</p:attrName>
                                        </p:attrNameLst>
                                      </p:cBhvr>
                                      <p:to>
                                        <p:strVal val="visible"/>
                                      </p:to>
                                    </p:set>
                                    <p:anim calcmode="lin" valueType="num">
                                      <p:cBhvr additive="base">
                                        <p:cTn id="33" dur="500" fill="hold"/>
                                        <p:tgtEl>
                                          <p:spTgt spid="12291">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2291">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2291">
                                            <p:txEl>
                                              <p:pRg st="8" end="8"/>
                                            </p:txEl>
                                          </p:spTgt>
                                        </p:tgtEl>
                                        <p:attrNameLst>
                                          <p:attrName>style.visibility</p:attrName>
                                        </p:attrNameLst>
                                      </p:cBhvr>
                                      <p:to>
                                        <p:strVal val="visible"/>
                                      </p:to>
                                    </p:set>
                                    <p:anim calcmode="lin" valueType="num">
                                      <p:cBhvr additive="base">
                                        <p:cTn id="37" dur="500" fill="hold"/>
                                        <p:tgtEl>
                                          <p:spTgt spid="12291">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291">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2291">
                                            <p:txEl>
                                              <p:pRg st="10" end="10"/>
                                            </p:txEl>
                                          </p:spTgt>
                                        </p:tgtEl>
                                        <p:attrNameLst>
                                          <p:attrName>style.visibility</p:attrName>
                                        </p:attrNameLst>
                                      </p:cBhvr>
                                      <p:to>
                                        <p:strVal val="visible"/>
                                      </p:to>
                                    </p:set>
                                    <p:anim calcmode="lin" valueType="num">
                                      <p:cBhvr additive="base">
                                        <p:cTn id="41" dur="500" fill="hold"/>
                                        <p:tgtEl>
                                          <p:spTgt spid="12291">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229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r>
              <a:rPr lang="fr-FR" sz="4400">
                <a:solidFill>
                  <a:schemeClr val="tx2"/>
                </a:solidFill>
                <a:latin typeface="Tahoma" pitchFamily="34" charset="0"/>
              </a:rPr>
              <a:t>Étape 5: La présentation orale</a:t>
            </a:r>
          </a:p>
        </p:txBody>
      </p:sp>
      <p:sp>
        <p:nvSpPr>
          <p:cNvPr id="13315" name="Rectangle 3"/>
          <p:cNvSpPr>
            <a:spLocks noChangeArrowheads="1"/>
          </p:cNvSpPr>
          <p:nvPr/>
        </p:nvSpPr>
        <p:spPr bwMode="auto">
          <a:xfrm>
            <a:off x="395288" y="1412875"/>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pPr>
            <a:r>
              <a:rPr lang="fr-FR" sz="2000">
                <a:latin typeface="Tahoma" pitchFamily="34" charset="0"/>
              </a:rPr>
              <a:t>Vous montrez votre tableau à vos camarades de classe et vous présentez les réponses aux questions de l’Étape 4 en 5 minutes. Vous pouvez donc utiliser les mots-clés. </a:t>
            </a:r>
          </a:p>
          <a:p>
            <a:pPr marL="342900" indent="-342900">
              <a:lnSpc>
                <a:spcPct val="90000"/>
              </a:lnSpc>
              <a:spcBef>
                <a:spcPct val="20000"/>
              </a:spcBef>
            </a:pPr>
            <a:endParaRPr lang="fr-FR" sz="2000">
              <a:latin typeface="Tahoma" pitchFamily="34" charset="0"/>
            </a:endParaRPr>
          </a:p>
          <a:p>
            <a:pPr marL="342900" indent="-342900">
              <a:lnSpc>
                <a:spcPct val="90000"/>
              </a:lnSpc>
              <a:spcBef>
                <a:spcPct val="20000"/>
              </a:spcBef>
            </a:pPr>
            <a:r>
              <a:rPr lang="fr-FR" sz="2000">
                <a:latin typeface="Tahoma" pitchFamily="34" charset="0"/>
              </a:rPr>
              <a:t>Le professeur indiquera quand c’est à vous de faire la présentation.</a:t>
            </a:r>
          </a:p>
          <a:p>
            <a:pPr marL="342900" indent="-342900">
              <a:lnSpc>
                <a:spcPct val="90000"/>
              </a:lnSpc>
              <a:spcBef>
                <a:spcPct val="20000"/>
              </a:spcBef>
            </a:pPr>
            <a:endParaRPr lang="fr-FR" sz="2000">
              <a:latin typeface="Tahoma" pitchFamily="34" charset="0"/>
            </a:endParaRPr>
          </a:p>
          <a:p>
            <a:pPr marL="342900" indent="-342900">
              <a:lnSpc>
                <a:spcPct val="90000"/>
              </a:lnSpc>
              <a:spcBef>
                <a:spcPct val="20000"/>
              </a:spcBef>
            </a:pPr>
            <a:r>
              <a:rPr lang="fr-FR" sz="2000">
                <a:latin typeface="Tahoma" pitchFamily="34" charset="0"/>
              </a:rPr>
              <a:t>Après avoir fait votre présentation, vous remettez le carnet.</a:t>
            </a:r>
          </a:p>
          <a:p>
            <a:pPr marL="342900" indent="-342900">
              <a:lnSpc>
                <a:spcPct val="90000"/>
              </a:lnSpc>
              <a:spcBef>
                <a:spcPct val="20000"/>
              </a:spcBef>
            </a:pPr>
            <a:endParaRPr lang="fr-FR" sz="2000">
              <a:latin typeface="Tahoma" pitchFamily="34" charset="0"/>
            </a:endParaRPr>
          </a:p>
          <a:p>
            <a:pPr marL="342900" indent="-342900">
              <a:lnSpc>
                <a:spcPct val="90000"/>
              </a:lnSpc>
              <a:spcBef>
                <a:spcPct val="20000"/>
              </a:spcBef>
            </a:pPr>
            <a:r>
              <a:rPr lang="fr-FR" sz="2000">
                <a:latin typeface="Tahoma" pitchFamily="34" charset="0"/>
              </a:rPr>
              <a:t>Vous serez évalués sur la présentation orale et donc pas sur votre tableau ! Chaque couple recevra un score sur le carnet et un score sur la présentation. </a:t>
            </a:r>
            <a:r>
              <a:rPr lang="fr-FR" sz="2000">
                <a:latin typeface="Tahoma" pitchFamily="34" charset="0"/>
                <a:cs typeface="Tahoma" pitchFamily="34" charset="0"/>
              </a:rPr>
              <a:t>Bonne chance !</a:t>
            </a:r>
          </a:p>
          <a:p>
            <a:pPr marL="342900" indent="-342900">
              <a:lnSpc>
                <a:spcPct val="90000"/>
              </a:lnSpc>
              <a:spcBef>
                <a:spcPct val="20000"/>
              </a:spcBef>
            </a:pPr>
            <a:endParaRPr lang="fr-FR" sz="2000">
              <a:latin typeface="Tahoma" pitchFamily="34" charset="0"/>
              <a:cs typeface="Tahoma" pitchFamily="34" charset="0"/>
            </a:endParaRPr>
          </a:p>
          <a:p>
            <a:pPr marL="342900" indent="-342900">
              <a:lnSpc>
                <a:spcPct val="90000"/>
              </a:lnSpc>
              <a:spcBef>
                <a:spcPct val="20000"/>
              </a:spcBef>
            </a:pPr>
            <a:r>
              <a:rPr lang="fr-FR" sz="2000" u="sng">
                <a:latin typeface="Tahoma" pitchFamily="34" charset="0"/>
                <a:cs typeface="Tahoma" pitchFamily="34" charset="0"/>
              </a:rPr>
              <a:t>Devoir pendant les présentations de vos camarades de classe</a:t>
            </a:r>
            <a:r>
              <a:rPr lang="fr-FR" sz="2000">
                <a:latin typeface="Tahoma" pitchFamily="34" charset="0"/>
                <a:cs typeface="Tahoma" pitchFamily="34" charset="0"/>
              </a:rPr>
              <a:t> :</a:t>
            </a:r>
          </a:p>
          <a:p>
            <a:pPr marL="342900" indent="-342900">
              <a:lnSpc>
                <a:spcPct val="90000"/>
              </a:lnSpc>
              <a:spcBef>
                <a:spcPct val="20000"/>
              </a:spcBef>
            </a:pPr>
            <a:r>
              <a:rPr lang="fr-FR" sz="2000">
                <a:latin typeface="Tahoma" pitchFamily="34" charset="0"/>
                <a:cs typeface="Tahoma" pitchFamily="34" charset="0"/>
              </a:rPr>
              <a:t>Vous allez essayer de deviner le titre de chaque tableau présenté.</a:t>
            </a:r>
          </a:p>
          <a:p>
            <a:pPr marL="342900" indent="-342900">
              <a:lnSpc>
                <a:spcPct val="90000"/>
              </a:lnSpc>
              <a:spcBef>
                <a:spcPct val="20000"/>
              </a:spcBef>
            </a:pPr>
            <a:r>
              <a:rPr lang="fr-FR" sz="2000">
                <a:latin typeface="Tahoma" pitchFamily="34" charset="0"/>
                <a:cs typeface="Tahoma" pitchFamily="34" charset="0"/>
              </a:rPr>
              <a:t>Après les présentations, vous les comparez. Écoutez bien alors !</a:t>
            </a:r>
          </a:p>
          <a:p>
            <a:pPr marL="342900" indent="-342900">
              <a:lnSpc>
                <a:spcPct val="90000"/>
              </a:lnSpc>
              <a:spcBef>
                <a:spcPct val="20000"/>
              </a:spcBef>
            </a:pPr>
            <a:endParaRPr lang="fr-FR" sz="200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additive="base">
                                        <p:cTn id="7" dur="500" fill="hold"/>
                                        <p:tgtEl>
                                          <p:spTgt spid="13314"/>
                                        </p:tgtEl>
                                        <p:attrNameLst>
                                          <p:attrName>ppt_x</p:attrName>
                                        </p:attrNameLst>
                                      </p:cBhvr>
                                      <p:tavLst>
                                        <p:tav tm="0">
                                          <p:val>
                                            <p:strVal val="#ppt_x"/>
                                          </p:val>
                                        </p:tav>
                                        <p:tav tm="100000">
                                          <p:val>
                                            <p:strVal val="#ppt_x"/>
                                          </p:val>
                                        </p:tav>
                                      </p:tavLst>
                                    </p:anim>
                                    <p:anim calcmode="lin" valueType="num">
                                      <p:cBhvr additive="base">
                                        <p:cTn id="8" dur="500" fill="hold"/>
                                        <p:tgtEl>
                                          <p:spTgt spid="133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315">
                                            <p:txEl>
                                              <p:pRg st="0" end="0"/>
                                            </p:txEl>
                                          </p:spTgt>
                                        </p:tgtEl>
                                        <p:attrNameLst>
                                          <p:attrName>style.visibility</p:attrName>
                                        </p:attrNameLst>
                                      </p:cBhvr>
                                      <p:to>
                                        <p:strVal val="visible"/>
                                      </p:to>
                                    </p:set>
                                    <p:anim calcmode="lin" valueType="num">
                                      <p:cBhvr additive="base">
                                        <p:cTn id="13"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 calcmode="lin" valueType="num">
                                      <p:cBhvr additive="base">
                                        <p:cTn id="17"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331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3315">
                                            <p:txEl>
                                              <p:pRg st="4" end="4"/>
                                            </p:txEl>
                                          </p:spTgt>
                                        </p:tgtEl>
                                        <p:attrNameLst>
                                          <p:attrName>style.visibility</p:attrName>
                                        </p:attrNameLst>
                                      </p:cBhvr>
                                      <p:to>
                                        <p:strVal val="visible"/>
                                      </p:to>
                                    </p:set>
                                    <p:anim calcmode="lin" valueType="num">
                                      <p:cBhvr additive="base">
                                        <p:cTn id="21" dur="5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3315">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3315">
                                            <p:txEl>
                                              <p:pRg st="6" end="6"/>
                                            </p:txEl>
                                          </p:spTgt>
                                        </p:tgtEl>
                                        <p:attrNameLst>
                                          <p:attrName>style.visibility</p:attrName>
                                        </p:attrNameLst>
                                      </p:cBhvr>
                                      <p:to>
                                        <p:strVal val="visible"/>
                                      </p:to>
                                    </p:set>
                                    <p:anim calcmode="lin" valueType="num">
                                      <p:cBhvr additive="base">
                                        <p:cTn id="25" dur="500" fill="hold"/>
                                        <p:tgtEl>
                                          <p:spTgt spid="1331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5">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3315">
                                            <p:txEl>
                                              <p:pRg st="8" end="8"/>
                                            </p:txEl>
                                          </p:spTgt>
                                        </p:tgtEl>
                                        <p:attrNameLst>
                                          <p:attrName>style.visibility</p:attrName>
                                        </p:attrNameLst>
                                      </p:cBhvr>
                                      <p:to>
                                        <p:strVal val="visible"/>
                                      </p:to>
                                    </p:set>
                                    <p:anim calcmode="lin" valueType="num">
                                      <p:cBhvr additive="base">
                                        <p:cTn id="29" dur="500" fill="hold"/>
                                        <p:tgtEl>
                                          <p:spTgt spid="13315">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3315">
                                            <p:txEl>
                                              <p:pRg st="8" end="8"/>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3315">
                                            <p:txEl>
                                              <p:pRg st="9" end="9"/>
                                            </p:txEl>
                                          </p:spTgt>
                                        </p:tgtEl>
                                        <p:attrNameLst>
                                          <p:attrName>style.visibility</p:attrName>
                                        </p:attrNameLst>
                                      </p:cBhvr>
                                      <p:to>
                                        <p:strVal val="visible"/>
                                      </p:to>
                                    </p:set>
                                    <p:anim calcmode="lin" valueType="num">
                                      <p:cBhvr additive="base">
                                        <p:cTn id="33" dur="500" fill="hold"/>
                                        <p:tgtEl>
                                          <p:spTgt spid="13315">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3315">
                                            <p:txEl>
                                              <p:pRg st="9" end="9"/>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3315">
                                            <p:txEl>
                                              <p:pRg st="10" end="10"/>
                                            </p:txEl>
                                          </p:spTgt>
                                        </p:tgtEl>
                                        <p:attrNameLst>
                                          <p:attrName>style.visibility</p:attrName>
                                        </p:attrNameLst>
                                      </p:cBhvr>
                                      <p:to>
                                        <p:strVal val="visible"/>
                                      </p:to>
                                    </p:set>
                                    <p:anim calcmode="lin" valueType="num">
                                      <p:cBhvr additive="base">
                                        <p:cTn id="37" dur="500" fill="hold"/>
                                        <p:tgtEl>
                                          <p:spTgt spid="13315">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31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r>
              <a:rPr lang="nl-BE" sz="4400">
                <a:solidFill>
                  <a:schemeClr val="tx2"/>
                </a:solidFill>
                <a:latin typeface="Tahoma" pitchFamily="34" charset="0"/>
              </a:rPr>
              <a:t>Les ressources</a:t>
            </a:r>
            <a:endParaRPr lang="nl-NL" sz="4400">
              <a:solidFill>
                <a:schemeClr val="tx2"/>
              </a:solidFill>
              <a:latin typeface="Tahoma" pitchFamily="34" charset="0"/>
            </a:endParaRPr>
          </a:p>
        </p:txBody>
      </p:sp>
      <p:sp>
        <p:nvSpPr>
          <p:cNvPr id="14339" name="Rectangle 3"/>
          <p:cNvSpPr>
            <a:spLocks noChangeArrowheads="1"/>
          </p:cNvSpPr>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81000" indent="-381000">
              <a:lnSpc>
                <a:spcPct val="80000"/>
              </a:lnSpc>
              <a:spcBef>
                <a:spcPct val="20000"/>
              </a:spcBef>
            </a:pPr>
            <a:r>
              <a:rPr lang="fr-BE" sz="2000">
                <a:latin typeface="Tahoma" pitchFamily="34" charset="0"/>
              </a:rPr>
              <a:t>1. http://www.magritte.be</a:t>
            </a:r>
          </a:p>
          <a:p>
            <a:pPr marL="381000" indent="-381000">
              <a:lnSpc>
                <a:spcPct val="80000"/>
              </a:lnSpc>
              <a:spcBef>
                <a:spcPct val="20000"/>
              </a:spcBef>
              <a:buFontTx/>
              <a:buChar char="•"/>
            </a:pPr>
            <a:endParaRPr lang="fr-BE" sz="2000">
              <a:latin typeface="Tahoma" pitchFamily="34" charset="0"/>
            </a:endParaRPr>
          </a:p>
          <a:p>
            <a:pPr marL="381000" indent="-381000">
              <a:lnSpc>
                <a:spcPct val="80000"/>
              </a:lnSpc>
              <a:spcBef>
                <a:spcPct val="20000"/>
              </a:spcBef>
            </a:pPr>
            <a:r>
              <a:rPr lang="fr-BE" sz="2000">
                <a:latin typeface="Tahoma" pitchFamily="34" charset="0"/>
              </a:rPr>
              <a:t>2. http://www.musee-virtuel.com/magritte.htm</a:t>
            </a:r>
          </a:p>
          <a:p>
            <a:pPr marL="381000" indent="-381000">
              <a:lnSpc>
                <a:spcPct val="80000"/>
              </a:lnSpc>
              <a:spcBef>
                <a:spcPct val="20000"/>
              </a:spcBef>
            </a:pPr>
            <a:endParaRPr lang="fr-BE" sz="2000">
              <a:latin typeface="Tahoma" pitchFamily="34" charset="0"/>
            </a:endParaRPr>
          </a:p>
          <a:p>
            <a:pPr marL="381000" indent="-381000">
              <a:lnSpc>
                <a:spcPct val="80000"/>
              </a:lnSpc>
              <a:spcBef>
                <a:spcPct val="20000"/>
              </a:spcBef>
            </a:pPr>
            <a:r>
              <a:rPr lang="fr-BE" sz="2000">
                <a:latin typeface="Tahoma" pitchFamily="34" charset="0"/>
              </a:rPr>
              <a:t>3. http://www.web-libre.org/dossiers/rene-magritte,2483.html</a:t>
            </a:r>
          </a:p>
          <a:p>
            <a:pPr marL="381000" indent="-381000">
              <a:lnSpc>
                <a:spcPct val="80000"/>
              </a:lnSpc>
              <a:spcBef>
                <a:spcPct val="20000"/>
              </a:spcBef>
            </a:pPr>
            <a:endParaRPr lang="fr-BE" sz="2000">
              <a:latin typeface="Tahoma" pitchFamily="34" charset="0"/>
            </a:endParaRPr>
          </a:p>
          <a:p>
            <a:pPr marL="381000" indent="-381000">
              <a:lnSpc>
                <a:spcPct val="80000"/>
              </a:lnSpc>
              <a:spcBef>
                <a:spcPct val="20000"/>
              </a:spcBef>
            </a:pPr>
            <a:r>
              <a:rPr lang="fr-BE" sz="2000">
                <a:latin typeface="Tahoma" pitchFamily="34" charset="0"/>
              </a:rPr>
              <a:t>4. http://www.angelfire.com/ar/ernst/surrealisme.html</a:t>
            </a:r>
          </a:p>
          <a:p>
            <a:pPr marL="381000" indent="-381000">
              <a:lnSpc>
                <a:spcPct val="80000"/>
              </a:lnSpc>
              <a:spcBef>
                <a:spcPct val="20000"/>
              </a:spcBef>
            </a:pPr>
            <a:endParaRPr lang="fr-BE" sz="2000">
              <a:latin typeface="Tahoma" pitchFamily="34" charset="0"/>
            </a:endParaRPr>
          </a:p>
          <a:p>
            <a:pPr marL="381000" indent="-381000">
              <a:lnSpc>
                <a:spcPct val="80000"/>
              </a:lnSpc>
              <a:spcBef>
                <a:spcPct val="20000"/>
              </a:spcBef>
            </a:pPr>
            <a:r>
              <a:rPr lang="fr-BE" sz="2000">
                <a:latin typeface="Tahoma" pitchFamily="34" charset="0"/>
              </a:rPr>
              <a:t>5. http://www.aci-multimedia.net/web_galerie/surrealisme.htm</a:t>
            </a:r>
          </a:p>
          <a:p>
            <a:pPr marL="381000" indent="-381000">
              <a:lnSpc>
                <a:spcPct val="80000"/>
              </a:lnSpc>
              <a:spcBef>
                <a:spcPct val="20000"/>
              </a:spcBef>
            </a:pPr>
            <a:endParaRPr lang="fr-BE" sz="2000">
              <a:latin typeface="Tahoma" pitchFamily="34" charset="0"/>
            </a:endParaRPr>
          </a:p>
          <a:p>
            <a:pPr marL="381000" indent="-381000">
              <a:lnSpc>
                <a:spcPct val="80000"/>
              </a:lnSpc>
              <a:spcBef>
                <a:spcPct val="20000"/>
              </a:spcBef>
            </a:pPr>
            <a:r>
              <a:rPr lang="fr-BE" sz="2000">
                <a:latin typeface="Tahoma" pitchFamily="34" charset="0"/>
              </a:rPr>
              <a:t>6. </a:t>
            </a:r>
            <a:r>
              <a:rPr lang="nl-BE" sz="2000">
                <a:latin typeface="Tahoma" pitchFamily="34" charset="0"/>
              </a:rPr>
              <a:t>http://www.angelfire.com/ar/ernst/peintres.html</a:t>
            </a:r>
            <a:endParaRPr lang="fr-BE" sz="2000">
              <a:latin typeface="Tahoma" pitchFamily="34" charset="0"/>
            </a:endParaRPr>
          </a:p>
          <a:p>
            <a:pPr marL="381000" indent="-381000">
              <a:lnSpc>
                <a:spcPct val="80000"/>
              </a:lnSpc>
              <a:spcBef>
                <a:spcPct val="20000"/>
              </a:spcBef>
            </a:pPr>
            <a:endParaRPr lang="fr-BE" sz="2000">
              <a:latin typeface="Tahoma" pitchFamily="34" charset="0"/>
            </a:endParaRPr>
          </a:p>
          <a:p>
            <a:pPr marL="381000" indent="-381000">
              <a:lnSpc>
                <a:spcPct val="80000"/>
              </a:lnSpc>
              <a:spcBef>
                <a:spcPct val="20000"/>
              </a:spcBef>
            </a:pPr>
            <a:endParaRPr lang="fr-BE" sz="2000">
              <a:latin typeface="Tahoma" pitchFamily="34" charset="0"/>
            </a:endParaRPr>
          </a:p>
          <a:p>
            <a:pPr marL="381000" indent="-381000">
              <a:lnSpc>
                <a:spcPct val="80000"/>
              </a:lnSpc>
              <a:spcBef>
                <a:spcPct val="20000"/>
              </a:spcBef>
            </a:pPr>
            <a:r>
              <a:rPr lang="fr-BE" sz="2000">
                <a:latin typeface="Tahoma" pitchFamily="34" charset="0"/>
              </a:rPr>
              <a:t>Dictionnaire:</a:t>
            </a:r>
          </a:p>
          <a:p>
            <a:pPr marL="381000" indent="-381000">
              <a:lnSpc>
                <a:spcPct val="80000"/>
              </a:lnSpc>
              <a:spcBef>
                <a:spcPct val="20000"/>
              </a:spcBef>
            </a:pPr>
            <a:r>
              <a:rPr lang="fr-BE" sz="2000">
                <a:latin typeface="Tahoma" pitchFamily="34" charset="0"/>
              </a:rPr>
              <a:t>http://mijnwoordenboek.nl/frans/dictionnaire/FRNL/A/1</a:t>
            </a:r>
          </a:p>
          <a:p>
            <a:pPr marL="381000" indent="-381000">
              <a:lnSpc>
                <a:spcPct val="80000"/>
              </a:lnSpc>
              <a:spcBef>
                <a:spcPct val="20000"/>
              </a:spcBef>
            </a:pPr>
            <a:endParaRPr lang="fr-BE" sz="2000">
              <a:latin typeface="Tahoma" pitchFamily="34" charset="0"/>
            </a:endParaRPr>
          </a:p>
          <a:p>
            <a:pPr marL="381000" indent="-381000">
              <a:lnSpc>
                <a:spcPct val="80000"/>
              </a:lnSpc>
              <a:spcBef>
                <a:spcPct val="20000"/>
              </a:spcBef>
            </a:pPr>
            <a:endParaRPr lang="nl-NL" sz="200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additive="base">
                                        <p:cTn id="7" dur="500" fill="hold"/>
                                        <p:tgtEl>
                                          <p:spTgt spid="14338"/>
                                        </p:tgtEl>
                                        <p:attrNameLst>
                                          <p:attrName>ppt_x</p:attrName>
                                        </p:attrNameLst>
                                      </p:cBhvr>
                                      <p:tavLst>
                                        <p:tav tm="0">
                                          <p:val>
                                            <p:strVal val="#ppt_x"/>
                                          </p:val>
                                        </p:tav>
                                        <p:tav tm="100000">
                                          <p:val>
                                            <p:strVal val="#ppt_x"/>
                                          </p:val>
                                        </p:tav>
                                      </p:tavLst>
                                    </p:anim>
                                    <p:anim calcmode="lin" valueType="num">
                                      <p:cBhvr additive="base">
                                        <p:cTn id="8" dur="500" fill="hold"/>
                                        <p:tgtEl>
                                          <p:spTgt spid="1433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4339"/>
                                        </p:tgtEl>
                                        <p:attrNameLst>
                                          <p:attrName>style.visibility</p:attrName>
                                        </p:attrNameLst>
                                      </p:cBhvr>
                                      <p:to>
                                        <p:strVal val="visible"/>
                                      </p:to>
                                    </p:set>
                                    <p:anim calcmode="lin" valueType="num">
                                      <p:cBhvr additive="base">
                                        <p:cTn id="11" dur="500" fill="hold"/>
                                        <p:tgtEl>
                                          <p:spTgt spid="14339"/>
                                        </p:tgtEl>
                                        <p:attrNameLst>
                                          <p:attrName>ppt_x</p:attrName>
                                        </p:attrNameLst>
                                      </p:cBhvr>
                                      <p:tavLst>
                                        <p:tav tm="0">
                                          <p:val>
                                            <p:strVal val="#ppt_x"/>
                                          </p:val>
                                        </p:tav>
                                        <p:tav tm="100000">
                                          <p:val>
                                            <p:strVal val="#ppt_x"/>
                                          </p:val>
                                        </p:tav>
                                      </p:tavLst>
                                    </p:anim>
                                    <p:anim calcmode="lin" valueType="num">
                                      <p:cBhvr additive="base">
                                        <p:cTn id="12" dur="500" fill="hold"/>
                                        <p:tgtEl>
                                          <p:spTgt spid="143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r>
              <a:rPr lang="fr-FR" sz="4400">
                <a:solidFill>
                  <a:schemeClr val="tx2"/>
                </a:solidFill>
                <a:latin typeface="Tahoma" pitchFamily="34" charset="0"/>
              </a:rPr>
              <a:t>La conclusion</a:t>
            </a:r>
          </a:p>
        </p:txBody>
      </p:sp>
      <p:sp>
        <p:nvSpPr>
          <p:cNvPr id="20483" name="Rectangle 3"/>
          <p:cNvSpPr>
            <a:spLocks noChangeArrowheads="1"/>
          </p:cNvSpPr>
          <p:nvPr/>
        </p:nvSpPr>
        <p:spPr bwMode="auto">
          <a:xfrm>
            <a:off x="468313" y="1412875"/>
            <a:ext cx="8207375"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pPr>
            <a:r>
              <a:rPr lang="fr-FR" dirty="0">
                <a:latin typeface="Tahoma" pitchFamily="34" charset="0"/>
              </a:rPr>
              <a:t>René Magritte et ses amis du surréalisme vous remercient d’avoir trouvé les informations nécessaires pour être familiarisés avec ce courant important du 20</a:t>
            </a:r>
            <a:r>
              <a:rPr lang="fr-FR" baseline="30000" dirty="0">
                <a:latin typeface="Tahoma" pitchFamily="34" charset="0"/>
              </a:rPr>
              <a:t>e</a:t>
            </a:r>
            <a:r>
              <a:rPr lang="fr-FR" dirty="0">
                <a:latin typeface="Tahoma" pitchFamily="34" charset="0"/>
              </a:rPr>
              <a:t> siècle. Maintenant vous avez une bonne idée de qui était René Magritte et de comment il a </a:t>
            </a:r>
            <a:r>
              <a:rPr lang="fr-FR" dirty="0" smtClean="0">
                <a:latin typeface="Tahoma" pitchFamily="34" charset="0"/>
              </a:rPr>
              <a:t>influencé l’art </a:t>
            </a:r>
            <a:r>
              <a:rPr lang="fr-FR" dirty="0">
                <a:latin typeface="Tahoma" pitchFamily="34" charset="0"/>
              </a:rPr>
              <a:t>du vingtième </a:t>
            </a:r>
            <a:r>
              <a:rPr lang="fr-FR" dirty="0" smtClean="0">
                <a:latin typeface="Tahoma" pitchFamily="34" charset="0"/>
              </a:rPr>
              <a:t>siècle. </a:t>
            </a:r>
            <a:r>
              <a:rPr lang="fr-FR" dirty="0">
                <a:latin typeface="Tahoma" pitchFamily="34" charset="0"/>
              </a:rPr>
              <a:t>Vous êtes capables de faire une présentation orale basée sur une recherche sur Internet et de peindre comme un des plus grands peintres du vingtième siècle. </a:t>
            </a:r>
            <a:r>
              <a:rPr lang="fr-FR" b="1" dirty="0">
                <a:latin typeface="Tahoma" pitchFamily="34" charset="0"/>
              </a:rPr>
              <a:t>Vous êtes devenus de vrais experts !</a:t>
            </a:r>
          </a:p>
          <a:p>
            <a:pPr marL="342900" indent="-342900">
              <a:spcBef>
                <a:spcPct val="20000"/>
              </a:spcBef>
            </a:pPr>
            <a:endParaRPr lang="fr-FR" dirty="0">
              <a:latin typeface="Tahoma" pitchFamily="34" charset="0"/>
            </a:endParaRPr>
          </a:p>
        </p:txBody>
      </p:sp>
      <p:pic>
        <p:nvPicPr>
          <p:cNvPr id="20484" name="Picture 4" descr="m_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3644900"/>
            <a:ext cx="3810000" cy="263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Oval 5"/>
          <p:cNvSpPr>
            <a:spLocks noChangeArrowheads="1"/>
          </p:cNvSpPr>
          <p:nvPr/>
        </p:nvSpPr>
        <p:spPr bwMode="auto">
          <a:xfrm>
            <a:off x="1476375" y="3933825"/>
            <a:ext cx="503238" cy="720725"/>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nl-BE">
              <a:latin typeface="Tahoma" pitchFamily="34" charset="0"/>
            </a:endParaRPr>
          </a:p>
        </p:txBody>
      </p:sp>
      <p:pic>
        <p:nvPicPr>
          <p:cNvPr id="20486" name="Picture 6" descr="wolleh_magrit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76825" y="3933825"/>
            <a:ext cx="2517775" cy="211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anim calcmode="lin" valueType="num">
                                      <p:cBhvr additive="base">
                                        <p:cTn id="7" dur="500" fill="hold"/>
                                        <p:tgtEl>
                                          <p:spTgt spid="2048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83"/>
                                        </p:tgtEl>
                                        <p:attrNameLst>
                                          <p:attrName>style.visibility</p:attrName>
                                        </p:attrNameLst>
                                      </p:cBhvr>
                                      <p:to>
                                        <p:strVal val="visible"/>
                                      </p:to>
                                    </p:set>
                                    <p:anim calcmode="lin" valueType="num">
                                      <p:cBhvr additive="base">
                                        <p:cTn id="13" dur="500" fill="hold"/>
                                        <p:tgtEl>
                                          <p:spTgt spid="20483"/>
                                        </p:tgtEl>
                                        <p:attrNameLst>
                                          <p:attrName>ppt_x</p:attrName>
                                        </p:attrNameLst>
                                      </p:cBhvr>
                                      <p:tavLst>
                                        <p:tav tm="0">
                                          <p:val>
                                            <p:strVal val="#ppt_x"/>
                                          </p:val>
                                        </p:tav>
                                        <p:tav tm="100000">
                                          <p:val>
                                            <p:strVal val="#ppt_x"/>
                                          </p:val>
                                        </p:tav>
                                      </p:tavLst>
                                    </p:anim>
                                    <p:anim calcmode="lin" valueType="num">
                                      <p:cBhvr additive="base">
                                        <p:cTn id="14" dur="500" fill="hold"/>
                                        <p:tgtEl>
                                          <p:spTgt spid="20483"/>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0486"/>
                                        </p:tgtEl>
                                        <p:attrNameLst>
                                          <p:attrName>style.visibility</p:attrName>
                                        </p:attrNameLst>
                                      </p:cBhvr>
                                      <p:to>
                                        <p:strVal val="visible"/>
                                      </p:to>
                                    </p:set>
                                    <p:anim calcmode="lin" valueType="num">
                                      <p:cBhvr additive="base">
                                        <p:cTn id="17" dur="500" fill="hold"/>
                                        <p:tgtEl>
                                          <p:spTgt spid="20486"/>
                                        </p:tgtEl>
                                        <p:attrNameLst>
                                          <p:attrName>ppt_x</p:attrName>
                                        </p:attrNameLst>
                                      </p:cBhvr>
                                      <p:tavLst>
                                        <p:tav tm="0">
                                          <p:val>
                                            <p:strVal val="#ppt_x"/>
                                          </p:val>
                                        </p:tav>
                                        <p:tav tm="100000">
                                          <p:val>
                                            <p:strVal val="#ppt_x"/>
                                          </p:val>
                                        </p:tav>
                                      </p:tavLst>
                                    </p:anim>
                                    <p:anim calcmode="lin" valueType="num">
                                      <p:cBhvr additive="base">
                                        <p:cTn id="18" dur="500" fill="hold"/>
                                        <p:tgtEl>
                                          <p:spTgt spid="2048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0485"/>
                                        </p:tgtEl>
                                        <p:attrNameLst>
                                          <p:attrName>style.visibility</p:attrName>
                                        </p:attrNameLst>
                                      </p:cBhvr>
                                      <p:to>
                                        <p:strVal val="visible"/>
                                      </p:to>
                                    </p:set>
                                    <p:anim calcmode="lin" valueType="num">
                                      <p:cBhvr additive="base">
                                        <p:cTn id="21" dur="500" fill="hold"/>
                                        <p:tgtEl>
                                          <p:spTgt spid="20485"/>
                                        </p:tgtEl>
                                        <p:attrNameLst>
                                          <p:attrName>ppt_x</p:attrName>
                                        </p:attrNameLst>
                                      </p:cBhvr>
                                      <p:tavLst>
                                        <p:tav tm="0">
                                          <p:val>
                                            <p:strVal val="#ppt_x"/>
                                          </p:val>
                                        </p:tav>
                                        <p:tav tm="100000">
                                          <p:val>
                                            <p:strVal val="#ppt_x"/>
                                          </p:val>
                                        </p:tav>
                                      </p:tavLst>
                                    </p:anim>
                                    <p:anim calcmode="lin" valueType="num">
                                      <p:cBhvr additive="base">
                                        <p:cTn id="22" dur="500" fill="hold"/>
                                        <p:tgtEl>
                                          <p:spTgt spid="20485"/>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0484"/>
                                        </p:tgtEl>
                                        <p:attrNameLst>
                                          <p:attrName>style.visibility</p:attrName>
                                        </p:attrNameLst>
                                      </p:cBhvr>
                                      <p:to>
                                        <p:strVal val="visible"/>
                                      </p:to>
                                    </p:set>
                                    <p:anim calcmode="lin" valueType="num">
                                      <p:cBhvr additive="base">
                                        <p:cTn id="25" dur="500" fill="hold"/>
                                        <p:tgtEl>
                                          <p:spTgt spid="20484"/>
                                        </p:tgtEl>
                                        <p:attrNameLst>
                                          <p:attrName>ppt_x</p:attrName>
                                        </p:attrNameLst>
                                      </p:cBhvr>
                                      <p:tavLst>
                                        <p:tav tm="0">
                                          <p:val>
                                            <p:strVal val="#ppt_x"/>
                                          </p:val>
                                        </p:tav>
                                        <p:tav tm="100000">
                                          <p:val>
                                            <p:strVal val="#ppt_x"/>
                                          </p:val>
                                        </p:tav>
                                      </p:tavLst>
                                    </p:anim>
                                    <p:anim calcmode="lin" valueType="num">
                                      <p:cBhvr additive="base">
                                        <p:cTn id="26" dur="500" fill="hold"/>
                                        <p:tgtEl>
                                          <p:spTgt spid="204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p:bldP spid="2048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nl-BE" sz="4200" smtClean="0">
                <a:latin typeface="Tahoma" pitchFamily="34" charset="0"/>
              </a:rPr>
              <a:t>Les objectifs</a:t>
            </a:r>
            <a:endParaRPr lang="nl-NL" sz="4200" smtClean="0">
              <a:latin typeface="Tahoma" pitchFamily="34" charset="0"/>
            </a:endParaRPr>
          </a:p>
        </p:txBody>
      </p:sp>
      <p:sp>
        <p:nvSpPr>
          <p:cNvPr id="6147" name="Rectangle 3"/>
          <p:cNvSpPr>
            <a:spLocks noGrp="1" noChangeArrowheads="1"/>
          </p:cNvSpPr>
          <p:nvPr>
            <p:ph type="body" idx="1"/>
          </p:nvPr>
        </p:nvSpPr>
        <p:spPr>
          <a:xfrm>
            <a:off x="457200" y="1412875"/>
            <a:ext cx="8229600" cy="4713288"/>
          </a:xfrm>
        </p:spPr>
        <p:txBody>
          <a:bodyPr/>
          <a:lstStyle/>
          <a:p>
            <a:pPr eaLnBrk="1" hangingPunct="1">
              <a:lnSpc>
                <a:spcPct val="80000"/>
              </a:lnSpc>
              <a:buFontTx/>
              <a:buNone/>
            </a:pPr>
            <a:r>
              <a:rPr lang="nl-BE" sz="2400" dirty="0" err="1" smtClean="0">
                <a:latin typeface="Tahoma" pitchFamily="34" charset="0"/>
              </a:rPr>
              <a:t>Maintenant</a:t>
            </a:r>
            <a:r>
              <a:rPr lang="nl-BE" sz="2400" dirty="0" smtClean="0">
                <a:latin typeface="Tahoma" pitchFamily="34" charset="0"/>
              </a:rPr>
              <a:t>, </a:t>
            </a:r>
            <a:r>
              <a:rPr lang="nl-BE" sz="2400" dirty="0" err="1" smtClean="0">
                <a:latin typeface="Tahoma" pitchFamily="34" charset="0"/>
              </a:rPr>
              <a:t>vous</a:t>
            </a:r>
            <a:r>
              <a:rPr lang="nl-BE" sz="2400" dirty="0" smtClean="0">
                <a:latin typeface="Tahoma" pitchFamily="34" charset="0"/>
              </a:rPr>
              <a:t> </a:t>
            </a:r>
            <a:r>
              <a:rPr lang="nl-BE" sz="2400" dirty="0" err="1" smtClean="0">
                <a:latin typeface="Tahoma" pitchFamily="34" charset="0"/>
              </a:rPr>
              <a:t>êtes</a:t>
            </a:r>
            <a:r>
              <a:rPr lang="nl-BE" sz="2400" dirty="0" smtClean="0">
                <a:latin typeface="Tahoma" pitchFamily="34" charset="0"/>
              </a:rPr>
              <a:t> </a:t>
            </a:r>
            <a:r>
              <a:rPr lang="nl-BE" sz="2400" dirty="0" err="1" smtClean="0">
                <a:latin typeface="Tahoma" pitchFamily="34" charset="0"/>
              </a:rPr>
              <a:t>capables</a:t>
            </a:r>
            <a:r>
              <a:rPr lang="nl-BE" sz="2400" dirty="0" smtClean="0">
                <a:latin typeface="Tahoma" pitchFamily="34" charset="0"/>
              </a:rPr>
              <a:t> de:</a:t>
            </a:r>
          </a:p>
          <a:p>
            <a:pPr eaLnBrk="1" hangingPunct="1">
              <a:lnSpc>
                <a:spcPct val="80000"/>
              </a:lnSpc>
              <a:buFontTx/>
              <a:buNone/>
            </a:pPr>
            <a:endParaRPr lang="nl-BE" sz="2400" dirty="0" smtClean="0">
              <a:latin typeface="Tahoma" pitchFamily="34" charset="0"/>
            </a:endParaRPr>
          </a:p>
          <a:p>
            <a:pPr eaLnBrk="1" hangingPunct="1">
              <a:lnSpc>
                <a:spcPct val="80000"/>
              </a:lnSpc>
              <a:buFontTx/>
              <a:buNone/>
            </a:pPr>
            <a:r>
              <a:rPr lang="fr-FR" sz="2000" dirty="0" smtClean="0">
                <a:latin typeface="Tahoma" pitchFamily="34" charset="0"/>
              </a:rPr>
              <a:t>- </a:t>
            </a:r>
            <a:r>
              <a:rPr lang="fr-FR" sz="2000" dirty="0">
                <a:latin typeface="Tahoma" pitchFamily="34" charset="0"/>
              </a:rPr>
              <a:t>n</a:t>
            </a:r>
            <a:r>
              <a:rPr lang="fr-FR" sz="2000" dirty="0" smtClean="0">
                <a:latin typeface="Tahoma" pitchFamily="34" charset="0"/>
              </a:rPr>
              <a:t>ommer quelques œuvres connues de Magritte.</a:t>
            </a:r>
          </a:p>
          <a:p>
            <a:pPr eaLnBrk="1" hangingPunct="1">
              <a:lnSpc>
                <a:spcPct val="80000"/>
              </a:lnSpc>
              <a:buFontTx/>
              <a:buNone/>
            </a:pPr>
            <a:r>
              <a:rPr lang="fr-FR" sz="2000" dirty="0" smtClean="0">
                <a:latin typeface="Tahoma" pitchFamily="34" charset="0"/>
              </a:rPr>
              <a:t>- sélectionner les informations adéquates après avoir fait une recherche sur Internet à base de sites sélectionnés.</a:t>
            </a:r>
          </a:p>
          <a:p>
            <a:pPr eaLnBrk="1" hangingPunct="1">
              <a:lnSpc>
                <a:spcPct val="80000"/>
              </a:lnSpc>
              <a:buFontTx/>
              <a:buNone/>
            </a:pPr>
            <a:r>
              <a:rPr lang="fr-FR" sz="2000" dirty="0" smtClean="0">
                <a:latin typeface="Tahoma" pitchFamily="34" charset="0"/>
              </a:rPr>
              <a:t>- définir le surréalisme en répondant à des questions spécifiques après une recherche sur Internet.</a:t>
            </a:r>
          </a:p>
          <a:p>
            <a:pPr eaLnBrk="1" hangingPunct="1">
              <a:lnSpc>
                <a:spcPct val="80000"/>
              </a:lnSpc>
              <a:buFontTx/>
              <a:buNone/>
            </a:pPr>
            <a:r>
              <a:rPr lang="fr-FR" sz="2000" dirty="0" smtClean="0">
                <a:latin typeface="Tahoma" pitchFamily="34" charset="0"/>
              </a:rPr>
              <a:t>- situer globalement la vie de René Magritte et sa carrière en répondant à des questions spécifiques après une recherche sur Internet.</a:t>
            </a:r>
          </a:p>
          <a:p>
            <a:pPr eaLnBrk="1" hangingPunct="1">
              <a:lnSpc>
                <a:spcPct val="80000"/>
              </a:lnSpc>
              <a:buFontTx/>
              <a:buNone/>
            </a:pPr>
            <a:r>
              <a:rPr lang="fr-FR" sz="2000" dirty="0" smtClean="0">
                <a:latin typeface="Tahoma" pitchFamily="34" charset="0"/>
              </a:rPr>
              <a:t>- </a:t>
            </a:r>
            <a:r>
              <a:rPr lang="fr-FR" sz="2000" dirty="0">
                <a:latin typeface="Tahoma" pitchFamily="34" charset="0"/>
              </a:rPr>
              <a:t>p</a:t>
            </a:r>
            <a:r>
              <a:rPr lang="fr-FR" sz="2000" dirty="0" smtClean="0">
                <a:latin typeface="Tahoma" pitchFamily="34" charset="0"/>
              </a:rPr>
              <a:t>eindre un tableau surréaliste dans le style de René Magritte.</a:t>
            </a:r>
          </a:p>
          <a:p>
            <a:pPr eaLnBrk="1" hangingPunct="1">
              <a:lnSpc>
                <a:spcPct val="80000"/>
              </a:lnSpc>
              <a:buFontTx/>
              <a:buNone/>
            </a:pPr>
            <a:r>
              <a:rPr lang="fr-FR" sz="2000" dirty="0" smtClean="0">
                <a:latin typeface="Tahoma" pitchFamily="34" charset="0"/>
              </a:rPr>
              <a:t>- donner une présentation orale sur René Magritte et le surréalisme en expliquant la signification du tableau et son aspect surréaliste.</a:t>
            </a:r>
          </a:p>
          <a:p>
            <a:pPr eaLnBrk="1" hangingPunct="1">
              <a:lnSpc>
                <a:spcPct val="80000"/>
              </a:lnSpc>
              <a:buFontTx/>
              <a:buNone/>
            </a:pPr>
            <a:r>
              <a:rPr lang="fr-FR" sz="2000" dirty="0" smtClean="0">
                <a:latin typeface="Tahoma" pitchFamily="34" charset="0"/>
              </a:rPr>
              <a:t>- travailler à deux.</a:t>
            </a:r>
          </a:p>
          <a:p>
            <a:pPr eaLnBrk="1" hangingPunct="1">
              <a:lnSpc>
                <a:spcPct val="80000"/>
              </a:lnSpc>
            </a:pPr>
            <a:endParaRPr lang="nl-NL" sz="2000" dirty="0" smtClean="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147">
                                            <p:txEl>
                                              <p:pRg st="0" end="0"/>
                                            </p:txEl>
                                          </p:spTgt>
                                        </p:tgtEl>
                                        <p:attrNameLst>
                                          <p:attrName>style.visibility</p:attrName>
                                        </p:attrNameLst>
                                      </p:cBhvr>
                                      <p:to>
                                        <p:strVal val="visible"/>
                                      </p:to>
                                    </p:set>
                                    <p:anim calcmode="lin" valueType="num">
                                      <p:cBhvr additive="base">
                                        <p:cTn id="13"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 calcmode="lin" valueType="num">
                                      <p:cBhvr additive="base">
                                        <p:cTn id="17"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14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147">
                                            <p:txEl>
                                              <p:pRg st="3" end="3"/>
                                            </p:txEl>
                                          </p:spTgt>
                                        </p:tgtEl>
                                        <p:attrNameLst>
                                          <p:attrName>style.visibility</p:attrName>
                                        </p:attrNameLst>
                                      </p:cBhvr>
                                      <p:to>
                                        <p:strVal val="visible"/>
                                      </p:to>
                                    </p:set>
                                    <p:anim calcmode="lin" valueType="num">
                                      <p:cBhvr additive="base">
                                        <p:cTn id="21"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147">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6147">
                                            <p:txEl>
                                              <p:pRg st="4" end="4"/>
                                            </p:txEl>
                                          </p:spTgt>
                                        </p:tgtEl>
                                        <p:attrNameLst>
                                          <p:attrName>style.visibility</p:attrName>
                                        </p:attrNameLst>
                                      </p:cBhvr>
                                      <p:to>
                                        <p:strVal val="visible"/>
                                      </p:to>
                                    </p:set>
                                    <p:anim calcmode="lin" valueType="num">
                                      <p:cBhvr additive="base">
                                        <p:cTn id="25"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7">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147">
                                            <p:txEl>
                                              <p:pRg st="5" end="5"/>
                                            </p:txEl>
                                          </p:spTgt>
                                        </p:tgtEl>
                                        <p:attrNameLst>
                                          <p:attrName>style.visibility</p:attrName>
                                        </p:attrNameLst>
                                      </p:cBhvr>
                                      <p:to>
                                        <p:strVal val="visible"/>
                                      </p:to>
                                    </p:set>
                                    <p:anim calcmode="lin" valueType="num">
                                      <p:cBhvr additive="base">
                                        <p:cTn id="29" dur="500" fill="hold"/>
                                        <p:tgtEl>
                                          <p:spTgt spid="6147">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147">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6147">
                                            <p:txEl>
                                              <p:pRg st="6" end="6"/>
                                            </p:txEl>
                                          </p:spTgt>
                                        </p:tgtEl>
                                        <p:attrNameLst>
                                          <p:attrName>style.visibility</p:attrName>
                                        </p:attrNameLst>
                                      </p:cBhvr>
                                      <p:to>
                                        <p:strVal val="visible"/>
                                      </p:to>
                                    </p:set>
                                    <p:anim calcmode="lin" valueType="num">
                                      <p:cBhvr additive="base">
                                        <p:cTn id="33" dur="500" fill="hold"/>
                                        <p:tgtEl>
                                          <p:spTgt spid="6147">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147">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6147">
                                            <p:txEl>
                                              <p:pRg st="7" end="7"/>
                                            </p:txEl>
                                          </p:spTgt>
                                        </p:tgtEl>
                                        <p:attrNameLst>
                                          <p:attrName>style.visibility</p:attrName>
                                        </p:attrNameLst>
                                      </p:cBhvr>
                                      <p:to>
                                        <p:strVal val="visible"/>
                                      </p:to>
                                    </p:set>
                                    <p:anim calcmode="lin" valueType="num">
                                      <p:cBhvr additive="base">
                                        <p:cTn id="37" dur="500" fill="hold"/>
                                        <p:tgtEl>
                                          <p:spTgt spid="614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47">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6147">
                                            <p:txEl>
                                              <p:pRg st="8" end="8"/>
                                            </p:txEl>
                                          </p:spTgt>
                                        </p:tgtEl>
                                        <p:attrNameLst>
                                          <p:attrName>style.visibility</p:attrName>
                                        </p:attrNameLst>
                                      </p:cBhvr>
                                      <p:to>
                                        <p:strVal val="visible"/>
                                      </p:to>
                                    </p:set>
                                    <p:anim calcmode="lin" valueType="num">
                                      <p:cBhvr additive="base">
                                        <p:cTn id="41" dur="500" fill="hold"/>
                                        <p:tgtEl>
                                          <p:spTgt spid="6147">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14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150px-Magritte_autograph">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404813"/>
            <a:ext cx="5905500"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3"/>
          <p:cNvSpPr>
            <a:spLocks noChangeArrowheads="1"/>
          </p:cNvSpPr>
          <p:nvPr/>
        </p:nvSpPr>
        <p:spPr bwMode="auto">
          <a:xfrm>
            <a:off x="539750" y="400526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r>
              <a:rPr lang="nl-BE" sz="4400">
                <a:solidFill>
                  <a:schemeClr val="tx2"/>
                </a:solidFill>
                <a:effectLst>
                  <a:outerShdw blurRad="38100" dist="38100" dir="2700000" algn="tl">
                    <a:srgbClr val="000000"/>
                  </a:outerShdw>
                </a:effectLst>
                <a:latin typeface="Tahoma" pitchFamily="34" charset="0"/>
              </a:rPr>
              <a:t>La signature de Magritte</a:t>
            </a:r>
            <a:endParaRPr lang="nl-NL" sz="4400">
              <a:solidFill>
                <a:schemeClr val="tx2"/>
              </a:solidFill>
              <a:effectLst>
                <a:outerShdw blurRad="38100" dist="38100" dir="2700000" algn="tl">
                  <a:srgbClr val="000000"/>
                </a:outerShdw>
              </a:effectLst>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additive="base">
                                        <p:cTn id="7" dur="500" fill="hold"/>
                                        <p:tgtEl>
                                          <p:spTgt spid="21506"/>
                                        </p:tgtEl>
                                        <p:attrNameLst>
                                          <p:attrName>ppt_x</p:attrName>
                                        </p:attrNameLst>
                                      </p:cBhvr>
                                      <p:tavLst>
                                        <p:tav tm="0">
                                          <p:val>
                                            <p:strVal val="#ppt_x"/>
                                          </p:val>
                                        </p:tav>
                                        <p:tav tm="100000">
                                          <p:val>
                                            <p:strVal val="#ppt_x"/>
                                          </p:val>
                                        </p:tav>
                                      </p:tavLst>
                                    </p:anim>
                                    <p:anim calcmode="lin" valueType="num">
                                      <p:cBhvr additive="base">
                                        <p:cTn id="8" dur="500" fill="hold"/>
                                        <p:tgtEl>
                                          <p:spTgt spid="2150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1507"/>
                                        </p:tgtEl>
                                        <p:attrNameLst>
                                          <p:attrName>style.visibility</p:attrName>
                                        </p:attrNameLst>
                                      </p:cBhvr>
                                      <p:to>
                                        <p:strVal val="visible"/>
                                      </p:to>
                                    </p:set>
                                    <p:anim calcmode="lin" valueType="num">
                                      <p:cBhvr additive="base">
                                        <p:cTn id="11" dur="500" fill="hold"/>
                                        <p:tgtEl>
                                          <p:spTgt spid="21507"/>
                                        </p:tgtEl>
                                        <p:attrNameLst>
                                          <p:attrName>ppt_x</p:attrName>
                                        </p:attrNameLst>
                                      </p:cBhvr>
                                      <p:tavLst>
                                        <p:tav tm="0">
                                          <p:val>
                                            <p:strVal val="#ppt_x"/>
                                          </p:val>
                                        </p:tav>
                                        <p:tav tm="100000">
                                          <p:val>
                                            <p:strVal val="#ppt_x"/>
                                          </p:val>
                                        </p:tav>
                                      </p:tavLst>
                                    </p:anim>
                                    <p:anim calcmode="lin" valueType="num">
                                      <p:cBhvr additive="base">
                                        <p:cTn id="12" dur="500" fill="hold"/>
                                        <p:tgtEl>
                                          <p:spTgt spid="215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ChangeArrowheads="1"/>
          </p:cNvSpPr>
          <p:nvPr/>
        </p:nvSpPr>
        <p:spPr bwMode="auto">
          <a:xfrm>
            <a:off x="395288" y="2133600"/>
            <a:ext cx="5040312" cy="4093428"/>
          </a:xfrm>
          <a:prstGeom prst="rect">
            <a:avLst/>
          </a:prstGeom>
          <a:noFill/>
          <a:ln w="9525">
            <a:noFill/>
            <a:miter lim="800000"/>
            <a:headEnd/>
            <a:tailEnd/>
          </a:ln>
          <a:effectLst/>
        </p:spPr>
        <p:txBody>
          <a:bodyPr>
            <a:spAutoFit/>
          </a:bodyPr>
          <a:lstStyle/>
          <a:p>
            <a:r>
              <a:rPr lang="fr-FR" sz="2000" dirty="0" smtClean="0">
                <a:latin typeface="Tahoma" pitchFamily="34" charset="0"/>
              </a:rPr>
              <a:t>Voici </a:t>
            </a:r>
            <a:r>
              <a:rPr lang="fr-FR" sz="2000" dirty="0">
                <a:latin typeface="Tahoma" pitchFamily="34" charset="0"/>
              </a:rPr>
              <a:t>un des tableaux </a:t>
            </a:r>
            <a:r>
              <a:rPr lang="fr-FR" sz="2000" dirty="0" smtClean="0">
                <a:latin typeface="Tahoma" pitchFamily="34" charset="0"/>
              </a:rPr>
              <a:t>les plus</a:t>
            </a:r>
            <a:endParaRPr lang="fr-FR" sz="2000" dirty="0">
              <a:latin typeface="Tahoma" pitchFamily="34" charset="0"/>
            </a:endParaRPr>
          </a:p>
          <a:p>
            <a:r>
              <a:rPr lang="fr-FR" sz="2000" dirty="0">
                <a:latin typeface="Tahoma" pitchFamily="34" charset="0"/>
              </a:rPr>
              <a:t>connus de René Magritte. </a:t>
            </a:r>
            <a:r>
              <a:rPr lang="fr-FR" sz="2000" dirty="0" smtClean="0">
                <a:latin typeface="Tahoma" pitchFamily="34" charset="0"/>
              </a:rPr>
              <a:t>Qu’est-ce </a:t>
            </a:r>
            <a:r>
              <a:rPr lang="fr-FR" sz="2000" dirty="0">
                <a:latin typeface="Tahoma" pitchFamily="34" charset="0"/>
              </a:rPr>
              <a:t>qui </a:t>
            </a:r>
            <a:r>
              <a:rPr lang="fr-FR" sz="2000" dirty="0" smtClean="0">
                <a:latin typeface="Tahoma" pitchFamily="34" charset="0"/>
              </a:rPr>
              <a:t>vous frappe? Parlez-en à deux. </a:t>
            </a:r>
            <a:endParaRPr lang="fr-FR" sz="2000" dirty="0">
              <a:latin typeface="Tahoma" pitchFamily="34" charset="0"/>
            </a:endParaRPr>
          </a:p>
          <a:p>
            <a:endParaRPr lang="fr-FR" sz="2000" dirty="0" smtClean="0">
              <a:latin typeface="Tahoma" pitchFamily="34" charset="0"/>
            </a:endParaRPr>
          </a:p>
          <a:p>
            <a:endParaRPr lang="fr-FR" sz="2000" dirty="0">
              <a:latin typeface="Tahoma" pitchFamily="34" charset="0"/>
            </a:endParaRPr>
          </a:p>
          <a:p>
            <a:r>
              <a:rPr lang="fr-FR" sz="2000" dirty="0" smtClean="0">
                <a:latin typeface="Tahoma" pitchFamily="34" charset="0"/>
              </a:rPr>
              <a:t>Consultez le site Internet ci-dessous </a:t>
            </a:r>
          </a:p>
          <a:p>
            <a:r>
              <a:rPr lang="fr-FR" sz="2000" dirty="0" smtClean="0">
                <a:latin typeface="Tahoma" pitchFamily="34" charset="0"/>
              </a:rPr>
              <a:t>et notez le nom du tableau dans le</a:t>
            </a:r>
          </a:p>
          <a:p>
            <a:r>
              <a:rPr lang="fr-FR" sz="2000" dirty="0" smtClean="0">
                <a:latin typeface="Tahoma" pitchFamily="34" charset="0"/>
              </a:rPr>
              <a:t>carnet </a:t>
            </a:r>
            <a:r>
              <a:rPr lang="fr-FR" sz="2000" dirty="0">
                <a:latin typeface="Tahoma" pitchFamily="34" charset="0"/>
              </a:rPr>
              <a:t>que </a:t>
            </a:r>
            <a:r>
              <a:rPr lang="fr-FR" sz="2000" dirty="0" smtClean="0">
                <a:latin typeface="Tahoma" pitchFamily="34" charset="0"/>
              </a:rPr>
              <a:t>le professeur vous a donné.</a:t>
            </a:r>
            <a:endParaRPr lang="fr-FR" sz="2000" dirty="0">
              <a:latin typeface="Tahoma" pitchFamily="34" charset="0"/>
            </a:endParaRPr>
          </a:p>
          <a:p>
            <a:endParaRPr lang="fr-FR" sz="2000" dirty="0">
              <a:latin typeface="Tahoma" pitchFamily="34" charset="0"/>
            </a:endParaRPr>
          </a:p>
          <a:p>
            <a:endParaRPr lang="fr-FR" sz="2000" dirty="0">
              <a:latin typeface="Tahoma" pitchFamily="34" charset="0"/>
            </a:endParaRPr>
          </a:p>
          <a:p>
            <a:endParaRPr lang="fr-FR" sz="2000" dirty="0" smtClean="0">
              <a:latin typeface="Tahoma" pitchFamily="34" charset="0"/>
            </a:endParaRPr>
          </a:p>
          <a:p>
            <a:endParaRPr lang="fr-FR" sz="2000" dirty="0">
              <a:latin typeface="Tahoma" pitchFamily="34" charset="0"/>
            </a:endParaRPr>
          </a:p>
          <a:p>
            <a:r>
              <a:rPr lang="nl-BE" sz="2000" dirty="0">
                <a:latin typeface="Tahoma" pitchFamily="34" charset="0"/>
                <a:hlinkClick r:id="rId2"/>
              </a:rPr>
              <a:t>http://www.magritte.be/</a:t>
            </a:r>
            <a:r>
              <a:rPr lang="nl-BE" sz="2000" dirty="0">
                <a:latin typeface="Tahoma" pitchFamily="34" charset="0"/>
              </a:rPr>
              <a:t> (Galerie </a:t>
            </a:r>
            <a:r>
              <a:rPr lang="nl-BE" sz="2000" dirty="0" err="1">
                <a:latin typeface="Tahoma" pitchFamily="34" charset="0"/>
              </a:rPr>
              <a:t>virtuelle</a:t>
            </a:r>
            <a:r>
              <a:rPr lang="nl-BE" sz="2000" dirty="0" smtClean="0">
                <a:latin typeface="Tahoma" pitchFamily="34" charset="0"/>
              </a:rPr>
              <a:t>)</a:t>
            </a:r>
            <a:endParaRPr lang="nl-BE" sz="2000" dirty="0">
              <a:latin typeface="Tahoma" pitchFamily="34" charset="0"/>
            </a:endParaRPr>
          </a:p>
        </p:txBody>
      </p:sp>
      <p:sp>
        <p:nvSpPr>
          <p:cNvPr id="2" name="Rectangle 5"/>
          <p:cNvSpPr>
            <a:spLocks noGrp="1" noChangeArrowheads="1"/>
          </p:cNvSpPr>
          <p:nvPr>
            <p:ph type="title"/>
          </p:nvPr>
        </p:nvSpPr>
        <p:spPr/>
        <p:txBody>
          <a:bodyPr/>
          <a:lstStyle/>
          <a:p>
            <a:pPr eaLnBrk="1" hangingPunct="1"/>
            <a:r>
              <a:rPr lang="nl-BE" sz="4200" smtClean="0">
                <a:latin typeface="Tahoma" pitchFamily="34" charset="0"/>
              </a:rPr>
              <a:t>Introduction (1)</a:t>
            </a:r>
            <a:endParaRPr lang="nl-NL" sz="4200" smtClean="0">
              <a:latin typeface="Tahoma" pitchFamily="34" charset="0"/>
            </a:endParaRPr>
          </a:p>
        </p:txBody>
      </p:sp>
      <p:pic>
        <p:nvPicPr>
          <p:cNvPr id="3076" name="Picture 8" descr="rene-magritte-la-reproduction-interdite-c-1937"/>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003800" y="1557338"/>
            <a:ext cx="3571875" cy="4286250"/>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anim calcmode="lin" valueType="num">
                                      <p:cBhvr additive="base">
                                        <p:cTn id="11"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3075">
                                            <p:txEl>
                                              <p:pRg st="4" end="4"/>
                                            </p:txEl>
                                          </p:spTgt>
                                        </p:tgtEl>
                                        <p:attrNameLst>
                                          <p:attrName>style.visibility</p:attrName>
                                        </p:attrNameLst>
                                      </p:cBhvr>
                                      <p:to>
                                        <p:strVal val="visible"/>
                                      </p:to>
                                    </p:set>
                                    <p:anim calcmode="lin" valueType="num">
                                      <p:cBhvr additive="base">
                                        <p:cTn id="17"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anim calcmode="lin" valueType="num">
                                      <p:cBhvr additive="base">
                                        <p:cTn id="23" dur="500" fill="hold"/>
                                        <p:tgtEl>
                                          <p:spTgt spid="3075">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075">
                                            <p:txEl>
                                              <p:pRg st="6" end="6"/>
                                            </p:txEl>
                                          </p:spTgt>
                                        </p:tgtEl>
                                        <p:attrNameLst>
                                          <p:attrName>style.visibility</p:attrName>
                                        </p:attrNameLst>
                                      </p:cBhvr>
                                      <p:to>
                                        <p:strVal val="visible"/>
                                      </p:to>
                                    </p:set>
                                    <p:anim calcmode="lin" valueType="num">
                                      <p:cBhvr additive="base">
                                        <p:cTn id="29" dur="500" fill="hold"/>
                                        <p:tgtEl>
                                          <p:spTgt spid="3075">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075">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075">
                                            <p:txEl>
                                              <p:pRg st="11" end="11"/>
                                            </p:txEl>
                                          </p:spTgt>
                                        </p:tgtEl>
                                        <p:attrNameLst>
                                          <p:attrName>style.visibility</p:attrName>
                                        </p:attrNameLst>
                                      </p:cBhvr>
                                      <p:to>
                                        <p:strVal val="visible"/>
                                      </p:to>
                                    </p:set>
                                    <p:anim calcmode="lin" valueType="num">
                                      <p:cBhvr additive="base">
                                        <p:cTn id="33" dur="500" fill="hold"/>
                                        <p:tgtEl>
                                          <p:spTgt spid="3075">
                                            <p:txEl>
                                              <p:pRg st="11" end="1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075">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8"/>
          <p:cNvSpPr>
            <a:spLocks noGrp="1" noChangeArrowheads="1"/>
          </p:cNvSpPr>
          <p:nvPr>
            <p:ph type="title"/>
          </p:nvPr>
        </p:nvSpPr>
        <p:spPr/>
        <p:txBody>
          <a:bodyPr/>
          <a:lstStyle/>
          <a:p>
            <a:pPr eaLnBrk="1" hangingPunct="1"/>
            <a:r>
              <a:rPr lang="nl-BE" sz="4200" dirty="0" err="1" smtClean="0">
                <a:latin typeface="Tahoma" pitchFamily="34" charset="0"/>
              </a:rPr>
              <a:t>Introduction</a:t>
            </a:r>
            <a:r>
              <a:rPr lang="nl-BE" sz="4200" dirty="0" smtClean="0">
                <a:latin typeface="Tahoma" pitchFamily="34" charset="0"/>
              </a:rPr>
              <a:t> (2)</a:t>
            </a:r>
            <a:endParaRPr lang="nl-NL" sz="4200" dirty="0" smtClean="0">
              <a:latin typeface="Tahoma" pitchFamily="34" charset="0"/>
            </a:endParaRPr>
          </a:p>
        </p:txBody>
      </p:sp>
      <p:sp>
        <p:nvSpPr>
          <p:cNvPr id="8197" name="Rectangle 5"/>
          <p:cNvSpPr>
            <a:spLocks noGrp="1" noChangeArrowheads="1"/>
          </p:cNvSpPr>
          <p:nvPr>
            <p:ph type="body" sz="half" idx="1"/>
          </p:nvPr>
        </p:nvSpPr>
        <p:spPr>
          <a:xfrm>
            <a:off x="323850" y="1600200"/>
            <a:ext cx="7891463" cy="4525963"/>
          </a:xfrm>
        </p:spPr>
        <p:txBody>
          <a:bodyPr/>
          <a:lstStyle/>
          <a:p>
            <a:pPr eaLnBrk="1" hangingPunct="1">
              <a:lnSpc>
                <a:spcPct val="80000"/>
              </a:lnSpc>
              <a:buFontTx/>
              <a:buNone/>
            </a:pPr>
            <a:r>
              <a:rPr lang="fr-FR" sz="1800" dirty="0" smtClean="0">
                <a:latin typeface="Tahoma" pitchFamily="34" charset="0"/>
              </a:rPr>
              <a:t>Voici un autre tableau </a:t>
            </a:r>
          </a:p>
          <a:p>
            <a:pPr eaLnBrk="1" hangingPunct="1">
              <a:lnSpc>
                <a:spcPct val="80000"/>
              </a:lnSpc>
              <a:buFontTx/>
              <a:buNone/>
            </a:pPr>
            <a:r>
              <a:rPr lang="fr-FR" sz="1800" dirty="0" smtClean="0">
                <a:latin typeface="Tahoma" pitchFamily="34" charset="0"/>
              </a:rPr>
              <a:t>très connu de René Magritte. </a:t>
            </a:r>
          </a:p>
          <a:p>
            <a:pPr eaLnBrk="1" hangingPunct="1">
              <a:lnSpc>
                <a:spcPct val="80000"/>
              </a:lnSpc>
              <a:buFontTx/>
              <a:buNone/>
            </a:pPr>
            <a:r>
              <a:rPr lang="fr-FR" sz="1800" dirty="0" smtClean="0">
                <a:latin typeface="Tahoma" pitchFamily="34" charset="0"/>
              </a:rPr>
              <a:t>- Qu’en pensez-vous ? </a:t>
            </a:r>
          </a:p>
          <a:p>
            <a:pPr eaLnBrk="1" hangingPunct="1">
              <a:lnSpc>
                <a:spcPct val="80000"/>
              </a:lnSpc>
              <a:buFontTx/>
              <a:buNone/>
            </a:pPr>
            <a:r>
              <a:rPr lang="fr-FR" sz="1800" dirty="0" smtClean="0">
                <a:latin typeface="Tahoma" pitchFamily="34" charset="0"/>
              </a:rPr>
              <a:t>- Que veut dire le peintre ?</a:t>
            </a:r>
          </a:p>
          <a:p>
            <a:pPr eaLnBrk="1" hangingPunct="1">
              <a:lnSpc>
                <a:spcPct val="80000"/>
              </a:lnSpc>
              <a:buFontTx/>
              <a:buNone/>
            </a:pPr>
            <a:r>
              <a:rPr lang="fr-FR" sz="1800" dirty="0" smtClean="0">
                <a:latin typeface="Tahoma" pitchFamily="34" charset="0"/>
              </a:rPr>
              <a:t>Parlez-en à deux. </a:t>
            </a:r>
          </a:p>
          <a:p>
            <a:pPr eaLnBrk="1" hangingPunct="1">
              <a:lnSpc>
                <a:spcPct val="80000"/>
              </a:lnSpc>
              <a:buFontTx/>
              <a:buNone/>
            </a:pPr>
            <a:endParaRPr lang="fr-FR" sz="1800" dirty="0" smtClean="0">
              <a:latin typeface="Tahoma" pitchFamily="34" charset="0"/>
            </a:endParaRPr>
          </a:p>
          <a:p>
            <a:pPr eaLnBrk="1" hangingPunct="1">
              <a:lnSpc>
                <a:spcPct val="80000"/>
              </a:lnSpc>
              <a:buFontTx/>
              <a:buAutoNum type="arabicPeriod"/>
            </a:pPr>
            <a:r>
              <a:rPr lang="fr-FR" sz="1800" dirty="0" smtClean="0">
                <a:latin typeface="Tahoma" pitchFamily="34" charset="0"/>
              </a:rPr>
              <a:t>Cherchez à deux les informations </a:t>
            </a:r>
          </a:p>
          <a:p>
            <a:pPr marL="0" indent="0" eaLnBrk="1" hangingPunct="1">
              <a:lnSpc>
                <a:spcPct val="80000"/>
              </a:lnSpc>
              <a:buNone/>
            </a:pPr>
            <a:r>
              <a:rPr lang="fr-FR" sz="1800" dirty="0" smtClean="0">
                <a:latin typeface="Tahoma" pitchFamily="34" charset="0"/>
              </a:rPr>
              <a:t>suivantes sur le site Internet:</a:t>
            </a:r>
          </a:p>
          <a:p>
            <a:pPr eaLnBrk="1" hangingPunct="1">
              <a:lnSpc>
                <a:spcPct val="80000"/>
              </a:lnSpc>
              <a:buFontTx/>
              <a:buAutoNum type="alphaLcParenR"/>
            </a:pPr>
            <a:r>
              <a:rPr lang="fr-FR" sz="1800" dirty="0" smtClean="0">
                <a:latin typeface="Tahoma" pitchFamily="34" charset="0"/>
              </a:rPr>
              <a:t>le nom du tableau et sa traduction </a:t>
            </a:r>
          </a:p>
          <a:p>
            <a:pPr eaLnBrk="1" hangingPunct="1">
              <a:lnSpc>
                <a:spcPct val="80000"/>
              </a:lnSpc>
              <a:buFontTx/>
              <a:buNone/>
            </a:pPr>
            <a:r>
              <a:rPr lang="fr-FR" sz="1800" dirty="0" smtClean="0">
                <a:latin typeface="Tahoma" pitchFamily="34" charset="0"/>
              </a:rPr>
              <a:t>b) la signification du tableau</a:t>
            </a:r>
          </a:p>
          <a:p>
            <a:pPr eaLnBrk="1" hangingPunct="1">
              <a:lnSpc>
                <a:spcPct val="80000"/>
              </a:lnSpc>
              <a:buFontTx/>
              <a:buNone/>
            </a:pPr>
            <a:r>
              <a:rPr lang="fr-FR" sz="1800" dirty="0" smtClean="0">
                <a:latin typeface="Tahoma" pitchFamily="34" charset="0"/>
                <a:hlinkClick r:id="rId2"/>
              </a:rPr>
              <a:t>http://www.musee-virtuel.com/magritte.htm</a:t>
            </a:r>
            <a:endParaRPr lang="fr-FR" sz="1800" dirty="0" smtClean="0">
              <a:latin typeface="Tahoma" pitchFamily="34" charset="0"/>
            </a:endParaRPr>
          </a:p>
          <a:p>
            <a:pPr eaLnBrk="1" hangingPunct="1">
              <a:lnSpc>
                <a:spcPct val="80000"/>
              </a:lnSpc>
              <a:buFontTx/>
              <a:buNone/>
            </a:pPr>
            <a:r>
              <a:rPr lang="fr-FR" sz="1800" dirty="0" smtClean="0">
                <a:latin typeface="Tahoma" pitchFamily="34" charset="0"/>
              </a:rPr>
              <a:t>Notez les réponses dans votre carnet. Vous pouvez utiliser le dictionnaire suivant (Attention : il faut changer la langue source, de ‘DE’ en ‘FR’) :</a:t>
            </a:r>
          </a:p>
          <a:p>
            <a:pPr eaLnBrk="1" hangingPunct="1">
              <a:lnSpc>
                <a:spcPct val="80000"/>
              </a:lnSpc>
              <a:buFontTx/>
              <a:buNone/>
            </a:pPr>
            <a:r>
              <a:rPr lang="nl-BE" sz="1800" dirty="0" smtClean="0">
                <a:solidFill>
                  <a:schemeClr val="hlink"/>
                </a:solidFill>
                <a:latin typeface="Tahoma" pitchFamily="34" charset="0"/>
                <a:hlinkClick r:id="rId3"/>
              </a:rPr>
              <a:t>http://mijnwoordenboek.nl/frans/dictionnaire/FRNL/A/1</a:t>
            </a:r>
            <a:r>
              <a:rPr lang="nl-NL" sz="1800" dirty="0" smtClean="0">
                <a:solidFill>
                  <a:schemeClr val="hlink"/>
                </a:solidFill>
              </a:rPr>
              <a:t> </a:t>
            </a:r>
            <a:endParaRPr lang="fr-FR" sz="1800" dirty="0" smtClean="0">
              <a:solidFill>
                <a:schemeClr val="hlink"/>
              </a:solidFill>
              <a:latin typeface="Tahoma" pitchFamily="34" charset="0"/>
            </a:endParaRPr>
          </a:p>
          <a:p>
            <a:pPr eaLnBrk="1" hangingPunct="1">
              <a:lnSpc>
                <a:spcPct val="80000"/>
              </a:lnSpc>
              <a:buFontTx/>
              <a:buNone/>
            </a:pPr>
            <a:endParaRPr lang="fr-FR" sz="1800" dirty="0" smtClean="0">
              <a:solidFill>
                <a:schemeClr val="hlink"/>
              </a:solidFill>
              <a:latin typeface="Tahoma" pitchFamily="34" charset="0"/>
            </a:endParaRPr>
          </a:p>
          <a:p>
            <a:pPr eaLnBrk="1" hangingPunct="1">
              <a:lnSpc>
                <a:spcPct val="80000"/>
              </a:lnSpc>
              <a:buFontTx/>
              <a:buNone/>
            </a:pPr>
            <a:r>
              <a:rPr lang="fr-FR" sz="1800" dirty="0" smtClean="0">
                <a:latin typeface="Tahoma" pitchFamily="34" charset="0"/>
              </a:rPr>
              <a:t>2. Que fait Magritte avec la réalité ? Notez dans votre carnet :</a:t>
            </a:r>
          </a:p>
          <a:p>
            <a:pPr eaLnBrk="1" hangingPunct="1">
              <a:lnSpc>
                <a:spcPct val="80000"/>
              </a:lnSpc>
              <a:buFontTx/>
              <a:buNone/>
            </a:pPr>
            <a:r>
              <a:rPr lang="fr-FR" sz="1800" dirty="0" smtClean="0">
                <a:latin typeface="Tahoma" pitchFamily="34" charset="0"/>
                <a:hlinkClick r:id="rId4"/>
              </a:rPr>
              <a:t>http://www.web-libre.org/dossiers/rene-magritte,2483.html</a:t>
            </a:r>
            <a:endParaRPr lang="fr-FR" sz="1800" dirty="0" smtClean="0">
              <a:latin typeface="Tahoma" pitchFamily="34" charset="0"/>
            </a:endParaRPr>
          </a:p>
          <a:p>
            <a:pPr eaLnBrk="1" hangingPunct="1">
              <a:lnSpc>
                <a:spcPct val="80000"/>
              </a:lnSpc>
            </a:pPr>
            <a:endParaRPr lang="nl-NL" sz="1800" dirty="0" smtClean="0">
              <a:latin typeface="Tahoma" pitchFamily="34" charset="0"/>
            </a:endParaRPr>
          </a:p>
        </p:txBody>
      </p:sp>
      <p:pic>
        <p:nvPicPr>
          <p:cNvPr id="4100" name="Picture 7" descr="1953_The_Betrayal_of_Images_Rene_Magritte-L400"/>
          <p:cNvPicPr>
            <a:picLocks noGrp="1" noChangeAspect="1" noChangeArrowheads="1"/>
          </p:cNvPicPr>
          <p:nvPr>
            <p:ph sz="half" idx="2"/>
          </p:nvPr>
        </p:nvPicPr>
        <p:blipFill>
          <a:blip r:embed="rId5">
            <a:clrChange>
              <a:clrFrom>
                <a:srgbClr val="BCA39E"/>
              </a:clrFrom>
              <a:clrTo>
                <a:srgbClr val="BCA39E">
                  <a:alpha val="0"/>
                </a:srgbClr>
              </a:clrTo>
            </a:clrChange>
            <a:extLst>
              <a:ext uri="{28A0092B-C50C-407E-A947-70E740481C1C}">
                <a14:useLocalDpi xmlns:a14="http://schemas.microsoft.com/office/drawing/2010/main" val="0"/>
              </a:ext>
            </a:extLst>
          </a:blip>
          <a:srcRect/>
          <a:stretch>
            <a:fillRect/>
          </a:stretch>
        </p:blipFill>
        <p:spPr>
          <a:xfrm>
            <a:off x="5003800" y="1412875"/>
            <a:ext cx="3816350" cy="2808288"/>
          </a:xfrm>
          <a:noFill/>
          <a:ln>
            <a:solidFill>
              <a:schemeClr val="tx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197">
                                            <p:txEl>
                                              <p:pRg st="0" end="0"/>
                                            </p:txEl>
                                          </p:spTgt>
                                        </p:tgtEl>
                                        <p:attrNameLst>
                                          <p:attrName>style.visibility</p:attrName>
                                        </p:attrNameLst>
                                      </p:cBhvr>
                                      <p:to>
                                        <p:strVal val="visible"/>
                                      </p:to>
                                    </p:set>
                                    <p:anim calcmode="lin" valueType="num">
                                      <p:cBhvr additive="base">
                                        <p:cTn id="7" dur="500" fill="hold"/>
                                        <p:tgtEl>
                                          <p:spTgt spid="819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197">
                                            <p:txEl>
                                              <p:pRg st="1" end="1"/>
                                            </p:txEl>
                                          </p:spTgt>
                                        </p:tgtEl>
                                        <p:attrNameLst>
                                          <p:attrName>style.visibility</p:attrName>
                                        </p:attrNameLst>
                                      </p:cBhvr>
                                      <p:to>
                                        <p:strVal val="visible"/>
                                      </p:to>
                                    </p:set>
                                    <p:anim calcmode="lin" valueType="num">
                                      <p:cBhvr additive="base">
                                        <p:cTn id="13" dur="500" fill="hold"/>
                                        <p:tgtEl>
                                          <p:spTgt spid="819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7">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8197">
                                            <p:txEl>
                                              <p:pRg st="2" end="2"/>
                                            </p:txEl>
                                          </p:spTgt>
                                        </p:tgtEl>
                                        <p:attrNameLst>
                                          <p:attrName>style.visibility</p:attrName>
                                        </p:attrNameLst>
                                      </p:cBhvr>
                                      <p:to>
                                        <p:strVal val="visible"/>
                                      </p:to>
                                    </p:set>
                                    <p:anim calcmode="lin" valueType="num">
                                      <p:cBhvr additive="base">
                                        <p:cTn id="17" dur="500" fill="hold"/>
                                        <p:tgtEl>
                                          <p:spTgt spid="819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19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8197">
                                            <p:txEl>
                                              <p:pRg st="3" end="3"/>
                                            </p:txEl>
                                          </p:spTgt>
                                        </p:tgtEl>
                                        <p:attrNameLst>
                                          <p:attrName>style.visibility</p:attrName>
                                        </p:attrNameLst>
                                      </p:cBhvr>
                                      <p:to>
                                        <p:strVal val="visible"/>
                                      </p:to>
                                    </p:set>
                                    <p:anim calcmode="lin" valueType="num">
                                      <p:cBhvr additive="base">
                                        <p:cTn id="21" dur="500" fill="hold"/>
                                        <p:tgtEl>
                                          <p:spTgt spid="819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197">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8197">
                                            <p:txEl>
                                              <p:pRg st="4" end="4"/>
                                            </p:txEl>
                                          </p:spTgt>
                                        </p:tgtEl>
                                        <p:attrNameLst>
                                          <p:attrName>style.visibility</p:attrName>
                                        </p:attrNameLst>
                                      </p:cBhvr>
                                      <p:to>
                                        <p:strVal val="visible"/>
                                      </p:to>
                                    </p:set>
                                    <p:anim calcmode="lin" valueType="num">
                                      <p:cBhvr additive="base">
                                        <p:cTn id="25" dur="500" fill="hold"/>
                                        <p:tgtEl>
                                          <p:spTgt spid="819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8197">
                                            <p:txEl>
                                              <p:pRg st="6" end="6"/>
                                            </p:txEl>
                                          </p:spTgt>
                                        </p:tgtEl>
                                        <p:attrNameLst>
                                          <p:attrName>style.visibility</p:attrName>
                                        </p:attrNameLst>
                                      </p:cBhvr>
                                      <p:to>
                                        <p:strVal val="visible"/>
                                      </p:to>
                                    </p:set>
                                    <p:anim calcmode="lin" valueType="num">
                                      <p:cBhvr additive="base">
                                        <p:cTn id="31" dur="500" fill="hold"/>
                                        <p:tgtEl>
                                          <p:spTgt spid="819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19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197">
                                            <p:txEl>
                                              <p:pRg st="7" end="7"/>
                                            </p:txEl>
                                          </p:spTgt>
                                        </p:tgtEl>
                                        <p:attrNameLst>
                                          <p:attrName>style.visibility</p:attrName>
                                        </p:attrNameLst>
                                      </p:cBhvr>
                                      <p:to>
                                        <p:strVal val="visible"/>
                                      </p:to>
                                    </p:set>
                                    <p:anim calcmode="lin" valueType="num">
                                      <p:cBhvr additive="base">
                                        <p:cTn id="37" dur="500" fill="hold"/>
                                        <p:tgtEl>
                                          <p:spTgt spid="819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197">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8197">
                                            <p:txEl>
                                              <p:pRg st="8" end="8"/>
                                            </p:txEl>
                                          </p:spTgt>
                                        </p:tgtEl>
                                        <p:attrNameLst>
                                          <p:attrName>style.visibility</p:attrName>
                                        </p:attrNameLst>
                                      </p:cBhvr>
                                      <p:to>
                                        <p:strVal val="visible"/>
                                      </p:to>
                                    </p:set>
                                    <p:anim calcmode="lin" valueType="num">
                                      <p:cBhvr additive="base">
                                        <p:cTn id="41" dur="500" fill="hold"/>
                                        <p:tgtEl>
                                          <p:spTgt spid="8197">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8197">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8197">
                                            <p:txEl>
                                              <p:pRg st="9" end="9"/>
                                            </p:txEl>
                                          </p:spTgt>
                                        </p:tgtEl>
                                        <p:attrNameLst>
                                          <p:attrName>style.visibility</p:attrName>
                                        </p:attrNameLst>
                                      </p:cBhvr>
                                      <p:to>
                                        <p:strVal val="visible"/>
                                      </p:to>
                                    </p:set>
                                    <p:anim calcmode="lin" valueType="num">
                                      <p:cBhvr additive="base">
                                        <p:cTn id="45" dur="500" fill="hold"/>
                                        <p:tgtEl>
                                          <p:spTgt spid="8197">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8197">
                                            <p:txEl>
                                              <p:pRg st="9" end="9"/>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8197">
                                            <p:txEl>
                                              <p:pRg st="10" end="10"/>
                                            </p:txEl>
                                          </p:spTgt>
                                        </p:tgtEl>
                                        <p:attrNameLst>
                                          <p:attrName>style.visibility</p:attrName>
                                        </p:attrNameLst>
                                      </p:cBhvr>
                                      <p:to>
                                        <p:strVal val="visible"/>
                                      </p:to>
                                    </p:set>
                                    <p:anim calcmode="lin" valueType="num">
                                      <p:cBhvr additive="base">
                                        <p:cTn id="49" dur="500" fill="hold"/>
                                        <p:tgtEl>
                                          <p:spTgt spid="8197">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197">
                                            <p:txEl>
                                              <p:pRg st="10" end="10"/>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8197">
                                            <p:txEl>
                                              <p:pRg st="11" end="11"/>
                                            </p:txEl>
                                          </p:spTgt>
                                        </p:tgtEl>
                                        <p:attrNameLst>
                                          <p:attrName>style.visibility</p:attrName>
                                        </p:attrNameLst>
                                      </p:cBhvr>
                                      <p:to>
                                        <p:strVal val="visible"/>
                                      </p:to>
                                    </p:set>
                                    <p:anim calcmode="lin" valueType="num">
                                      <p:cBhvr additive="base">
                                        <p:cTn id="53" dur="500" fill="hold"/>
                                        <p:tgtEl>
                                          <p:spTgt spid="8197">
                                            <p:txEl>
                                              <p:pRg st="11" end="1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8197">
                                            <p:txEl>
                                              <p:pRg st="11" end="11"/>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8197">
                                            <p:txEl>
                                              <p:pRg st="12" end="12"/>
                                            </p:txEl>
                                          </p:spTgt>
                                        </p:tgtEl>
                                        <p:attrNameLst>
                                          <p:attrName>style.visibility</p:attrName>
                                        </p:attrNameLst>
                                      </p:cBhvr>
                                      <p:to>
                                        <p:strVal val="visible"/>
                                      </p:to>
                                    </p:set>
                                    <p:anim calcmode="lin" valueType="num">
                                      <p:cBhvr additive="base">
                                        <p:cTn id="57" dur="500" fill="hold"/>
                                        <p:tgtEl>
                                          <p:spTgt spid="8197">
                                            <p:txEl>
                                              <p:pRg st="12" end="1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8197">
                                            <p:txEl>
                                              <p:pRg st="12" end="12"/>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8197">
                                            <p:txEl>
                                              <p:pRg st="14" end="14"/>
                                            </p:txEl>
                                          </p:spTgt>
                                        </p:tgtEl>
                                        <p:attrNameLst>
                                          <p:attrName>style.visibility</p:attrName>
                                        </p:attrNameLst>
                                      </p:cBhvr>
                                      <p:to>
                                        <p:strVal val="visible"/>
                                      </p:to>
                                    </p:set>
                                    <p:anim calcmode="lin" valueType="num">
                                      <p:cBhvr additive="base">
                                        <p:cTn id="61" dur="500" fill="hold"/>
                                        <p:tgtEl>
                                          <p:spTgt spid="8197">
                                            <p:txEl>
                                              <p:pRg st="14" end="1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8197">
                                            <p:txEl>
                                              <p:pRg st="14" end="14"/>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8197">
                                            <p:txEl>
                                              <p:pRg st="15" end="15"/>
                                            </p:txEl>
                                          </p:spTgt>
                                        </p:tgtEl>
                                        <p:attrNameLst>
                                          <p:attrName>style.visibility</p:attrName>
                                        </p:attrNameLst>
                                      </p:cBhvr>
                                      <p:to>
                                        <p:strVal val="visible"/>
                                      </p:to>
                                    </p:set>
                                    <p:anim calcmode="lin" valueType="num">
                                      <p:cBhvr additive="base">
                                        <p:cTn id="65" dur="500" fill="hold"/>
                                        <p:tgtEl>
                                          <p:spTgt spid="8197">
                                            <p:txEl>
                                              <p:pRg st="15" end="15"/>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8197">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Grp="1" noChangeArrowheads="1"/>
          </p:cNvSpPr>
          <p:nvPr>
            <p:ph type="title"/>
          </p:nvPr>
        </p:nvSpPr>
        <p:spPr/>
        <p:txBody>
          <a:bodyPr/>
          <a:lstStyle/>
          <a:p>
            <a:pPr eaLnBrk="1" hangingPunct="1"/>
            <a:r>
              <a:rPr lang="nl-BE" smtClean="0">
                <a:latin typeface="Tahoma" pitchFamily="34" charset="0"/>
              </a:rPr>
              <a:t>Introduction (3)</a:t>
            </a:r>
            <a:endParaRPr lang="nl-NL" smtClean="0">
              <a:latin typeface="Tahoma" pitchFamily="34" charset="0"/>
            </a:endParaRPr>
          </a:p>
        </p:txBody>
      </p:sp>
      <p:sp>
        <p:nvSpPr>
          <p:cNvPr id="5123" name="Rectangle 3"/>
          <p:cNvSpPr>
            <a:spLocks noGrp="1" noChangeArrowheads="1"/>
          </p:cNvSpPr>
          <p:nvPr>
            <p:ph type="body" sz="half" idx="1"/>
          </p:nvPr>
        </p:nvSpPr>
        <p:spPr>
          <a:xfrm flipH="1">
            <a:off x="457200" y="2276475"/>
            <a:ext cx="8362950" cy="3849688"/>
          </a:xfrm>
        </p:spPr>
        <p:txBody>
          <a:bodyPr/>
          <a:lstStyle/>
          <a:p>
            <a:pPr eaLnBrk="1" hangingPunct="1">
              <a:buFontTx/>
              <a:buNone/>
            </a:pPr>
            <a:r>
              <a:rPr lang="fr-FR" sz="2000" dirty="0" smtClean="0">
                <a:latin typeface="Tahoma" pitchFamily="34" charset="0"/>
              </a:rPr>
              <a:t>Les deux tableaux que vous venez de découvrir ont été peints par René Magritte. Ce peintre faisait partie du surréalisme, un courant artistique du vingtième siècle. Magritte est un peintre belge, connu dans le monde entier pour ses tableaux surréalistes. </a:t>
            </a:r>
          </a:p>
          <a:p>
            <a:pPr eaLnBrk="1" hangingPunct="1">
              <a:buFontTx/>
              <a:buNone/>
            </a:pPr>
            <a:endParaRPr lang="fr-FR" sz="2000" dirty="0" smtClean="0">
              <a:latin typeface="Tahoma" pitchFamily="34" charset="0"/>
            </a:endParaRPr>
          </a:p>
          <a:p>
            <a:pPr eaLnBrk="1" hangingPunct="1">
              <a:buFontTx/>
              <a:buNone/>
            </a:pPr>
            <a:r>
              <a:rPr lang="fr-FR" sz="2000" dirty="0" smtClean="0">
                <a:latin typeface="Tahoma" pitchFamily="34" charset="0"/>
              </a:rPr>
              <a:t>Pourquoi appelle-t-on ce courant ‘le surréalisme’? Formulez une opinion à deux et écrivez-la dans votre carnet. Basez-vous sur les deux tableaux. Dans peu de temps, vous verrez si votre opinion est correcte.</a:t>
            </a:r>
            <a:r>
              <a:rPr lang="nl-BE" sz="2000" dirty="0" smtClean="0">
                <a:latin typeface="Tahoma" pitchFamily="34" charset="0"/>
              </a:rPr>
              <a:t> </a:t>
            </a:r>
          </a:p>
          <a:p>
            <a:pPr eaLnBrk="1" hangingPunct="1">
              <a:buFontTx/>
              <a:buNone/>
            </a:pPr>
            <a:endParaRPr lang="nl-BE" sz="2000" dirty="0" smtClean="0">
              <a:latin typeface="Tahoma" pitchFamily="34" charset="0"/>
            </a:endParaRPr>
          </a:p>
          <a:p>
            <a:pPr eaLnBrk="1" hangingPunct="1">
              <a:buFontTx/>
              <a:buNone/>
            </a:pPr>
            <a:endParaRPr lang="nl-NL" sz="2800" dirty="0" smtClean="0">
              <a:latin typeface="Tahoma" pitchFamily="34" charset="0"/>
            </a:endParaRPr>
          </a:p>
          <a:p>
            <a:pPr eaLnBrk="1" hangingPunct="1"/>
            <a:endParaRPr lang="nl-NL" sz="2000" dirty="0" smtClean="0">
              <a:latin typeface="Tahoma" pitchFamily="34" charset="0"/>
            </a:endParaRPr>
          </a:p>
        </p:txBody>
      </p:sp>
      <p:pic>
        <p:nvPicPr>
          <p:cNvPr id="5124" name="Picture 4" descr="1953_The_Betrayal_of_Images_Rene_Magritte-L400"/>
          <p:cNvPicPr>
            <a:picLocks noGrp="1" noChangeAspect="1" noChangeArrowheads="1"/>
          </p:cNvPicPr>
          <p:nvPr>
            <p:ph sz="quarter" idx="2"/>
          </p:nvPr>
        </p:nvPicPr>
        <p:blipFill>
          <a:blip r:embed="rId2">
            <a:clrChange>
              <a:clrFrom>
                <a:srgbClr val="BCA39E"/>
              </a:clrFrom>
              <a:clrTo>
                <a:srgbClr val="BCA39E">
                  <a:alpha val="0"/>
                </a:srgbClr>
              </a:clrTo>
            </a:clrChange>
            <a:extLst>
              <a:ext uri="{28A0092B-C50C-407E-A947-70E740481C1C}">
                <a14:useLocalDpi xmlns:a14="http://schemas.microsoft.com/office/drawing/2010/main" val="0"/>
              </a:ext>
            </a:extLst>
          </a:blip>
          <a:srcRect/>
          <a:stretch>
            <a:fillRect/>
          </a:stretch>
        </p:blipFill>
        <p:spPr>
          <a:xfrm rot="1313708">
            <a:off x="6732588" y="400050"/>
            <a:ext cx="1871662" cy="1581150"/>
          </a:xfrm>
          <a:noFill/>
          <a:ln>
            <a:solidFill>
              <a:schemeClr val="tx1"/>
            </a:solidFill>
            <a:miter lim="800000"/>
            <a:headEnd/>
            <a:tailEnd/>
          </a:ln>
        </p:spPr>
      </p:pic>
      <p:pic>
        <p:nvPicPr>
          <p:cNvPr id="5125" name="Picture 7" descr="rene-magritte-la-reproduction-interdite-c-1937"/>
          <p:cNvPicPr>
            <a:picLocks noGrp="1" noChangeAspect="1" noChangeArrowheads="1"/>
          </p:cNvPicPr>
          <p:nvPr>
            <p:ph sz="quarter" idx="3"/>
          </p:nvPr>
        </p:nvPicPr>
        <p:blipFill>
          <a:blip r:embed="rId3" cstate="print">
            <a:extLst>
              <a:ext uri="{28A0092B-C50C-407E-A947-70E740481C1C}">
                <a14:useLocalDpi xmlns:a14="http://schemas.microsoft.com/office/drawing/2010/main" val="0"/>
              </a:ext>
            </a:extLst>
          </a:blip>
          <a:srcRect/>
          <a:stretch>
            <a:fillRect/>
          </a:stretch>
        </p:blipFill>
        <p:spPr>
          <a:xfrm rot="20541328">
            <a:off x="539750" y="476250"/>
            <a:ext cx="1439863" cy="1539875"/>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 calcmode="lin" valueType="num">
                                      <p:cBhvr additive="base">
                                        <p:cTn id="13"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nl-BE" sz="4200" smtClean="0">
                <a:latin typeface="Tahoma" pitchFamily="34" charset="0"/>
              </a:rPr>
              <a:t>La tâche</a:t>
            </a:r>
            <a:endParaRPr lang="nl-NL" sz="4200" smtClean="0">
              <a:latin typeface="Tahoma" pitchFamily="34" charset="0"/>
            </a:endParaRPr>
          </a:p>
        </p:txBody>
      </p:sp>
      <p:sp>
        <p:nvSpPr>
          <p:cNvPr id="7171" name="Rectangle 3"/>
          <p:cNvSpPr>
            <a:spLocks noGrp="1" noChangeArrowheads="1"/>
          </p:cNvSpPr>
          <p:nvPr>
            <p:ph type="body" sz="half" idx="1"/>
          </p:nvPr>
        </p:nvSpPr>
        <p:spPr>
          <a:xfrm>
            <a:off x="457200" y="1600200"/>
            <a:ext cx="8435975" cy="4997450"/>
          </a:xfrm>
        </p:spPr>
        <p:txBody>
          <a:bodyPr/>
          <a:lstStyle/>
          <a:p>
            <a:pPr algn="ctr" eaLnBrk="1" hangingPunct="1">
              <a:lnSpc>
                <a:spcPct val="90000"/>
              </a:lnSpc>
              <a:buFontTx/>
              <a:buNone/>
            </a:pPr>
            <a:r>
              <a:rPr lang="fr-FR" sz="2000" dirty="0" smtClean="0">
                <a:latin typeface="Tahoma" pitchFamily="34" charset="0"/>
              </a:rPr>
              <a:t>Vous participez au spectacle télévisé “</a:t>
            </a:r>
            <a:r>
              <a:rPr lang="fr-FR" sz="2000" b="1" dirty="0" smtClean="0">
                <a:latin typeface="Tahoma" pitchFamily="34" charset="0"/>
              </a:rPr>
              <a:t>Devenez le nouveau Magritte!</a:t>
            </a:r>
            <a:r>
              <a:rPr lang="fr-FR" sz="2000" dirty="0" smtClean="0">
                <a:latin typeface="Tahoma" pitchFamily="34" charset="0"/>
              </a:rPr>
              <a:t>”. Les organisateurs cherchent un peintre qui pourrait devenir une vraie star dans le monde entier. </a:t>
            </a:r>
          </a:p>
          <a:p>
            <a:pPr algn="ctr" eaLnBrk="1" hangingPunct="1">
              <a:lnSpc>
                <a:spcPct val="90000"/>
              </a:lnSpc>
              <a:buFontTx/>
              <a:buNone/>
            </a:pPr>
            <a:r>
              <a:rPr lang="fr-FR" sz="2000" dirty="0" smtClean="0">
                <a:latin typeface="Tahoma" pitchFamily="34" charset="0"/>
              </a:rPr>
              <a:t>Etes-vous le nouveau Magritte?</a:t>
            </a:r>
          </a:p>
          <a:p>
            <a:pPr eaLnBrk="1" hangingPunct="1">
              <a:lnSpc>
                <a:spcPct val="90000"/>
              </a:lnSpc>
              <a:buFontTx/>
              <a:buNone/>
            </a:pPr>
            <a:endParaRPr lang="fr-FR" sz="2000" dirty="0" smtClean="0">
              <a:latin typeface="Tahoma" pitchFamily="34" charset="0"/>
            </a:endParaRPr>
          </a:p>
          <a:p>
            <a:pPr eaLnBrk="1" hangingPunct="1">
              <a:lnSpc>
                <a:spcPct val="90000"/>
              </a:lnSpc>
              <a:buFontTx/>
              <a:buNone/>
            </a:pPr>
            <a:endParaRPr lang="nl-BE" sz="2000" dirty="0" smtClean="0">
              <a:latin typeface="Tahoma" pitchFamily="34" charset="0"/>
            </a:endParaRPr>
          </a:p>
          <a:p>
            <a:pPr eaLnBrk="1" hangingPunct="1">
              <a:lnSpc>
                <a:spcPct val="90000"/>
              </a:lnSpc>
              <a:buFontTx/>
              <a:buNone/>
            </a:pPr>
            <a:endParaRPr lang="nl-BE" sz="2000" dirty="0" smtClean="0">
              <a:latin typeface="Tahoma" pitchFamily="34" charset="0"/>
            </a:endParaRPr>
          </a:p>
          <a:p>
            <a:pPr algn="ctr" eaLnBrk="1" hangingPunct="1">
              <a:lnSpc>
                <a:spcPct val="90000"/>
              </a:lnSpc>
              <a:buFontTx/>
              <a:buNone/>
            </a:pPr>
            <a:endParaRPr lang="fr-FR" sz="2000" dirty="0" smtClean="0">
              <a:latin typeface="Tahoma" pitchFamily="34" charset="0"/>
            </a:endParaRPr>
          </a:p>
          <a:p>
            <a:pPr algn="ctr" eaLnBrk="1" hangingPunct="1">
              <a:lnSpc>
                <a:spcPct val="90000"/>
              </a:lnSpc>
              <a:buFontTx/>
              <a:buNone/>
            </a:pPr>
            <a:r>
              <a:rPr lang="fr-FR" sz="2000" dirty="0" smtClean="0">
                <a:latin typeface="Tahoma" pitchFamily="34" charset="0"/>
              </a:rPr>
              <a:t>Pendant le spectacle, vous devez présenter un tableau que vous avez</a:t>
            </a:r>
          </a:p>
          <a:p>
            <a:pPr algn="ctr" eaLnBrk="1" hangingPunct="1">
              <a:lnSpc>
                <a:spcPct val="90000"/>
              </a:lnSpc>
              <a:buFontTx/>
              <a:buNone/>
            </a:pPr>
            <a:r>
              <a:rPr lang="fr-FR" sz="2000" dirty="0" smtClean="0">
                <a:latin typeface="Tahoma" pitchFamily="34" charset="0"/>
              </a:rPr>
              <a:t>peint dans le style de René Magritte. Pour vous préparer, vous</a:t>
            </a:r>
          </a:p>
          <a:p>
            <a:pPr algn="ctr" eaLnBrk="1" hangingPunct="1">
              <a:lnSpc>
                <a:spcPct val="90000"/>
              </a:lnSpc>
              <a:buFontTx/>
              <a:buNone/>
            </a:pPr>
            <a:r>
              <a:rPr lang="fr-FR" sz="2000" dirty="0" smtClean="0">
                <a:latin typeface="Tahoma" pitchFamily="34" charset="0"/>
              </a:rPr>
              <a:t>cherchez des informations sur René Magritte, sur le surréalisme et</a:t>
            </a:r>
          </a:p>
          <a:p>
            <a:pPr algn="ctr" eaLnBrk="1" hangingPunct="1">
              <a:lnSpc>
                <a:spcPct val="90000"/>
              </a:lnSpc>
              <a:buFontTx/>
              <a:buNone/>
            </a:pPr>
            <a:r>
              <a:rPr lang="fr-FR" sz="2000" dirty="0" smtClean="0">
                <a:latin typeface="Tahoma" pitchFamily="34" charset="0"/>
              </a:rPr>
              <a:t>sur un de ses tableaux. Après avoir cherché les informations, vous</a:t>
            </a:r>
          </a:p>
          <a:p>
            <a:pPr algn="ctr" eaLnBrk="1" hangingPunct="1">
              <a:lnSpc>
                <a:spcPct val="90000"/>
              </a:lnSpc>
              <a:buFontTx/>
              <a:buNone/>
            </a:pPr>
            <a:r>
              <a:rPr lang="fr-FR" sz="2000" dirty="0" smtClean="0">
                <a:latin typeface="Tahoma" pitchFamily="34" charset="0"/>
              </a:rPr>
              <a:t>peignez votre tableau et vous en donnez une présentation orale.</a:t>
            </a:r>
          </a:p>
          <a:p>
            <a:pPr algn="ctr" eaLnBrk="1" hangingPunct="1">
              <a:lnSpc>
                <a:spcPct val="90000"/>
              </a:lnSpc>
              <a:buFontTx/>
              <a:buNone/>
            </a:pPr>
            <a:r>
              <a:rPr lang="fr-FR" sz="2000" dirty="0" smtClean="0">
                <a:latin typeface="Tahoma" pitchFamily="34" charset="0"/>
              </a:rPr>
              <a:t>Vous travaillez à deux. </a:t>
            </a:r>
          </a:p>
          <a:p>
            <a:pPr algn="ctr" eaLnBrk="1" hangingPunct="1">
              <a:lnSpc>
                <a:spcPct val="90000"/>
              </a:lnSpc>
            </a:pPr>
            <a:endParaRPr lang="fr-FR" sz="2000" dirty="0" smtClean="0">
              <a:latin typeface="Tahoma" pitchFamily="34" charset="0"/>
            </a:endParaRPr>
          </a:p>
        </p:txBody>
      </p:sp>
      <p:pic>
        <p:nvPicPr>
          <p:cNvPr id="7172" name="Picture 4" descr="roanoke-star"/>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3707904" y="2924944"/>
            <a:ext cx="2016125" cy="1225550"/>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ppt_x"/>
                                          </p:val>
                                        </p:tav>
                                        <p:tav tm="100000">
                                          <p:val>
                                            <p:strVal val="#ppt_x"/>
                                          </p:val>
                                        </p:tav>
                                      </p:tavLst>
                                    </p:anim>
                                    <p:anim calcmode="lin" valueType="num">
                                      <p:cBhvr additive="base">
                                        <p:cTn id="8"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171">
                                            <p:txEl>
                                              <p:pRg st="0" end="0"/>
                                            </p:txEl>
                                          </p:spTgt>
                                        </p:tgtEl>
                                        <p:attrNameLst>
                                          <p:attrName>style.visibility</p:attrName>
                                        </p:attrNameLst>
                                      </p:cBhvr>
                                      <p:to>
                                        <p:strVal val="visible"/>
                                      </p:to>
                                    </p:set>
                                    <p:anim calcmode="lin" valueType="num">
                                      <p:cBhvr additive="base">
                                        <p:cTn id="13"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 calcmode="lin" valueType="num">
                                      <p:cBhvr additive="base">
                                        <p:cTn id="17"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7171">
                                            <p:txEl>
                                              <p:pRg st="6" end="6"/>
                                            </p:txEl>
                                          </p:spTgt>
                                        </p:tgtEl>
                                        <p:attrNameLst>
                                          <p:attrName>style.visibility</p:attrName>
                                        </p:attrNameLst>
                                      </p:cBhvr>
                                      <p:to>
                                        <p:strVal val="visible"/>
                                      </p:to>
                                    </p:set>
                                    <p:anim calcmode="lin" valueType="num">
                                      <p:cBhvr additive="base">
                                        <p:cTn id="23" dur="500" fill="hold"/>
                                        <p:tgtEl>
                                          <p:spTgt spid="7171">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171">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171">
                                            <p:txEl>
                                              <p:pRg st="7" end="7"/>
                                            </p:txEl>
                                          </p:spTgt>
                                        </p:tgtEl>
                                        <p:attrNameLst>
                                          <p:attrName>style.visibility</p:attrName>
                                        </p:attrNameLst>
                                      </p:cBhvr>
                                      <p:to>
                                        <p:strVal val="visible"/>
                                      </p:to>
                                    </p:set>
                                    <p:anim calcmode="lin" valueType="num">
                                      <p:cBhvr additive="base">
                                        <p:cTn id="27" dur="500" fill="hold"/>
                                        <p:tgtEl>
                                          <p:spTgt spid="7171">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171">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7171">
                                            <p:txEl>
                                              <p:pRg st="8" end="8"/>
                                            </p:txEl>
                                          </p:spTgt>
                                        </p:tgtEl>
                                        <p:attrNameLst>
                                          <p:attrName>style.visibility</p:attrName>
                                        </p:attrNameLst>
                                      </p:cBhvr>
                                      <p:to>
                                        <p:strVal val="visible"/>
                                      </p:to>
                                    </p:set>
                                    <p:anim calcmode="lin" valueType="num">
                                      <p:cBhvr additive="base">
                                        <p:cTn id="31" dur="500" fill="hold"/>
                                        <p:tgtEl>
                                          <p:spTgt spid="7171">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71">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7171">
                                            <p:txEl>
                                              <p:pRg st="9" end="9"/>
                                            </p:txEl>
                                          </p:spTgt>
                                        </p:tgtEl>
                                        <p:attrNameLst>
                                          <p:attrName>style.visibility</p:attrName>
                                        </p:attrNameLst>
                                      </p:cBhvr>
                                      <p:to>
                                        <p:strVal val="visible"/>
                                      </p:to>
                                    </p:set>
                                    <p:anim calcmode="lin" valueType="num">
                                      <p:cBhvr additive="base">
                                        <p:cTn id="35" dur="500" fill="hold"/>
                                        <p:tgtEl>
                                          <p:spTgt spid="7171">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171">
                                            <p:txEl>
                                              <p:pRg st="9" end="9"/>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7171">
                                            <p:txEl>
                                              <p:pRg st="10" end="10"/>
                                            </p:txEl>
                                          </p:spTgt>
                                        </p:tgtEl>
                                        <p:attrNameLst>
                                          <p:attrName>style.visibility</p:attrName>
                                        </p:attrNameLst>
                                      </p:cBhvr>
                                      <p:to>
                                        <p:strVal val="visible"/>
                                      </p:to>
                                    </p:set>
                                    <p:anim calcmode="lin" valueType="num">
                                      <p:cBhvr additive="base">
                                        <p:cTn id="39" dur="500" fill="hold"/>
                                        <p:tgtEl>
                                          <p:spTgt spid="7171">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7171">
                                            <p:txEl>
                                              <p:pRg st="10" end="10"/>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7171">
                                            <p:txEl>
                                              <p:pRg st="11" end="11"/>
                                            </p:txEl>
                                          </p:spTgt>
                                        </p:tgtEl>
                                        <p:attrNameLst>
                                          <p:attrName>style.visibility</p:attrName>
                                        </p:attrNameLst>
                                      </p:cBhvr>
                                      <p:to>
                                        <p:strVal val="visible"/>
                                      </p:to>
                                    </p:set>
                                    <p:anim calcmode="lin" valueType="num">
                                      <p:cBhvr additive="base">
                                        <p:cTn id="43" dur="500" fill="hold"/>
                                        <p:tgtEl>
                                          <p:spTgt spid="7171">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171">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ctrTitle"/>
          </p:nvPr>
        </p:nvSpPr>
        <p:spPr/>
        <p:txBody>
          <a:bodyPr/>
          <a:lstStyle/>
          <a:p>
            <a:r>
              <a:rPr lang="nl-BE" smtClean="0"/>
              <a:t>Regardons d’abord comment sera faite l’évaluation !</a:t>
            </a:r>
            <a:endParaRPr lang="nl-NL"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940"/>
                                        </p:tgtEl>
                                        <p:attrNameLst>
                                          <p:attrName>style.visibility</p:attrName>
                                        </p:attrNameLst>
                                      </p:cBhvr>
                                      <p:to>
                                        <p:strVal val="visible"/>
                                      </p:to>
                                    </p:set>
                                    <p:anim calcmode="lin" valueType="num">
                                      <p:cBhvr additive="base">
                                        <p:cTn id="7" dur="500" fill="hold"/>
                                        <p:tgtEl>
                                          <p:spTgt spid="39940"/>
                                        </p:tgtEl>
                                        <p:attrNameLst>
                                          <p:attrName>ppt_x</p:attrName>
                                        </p:attrNameLst>
                                      </p:cBhvr>
                                      <p:tavLst>
                                        <p:tav tm="0">
                                          <p:val>
                                            <p:strVal val="#ppt_x"/>
                                          </p:val>
                                        </p:tav>
                                        <p:tav tm="100000">
                                          <p:val>
                                            <p:strVal val="#ppt_x"/>
                                          </p:val>
                                        </p:tav>
                                      </p:tavLst>
                                    </p:anim>
                                    <p:anim calcmode="lin" valueType="num">
                                      <p:cBhvr additive="base">
                                        <p:cTn id="8" dur="500" fill="hold"/>
                                        <p:tgtEl>
                                          <p:spTgt spid="399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r>
              <a:rPr lang="fr-FR" sz="4400" dirty="0">
                <a:solidFill>
                  <a:schemeClr val="tx2"/>
                </a:solidFill>
                <a:latin typeface="Tahoma" pitchFamily="34" charset="0"/>
              </a:rPr>
              <a:t>L’évaluation du carnet</a:t>
            </a:r>
          </a:p>
        </p:txBody>
      </p:sp>
      <p:sp>
        <p:nvSpPr>
          <p:cNvPr id="15363" name="Rectangle 3"/>
          <p:cNvSpPr>
            <a:spLocks noChangeArrowheads="1"/>
          </p:cNvSpPr>
          <p:nvPr/>
        </p:nvSpPr>
        <p:spPr bwMode="auto">
          <a:xfrm>
            <a:off x="611188" y="981075"/>
            <a:ext cx="7561262" cy="417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pPr>
            <a:r>
              <a:rPr lang="fr-FR" sz="1600" dirty="0">
                <a:latin typeface="Tahoma" pitchFamily="34" charset="0"/>
              </a:rPr>
              <a:t>Vous recevrez un score sur 10 pour le carnet. La forme compte pour 40% et le contenu pour 60%. L’évaluation sera faite selon les critères suivants:</a:t>
            </a:r>
            <a:r>
              <a:rPr lang="fr-FR" sz="1500" dirty="0">
                <a:latin typeface="Tahoma" pitchFamily="34" charset="0"/>
              </a:rPr>
              <a:t> </a:t>
            </a:r>
          </a:p>
          <a:p>
            <a:pPr marL="342900" indent="-342900">
              <a:spcBef>
                <a:spcPct val="20000"/>
              </a:spcBef>
            </a:pPr>
            <a:endParaRPr lang="fr-FR" sz="1500" dirty="0">
              <a:latin typeface="Tahoma" pitchFamily="34" charset="0"/>
            </a:endParaRPr>
          </a:p>
          <a:p>
            <a:pPr marL="342900" indent="-342900">
              <a:spcBef>
                <a:spcPct val="20000"/>
              </a:spcBef>
            </a:pPr>
            <a:endParaRPr lang="fr-FR" dirty="0">
              <a:latin typeface="Tahoma" pitchFamily="34" charset="0"/>
            </a:endParaRPr>
          </a:p>
          <a:p>
            <a:pPr marL="342900" indent="-342900">
              <a:spcBef>
                <a:spcPct val="20000"/>
              </a:spcBef>
            </a:pPr>
            <a:endParaRPr lang="fr-FR" dirty="0">
              <a:latin typeface="Tahoma" pitchFamily="34" charset="0"/>
            </a:endParaRPr>
          </a:p>
          <a:p>
            <a:pPr marL="342900" indent="-342900">
              <a:spcBef>
                <a:spcPct val="20000"/>
              </a:spcBef>
            </a:pPr>
            <a:endParaRPr lang="fr-FR" dirty="0">
              <a:latin typeface="Tahoma" pitchFamily="34" charset="0"/>
            </a:endParaRPr>
          </a:p>
        </p:txBody>
      </p:sp>
      <p:graphicFrame>
        <p:nvGraphicFramePr>
          <p:cNvPr id="15510" name="Group 150"/>
          <p:cNvGraphicFramePr>
            <a:graphicFrameLocks noGrp="1"/>
          </p:cNvGraphicFramePr>
          <p:nvPr>
            <p:extLst>
              <p:ext uri="{D42A27DB-BD31-4B8C-83A1-F6EECF244321}">
                <p14:modId xmlns:p14="http://schemas.microsoft.com/office/powerpoint/2010/main" val="1025043475"/>
              </p:ext>
            </p:extLst>
          </p:nvPr>
        </p:nvGraphicFramePr>
        <p:xfrm>
          <a:off x="323850" y="1844675"/>
          <a:ext cx="8568630" cy="4176000"/>
        </p:xfrm>
        <a:graphic>
          <a:graphicData uri="http://schemas.openxmlformats.org/drawingml/2006/table">
            <a:tbl>
              <a:tblPr/>
              <a:tblGrid>
                <a:gridCol w="4896222"/>
                <a:gridCol w="936104"/>
                <a:gridCol w="648072"/>
                <a:gridCol w="980863"/>
                <a:gridCol w="1107369"/>
              </a:tblGrid>
              <a:tr h="46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b="1" i="0" u="none" strike="noStrike" cap="none" normalizeH="0" baseline="0" dirty="0" smtClean="0">
                          <a:ln>
                            <a:noFill/>
                          </a:ln>
                          <a:solidFill>
                            <a:schemeClr val="tx1"/>
                          </a:solidFill>
                          <a:effectLst/>
                          <a:latin typeface="Tahoma" pitchFamily="34" charset="0"/>
                        </a:rPr>
                        <a:t>Forme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ahoma" pitchFamily="34" charset="0"/>
                          <a:sym typeface="Wingdings" pitchFamily="2" charset="2"/>
                        </a:rPr>
                        <a:t></a:t>
                      </a:r>
                      <a:endParaRPr kumimoji="0" lang="fr-FR" sz="1400" b="0" i="0" u="none" strike="noStrike" cap="none" normalizeH="0" baseline="0" dirty="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ahoma" pitchFamily="34" charset="0"/>
                          <a:sym typeface="Wingdings" pitchFamily="2" charset="2"/>
                        </a:rPr>
                        <a:t></a:t>
                      </a:r>
                      <a:endParaRPr kumimoji="0" lang="fr-FR" sz="1400" b="0" i="0" u="none" strike="noStrike" cap="none" normalizeH="0" baseline="0" dirty="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Tahoma" pitchFamily="34" charset="0"/>
                          <a:sym typeface="Wingdings" pitchFamily="2" charset="2"/>
                        </a:rPr>
                        <a:t></a:t>
                      </a:r>
                      <a:endParaRPr kumimoji="0" lang="fr-FR" sz="14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ahoma" pitchFamily="34" charset="0"/>
                          <a:sym typeface="Wingdings" pitchFamily="2" charset="2"/>
                        </a:rPr>
                        <a:t></a:t>
                      </a:r>
                      <a:endParaRPr kumimoji="0" lang="fr-FR" sz="1400" b="0" i="0" u="none" strike="noStrike" cap="none" normalizeH="0" baseline="0" dirty="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ahoma" pitchFamily="34" charset="0"/>
                        </a:rPr>
                        <a:t>Vous écrivez des phrases complètes. (15%)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ahoma" pitchFamily="34" charset="0"/>
                        </a:rPr>
                        <a:t>Très bien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ahoma" pitchFamily="34" charset="0"/>
                        </a:rPr>
                        <a:t>Bien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ahoma" pitchFamily="34" charset="0"/>
                        </a:rPr>
                        <a:t>Suffisant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ahoma" pitchFamily="34" charset="0"/>
                        </a:rPr>
                        <a:t>Insuffisant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ahoma" pitchFamily="34" charset="0"/>
                        </a:rPr>
                        <a:t>Vous utilisez un vocabulaire adéquat. (10%)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ahoma" pitchFamily="34" charset="0"/>
                        </a:rPr>
                        <a:t>Très bien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ahoma" pitchFamily="34" charset="0"/>
                        </a:rPr>
                        <a:t>Bien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ahoma" pitchFamily="34" charset="0"/>
                        </a:rPr>
                        <a:t>Suffisant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ahoma" pitchFamily="34" charset="0"/>
                        </a:rPr>
                        <a:t>Insuffisant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ahoma" pitchFamily="34" charset="0"/>
                        </a:rPr>
                        <a:t>Vous utilisez des structures grammaticales correctes. (10%)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ahoma" pitchFamily="34" charset="0"/>
                        </a:rPr>
                        <a:t>Très bien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ahoma" pitchFamily="34" charset="0"/>
                        </a:rPr>
                        <a:t>Bien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ahoma" pitchFamily="34" charset="0"/>
                        </a:rPr>
                        <a:t>Suffisant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ahoma" pitchFamily="34" charset="0"/>
                        </a:rPr>
                        <a:t>Insuffisant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ahoma" pitchFamily="34" charset="0"/>
                        </a:rPr>
                        <a:t>Orthographe (5%)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ahoma" pitchFamily="34" charset="0"/>
                        </a:rPr>
                        <a:t>Très bien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ahoma" pitchFamily="34" charset="0"/>
                        </a:rPr>
                        <a:t>Bien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ahoma" pitchFamily="34" charset="0"/>
                        </a:rPr>
                        <a:t>Suffisant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ahoma" pitchFamily="34" charset="0"/>
                        </a:rPr>
                        <a:t>Insuffisant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chemeClr val="tx1"/>
                          </a:solidFill>
                          <a:effectLst/>
                          <a:latin typeface="Tahoma" pitchFamily="34" charset="0"/>
                        </a:rPr>
                        <a:t>Contenu</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600" b="0" i="0" u="none" strike="noStrike" cap="none" normalizeH="0" baseline="0" dirty="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ahoma" pitchFamily="34" charset="0"/>
                        </a:rPr>
                        <a:t>Vous avez trouvé les informations pertinentes. (20%)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ahoma" pitchFamily="34" charset="0"/>
                        </a:rPr>
                        <a:t>Très bien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ahoma" pitchFamily="34" charset="0"/>
                        </a:rPr>
                        <a:t>Bien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ahoma" pitchFamily="34" charset="0"/>
                        </a:rPr>
                        <a:t>Suffisant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ahoma" pitchFamily="34" charset="0"/>
                        </a:rPr>
                        <a:t>Insuffisant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ahoma" pitchFamily="34" charset="0"/>
                        </a:rPr>
                        <a:t>Vous avez donné des réponses complètes. (20%)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ahoma" pitchFamily="34" charset="0"/>
                        </a:rPr>
                        <a:t>Très bien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ahoma" pitchFamily="34" charset="0"/>
                        </a:rPr>
                        <a:t>Bien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ahoma" pitchFamily="34" charset="0"/>
                        </a:rPr>
                        <a:t>Suffisant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ahoma" pitchFamily="34" charset="0"/>
                        </a:rPr>
                        <a:t>Insuffisant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ahoma" pitchFamily="34" charset="0"/>
                        </a:rPr>
                        <a:t>Vous savez bien formuler votre opinion. (20%)</a:t>
                      </a:r>
                      <a:endParaRPr kumimoji="0" lang="fr-FR" sz="1400" b="0" i="0" u="none" strike="noStrike" cap="none" normalizeH="0" baseline="0" dirty="0" smtClean="0">
                        <a:ln>
                          <a:noFill/>
                        </a:ln>
                        <a:solidFill>
                          <a:srgbClr val="FF0000"/>
                        </a:solidFill>
                        <a:effectLst/>
                        <a:latin typeface="Tahoma"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ahoma" pitchFamily="34" charset="0"/>
                        </a:rPr>
                        <a:t>Très bien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ahoma" pitchFamily="34" charset="0"/>
                        </a:rPr>
                        <a:t>Bien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ahoma" pitchFamily="34" charset="0"/>
                        </a:rPr>
                        <a:t>Suffisant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ahoma" pitchFamily="34" charset="0"/>
                        </a:rPr>
                        <a:t>Insuffisant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500" fill="hold"/>
                                        <p:tgtEl>
                                          <p:spTgt spid="15362"/>
                                        </p:tgtEl>
                                        <p:attrNameLst>
                                          <p:attrName>ppt_x</p:attrName>
                                        </p:attrNameLst>
                                      </p:cBhvr>
                                      <p:tavLst>
                                        <p:tav tm="0">
                                          <p:val>
                                            <p:strVal val="#ppt_x"/>
                                          </p:val>
                                        </p:tav>
                                        <p:tav tm="100000">
                                          <p:val>
                                            <p:strVal val="#ppt_x"/>
                                          </p:val>
                                        </p:tav>
                                      </p:tavLst>
                                    </p:anim>
                                    <p:anim calcmode="lin" valueType="num">
                                      <p:cBhvr additive="base">
                                        <p:cTn id="8" dur="500" fill="hold"/>
                                        <p:tgtEl>
                                          <p:spTgt spid="1536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363"/>
                                        </p:tgtEl>
                                        <p:attrNameLst>
                                          <p:attrName>style.visibility</p:attrName>
                                        </p:attrNameLst>
                                      </p:cBhvr>
                                      <p:to>
                                        <p:strVal val="visible"/>
                                      </p:to>
                                    </p:set>
                                    <p:anim calcmode="lin" valueType="num">
                                      <p:cBhvr additive="base">
                                        <p:cTn id="11" dur="500" fill="hold"/>
                                        <p:tgtEl>
                                          <p:spTgt spid="15363"/>
                                        </p:tgtEl>
                                        <p:attrNameLst>
                                          <p:attrName>ppt_x</p:attrName>
                                        </p:attrNameLst>
                                      </p:cBhvr>
                                      <p:tavLst>
                                        <p:tav tm="0">
                                          <p:val>
                                            <p:strVal val="#ppt_x"/>
                                          </p:val>
                                        </p:tav>
                                        <p:tav tm="100000">
                                          <p:val>
                                            <p:strVal val="#ppt_x"/>
                                          </p:val>
                                        </p:tav>
                                      </p:tavLst>
                                    </p:anim>
                                    <p:anim calcmode="lin" valueType="num">
                                      <p:cBhvr additive="base">
                                        <p:cTn id="12" dur="500" fill="hold"/>
                                        <p:tgtEl>
                                          <p:spTgt spid="1536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5510"/>
                                        </p:tgtEl>
                                        <p:attrNameLst>
                                          <p:attrName>style.visibility</p:attrName>
                                        </p:attrNameLst>
                                      </p:cBhvr>
                                      <p:to>
                                        <p:strVal val="visible"/>
                                      </p:to>
                                    </p:set>
                                    <p:anim calcmode="lin" valueType="num">
                                      <p:cBhvr additive="base">
                                        <p:cTn id="15" dur="500" fill="hold"/>
                                        <p:tgtEl>
                                          <p:spTgt spid="15510"/>
                                        </p:tgtEl>
                                        <p:attrNameLst>
                                          <p:attrName>ppt_x</p:attrName>
                                        </p:attrNameLst>
                                      </p:cBhvr>
                                      <p:tavLst>
                                        <p:tav tm="0">
                                          <p:val>
                                            <p:strVal val="#ppt_x"/>
                                          </p:val>
                                        </p:tav>
                                        <p:tav tm="100000">
                                          <p:val>
                                            <p:strVal val="#ppt_x"/>
                                          </p:val>
                                        </p:tav>
                                      </p:tavLst>
                                    </p:anim>
                                    <p:anim calcmode="lin" valueType="num">
                                      <p:cBhvr additive="base">
                                        <p:cTn id="16" dur="500" fill="hold"/>
                                        <p:tgtEl>
                                          <p:spTgt spid="155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277813"/>
            <a:ext cx="8532813"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r>
              <a:rPr lang="fr-FR" sz="4000">
                <a:solidFill>
                  <a:schemeClr val="tx2"/>
                </a:solidFill>
                <a:latin typeface="Tahoma" pitchFamily="34" charset="0"/>
              </a:rPr>
              <a:t>L’évaluation de la présentation orale de votre tableau</a:t>
            </a:r>
          </a:p>
        </p:txBody>
      </p:sp>
      <p:graphicFrame>
        <p:nvGraphicFramePr>
          <p:cNvPr id="17568" name="Group 160"/>
          <p:cNvGraphicFramePr>
            <a:graphicFrameLocks noGrp="1"/>
          </p:cNvGraphicFramePr>
          <p:nvPr>
            <p:extLst>
              <p:ext uri="{D42A27DB-BD31-4B8C-83A1-F6EECF244321}">
                <p14:modId xmlns:p14="http://schemas.microsoft.com/office/powerpoint/2010/main" val="685904871"/>
              </p:ext>
            </p:extLst>
          </p:nvPr>
        </p:nvGraphicFramePr>
        <p:xfrm>
          <a:off x="250825" y="2205038"/>
          <a:ext cx="8713788" cy="4183893"/>
        </p:xfrm>
        <a:graphic>
          <a:graphicData uri="http://schemas.openxmlformats.org/drawingml/2006/table">
            <a:tbl>
              <a:tblPr/>
              <a:tblGrid>
                <a:gridCol w="4897239"/>
                <a:gridCol w="864096"/>
                <a:gridCol w="720080"/>
                <a:gridCol w="1080120"/>
                <a:gridCol w="1152253"/>
              </a:tblGrid>
              <a:tr h="3632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smtClean="0">
                          <a:ln>
                            <a:noFill/>
                          </a:ln>
                          <a:solidFill>
                            <a:schemeClr val="tx1"/>
                          </a:solidFill>
                          <a:effectLst/>
                          <a:latin typeface="Tahoma" pitchFamily="34" charset="0"/>
                        </a:rPr>
                        <a:t>Forme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smtClean="0">
                          <a:ln>
                            <a:noFill/>
                          </a:ln>
                          <a:solidFill>
                            <a:schemeClr val="tx1"/>
                          </a:solidFill>
                          <a:effectLst/>
                          <a:latin typeface="Tahoma" pitchFamily="34" charset="0"/>
                          <a:sym typeface="Wingdings" pitchFamily="2" charset="2"/>
                        </a:rPr>
                        <a:t></a:t>
                      </a:r>
                      <a:endParaRPr kumimoji="0" lang="fr-FR" sz="1500" b="0" i="0" u="none" strike="noStrike" cap="none" normalizeH="0" baseline="0" dirty="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smtClean="0">
                          <a:ln>
                            <a:noFill/>
                          </a:ln>
                          <a:solidFill>
                            <a:schemeClr val="tx1"/>
                          </a:solidFill>
                          <a:effectLst/>
                          <a:latin typeface="Tahoma" pitchFamily="34" charset="0"/>
                          <a:sym typeface="Wingdings" pitchFamily="2" charset="2"/>
                        </a:rPr>
                        <a:t></a:t>
                      </a:r>
                      <a:endParaRPr kumimoji="0" lang="fr-FR" sz="15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FR" sz="1500" b="0" i="0" u="none" strike="noStrike" cap="none" normalizeH="0" baseline="0" smtClean="0">
                          <a:ln>
                            <a:noFill/>
                          </a:ln>
                          <a:solidFill>
                            <a:schemeClr val="tx1"/>
                          </a:solidFill>
                          <a:effectLst/>
                          <a:latin typeface="Tahoma" pitchFamily="34" charset="0"/>
                          <a:sym typeface="Wingdings" pitchFamily="2" charset="2"/>
                        </a:rPr>
                        <a:t></a:t>
                      </a:r>
                      <a:endParaRPr kumimoji="0" lang="fr-FR" sz="15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smtClean="0">
                          <a:ln>
                            <a:noFill/>
                          </a:ln>
                          <a:solidFill>
                            <a:schemeClr val="tx1"/>
                          </a:solidFill>
                          <a:effectLst/>
                          <a:latin typeface="Tahoma" pitchFamily="34" charset="0"/>
                          <a:sym typeface="Wingdings" pitchFamily="2" charset="2"/>
                        </a:rPr>
                        <a:t></a:t>
                      </a:r>
                      <a:endParaRPr kumimoji="0" lang="fr-FR" sz="15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2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Vous donnez une présentation structurée. (10%)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Très bien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Bien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Suffisant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Insuffisant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2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Vous utilisez un vocabulaire adéquat. (10%)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Très bien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Bien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Suffisant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Insuffisant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2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Vous utilisez des structures grammaticales correctes. (10%)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Très bien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Bien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Suffisant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Insuffisant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2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Vous formez des phrases complètes. (8%)</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Très bien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Bien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Suffisant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Insuffisant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2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Prononciation (2%)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Très bien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Bien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Suffisant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Insuffisant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2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smtClean="0">
                          <a:ln>
                            <a:noFill/>
                          </a:ln>
                          <a:solidFill>
                            <a:schemeClr val="tx1"/>
                          </a:solidFill>
                          <a:effectLst/>
                          <a:latin typeface="Tahoma" pitchFamily="34" charset="0"/>
                        </a:rPr>
                        <a:t>Contenu</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2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2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2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2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325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Vous donnez une bonne argumentation pour montrer l’aspect surréaliste de votre tableau. (20%)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Très bien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Bien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Suffisant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Insuffisant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2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Vous savez bien argumenter la signification de votre tableau. (20%)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Très bien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Bien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Suffisant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Insuffisant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325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Vous montrez que vous connaissez le surréalisme en utilisant des termes propres au style. (18%)</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Très bien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Bien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Suffisant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Tahoma" pitchFamily="34" charset="0"/>
                        </a:rPr>
                        <a:t>Insuffisant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2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tx1"/>
                          </a:solidFill>
                          <a:effectLst/>
                          <a:latin typeface="Tahoma" pitchFamily="34" charset="0"/>
                        </a:rPr>
                        <a:t>Vous avez respecté la durée de cinq minutes. (2%)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tx1"/>
                          </a:solidFill>
                          <a:effectLst/>
                          <a:latin typeface="Tahoma" pitchFamily="34" charset="0"/>
                        </a:rPr>
                        <a:t>Très bien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tx1"/>
                          </a:solidFill>
                          <a:effectLst/>
                          <a:latin typeface="Tahoma" pitchFamily="34" charset="0"/>
                        </a:rPr>
                        <a:t>Bien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tx1"/>
                          </a:solidFill>
                          <a:effectLst/>
                          <a:latin typeface="Tahoma" pitchFamily="34" charset="0"/>
                        </a:rPr>
                        <a:t>Suffisant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tx1"/>
                          </a:solidFill>
                          <a:effectLst/>
                          <a:latin typeface="Tahoma" pitchFamily="34" charset="0"/>
                        </a:rPr>
                        <a:t>Insuffisant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455" name="Text Box 47"/>
          <p:cNvSpPr txBox="1">
            <a:spLocks noChangeArrowheads="1"/>
          </p:cNvSpPr>
          <p:nvPr/>
        </p:nvSpPr>
        <p:spPr bwMode="auto">
          <a:xfrm>
            <a:off x="539750" y="1484313"/>
            <a:ext cx="8135938"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sz="1600" dirty="0">
                <a:latin typeface="Tahoma" pitchFamily="34" charset="0"/>
              </a:rPr>
              <a:t>Vous recevrez un score sur 10 pour votre présentation. La forme compte pour 40% et le contenu pour 60%. L’évaluation </a:t>
            </a:r>
            <a:r>
              <a:rPr lang="fr-FR" sz="1600" dirty="0" smtClean="0">
                <a:latin typeface="Tahoma" pitchFamily="34" charset="0"/>
              </a:rPr>
              <a:t>se fera </a:t>
            </a:r>
            <a:r>
              <a:rPr lang="fr-FR" sz="1600" dirty="0">
                <a:latin typeface="Tahoma" pitchFamily="34" charset="0"/>
              </a:rPr>
              <a:t>selon les critères suivants:</a:t>
            </a:r>
            <a:r>
              <a:rPr lang="fr-FR" sz="1600" b="1" dirty="0">
                <a:latin typeface="Tahoma" pitchFamily="34" charset="0"/>
              </a:rPr>
              <a:t> </a:t>
            </a:r>
            <a:endParaRPr lang="fr-FR" dirty="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ppt_x"/>
                                          </p:val>
                                        </p:tav>
                                        <p:tav tm="100000">
                                          <p:val>
                                            <p:strVal val="#ppt_x"/>
                                          </p:val>
                                        </p:tav>
                                      </p:tavLst>
                                    </p:anim>
                                    <p:anim calcmode="lin" valueType="num">
                                      <p:cBhvr additive="base">
                                        <p:cTn id="8" dur="500" fill="hold"/>
                                        <p:tgtEl>
                                          <p:spTgt spid="17410"/>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568"/>
                                        </p:tgtEl>
                                        <p:attrNameLst>
                                          <p:attrName>style.visibility</p:attrName>
                                        </p:attrNameLst>
                                      </p:cBhvr>
                                      <p:to>
                                        <p:strVal val="visible"/>
                                      </p:to>
                                    </p:set>
                                    <p:anim calcmode="lin" valueType="num">
                                      <p:cBhvr additive="base">
                                        <p:cTn id="11" dur="500" fill="hold"/>
                                        <p:tgtEl>
                                          <p:spTgt spid="17568"/>
                                        </p:tgtEl>
                                        <p:attrNameLst>
                                          <p:attrName>ppt_x</p:attrName>
                                        </p:attrNameLst>
                                      </p:cBhvr>
                                      <p:tavLst>
                                        <p:tav tm="0">
                                          <p:val>
                                            <p:strVal val="#ppt_x"/>
                                          </p:val>
                                        </p:tav>
                                        <p:tav tm="100000">
                                          <p:val>
                                            <p:strVal val="#ppt_x"/>
                                          </p:val>
                                        </p:tav>
                                      </p:tavLst>
                                    </p:anim>
                                    <p:anim calcmode="lin" valueType="num">
                                      <p:cBhvr additive="base">
                                        <p:cTn id="12" dur="500" fill="hold"/>
                                        <p:tgtEl>
                                          <p:spTgt spid="1756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7455"/>
                                        </p:tgtEl>
                                        <p:attrNameLst>
                                          <p:attrName>style.visibility</p:attrName>
                                        </p:attrNameLst>
                                      </p:cBhvr>
                                      <p:to>
                                        <p:strVal val="visible"/>
                                      </p:to>
                                    </p:set>
                                    <p:anim calcmode="lin" valueType="num">
                                      <p:cBhvr additive="base">
                                        <p:cTn id="15" dur="500" fill="hold"/>
                                        <p:tgtEl>
                                          <p:spTgt spid="17455"/>
                                        </p:tgtEl>
                                        <p:attrNameLst>
                                          <p:attrName>ppt_x</p:attrName>
                                        </p:attrNameLst>
                                      </p:cBhvr>
                                      <p:tavLst>
                                        <p:tav tm="0">
                                          <p:val>
                                            <p:strVal val="#ppt_x"/>
                                          </p:val>
                                        </p:tav>
                                        <p:tav tm="100000">
                                          <p:val>
                                            <p:strVal val="#ppt_x"/>
                                          </p:val>
                                        </p:tav>
                                      </p:tavLst>
                                    </p:anim>
                                    <p:anim calcmode="lin" valueType="num">
                                      <p:cBhvr additive="base">
                                        <p:cTn id="16" dur="500" fill="hold"/>
                                        <p:tgtEl>
                                          <p:spTgt spid="174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5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277813"/>
            <a:ext cx="8229600" cy="135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r>
              <a:rPr lang="fr-FR" sz="4000" dirty="0">
                <a:solidFill>
                  <a:schemeClr val="tx2"/>
                </a:solidFill>
                <a:latin typeface="Tahoma" pitchFamily="34" charset="0"/>
              </a:rPr>
              <a:t>L’évaluation du carnet </a:t>
            </a:r>
            <a:endParaRPr lang="fr-FR" sz="4000" dirty="0" smtClean="0">
              <a:solidFill>
                <a:schemeClr val="tx2"/>
              </a:solidFill>
              <a:latin typeface="Tahoma" pitchFamily="34" charset="0"/>
            </a:endParaRPr>
          </a:p>
          <a:p>
            <a:pPr algn="ctr"/>
            <a:r>
              <a:rPr lang="fr-FR" sz="4000" dirty="0" smtClean="0">
                <a:solidFill>
                  <a:schemeClr val="tx2"/>
                </a:solidFill>
                <a:latin typeface="Tahoma" pitchFamily="34" charset="0"/>
              </a:rPr>
              <a:t>et </a:t>
            </a:r>
            <a:r>
              <a:rPr lang="fr-FR" sz="4000" dirty="0">
                <a:solidFill>
                  <a:schemeClr val="tx2"/>
                </a:solidFill>
                <a:latin typeface="Tahoma" pitchFamily="34" charset="0"/>
              </a:rPr>
              <a:t>de la présentation </a:t>
            </a:r>
            <a:r>
              <a:rPr lang="fr-FR" sz="4000" dirty="0" smtClean="0">
                <a:solidFill>
                  <a:schemeClr val="tx2"/>
                </a:solidFill>
                <a:latin typeface="Tahoma" pitchFamily="34" charset="0"/>
              </a:rPr>
              <a:t>orale </a:t>
            </a:r>
            <a:endParaRPr lang="fr-FR" sz="4000" dirty="0">
              <a:solidFill>
                <a:schemeClr val="tx2"/>
              </a:solidFill>
              <a:latin typeface="Tahoma" pitchFamily="34" charset="0"/>
            </a:endParaRPr>
          </a:p>
        </p:txBody>
      </p:sp>
      <p:graphicFrame>
        <p:nvGraphicFramePr>
          <p:cNvPr id="19480" name="Group 24"/>
          <p:cNvGraphicFramePr>
            <a:graphicFrameLocks noGrp="1"/>
          </p:cNvGraphicFramePr>
          <p:nvPr>
            <p:extLst>
              <p:ext uri="{D42A27DB-BD31-4B8C-83A1-F6EECF244321}">
                <p14:modId xmlns:p14="http://schemas.microsoft.com/office/powerpoint/2010/main" val="1447189178"/>
              </p:ext>
            </p:extLst>
          </p:nvPr>
        </p:nvGraphicFramePr>
        <p:xfrm>
          <a:off x="539750" y="2924175"/>
          <a:ext cx="7992690" cy="1584326"/>
        </p:xfrm>
        <a:graphic>
          <a:graphicData uri="http://schemas.openxmlformats.org/drawingml/2006/table">
            <a:tbl>
              <a:tblPr/>
              <a:tblGrid>
                <a:gridCol w="3888234"/>
                <a:gridCol w="1008112"/>
                <a:gridCol w="792088"/>
                <a:gridCol w="1008112"/>
                <a:gridCol w="1296144"/>
              </a:tblGrid>
              <a:tr h="1004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tx1"/>
                          </a:solidFill>
                          <a:effectLst/>
                          <a:latin typeface="Tahoma" pitchFamily="34" charset="0"/>
                        </a:rPr>
                        <a:t>Attitude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tx1"/>
                          </a:solidFill>
                          <a:effectLst/>
                          <a:latin typeface="Tahoma" pitchFamily="34" charset="0"/>
                          <a:sym typeface="Wingdings" pitchFamily="2" charset="2"/>
                        </a:rPr>
                        <a:t> </a:t>
                      </a:r>
                      <a:endParaRPr kumimoji="0" lang="fr-FR" sz="2800" b="0" i="0" u="none" strike="noStrike" cap="none" normalizeH="0" baseline="0" dirty="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tx1"/>
                          </a:solidFill>
                          <a:effectLst/>
                          <a:latin typeface="Tahoma" pitchFamily="34" charset="0"/>
                          <a:sym typeface="Wingdings" pitchFamily="2" charset="2"/>
                        </a:rPr>
                        <a:t></a:t>
                      </a:r>
                      <a:endParaRPr kumimoji="0" lang="fr-FR" sz="2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FR" sz="2700" b="1" i="0" u="none" strike="noStrike" cap="none" normalizeH="0" baseline="0" dirty="0" smtClean="0">
                          <a:ln>
                            <a:noFill/>
                          </a:ln>
                          <a:solidFill>
                            <a:schemeClr val="tx1"/>
                          </a:solidFill>
                          <a:effectLst/>
                          <a:latin typeface="Tahoma" pitchFamily="34" charset="0"/>
                          <a:sym typeface="Wingdings" pitchFamily="2" charset="2"/>
                        </a:rPr>
                        <a:t></a:t>
                      </a:r>
                      <a:endParaRPr kumimoji="0" lang="fr-FR" sz="2700" b="1"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tx1"/>
                          </a:solidFill>
                          <a:effectLst/>
                          <a:latin typeface="Tahoma" pitchFamily="34" charset="0"/>
                          <a:sym typeface="Wingdings" pitchFamily="2" charset="2"/>
                        </a:rPr>
                        <a:t></a:t>
                      </a:r>
                      <a:endParaRPr kumimoji="0" lang="fr-FR" sz="2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smtClean="0">
                          <a:ln>
                            <a:noFill/>
                          </a:ln>
                          <a:solidFill>
                            <a:schemeClr val="tx1"/>
                          </a:solidFill>
                          <a:effectLst/>
                          <a:latin typeface="Tahoma" pitchFamily="34" charset="0"/>
                        </a:rPr>
                        <a:t>Vous avez bien travaillé ensemble et vous avez bien divisé les rôles.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smtClean="0">
                          <a:ln>
                            <a:noFill/>
                          </a:ln>
                          <a:solidFill>
                            <a:schemeClr val="tx1"/>
                          </a:solidFill>
                          <a:effectLst/>
                          <a:latin typeface="Tahoma" pitchFamily="34" charset="0"/>
                        </a:rPr>
                        <a:t>Très bien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smtClean="0">
                          <a:ln>
                            <a:noFill/>
                          </a:ln>
                          <a:solidFill>
                            <a:schemeClr val="tx1"/>
                          </a:solidFill>
                          <a:effectLst/>
                          <a:latin typeface="Tahoma" pitchFamily="34" charset="0"/>
                        </a:rPr>
                        <a:t>Bien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smtClean="0">
                          <a:ln>
                            <a:noFill/>
                          </a:ln>
                          <a:solidFill>
                            <a:schemeClr val="tx1"/>
                          </a:solidFill>
                          <a:effectLst/>
                          <a:latin typeface="Tahoma" pitchFamily="34" charset="0"/>
                        </a:rPr>
                        <a:t>Suffisant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dirty="0" smtClean="0">
                          <a:ln>
                            <a:noFill/>
                          </a:ln>
                          <a:solidFill>
                            <a:schemeClr val="tx1"/>
                          </a:solidFill>
                          <a:effectLst/>
                          <a:latin typeface="Tahoma" pitchFamily="34" charset="0"/>
                        </a:rPr>
                        <a:t>Insuffisant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81" name="Rectangle 25"/>
          <p:cNvSpPr>
            <a:spLocks noChangeArrowheads="1"/>
          </p:cNvSpPr>
          <p:nvPr/>
        </p:nvSpPr>
        <p:spPr bwMode="auto">
          <a:xfrm>
            <a:off x="468313" y="2060575"/>
            <a:ext cx="80645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fr-FR" dirty="0">
                <a:latin typeface="Tahoma" pitchFamily="34" charset="0"/>
              </a:rPr>
              <a:t>Vous pouvez gagner un point supplémentaire si vous montrez </a:t>
            </a:r>
            <a:r>
              <a:rPr lang="fr-FR" dirty="0" smtClean="0">
                <a:latin typeface="Tahoma" pitchFamily="34" charset="0"/>
              </a:rPr>
              <a:t>que vous avez bien travaillé ensemble.</a:t>
            </a:r>
            <a:endParaRPr lang="fr-FR" dirty="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 calcmode="lin" valueType="num">
                                      <p:cBhvr additive="base">
                                        <p:cTn id="7" dur="500" fill="hold"/>
                                        <p:tgtEl>
                                          <p:spTgt spid="1945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58">
                                            <p:txEl>
                                              <p:pRg st="1" end="1"/>
                                            </p:txEl>
                                          </p:spTgt>
                                        </p:tgtEl>
                                        <p:attrNameLst>
                                          <p:attrName>style.visibility</p:attrName>
                                        </p:attrNameLst>
                                      </p:cBhvr>
                                      <p:to>
                                        <p:strVal val="visible"/>
                                      </p:to>
                                    </p:set>
                                    <p:anim calcmode="lin" valueType="num">
                                      <p:cBhvr additive="base">
                                        <p:cTn id="13" dur="500" fill="hold"/>
                                        <p:tgtEl>
                                          <p:spTgt spid="1945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8">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9480"/>
                                        </p:tgtEl>
                                        <p:attrNameLst>
                                          <p:attrName>style.visibility</p:attrName>
                                        </p:attrNameLst>
                                      </p:cBhvr>
                                      <p:to>
                                        <p:strVal val="visible"/>
                                      </p:to>
                                    </p:set>
                                    <p:anim calcmode="lin" valueType="num">
                                      <p:cBhvr additive="base">
                                        <p:cTn id="17" dur="500" fill="hold"/>
                                        <p:tgtEl>
                                          <p:spTgt spid="19480"/>
                                        </p:tgtEl>
                                        <p:attrNameLst>
                                          <p:attrName>ppt_x</p:attrName>
                                        </p:attrNameLst>
                                      </p:cBhvr>
                                      <p:tavLst>
                                        <p:tav tm="0">
                                          <p:val>
                                            <p:strVal val="#ppt_x"/>
                                          </p:val>
                                        </p:tav>
                                        <p:tav tm="100000">
                                          <p:val>
                                            <p:strVal val="#ppt_x"/>
                                          </p:val>
                                        </p:tav>
                                      </p:tavLst>
                                    </p:anim>
                                    <p:anim calcmode="lin" valueType="num">
                                      <p:cBhvr additive="base">
                                        <p:cTn id="18" dur="500" fill="hold"/>
                                        <p:tgtEl>
                                          <p:spTgt spid="19480"/>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9481"/>
                                        </p:tgtEl>
                                        <p:attrNameLst>
                                          <p:attrName>style.visibility</p:attrName>
                                        </p:attrNameLst>
                                      </p:cBhvr>
                                      <p:to>
                                        <p:strVal val="visible"/>
                                      </p:to>
                                    </p:set>
                                    <p:anim calcmode="lin" valueType="num">
                                      <p:cBhvr additive="base">
                                        <p:cTn id="21" dur="500" fill="hold"/>
                                        <p:tgtEl>
                                          <p:spTgt spid="19481"/>
                                        </p:tgtEl>
                                        <p:attrNameLst>
                                          <p:attrName>ppt_x</p:attrName>
                                        </p:attrNameLst>
                                      </p:cBhvr>
                                      <p:tavLst>
                                        <p:tav tm="0">
                                          <p:val>
                                            <p:strVal val="#ppt_x"/>
                                          </p:val>
                                        </p:tav>
                                        <p:tav tm="100000">
                                          <p:val>
                                            <p:strVal val="#ppt_x"/>
                                          </p:val>
                                        </p:tav>
                                      </p:tavLst>
                                    </p:anim>
                                    <p:anim calcmode="lin" valueType="num">
                                      <p:cBhvr additive="base">
                                        <p:cTn id="22" dur="500" fill="hold"/>
                                        <p:tgtEl>
                                          <p:spTgt spid="194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81" grpId="0"/>
    </p:bldLst>
  </p:timing>
</p:sld>
</file>

<file path=ppt/theme/theme1.xml><?xml version="1.0" encoding="utf-8"?>
<a:theme xmlns:a="http://schemas.openxmlformats.org/drawingml/2006/main" name="Standaardontwerp">
  <a:themeElements>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Standaardontwer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784</TotalTime>
  <Words>1661</Words>
  <Application>Microsoft Office PowerPoint</Application>
  <PresentationFormat>On-screen Show (4:3)</PresentationFormat>
  <Paragraphs>274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Standaardontwerp</vt:lpstr>
      <vt:lpstr>PowerPoint Presentation</vt:lpstr>
      <vt:lpstr>Introduction (1)</vt:lpstr>
      <vt:lpstr>Introduction (2)</vt:lpstr>
      <vt:lpstr>Introduction (3)</vt:lpstr>
      <vt:lpstr>La tâche</vt:lpstr>
      <vt:lpstr>Regardons d’abord comment sera faite l’évaluation !</vt:lpstr>
      <vt:lpstr>PowerPoint Presentation</vt:lpstr>
      <vt:lpstr>PowerPoint Presentation</vt:lpstr>
      <vt:lpstr>PowerPoint Presentation</vt:lpstr>
      <vt:lpstr>Le processus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Les objectifs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Stijn!</dc:creator>
  <cp:lastModifiedBy>Vandermeulen Nina</cp:lastModifiedBy>
  <cp:revision>76</cp:revision>
  <dcterms:created xsi:type="dcterms:W3CDTF">2013-02-02T09:37:21Z</dcterms:created>
  <dcterms:modified xsi:type="dcterms:W3CDTF">2014-12-19T15:07:22Z</dcterms:modified>
</cp:coreProperties>
</file>