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8" r:id="rId3"/>
    <p:sldId id="259" r:id="rId4"/>
    <p:sldId id="261" r:id="rId5"/>
    <p:sldId id="263" r:id="rId6"/>
    <p:sldId id="264" r:id="rId7"/>
    <p:sldId id="284" r:id="rId8"/>
    <p:sldId id="285" r:id="rId9"/>
    <p:sldId id="268" r:id="rId10"/>
    <p:sldId id="287" r:id="rId11"/>
    <p:sldId id="286" r:id="rId12"/>
    <p:sldId id="267" r:id="rId13"/>
    <p:sldId id="269" r:id="rId14"/>
    <p:sldId id="271" r:id="rId15"/>
    <p:sldId id="273" r:id="rId16"/>
    <p:sldId id="270" r:id="rId17"/>
    <p:sldId id="272" r:id="rId18"/>
    <p:sldId id="28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66"/>
    <a:srgbClr val="D5D37B"/>
    <a:srgbClr val="E286DB"/>
    <a:srgbClr val="D49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4825" autoAdjust="0"/>
  </p:normalViewPr>
  <p:slideViewPr>
    <p:cSldViewPr>
      <p:cViewPr>
        <p:scale>
          <a:sx n="55" d="100"/>
          <a:sy n="55" d="100"/>
        </p:scale>
        <p:origin x="-186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8AF59-7A9C-4F8C-BED0-7E12F6BB05DD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D0FDB-F51B-4B91-A099-0BFC3406B65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26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D0FDB-F51B-4B91-A099-0BFC3406B65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1121-4B24-4526-9687-2012A25875E5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0537-5C1F-41E4-B9BE-D830DE28342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larousse.fr/dictionnaires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tenparfum.com/historique/chanel/chanel.php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hyperlink" Target="http://www.toutenparfum.com/historique/chanel/chanel.php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momes.net/dictionnaire/c/chanelgabrielle.html" TargetMode="Externa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vene.fr/citations/coco-chane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doc.be/site/rosa/francais/reperes/spot/chanel.htm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uretrend.com/marque/chanel_b4294719633/histoire_i1/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utenparfum.com/video/film_chanel.ph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ina.fr/pub/hygiene-beaute-sante/video/PUB3774422059/chanel-coco-parfum-femme.fr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nel.com/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retrend.com/marque/chanel_b4294719633/histoire_i1/1" TargetMode="Externa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hanel-news.chanel.com/fr/archives/la-vie-de-mademoiselle-une-biographie-par-justine-picardie/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cherche.fnac.com/Search/SearchResult.aspx?SCat=0!1&amp;Search=coco+chanel&amp;sft=1&amp;submitbtn=Ok" TargetMode="Externa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_M6ftnG2hU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locine.fr/film/fichefilm-128901/palmares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8.jpeg"/><Relationship Id="rId4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sadoc.be/site/rosa/francais/reperes/spot/chanel.htm" TargetMode="External"/><Relationship Id="rId13" Type="http://schemas.openxmlformats.org/officeDocument/2006/relationships/hyperlink" Target="http://www.chanel.com/" TargetMode="External"/><Relationship Id="rId3" Type="http://schemas.openxmlformats.org/officeDocument/2006/relationships/hyperlink" Target="http://www.youtube.com/watch?v=EMMYZopiqhA" TargetMode="External"/><Relationship Id="rId7" Type="http://schemas.openxmlformats.org/officeDocument/2006/relationships/hyperlink" Target="http://www.evene.fr/citations/coco-chanel" TargetMode="External"/><Relationship Id="rId12" Type="http://schemas.openxmlformats.org/officeDocument/2006/relationships/hyperlink" Target="http://www.puretrend.com/marque/chanel_b4294719633/histoire_i1/1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mes.net/dictionnaire/c/chanelgabrielle.html" TargetMode="External"/><Relationship Id="rId11" Type="http://schemas.openxmlformats.org/officeDocument/2006/relationships/hyperlink" Target="http://www.allocine.fr/film/fichefilm-128901/palmares/" TargetMode="External"/><Relationship Id="rId5" Type="http://schemas.openxmlformats.org/officeDocument/2006/relationships/hyperlink" Target="http://www.toutenparfum.com/historique/chanel/chanel.php" TargetMode="External"/><Relationship Id="rId15" Type="http://schemas.openxmlformats.org/officeDocument/2006/relationships/image" Target="../media/image39.jpeg"/><Relationship Id="rId10" Type="http://schemas.openxmlformats.org/officeDocument/2006/relationships/hyperlink" Target="http://recherche.fnac.com/Search/SearchResult.aspx?SCat=0!1&amp;Search=coco+chanel&amp;sft=1&amp;submitbtn=Ok" TargetMode="External"/><Relationship Id="rId4" Type="http://schemas.openxmlformats.org/officeDocument/2006/relationships/hyperlink" Target="http://www.ina.fr/pub/hygiene-beaute-sante/video/PUB3774422059/chanel-coco-parfum-femme.fr.html" TargetMode="External"/><Relationship Id="rId9" Type="http://schemas.openxmlformats.org/officeDocument/2006/relationships/hyperlink" Target="http://chanel-news.chanel.com/fr/archives/la-vie-de-mademoiselle-une-biographie-par-justine-picardie/" TargetMode="External"/><Relationship Id="rId14" Type="http://schemas.openxmlformats.org/officeDocument/2006/relationships/hyperlink" Target="http://www.larousse.fr/dictionnaire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305800" cy="1621160"/>
          </a:xfr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spc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Une révolutionnaire dans l’industrie de mode</a:t>
            </a:r>
            <a:endParaRPr lang="fr-FR" spc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355976" y="3699804"/>
            <a:ext cx="4407024" cy="2465500"/>
          </a:xfrm>
        </p:spPr>
        <p:txBody>
          <a:bodyPr>
            <a:normAutofit/>
          </a:bodyPr>
          <a:lstStyle/>
          <a:p>
            <a:r>
              <a:rPr lang="fr-FR" smtClean="0">
                <a:solidFill>
                  <a:schemeClr val="tx1"/>
                </a:solidFill>
                <a:latin typeface="Candara" pitchFamily="34" charset="0"/>
              </a:rPr>
              <a:t>Isabelle Fassin</a:t>
            </a:r>
          </a:p>
          <a:p>
            <a:r>
              <a:rPr lang="fr-FR" smtClean="0">
                <a:solidFill>
                  <a:schemeClr val="tx1"/>
                </a:solidFill>
                <a:latin typeface="Candara" pitchFamily="34" charset="0"/>
              </a:rPr>
              <a:t>i_fassin@hotmail.com</a:t>
            </a:r>
          </a:p>
          <a:p>
            <a:endParaRPr lang="fr-FR" smtClean="0">
              <a:solidFill>
                <a:schemeClr val="tx1"/>
              </a:solidFill>
              <a:latin typeface="Candara" pitchFamily="34" charset="0"/>
            </a:endParaRPr>
          </a:p>
          <a:p>
            <a:r>
              <a:rPr lang="fr-FR" sz="2000" smtClean="0">
                <a:solidFill>
                  <a:schemeClr val="tx1"/>
                </a:solidFill>
                <a:latin typeface="Candara" pitchFamily="34" charset="0"/>
              </a:rPr>
              <a:t>niveau cible: B2</a:t>
            </a:r>
            <a:endParaRPr lang="fr-FR" sz="200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23554" name="Picture 2" descr="Coco Chan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3994398" cy="3439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4. </a:t>
            </a:r>
            <a:r>
              <a:rPr lang="nl-BE" dirty="0" smtClean="0">
                <a:latin typeface="Candara" pitchFamily="34" charset="0"/>
              </a:rPr>
              <a:t>La </a:t>
            </a:r>
            <a:r>
              <a:rPr lang="nl-BE" dirty="0" err="1" smtClean="0">
                <a:latin typeface="Candara" pitchFamily="34" charset="0"/>
              </a:rPr>
              <a:t>vraie</a:t>
            </a:r>
            <a:r>
              <a:rPr lang="nl-BE" dirty="0" smtClean="0">
                <a:latin typeface="Candara" pitchFamily="34" charset="0"/>
              </a:rPr>
              <a:t> </a:t>
            </a:r>
            <a:r>
              <a:rPr lang="nl-BE" dirty="0" err="1" smtClean="0">
                <a:latin typeface="Candara" pitchFamily="34" charset="0"/>
              </a:rPr>
              <a:t>webquest</a:t>
            </a:r>
            <a:r>
              <a:rPr lang="nl-BE" dirty="0" smtClean="0">
                <a:latin typeface="Candara" pitchFamily="34" charset="0"/>
              </a:rPr>
              <a:t>: au </a:t>
            </a:r>
            <a:r>
              <a:rPr lang="nl-BE" dirty="0" err="1" smtClean="0">
                <a:latin typeface="Candara" pitchFamily="34" charset="0"/>
              </a:rPr>
              <a:t>travail</a:t>
            </a:r>
            <a:r>
              <a:rPr lang="nl-BE" dirty="0" smtClean="0">
                <a:latin typeface="Candara" pitchFamily="34" charset="0"/>
              </a:rPr>
              <a:t>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chemeClr val="bg2"/>
              </a:buClr>
              <a:buNone/>
            </a:pPr>
            <a:r>
              <a:rPr lang="fr-FR" sz="2400" dirty="0" smtClean="0">
                <a:latin typeface="Candara" pitchFamily="34" charset="0"/>
              </a:rPr>
              <a:t>A. découverte d’une vie </a:t>
            </a:r>
            <a:endParaRPr lang="nl-BE" sz="2400" dirty="0" smtClean="0">
              <a:latin typeface="Candara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fr-FR" sz="2400" dirty="0" smtClean="0">
                <a:latin typeface="Candara" pitchFamily="34" charset="0"/>
              </a:rPr>
              <a:t> une vie (fille ?) normale</a:t>
            </a:r>
            <a:endParaRPr lang="nl-BE" sz="2400" dirty="0" smtClean="0">
              <a:latin typeface="Candara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fr-FR" sz="2400" dirty="0" smtClean="0">
                <a:latin typeface="Candara" pitchFamily="34" charset="0"/>
              </a:rPr>
              <a:t> son intérêt à la mode</a:t>
            </a:r>
            <a:endParaRPr lang="nl-BE" sz="2400" dirty="0" smtClean="0">
              <a:latin typeface="Candara" pitchFamily="34" charset="0"/>
            </a:endParaRPr>
          </a:p>
          <a:p>
            <a:pPr marL="514350" indent="-514350">
              <a:buClr>
                <a:schemeClr val="bg2"/>
              </a:buClr>
              <a:buNone/>
            </a:pPr>
            <a:r>
              <a:rPr lang="fr-FR" sz="2400" dirty="0" smtClean="0">
                <a:latin typeface="Candara" pitchFamily="34" charset="0"/>
              </a:rPr>
              <a:t>B. Coco Chanel : une vie de vêtements, </a:t>
            </a:r>
          </a:p>
          <a:p>
            <a:pPr marL="514350" indent="-514350">
              <a:buClr>
                <a:schemeClr val="bg2"/>
              </a:buClr>
              <a:buNone/>
            </a:pPr>
            <a:r>
              <a:rPr lang="fr-FR" sz="2400" dirty="0" smtClean="0">
                <a:latin typeface="Candara" pitchFamily="34" charset="0"/>
              </a:rPr>
              <a:t>    de parfums, d’un style</a:t>
            </a:r>
            <a:endParaRPr lang="nl-BE" sz="2400" dirty="0" smtClean="0">
              <a:latin typeface="Candara" pitchFamily="34" charset="0"/>
            </a:endParaRPr>
          </a:p>
          <a:p>
            <a:pPr marL="514350" indent="-514350">
              <a:buClr>
                <a:schemeClr val="bg2"/>
              </a:buClr>
              <a:buNone/>
            </a:pPr>
            <a:r>
              <a:rPr lang="nl-BE" sz="2400" dirty="0" smtClean="0">
                <a:latin typeface="Candara" pitchFamily="34" charset="0"/>
              </a:rPr>
              <a:t>C.  </a:t>
            </a:r>
            <a:r>
              <a:rPr lang="fr-FR" sz="2400" dirty="0" smtClean="0">
                <a:latin typeface="Candara" pitchFamily="34" charset="0"/>
              </a:rPr>
              <a:t>Et Coco Chanel aujourd’hui ?</a:t>
            </a:r>
            <a:endParaRPr lang="nl-BE" sz="2400" dirty="0" smtClean="0">
              <a:latin typeface="Candara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nl-BE" sz="2400" dirty="0" err="1" smtClean="0">
                <a:latin typeface="Candara" pitchFamily="34" charset="0"/>
              </a:rPr>
              <a:t>l’héritage</a:t>
            </a:r>
            <a:r>
              <a:rPr lang="nl-BE" sz="2400" dirty="0" smtClean="0">
                <a:latin typeface="Candara" pitchFamily="34" charset="0"/>
              </a:rPr>
              <a:t> de </a:t>
            </a:r>
            <a:r>
              <a:rPr lang="nl-BE" sz="2400" dirty="0" err="1" smtClean="0">
                <a:latin typeface="Candara" pitchFamily="34" charset="0"/>
              </a:rPr>
              <a:t>Coco</a:t>
            </a:r>
            <a:r>
              <a:rPr lang="nl-BE" sz="2400" dirty="0" smtClean="0">
                <a:latin typeface="Candara" pitchFamily="34" charset="0"/>
              </a:rPr>
              <a:t> Chanel: la mode</a:t>
            </a:r>
          </a:p>
          <a:p>
            <a:pPr lvl="1">
              <a:buBlip>
                <a:blip r:embed="rId2"/>
              </a:buBlip>
            </a:pPr>
            <a:r>
              <a:rPr lang="nl-BE" sz="2400" dirty="0" err="1" smtClean="0">
                <a:latin typeface="Candara" pitchFamily="34" charset="0"/>
              </a:rPr>
              <a:t>Une</a:t>
            </a:r>
            <a:r>
              <a:rPr lang="nl-BE" sz="2400" dirty="0" smtClean="0">
                <a:latin typeface="Candara" pitchFamily="34" charset="0"/>
              </a:rPr>
              <a:t> </a:t>
            </a:r>
            <a:r>
              <a:rPr lang="nl-BE" sz="2400" dirty="0" err="1" smtClean="0">
                <a:latin typeface="Candara" pitchFamily="34" charset="0"/>
              </a:rPr>
              <a:t>biographie</a:t>
            </a:r>
            <a:endParaRPr lang="fr-FR" sz="2400" dirty="0" smtClean="0">
              <a:latin typeface="Candara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fr-FR" sz="2400" dirty="0" smtClean="0">
                <a:latin typeface="Candara" pitchFamily="34" charset="0"/>
              </a:rPr>
              <a:t>« Coco avant Chanel »</a:t>
            </a:r>
            <a:endParaRPr lang="nl-BE" sz="2400" dirty="0" smtClean="0">
              <a:latin typeface="Candara" pitchFamily="34" charset="0"/>
            </a:endParaRPr>
          </a:p>
          <a:p>
            <a:endParaRPr lang="nl-NL" dirty="0"/>
          </a:p>
        </p:txBody>
      </p:sp>
      <p:pic>
        <p:nvPicPr>
          <p:cNvPr id="4" name="Picture 4" descr="f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492896"/>
            <a:ext cx="2880320" cy="2592288"/>
          </a:xfrm>
          <a:prstGeom prst="actionButtonBlank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19256" cy="1066130"/>
          </a:xfrm>
        </p:spPr>
        <p:txBody>
          <a:bodyPr>
            <a:normAutofit/>
          </a:bodyPr>
          <a:lstStyle/>
          <a:p>
            <a:r>
              <a:rPr lang="nl-BE" sz="2400" dirty="0" err="1" smtClean="0">
                <a:latin typeface="Candara" pitchFamily="34" charset="0"/>
              </a:rPr>
              <a:t>Servez-vous</a:t>
            </a:r>
            <a:r>
              <a:rPr lang="nl-BE" sz="2400" dirty="0" smtClean="0">
                <a:latin typeface="Candara" pitchFamily="34" charset="0"/>
              </a:rPr>
              <a:t> </a:t>
            </a:r>
            <a:r>
              <a:rPr lang="nl-BE" sz="2400" dirty="0" err="1" smtClean="0">
                <a:latin typeface="Candara" pitchFamily="34" charset="0"/>
              </a:rPr>
              <a:t>d’un</a:t>
            </a:r>
            <a:r>
              <a:rPr lang="nl-BE" sz="2400" dirty="0" smtClean="0">
                <a:latin typeface="Candara" pitchFamily="34" charset="0"/>
              </a:rPr>
              <a:t> </a:t>
            </a:r>
            <a:r>
              <a:rPr lang="nl-BE" sz="2400" dirty="0" err="1" smtClean="0">
                <a:latin typeface="Candara" pitchFamily="34" charset="0"/>
              </a:rPr>
              <a:t>dictionnaire</a:t>
            </a:r>
            <a:r>
              <a:rPr lang="nl-BE" sz="2400" dirty="0" smtClean="0">
                <a:latin typeface="Candara" pitchFamily="34" charset="0"/>
              </a:rPr>
              <a:t> en </a:t>
            </a:r>
            <a:r>
              <a:rPr lang="nl-BE" sz="2400" dirty="0" err="1" smtClean="0">
                <a:latin typeface="Candara" pitchFamily="34" charset="0"/>
              </a:rPr>
              <a:t>ligne</a:t>
            </a:r>
            <a:r>
              <a:rPr lang="nl-BE" sz="2400" dirty="0" smtClean="0">
                <a:latin typeface="Candara" pitchFamily="34" charset="0"/>
              </a:rPr>
              <a:t> si </a:t>
            </a:r>
            <a:r>
              <a:rPr lang="nl-BE" sz="2400" dirty="0" err="1" smtClean="0">
                <a:latin typeface="Candara" pitchFamily="34" charset="0"/>
              </a:rPr>
              <a:t>nécessaire</a:t>
            </a:r>
            <a:r>
              <a:rPr lang="nl-BE" sz="2400" dirty="0" smtClean="0">
                <a:latin typeface="Candara" pitchFamily="34" charset="0"/>
              </a:rPr>
              <a:t>…</a:t>
            </a:r>
            <a:endParaRPr lang="nl-NL" sz="2400" dirty="0">
              <a:latin typeface="Candara" pitchFamily="34" charset="0"/>
            </a:endParaRPr>
          </a:p>
        </p:txBody>
      </p:sp>
      <p:pic>
        <p:nvPicPr>
          <p:cNvPr id="3" name="Afbeelding 2" descr="a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861048"/>
            <a:ext cx="2761489" cy="207623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kstvak 4"/>
          <p:cNvSpPr txBox="1"/>
          <p:nvPr/>
        </p:nvSpPr>
        <p:spPr>
          <a:xfrm>
            <a:off x="4427984" y="458112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latin typeface="Candara" pitchFamily="34" charset="0"/>
              </a:rPr>
              <a:t>Cliquez</a:t>
            </a:r>
            <a:r>
              <a:rPr lang="nl-BE" sz="2000" dirty="0" smtClean="0">
                <a:latin typeface="Candara" pitchFamily="34" charset="0"/>
              </a:rPr>
              <a:t> sur </a:t>
            </a:r>
            <a:r>
              <a:rPr lang="nl-BE" sz="2000" dirty="0" err="1" smtClean="0">
                <a:latin typeface="Candara" pitchFamily="34" charset="0"/>
              </a:rPr>
              <a:t>l’image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pour</a:t>
            </a:r>
            <a:r>
              <a:rPr lang="nl-BE" sz="2000" dirty="0" smtClean="0">
                <a:latin typeface="Candara" pitchFamily="34" charset="0"/>
              </a:rPr>
              <a:t> aller à ‘</a:t>
            </a:r>
            <a:r>
              <a:rPr lang="nl-BE" sz="2000" dirty="0" err="1" smtClean="0">
                <a:latin typeface="Candara" pitchFamily="34" charset="0"/>
              </a:rPr>
              <a:t>Larousse</a:t>
            </a:r>
            <a:r>
              <a:rPr lang="nl-BE" sz="2000" dirty="0" smtClean="0">
                <a:latin typeface="Candara" pitchFamily="34" charset="0"/>
              </a:rPr>
              <a:t> en </a:t>
            </a:r>
            <a:r>
              <a:rPr lang="nl-BE" sz="2000" dirty="0" err="1" smtClean="0">
                <a:latin typeface="Candara" pitchFamily="34" charset="0"/>
              </a:rPr>
              <a:t>ligne</a:t>
            </a:r>
            <a:r>
              <a:rPr lang="nl-BE" sz="2000" dirty="0" smtClean="0">
                <a:latin typeface="Candara" pitchFamily="34" charset="0"/>
              </a:rPr>
              <a:t>’</a:t>
            </a:r>
            <a:endParaRPr lang="nl-NL" sz="2000" dirty="0">
              <a:latin typeface="Candara" pitchFamily="34" charset="0"/>
            </a:endParaRPr>
          </a:p>
        </p:txBody>
      </p:sp>
      <p:pic>
        <p:nvPicPr>
          <p:cNvPr id="8" name="Afbeelding 7" descr="c.jpg"/>
          <p:cNvPicPr>
            <a:picLocks noChangeAspect="1"/>
          </p:cNvPicPr>
          <p:nvPr/>
        </p:nvPicPr>
        <p:blipFill>
          <a:blip r:embed="rId4" cstate="print"/>
          <a:srcRect b="14024"/>
          <a:stretch>
            <a:fillRect/>
          </a:stretch>
        </p:blipFill>
        <p:spPr>
          <a:xfrm>
            <a:off x="1115616" y="692696"/>
            <a:ext cx="2016224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Afbeelding 8" descr="d.jpg"/>
          <p:cNvPicPr>
            <a:picLocks noChangeAspect="1"/>
          </p:cNvPicPr>
          <p:nvPr/>
        </p:nvPicPr>
        <p:blipFill>
          <a:blip r:embed="rId5" cstate="print"/>
          <a:srcRect l="5883" r="11752" b="3573"/>
          <a:stretch>
            <a:fillRect/>
          </a:stretch>
        </p:blipFill>
        <p:spPr>
          <a:xfrm>
            <a:off x="3563887" y="692696"/>
            <a:ext cx="2096873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Afbeelding 9" descr="e.jpg"/>
          <p:cNvPicPr>
            <a:picLocks noChangeAspect="1"/>
          </p:cNvPicPr>
          <p:nvPr/>
        </p:nvPicPr>
        <p:blipFill>
          <a:blip r:embed="rId6" cstate="print"/>
          <a:srcRect b="13686"/>
          <a:stretch>
            <a:fillRect/>
          </a:stretch>
        </p:blipFill>
        <p:spPr>
          <a:xfrm>
            <a:off x="6084168" y="692696"/>
            <a:ext cx="1895475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fr-FR" dirty="0" smtClean="0">
                <a:latin typeface="Candara" pitchFamily="34" charset="0"/>
              </a:rPr>
              <a:t>A. découverte d’une vie  </a:t>
            </a:r>
            <a:endParaRPr lang="nl-BE" dirty="0">
              <a:latin typeface="Candara" pitchFamily="34" charset="0"/>
            </a:endParaRPr>
          </a:p>
        </p:txBody>
      </p:sp>
      <p:pic>
        <p:nvPicPr>
          <p:cNvPr id="4" name="Content Placeholder 3" descr="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3573016"/>
            <a:ext cx="3456384" cy="2300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916832"/>
            <a:ext cx="3488997" cy="2529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fr-FR" dirty="0" smtClean="0">
                <a:latin typeface="Candara" pitchFamily="34" charset="0"/>
              </a:rPr>
              <a:t>A. découverte d’une vie </a:t>
            </a:r>
            <a:r>
              <a:rPr lang="nl-BE" dirty="0" smtClean="0">
                <a:latin typeface="Candara" pitchFamily="34" charset="0"/>
              </a:rPr>
              <a:t>(1)</a:t>
            </a:r>
            <a:endParaRPr lang="nl-BE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fr-FR" sz="2200" dirty="0" smtClean="0"/>
              <a:t>une vie (fille ?) normale:</a:t>
            </a:r>
          </a:p>
          <a:p>
            <a:pPr marL="514350" lvl="0" indent="-514350">
              <a:buClr>
                <a:schemeClr val="bg2"/>
              </a:buClr>
              <a:buNone/>
            </a:pPr>
            <a:endParaRPr lang="fr-FR" sz="2200" i="1" dirty="0" smtClean="0"/>
          </a:p>
          <a:p>
            <a:pPr marL="514350" lvl="0" indent="-514350">
              <a:buClr>
                <a:schemeClr val="bg2"/>
              </a:buClr>
              <a:buNone/>
            </a:pPr>
            <a:endParaRPr lang="nl-BE" dirty="0" smtClean="0"/>
          </a:p>
          <a:p>
            <a:pPr marL="514350" lvl="0" indent="-514350">
              <a:buClr>
                <a:schemeClr val="bg2"/>
              </a:buClr>
              <a:buNone/>
            </a:pPr>
            <a:endParaRPr lang="nl-BE" i="1" dirty="0" smtClean="0"/>
          </a:p>
          <a:p>
            <a:pPr marL="514350" lvl="0" indent="-514350">
              <a:buClr>
                <a:schemeClr val="bg2"/>
              </a:buClr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pic>
        <p:nvPicPr>
          <p:cNvPr id="7" name="Afbeelding 6" descr="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2352675" cy="19431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059832" y="2276872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Clr>
                <a:schemeClr val="bg2"/>
              </a:buClr>
              <a:buNone/>
            </a:pPr>
            <a:r>
              <a:rPr lang="fr-FR" sz="2000" i="1" dirty="0" smtClean="0">
                <a:latin typeface="Candara" pitchFamily="34" charset="0"/>
              </a:rPr>
              <a:t>Coco, bien qu’elle soit célèbre, elle n’oublie jamais ses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fr-FR" sz="2000" i="1" dirty="0" smtClean="0">
                <a:latin typeface="Candara" pitchFamily="34" charset="0"/>
              </a:rPr>
              <a:t>origines modestes. Après la mort de sa mère, son père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fr-FR" sz="2000" i="1" dirty="0" smtClean="0">
                <a:latin typeface="Candara" pitchFamily="34" charset="0"/>
              </a:rPr>
              <a:t>la dépose à un orphelinat à douze ans. Là, elle apprend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fr-FR" sz="2000" i="1" dirty="0" smtClean="0">
                <a:latin typeface="Candara" pitchFamily="34" charset="0"/>
              </a:rPr>
              <a:t>la solitude, mais aussi la force de l'imagination et de la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fr-FR" sz="2000" i="1" dirty="0" smtClean="0">
                <a:latin typeface="Candara" pitchFamily="34" charset="0"/>
              </a:rPr>
              <a:t>volonté qui lui seront utiles plus tard. D’ailleurs, vous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fr-FR" sz="2000" i="1" dirty="0" smtClean="0">
                <a:latin typeface="Candara" pitchFamily="34" charset="0"/>
              </a:rPr>
              <a:t>savez que son vrai nom c’est Gabrielle? </a:t>
            </a:r>
          </a:p>
          <a:p>
            <a:pPr marL="514350" lvl="0" indent="-514350">
              <a:buClr>
                <a:schemeClr val="bg2"/>
              </a:buClr>
              <a:buNone/>
            </a:pPr>
            <a:endParaRPr lang="fr-FR" i="1" dirty="0" smtClean="0"/>
          </a:p>
          <a:p>
            <a:pPr marL="514350" lvl="0" indent="-514350">
              <a:buClr>
                <a:schemeClr val="bg2"/>
              </a:buClr>
              <a:buNone/>
            </a:pPr>
            <a:endParaRPr lang="fr-FR" i="1" dirty="0" smtClean="0"/>
          </a:p>
          <a:p>
            <a:pPr marL="514350" lvl="0" indent="-514350">
              <a:buClr>
                <a:schemeClr val="bg2"/>
              </a:buClr>
              <a:buNone/>
            </a:pPr>
            <a:endParaRPr lang="fr-FR" i="1" dirty="0" smtClean="0"/>
          </a:p>
          <a:p>
            <a:pPr marL="514350" lvl="0" indent="-514350">
              <a:buClr>
                <a:schemeClr val="bg2"/>
              </a:buClr>
              <a:buNone/>
            </a:pPr>
            <a:r>
              <a:rPr lang="nl-BE" dirty="0" smtClean="0"/>
              <a:t> 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67544" y="472514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Clr>
                <a:schemeClr val="bg2"/>
              </a:buClr>
              <a:buNone/>
            </a:pPr>
            <a:r>
              <a:rPr lang="nl-BE" dirty="0" smtClean="0"/>
              <a:t>               </a:t>
            </a:r>
            <a:r>
              <a:rPr lang="nl-BE" sz="2000" dirty="0" err="1" smtClean="0">
                <a:latin typeface="Candara" pitchFamily="34" charset="0"/>
              </a:rPr>
              <a:t>Donnez</a:t>
            </a:r>
            <a:r>
              <a:rPr lang="nl-BE" sz="2000" dirty="0" smtClean="0">
                <a:latin typeface="Candara" pitchFamily="34" charset="0"/>
              </a:rPr>
              <a:t> les deux </a:t>
            </a:r>
            <a:r>
              <a:rPr lang="nl-BE" sz="2000" dirty="0" err="1" smtClean="0">
                <a:latin typeface="Candara" pitchFamily="34" charset="0"/>
              </a:rPr>
              <a:t>explications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pour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ce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surnom</a:t>
            </a:r>
            <a:r>
              <a:rPr lang="nl-BE" sz="2000" dirty="0" smtClean="0">
                <a:latin typeface="Candara" pitchFamily="34" charset="0"/>
              </a:rPr>
              <a:t>.     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nl-BE" sz="2000" dirty="0" smtClean="0">
                <a:latin typeface="Candara" pitchFamily="34" charset="0"/>
              </a:rPr>
              <a:t>               </a:t>
            </a:r>
            <a:endParaRPr lang="nl-NL" dirty="0"/>
          </a:p>
        </p:txBody>
      </p:sp>
      <p:pic>
        <p:nvPicPr>
          <p:cNvPr id="11" name="Picture 4" descr="f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797152"/>
            <a:ext cx="592460" cy="533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2420888"/>
            <a:ext cx="1548680" cy="2327251"/>
          </a:xfrm>
          <a:prstGeom prst="rect">
            <a:avLst/>
          </a:prstGeom>
        </p:spPr>
      </p:pic>
      <p:pic>
        <p:nvPicPr>
          <p:cNvPr id="7" name="Afbeelding 6" descr="n.jpg"/>
          <p:cNvPicPr>
            <a:picLocks noChangeAspect="1"/>
          </p:cNvPicPr>
          <p:nvPr/>
        </p:nvPicPr>
        <p:blipFill>
          <a:blip r:embed="rId3" cstate="print"/>
          <a:srcRect l="36960" b="5921"/>
          <a:stretch>
            <a:fillRect/>
          </a:stretch>
        </p:blipFill>
        <p:spPr>
          <a:xfrm>
            <a:off x="7792963" y="4841776"/>
            <a:ext cx="1351037" cy="2016224"/>
          </a:xfrm>
          <a:prstGeom prst="rect">
            <a:avLst/>
          </a:prstGeom>
        </p:spPr>
      </p:pic>
      <p:pic>
        <p:nvPicPr>
          <p:cNvPr id="8" name="Afbeelding 7" descr="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0"/>
            <a:ext cx="1666875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latin typeface="Candara" pitchFamily="34" charset="0"/>
              </a:rPr>
              <a:t>A. découverte d’une vie </a:t>
            </a:r>
            <a:r>
              <a:rPr lang="nl-BE" dirty="0" smtClean="0">
                <a:latin typeface="Candara" pitchFamily="34" charset="0"/>
              </a:rPr>
              <a:t>(2)</a:t>
            </a:r>
            <a:endParaRPr lang="nl-BE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fr-FR" sz="2200" dirty="0" smtClean="0">
                <a:latin typeface="Candara" pitchFamily="34" charset="0"/>
              </a:rPr>
              <a:t>2. son intérêt à la mode</a:t>
            </a:r>
          </a:p>
          <a:p>
            <a:pPr lvl="0">
              <a:buNone/>
            </a:pPr>
            <a:r>
              <a:rPr lang="fr-FR" sz="2200" i="1" dirty="0" smtClean="0">
                <a:latin typeface="Candara" pitchFamily="34" charset="0"/>
              </a:rPr>
              <a:t>Coco entre très vite dans l’industrie de mode, probablement, même sans être </a:t>
            </a:r>
          </a:p>
          <a:p>
            <a:pPr lvl="0">
              <a:buNone/>
            </a:pPr>
            <a:r>
              <a:rPr lang="fr-FR" sz="2200" i="1" dirty="0" smtClean="0">
                <a:latin typeface="Candara" pitchFamily="34" charset="0"/>
              </a:rPr>
              <a:t>très  consciente de ses pas, qui seront finalement incroyablement importants </a:t>
            </a:r>
          </a:p>
          <a:p>
            <a:pPr lvl="0">
              <a:buNone/>
            </a:pPr>
            <a:r>
              <a:rPr lang="fr-FR" sz="2200" i="1" dirty="0" smtClean="0">
                <a:latin typeface="Candara" pitchFamily="34" charset="0"/>
              </a:rPr>
              <a:t>pour sa vie future. </a:t>
            </a:r>
          </a:p>
          <a:p>
            <a:pPr lvl="0">
              <a:buNone/>
            </a:pPr>
            <a:r>
              <a:rPr lang="fr-FR" sz="2200" i="1" dirty="0" smtClean="0">
                <a:latin typeface="Candara" pitchFamily="34" charset="0"/>
              </a:rPr>
              <a:t>            </a:t>
            </a:r>
            <a:r>
              <a:rPr lang="fr-FR" sz="2200" dirty="0" smtClean="0">
                <a:latin typeface="Candara" pitchFamily="34" charset="0"/>
              </a:rPr>
              <a:t>Quel est le premier boulot qui la lie à l’industrie de mode?</a:t>
            </a:r>
          </a:p>
          <a:p>
            <a:pPr lvl="0">
              <a:buNone/>
            </a:pPr>
            <a:endParaRPr lang="nl-BE" sz="2200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nl-BE" sz="2200" i="1" dirty="0" smtClean="0">
                <a:latin typeface="Candara" pitchFamily="34" charset="0"/>
              </a:rPr>
              <a:t>Elle rencontre un jeune officier qui sera son grand amour. Il lui offre un</a:t>
            </a:r>
          </a:p>
          <a:p>
            <a:pPr lvl="0">
              <a:buNone/>
            </a:pPr>
            <a:r>
              <a:rPr lang="nl-BE" sz="2200" i="1" dirty="0" smtClean="0">
                <a:latin typeface="Candara" pitchFamily="34" charset="0"/>
              </a:rPr>
              <a:t>endroit pour une première boutique. Coco Chanel connaît un succès </a:t>
            </a:r>
          </a:p>
          <a:p>
            <a:pPr lvl="0">
              <a:buNone/>
            </a:pPr>
            <a:r>
              <a:rPr lang="nl-BE" sz="2200" i="1" dirty="0" smtClean="0">
                <a:latin typeface="Candara" pitchFamily="34" charset="0"/>
              </a:rPr>
              <a:t>presque immédiat. La raison? Elle change petit à petit les vêtements </a:t>
            </a:r>
          </a:p>
          <a:p>
            <a:pPr lvl="0">
              <a:buNone/>
            </a:pPr>
            <a:r>
              <a:rPr lang="nl-BE" sz="2200" i="1" dirty="0" smtClean="0">
                <a:latin typeface="Candara" pitchFamily="34" charset="0"/>
              </a:rPr>
              <a:t>traditionnels des femmes. </a:t>
            </a:r>
          </a:p>
          <a:p>
            <a:pPr lvl="0">
              <a:buNone/>
            </a:pPr>
            <a:r>
              <a:rPr lang="nl-BE" sz="2200" i="1" dirty="0" smtClean="0">
                <a:latin typeface="Candara" pitchFamily="34" charset="0"/>
              </a:rPr>
              <a:t>             </a:t>
            </a:r>
            <a:r>
              <a:rPr lang="nl-BE" sz="2200" dirty="0" err="1" smtClean="0">
                <a:latin typeface="Candara" pitchFamily="34" charset="0"/>
              </a:rPr>
              <a:t>Donnez</a:t>
            </a:r>
            <a:r>
              <a:rPr lang="nl-BE" sz="2200" dirty="0" smtClean="0">
                <a:latin typeface="Candara" pitchFamily="34" charset="0"/>
              </a:rPr>
              <a:t> trois changements différents, chaque fois étayés avec        </a:t>
            </a:r>
          </a:p>
          <a:p>
            <a:pPr lvl="0">
              <a:buNone/>
            </a:pPr>
            <a:r>
              <a:rPr lang="nl-BE" sz="2200" dirty="0" smtClean="0">
                <a:latin typeface="Candara" pitchFamily="34" charset="0"/>
              </a:rPr>
              <a:t>             un exemple.     </a:t>
            </a:r>
          </a:p>
          <a:p>
            <a:pPr lvl="0">
              <a:buNone/>
            </a:pPr>
            <a:r>
              <a:rPr lang="nl-BE" sz="2200" dirty="0" smtClean="0">
                <a:latin typeface="Candara" pitchFamily="34" charset="0"/>
              </a:rPr>
              <a:t>  </a:t>
            </a:r>
          </a:p>
          <a:p>
            <a:pPr lvl="0">
              <a:buNone/>
            </a:pPr>
            <a:endParaRPr lang="nl-BE" sz="2200" i="1" dirty="0" smtClean="0">
              <a:latin typeface="Candara" pitchFamily="34" charset="0"/>
            </a:endParaRPr>
          </a:p>
          <a:p>
            <a:pPr lvl="0">
              <a:buNone/>
            </a:pPr>
            <a:endParaRPr lang="nl-BE" sz="2200" i="1" dirty="0" smtClean="0">
              <a:latin typeface="Candara" pitchFamily="34" charset="0"/>
            </a:endParaRPr>
          </a:p>
          <a:p>
            <a:pPr lvl="0">
              <a:buNone/>
            </a:pPr>
            <a:endParaRPr lang="nl-BE" sz="2200" i="1" dirty="0" smtClean="0">
              <a:latin typeface="Candara" pitchFamily="34" charset="0"/>
            </a:endParaRPr>
          </a:p>
          <a:p>
            <a:pPr lvl="0">
              <a:buNone/>
            </a:pPr>
            <a:endParaRPr lang="nl-BE" sz="2200" i="1" dirty="0" smtClean="0">
              <a:latin typeface="Candara" pitchFamily="34" charset="0"/>
            </a:endParaRPr>
          </a:p>
          <a:p>
            <a:pPr lvl="0">
              <a:buNone/>
            </a:pPr>
            <a:endParaRPr lang="nl-BE" i="1" dirty="0" smtClean="0"/>
          </a:p>
        </p:txBody>
      </p:sp>
      <p:pic>
        <p:nvPicPr>
          <p:cNvPr id="4" name="Picture 3" descr="f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2780928"/>
            <a:ext cx="592460" cy="533214"/>
          </a:xfrm>
          <a:prstGeom prst="rect">
            <a:avLst/>
          </a:prstGeom>
        </p:spPr>
      </p:pic>
      <p:pic>
        <p:nvPicPr>
          <p:cNvPr id="5" name="Picture 4" descr="f.jpg">
            <a:hlinkClick r:id="rId7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5085184"/>
            <a:ext cx="592460" cy="533214"/>
          </a:xfrm>
          <a:prstGeom prst="rect">
            <a:avLst/>
          </a:prstGeom>
        </p:spPr>
      </p:pic>
      <p:pic>
        <p:nvPicPr>
          <p:cNvPr id="9" name="Picture 3" descr="f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5661248"/>
            <a:ext cx="592460" cy="533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>
                <a:latin typeface="Candara" pitchFamily="34" charset="0"/>
              </a:rPr>
              <a:t>B. </a:t>
            </a:r>
            <a:r>
              <a:rPr lang="fr-FR" dirty="0" smtClean="0">
                <a:latin typeface="Candara" pitchFamily="34" charset="0"/>
              </a:rPr>
              <a:t>Coco Chanel : une vie de vêtements, de parfums, d’un style</a:t>
            </a:r>
            <a:endParaRPr lang="nl-NL" dirty="0"/>
          </a:p>
        </p:txBody>
      </p:sp>
      <p:pic>
        <p:nvPicPr>
          <p:cNvPr id="3" name="Afbeelding 2" descr="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77072"/>
            <a:ext cx="3015646" cy="1920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Afbeelding 5" descr="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636912"/>
            <a:ext cx="1944216" cy="2895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Afbeelding 6" descr="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13285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Afbeelding 7" descr="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206084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Afbeelding 8" descr="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120" y="4221088"/>
            <a:ext cx="2638425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 algn="l"/>
            <a:r>
              <a:rPr lang="nl-BE" sz="3600" dirty="0" smtClean="0">
                <a:latin typeface="Candara" pitchFamily="34" charset="0"/>
              </a:rPr>
              <a:t>B. </a:t>
            </a:r>
            <a:r>
              <a:rPr lang="fr-FR" sz="3600" dirty="0" smtClean="0">
                <a:latin typeface="Candara" pitchFamily="34" charset="0"/>
              </a:rPr>
              <a:t>Coco Chanel : une vie de vêtements, </a:t>
            </a:r>
            <a:br>
              <a:rPr lang="fr-FR" sz="3600" dirty="0" smtClean="0">
                <a:latin typeface="Candara" pitchFamily="34" charset="0"/>
              </a:rPr>
            </a:br>
            <a:r>
              <a:rPr lang="fr-FR" sz="3600" dirty="0" smtClean="0">
                <a:latin typeface="Candara" pitchFamily="34" charset="0"/>
              </a:rPr>
              <a:t>    de parfums, d’un style (1)</a:t>
            </a:r>
            <a:endParaRPr lang="nl-BE" sz="36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nl-BE" i="1" dirty="0" err="1" smtClean="0">
                <a:latin typeface="Candara" pitchFamily="34" charset="0"/>
              </a:rPr>
              <a:t>Coco</a:t>
            </a:r>
            <a:r>
              <a:rPr lang="nl-BE" i="1" dirty="0" smtClean="0">
                <a:latin typeface="Candara" pitchFamily="34" charset="0"/>
              </a:rPr>
              <a:t> Chanel est une vraie icône. Ses citations ne sont pas</a:t>
            </a:r>
          </a:p>
          <a:p>
            <a:pPr marL="514350" indent="-514350">
              <a:buNone/>
            </a:pPr>
            <a:r>
              <a:rPr lang="nl-BE" i="1" dirty="0" smtClean="0">
                <a:latin typeface="Candara" pitchFamily="34" charset="0"/>
              </a:rPr>
              <a:t>restées inaperçues. Pour beaucoup de femmes, elle est</a:t>
            </a:r>
          </a:p>
          <a:p>
            <a:pPr marL="514350" indent="-514350">
              <a:buNone/>
            </a:pPr>
            <a:r>
              <a:rPr lang="nl-BE" i="1" dirty="0" smtClean="0">
                <a:latin typeface="Candara" pitchFamily="34" charset="0"/>
              </a:rPr>
              <a:t>modèle d’un féminisme avant la lettre avec son comportement rebèle.</a:t>
            </a:r>
          </a:p>
          <a:p>
            <a:pPr marL="514350" indent="-514350">
              <a:buNone/>
            </a:pPr>
            <a:r>
              <a:rPr lang="nl-BE" i="1" dirty="0" smtClean="0">
                <a:latin typeface="Candara" pitchFamily="34" charset="0"/>
              </a:rPr>
              <a:t>Au même temps, elle est aussi modèle d’une élégance universelle. </a:t>
            </a:r>
          </a:p>
          <a:p>
            <a:pPr marL="514350" indent="-514350">
              <a:buNone/>
            </a:pPr>
            <a:endParaRPr lang="nl-BE" dirty="0" smtClean="0">
              <a:latin typeface="Candara" pitchFamily="34" charset="0"/>
            </a:endParaRPr>
          </a:p>
          <a:p>
            <a:pPr>
              <a:buNone/>
            </a:pPr>
            <a:r>
              <a:rPr lang="nl-BE" dirty="0" smtClean="0">
                <a:latin typeface="Candara" pitchFamily="34" charset="0"/>
              </a:rPr>
              <a:t>              Choisissez deux citations de </a:t>
            </a:r>
            <a:r>
              <a:rPr lang="nl-BE" dirty="0" err="1" smtClean="0">
                <a:latin typeface="Candara" pitchFamily="34" charset="0"/>
              </a:rPr>
              <a:t>Coco</a:t>
            </a:r>
            <a:r>
              <a:rPr lang="nl-BE" dirty="0" smtClean="0">
                <a:latin typeface="Candara" pitchFamily="34" charset="0"/>
              </a:rPr>
              <a:t> Chanel. </a:t>
            </a:r>
            <a:br>
              <a:rPr lang="nl-BE" dirty="0" smtClean="0">
                <a:latin typeface="Candara" pitchFamily="34" charset="0"/>
              </a:rPr>
            </a:br>
            <a:r>
              <a:rPr lang="nl-BE" dirty="0" smtClean="0">
                <a:latin typeface="Candara" pitchFamily="34" charset="0"/>
              </a:rPr>
              <a:t>         </a:t>
            </a:r>
            <a:r>
              <a:rPr lang="nl-BE" dirty="0" err="1" smtClean="0">
                <a:latin typeface="Candara" pitchFamily="34" charset="0"/>
              </a:rPr>
              <a:t>Notez-les</a:t>
            </a:r>
            <a:r>
              <a:rPr lang="nl-BE" dirty="0" smtClean="0">
                <a:latin typeface="Candara" pitchFamily="34" charset="0"/>
              </a:rPr>
              <a:t> et </a:t>
            </a:r>
            <a:r>
              <a:rPr lang="nl-BE" dirty="0" err="1" smtClean="0">
                <a:latin typeface="Candara" pitchFamily="34" charset="0"/>
              </a:rPr>
              <a:t>expliquez</a:t>
            </a:r>
            <a:r>
              <a:rPr lang="nl-BE" dirty="0" smtClean="0">
                <a:latin typeface="Candara" pitchFamily="34" charset="0"/>
              </a:rPr>
              <a:t> </a:t>
            </a:r>
            <a:r>
              <a:rPr lang="nl-BE" dirty="0" err="1" smtClean="0">
                <a:latin typeface="Candara" pitchFamily="34" charset="0"/>
              </a:rPr>
              <a:t>pourquoi</a:t>
            </a:r>
            <a:r>
              <a:rPr lang="nl-BE" dirty="0" smtClean="0">
                <a:latin typeface="Candara" pitchFamily="34" charset="0"/>
              </a:rPr>
              <a:t> </a:t>
            </a:r>
            <a:r>
              <a:rPr lang="nl-BE" dirty="0" err="1" smtClean="0">
                <a:latin typeface="Candara" pitchFamily="34" charset="0"/>
              </a:rPr>
              <a:t>vous</a:t>
            </a:r>
            <a:r>
              <a:rPr lang="nl-BE" dirty="0" smtClean="0">
                <a:latin typeface="Candara" pitchFamily="34" charset="0"/>
              </a:rPr>
              <a:t> les </a:t>
            </a:r>
            <a:br>
              <a:rPr lang="nl-BE" dirty="0" smtClean="0">
                <a:latin typeface="Candara" pitchFamily="34" charset="0"/>
              </a:rPr>
            </a:br>
            <a:r>
              <a:rPr lang="nl-BE" dirty="0" smtClean="0">
                <a:latin typeface="Candara" pitchFamily="34" charset="0"/>
              </a:rPr>
              <a:t>          </a:t>
            </a:r>
            <a:r>
              <a:rPr lang="nl-BE" dirty="0" err="1" smtClean="0">
                <a:latin typeface="Candara" pitchFamily="34" charset="0"/>
              </a:rPr>
              <a:t>avez</a:t>
            </a:r>
            <a:r>
              <a:rPr lang="nl-BE" dirty="0" smtClean="0">
                <a:latin typeface="Candara" pitchFamily="34" charset="0"/>
              </a:rPr>
              <a:t> </a:t>
            </a:r>
            <a:r>
              <a:rPr lang="nl-BE" dirty="0" err="1" smtClean="0">
                <a:latin typeface="Candara" pitchFamily="34" charset="0"/>
              </a:rPr>
              <a:t>choisies</a:t>
            </a:r>
            <a:r>
              <a:rPr lang="nl-BE" dirty="0" smtClean="0">
                <a:latin typeface="Candara" pitchFamily="34" charset="0"/>
              </a:rPr>
              <a:t>.</a:t>
            </a:r>
          </a:p>
          <a:p>
            <a:pPr>
              <a:buNone/>
            </a:pPr>
            <a:endParaRPr lang="nl-BE" dirty="0" smtClean="0">
              <a:latin typeface="Candara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nl-BE" dirty="0" smtClean="0">
                <a:latin typeface="Candara" pitchFamily="34" charset="0"/>
              </a:rPr>
              <a:t>Reprennez </a:t>
            </a:r>
            <a:r>
              <a:rPr lang="nl-BE" dirty="0" err="1" smtClean="0">
                <a:latin typeface="Candara" pitchFamily="34" charset="0"/>
              </a:rPr>
              <a:t>aussi</a:t>
            </a:r>
            <a:r>
              <a:rPr lang="nl-BE" dirty="0" smtClean="0">
                <a:latin typeface="Candara" pitchFamily="34" charset="0"/>
              </a:rPr>
              <a:t> au </a:t>
            </a:r>
            <a:r>
              <a:rPr lang="nl-BE" dirty="0" err="1" smtClean="0">
                <a:latin typeface="Candara" pitchFamily="34" charset="0"/>
              </a:rPr>
              <a:t>moins</a:t>
            </a:r>
            <a:r>
              <a:rPr lang="nl-BE" dirty="0" smtClean="0">
                <a:latin typeface="Candara" pitchFamily="34" charset="0"/>
              </a:rPr>
              <a:t> </a:t>
            </a:r>
            <a:r>
              <a:rPr lang="nl-BE" dirty="0" err="1" smtClean="0">
                <a:latin typeface="Candara" pitchFamily="34" charset="0"/>
              </a:rPr>
              <a:t>une</a:t>
            </a:r>
            <a:r>
              <a:rPr lang="nl-BE" dirty="0" smtClean="0">
                <a:latin typeface="Candara" pitchFamily="34" charset="0"/>
              </a:rPr>
              <a:t> des </a:t>
            </a:r>
            <a:r>
              <a:rPr lang="nl-BE" dirty="0" err="1" smtClean="0">
                <a:latin typeface="Candara" pitchFamily="34" charset="0"/>
              </a:rPr>
              <a:t>citations</a:t>
            </a:r>
            <a:r>
              <a:rPr lang="nl-BE" dirty="0" smtClean="0">
                <a:latin typeface="Candara" pitchFamily="34" charset="0"/>
              </a:rPr>
              <a:t> dans </a:t>
            </a:r>
          </a:p>
          <a:p>
            <a:pPr>
              <a:lnSpc>
                <a:spcPct val="110000"/>
              </a:lnSpc>
              <a:buNone/>
            </a:pPr>
            <a:r>
              <a:rPr lang="nl-BE" dirty="0" smtClean="0">
                <a:latin typeface="Candara" pitchFamily="34" charset="0"/>
              </a:rPr>
              <a:t>votre article! </a:t>
            </a:r>
            <a:endParaRPr lang="nl-BE" dirty="0">
              <a:latin typeface="Candara" pitchFamily="34" charset="0"/>
            </a:endParaRPr>
          </a:p>
        </p:txBody>
      </p:sp>
      <p:pic>
        <p:nvPicPr>
          <p:cNvPr id="4" name="Picture 3" descr="f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284984"/>
            <a:ext cx="712472" cy="641225"/>
          </a:xfrm>
          <a:prstGeom prst="rect">
            <a:avLst/>
          </a:prstGeom>
        </p:spPr>
      </p:pic>
      <p:pic>
        <p:nvPicPr>
          <p:cNvPr id="5" name="Picture 4" descr="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341913"/>
            <a:ext cx="2699792" cy="3516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60032" y="1484784"/>
            <a:ext cx="4976862" cy="4248472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19000"/>
              </a:srgbClr>
            </a:outerShdw>
            <a:softEdge rad="11250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>
                <a:latin typeface="Candara" pitchFamily="34" charset="0"/>
              </a:rPr>
              <a:t>B. </a:t>
            </a:r>
            <a:r>
              <a:rPr lang="fr-FR" dirty="0" smtClean="0">
                <a:latin typeface="Candara" pitchFamily="34" charset="0"/>
              </a:rPr>
              <a:t>Coco Chanel : une vie de vêtements, de parfums, d’un style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5050904" cy="44973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fr-FR" sz="1900" i="1" dirty="0" smtClean="0">
                <a:latin typeface="Candara" pitchFamily="34" charset="0"/>
              </a:rPr>
              <a:t>Femme internationalement connue et célébrée, </a:t>
            </a:r>
          </a:p>
          <a:p>
            <a:pPr marL="514350" indent="-514350">
              <a:buNone/>
            </a:pPr>
            <a:r>
              <a:rPr lang="fr-FR" sz="1900" i="1" dirty="0" smtClean="0">
                <a:latin typeface="Candara" pitchFamily="34" charset="0"/>
              </a:rPr>
              <a:t>sa vie est contrôlée par les différents niveaux de </a:t>
            </a:r>
          </a:p>
          <a:p>
            <a:pPr marL="514350" indent="-514350">
              <a:buNone/>
            </a:pPr>
            <a:r>
              <a:rPr lang="fr-FR" sz="1900" i="1" dirty="0" smtClean="0">
                <a:latin typeface="Candara" pitchFamily="34" charset="0"/>
              </a:rPr>
              <a:t>la société. Voilà pourquoi, quelques évènements </a:t>
            </a:r>
          </a:p>
          <a:p>
            <a:pPr marL="514350" indent="-514350">
              <a:buNone/>
            </a:pPr>
            <a:r>
              <a:rPr lang="fr-FR" sz="1900" i="1" dirty="0" smtClean="0">
                <a:latin typeface="Candara" pitchFamily="34" charset="0"/>
              </a:rPr>
              <a:t>politiques ont croisé ses pas</a:t>
            </a:r>
            <a:r>
              <a:rPr lang="fr-FR" sz="2100" i="1" dirty="0" smtClean="0"/>
              <a:t>. </a:t>
            </a:r>
          </a:p>
          <a:p>
            <a:pPr marL="514350" indent="-514350">
              <a:buNone/>
            </a:pPr>
            <a:r>
              <a:rPr lang="fr-FR" sz="2100" i="1" dirty="0" smtClean="0"/>
              <a:t>              </a:t>
            </a:r>
            <a:r>
              <a:rPr lang="fr-FR" sz="1900" dirty="0" smtClean="0">
                <a:latin typeface="Candara" pitchFamily="34" charset="0"/>
              </a:rPr>
              <a:t>Notez  trois évènements politiquement </a:t>
            </a:r>
          </a:p>
          <a:p>
            <a:pPr marL="514350" indent="-514350">
              <a:buNone/>
            </a:pPr>
            <a:r>
              <a:rPr lang="fr-FR" sz="1900" dirty="0" smtClean="0">
                <a:latin typeface="Candara" pitchFamily="34" charset="0"/>
              </a:rPr>
              <a:t>                inspirés qui ont été </a:t>
            </a:r>
            <a:r>
              <a:rPr lang="fr-FR" sz="1900" b="1" dirty="0" smtClean="0">
                <a:latin typeface="Candara" pitchFamily="34" charset="0"/>
              </a:rPr>
              <a:t>signifiants</a:t>
            </a:r>
            <a:r>
              <a:rPr lang="fr-FR" sz="1900" dirty="0" smtClean="0">
                <a:latin typeface="Candara" pitchFamily="34" charset="0"/>
              </a:rPr>
              <a:t> dans la </a:t>
            </a:r>
          </a:p>
          <a:p>
            <a:pPr marL="514350" indent="-514350">
              <a:buNone/>
            </a:pPr>
            <a:r>
              <a:rPr lang="fr-FR" sz="1900" dirty="0" smtClean="0">
                <a:latin typeface="Candara" pitchFamily="34" charset="0"/>
              </a:rPr>
              <a:t>               vie de Coco Chanel. (année, évènement </a:t>
            </a:r>
          </a:p>
          <a:p>
            <a:pPr marL="514350" indent="-514350">
              <a:buNone/>
            </a:pPr>
            <a:r>
              <a:rPr lang="fr-FR" sz="1900" dirty="0" smtClean="0">
                <a:latin typeface="Candara" pitchFamily="34" charset="0"/>
              </a:rPr>
              <a:t>               et acteurs).</a:t>
            </a:r>
          </a:p>
          <a:p>
            <a:pPr marL="514350" indent="-514350">
              <a:buNone/>
            </a:pPr>
            <a:endParaRPr lang="fr-FR" sz="1900" dirty="0" smtClean="0">
              <a:latin typeface="Candara" pitchFamily="34" charset="0"/>
            </a:endParaRPr>
          </a:p>
          <a:p>
            <a:pPr marL="514350" indent="-514350" algn="just">
              <a:buNone/>
            </a:pPr>
            <a:r>
              <a:rPr lang="fr-FR" sz="1900" i="1" dirty="0" smtClean="0">
                <a:latin typeface="Candara" pitchFamily="34" charset="0"/>
              </a:rPr>
              <a:t>              </a:t>
            </a:r>
            <a:r>
              <a:rPr lang="fr-FR" sz="1900" dirty="0" smtClean="0">
                <a:latin typeface="Candara" pitchFamily="34" charset="0"/>
              </a:rPr>
              <a:t>Elle part pour l’étranger à  plusieurs           </a:t>
            </a:r>
          </a:p>
          <a:p>
            <a:pPr marL="514350" indent="-514350" algn="just">
              <a:buNone/>
            </a:pPr>
            <a:r>
              <a:rPr lang="fr-FR" sz="1900" dirty="0" smtClean="0">
                <a:latin typeface="Candara" pitchFamily="34" charset="0"/>
              </a:rPr>
              <a:t>             reprises. Où va-t-elle et surtout </a:t>
            </a:r>
          </a:p>
          <a:p>
            <a:pPr marL="514350" indent="-514350" algn="just">
              <a:buNone/>
            </a:pPr>
            <a:r>
              <a:rPr lang="fr-FR" sz="1900" dirty="0" smtClean="0">
                <a:latin typeface="Candara" pitchFamily="34" charset="0"/>
              </a:rPr>
              <a:t>             pourquoi? Donnez au moins deux </a:t>
            </a:r>
          </a:p>
          <a:p>
            <a:pPr marL="514350" indent="-514350" algn="just">
              <a:buNone/>
            </a:pPr>
            <a:r>
              <a:rPr lang="fr-FR" sz="1900" dirty="0" smtClean="0">
                <a:latin typeface="Candara" pitchFamily="34" charset="0"/>
              </a:rPr>
              <a:t>             endroits.</a:t>
            </a:r>
            <a:r>
              <a:rPr lang="nl-BE" sz="1900" i="1" dirty="0" smtClean="0">
                <a:latin typeface="Candara" pitchFamily="34" charset="0"/>
              </a:rPr>
              <a:t>    </a:t>
            </a:r>
          </a:p>
          <a:p>
            <a:pPr marL="514350" indent="-514350">
              <a:buNone/>
            </a:pPr>
            <a:endParaRPr lang="nl-BE" sz="2000" i="1" dirty="0" smtClean="0"/>
          </a:p>
          <a:p>
            <a:pPr marL="514350" indent="-514350">
              <a:buNone/>
            </a:pPr>
            <a:endParaRPr lang="nl-NL" sz="2000" i="1" dirty="0"/>
          </a:p>
        </p:txBody>
      </p:sp>
      <p:pic>
        <p:nvPicPr>
          <p:cNvPr id="4" name="Picture 3" descr="f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068960"/>
            <a:ext cx="552454" cy="497209"/>
          </a:xfrm>
          <a:prstGeom prst="rect">
            <a:avLst/>
          </a:prstGeom>
        </p:spPr>
      </p:pic>
      <p:pic>
        <p:nvPicPr>
          <p:cNvPr id="7" name="Picture 3" descr="f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581128"/>
            <a:ext cx="552454" cy="49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dirty="0" smtClean="0">
                <a:latin typeface="Candara" pitchFamily="34" charset="0"/>
              </a:rPr>
              <a:t>B. </a:t>
            </a:r>
            <a:r>
              <a:rPr lang="fr-FR" dirty="0" smtClean="0">
                <a:latin typeface="Candara" pitchFamily="34" charset="0"/>
              </a:rPr>
              <a:t>Coco Chanel : une vie de vêtements, de parfums, d’un style (2)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2000" i="1" dirty="0" err="1" smtClean="0">
                <a:latin typeface="Candara" pitchFamily="34" charset="0"/>
              </a:rPr>
              <a:t>Elle</a:t>
            </a:r>
            <a:r>
              <a:rPr lang="nl-BE" sz="2000" i="1" dirty="0" smtClean="0">
                <a:latin typeface="Candara" pitchFamily="34" charset="0"/>
              </a:rPr>
              <a:t> ne se perd pas dans les étoffes et les </a:t>
            </a:r>
            <a:r>
              <a:rPr lang="nl-BE" sz="2000" i="1" dirty="0" err="1" smtClean="0">
                <a:latin typeface="Candara" pitchFamily="34" charset="0"/>
              </a:rPr>
              <a:t>tissus</a:t>
            </a:r>
            <a:r>
              <a:rPr lang="nl-BE" sz="2000" i="1" dirty="0" smtClean="0">
                <a:latin typeface="Candara" pitchFamily="34" charset="0"/>
              </a:rPr>
              <a:t>. L’influence de Coco se répand </a:t>
            </a:r>
          </a:p>
          <a:p>
            <a:pPr>
              <a:buNone/>
            </a:pPr>
            <a:r>
              <a:rPr lang="nl-BE" sz="2000" i="1" dirty="0" smtClean="0">
                <a:latin typeface="Candara" pitchFamily="34" charset="0"/>
              </a:rPr>
              <a:t>très vite aussi dans d’autres domaines (les accessoires...). </a:t>
            </a:r>
          </a:p>
          <a:p>
            <a:pPr>
              <a:buNone/>
            </a:pPr>
            <a:r>
              <a:rPr lang="nl-BE" sz="2000" i="1" dirty="0" smtClean="0">
                <a:latin typeface="Candara" pitchFamily="34" charset="0"/>
              </a:rPr>
              <a:t>            </a:t>
            </a:r>
            <a:r>
              <a:rPr lang="nl-BE" sz="2000" dirty="0" err="1" smtClean="0">
                <a:latin typeface="Candara" pitchFamily="34" charset="0"/>
              </a:rPr>
              <a:t>Notez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quelques</a:t>
            </a:r>
            <a:r>
              <a:rPr lang="nl-BE" sz="2000" dirty="0" smtClean="0">
                <a:latin typeface="Candara" pitchFamily="34" charset="0"/>
              </a:rPr>
              <a:t> dates </a:t>
            </a:r>
            <a:r>
              <a:rPr lang="nl-BE" sz="2000" dirty="0" err="1" smtClean="0">
                <a:latin typeface="Candara" pitchFamily="34" charset="0"/>
              </a:rPr>
              <a:t>que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vous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pensez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importantes</a:t>
            </a:r>
            <a:r>
              <a:rPr lang="nl-BE" sz="2000" dirty="0" smtClean="0">
                <a:latin typeface="Candara" pitchFamily="34" charset="0"/>
              </a:rPr>
              <a:t>, </a:t>
            </a:r>
            <a:r>
              <a:rPr lang="nl-BE" sz="2000" dirty="0" err="1" smtClean="0">
                <a:latin typeface="Candara" pitchFamily="34" charset="0"/>
              </a:rPr>
              <a:t>significantes</a:t>
            </a:r>
            <a:r>
              <a:rPr lang="nl-BE" sz="2000" dirty="0" smtClean="0">
                <a:latin typeface="Candara" pitchFamily="34" charset="0"/>
              </a:rPr>
              <a:t>  </a:t>
            </a:r>
          </a:p>
          <a:p>
            <a:pPr>
              <a:buNone/>
            </a:pPr>
            <a:r>
              <a:rPr lang="nl-BE" sz="2000" dirty="0" smtClean="0">
                <a:latin typeface="Candara" pitchFamily="34" charset="0"/>
              </a:rPr>
              <a:t>            </a:t>
            </a:r>
            <a:r>
              <a:rPr lang="nl-BE" sz="2000" dirty="0" err="1" smtClean="0">
                <a:latin typeface="Candara" pitchFamily="34" charset="0"/>
              </a:rPr>
              <a:t>pour</a:t>
            </a:r>
            <a:r>
              <a:rPr lang="nl-BE" sz="2000" dirty="0" smtClean="0">
                <a:latin typeface="Candara" pitchFamily="34" charset="0"/>
              </a:rPr>
              <a:t> la </a:t>
            </a:r>
            <a:r>
              <a:rPr lang="nl-BE" sz="2000" dirty="0" err="1" smtClean="0">
                <a:latin typeface="Candara" pitchFamily="34" charset="0"/>
              </a:rPr>
              <a:t>réputation</a:t>
            </a:r>
            <a:r>
              <a:rPr lang="nl-BE" sz="2000" dirty="0" smtClean="0">
                <a:latin typeface="Candara" pitchFamily="34" charset="0"/>
              </a:rPr>
              <a:t> (</a:t>
            </a:r>
            <a:r>
              <a:rPr lang="nl-BE" sz="2000" u="sng" dirty="0" err="1" smtClean="0">
                <a:latin typeface="Candara" pitchFamily="34" charset="0"/>
              </a:rPr>
              <a:t>vestimentaire</a:t>
            </a:r>
            <a:r>
              <a:rPr lang="nl-BE" sz="2000" dirty="0" smtClean="0">
                <a:latin typeface="Candara" pitchFamily="34" charset="0"/>
              </a:rPr>
              <a:t>) mondiale de </a:t>
            </a:r>
            <a:r>
              <a:rPr lang="nl-BE" sz="2000" dirty="0" err="1" smtClean="0">
                <a:latin typeface="Candara" pitchFamily="34" charset="0"/>
              </a:rPr>
              <a:t>Coco</a:t>
            </a:r>
            <a:r>
              <a:rPr lang="nl-BE" sz="2000" dirty="0" smtClean="0">
                <a:latin typeface="Candara" pitchFamily="34" charset="0"/>
              </a:rPr>
              <a:t> Chanel  </a:t>
            </a:r>
          </a:p>
          <a:p>
            <a:pPr>
              <a:buNone/>
            </a:pPr>
            <a:r>
              <a:rPr lang="nl-BE" sz="2000" dirty="0" smtClean="0">
                <a:latin typeface="Candara" pitchFamily="34" charset="0"/>
              </a:rPr>
              <a:t>            </a:t>
            </a:r>
            <a:r>
              <a:rPr lang="nl-BE" sz="2000" dirty="0" err="1" smtClean="0">
                <a:latin typeface="Candara" pitchFamily="34" charset="0"/>
              </a:rPr>
              <a:t>aujourd’hui</a:t>
            </a:r>
            <a:r>
              <a:rPr lang="nl-BE" sz="2000" dirty="0" smtClean="0">
                <a:latin typeface="Candara" pitchFamily="34" charset="0"/>
              </a:rPr>
              <a:t>. </a:t>
            </a:r>
            <a:r>
              <a:rPr lang="nl-BE" sz="2000" dirty="0" err="1" smtClean="0">
                <a:latin typeface="Candara" pitchFamily="34" charset="0"/>
              </a:rPr>
              <a:t>Faites</a:t>
            </a:r>
            <a:r>
              <a:rPr lang="nl-BE" sz="2000" dirty="0" smtClean="0">
                <a:latin typeface="Candara" pitchFamily="34" charset="0"/>
              </a:rPr>
              <a:t> des choix réfléchies.</a:t>
            </a:r>
          </a:p>
          <a:p>
            <a:pPr>
              <a:buNone/>
            </a:pPr>
            <a:r>
              <a:rPr lang="nl-BE" sz="2000" dirty="0" smtClean="0"/>
              <a:t> </a:t>
            </a:r>
          </a:p>
          <a:p>
            <a:pPr>
              <a:buNone/>
            </a:pPr>
            <a:r>
              <a:rPr lang="nl-BE" sz="2200" i="1" dirty="0" smtClean="0">
                <a:latin typeface="Candara" pitchFamily="34" charset="0"/>
              </a:rPr>
              <a:t>La plus longue publicité mondiale est une de Chanel. </a:t>
            </a:r>
            <a:r>
              <a:rPr lang="nl-BE" sz="2200" i="1" dirty="0" err="1" smtClean="0">
                <a:latin typeface="Candara" pitchFamily="34" charset="0"/>
              </a:rPr>
              <a:t>Regardez</a:t>
            </a:r>
            <a:r>
              <a:rPr lang="nl-BE" sz="2200" i="1" dirty="0" smtClean="0">
                <a:latin typeface="Candara" pitchFamily="34" charset="0"/>
              </a:rPr>
              <a:t> </a:t>
            </a:r>
            <a:r>
              <a:rPr lang="nl-BE" sz="2200" i="1" dirty="0" err="1" smtClean="0">
                <a:latin typeface="Candara" pitchFamily="34" charset="0"/>
              </a:rPr>
              <a:t>le</a:t>
            </a:r>
            <a:r>
              <a:rPr lang="nl-BE" sz="2200" i="1" dirty="0" smtClean="0">
                <a:latin typeface="Candara" pitchFamily="34" charset="0"/>
              </a:rPr>
              <a:t> </a:t>
            </a:r>
          </a:p>
          <a:p>
            <a:pPr>
              <a:buNone/>
            </a:pPr>
            <a:r>
              <a:rPr lang="nl-BE" sz="2200" i="1" dirty="0" smtClean="0">
                <a:latin typeface="Candara" pitchFamily="34" charset="0"/>
              </a:rPr>
              <a:t>fragment.</a:t>
            </a:r>
          </a:p>
          <a:p>
            <a:pPr>
              <a:buNone/>
            </a:pPr>
            <a:r>
              <a:rPr lang="nl-BE" sz="2200" dirty="0" smtClean="0">
                <a:latin typeface="Candara" pitchFamily="34" charset="0"/>
              </a:rPr>
              <a:t>              </a:t>
            </a:r>
            <a:r>
              <a:rPr lang="nl-BE" sz="2200" dirty="0" err="1" smtClean="0">
                <a:latin typeface="Candara" pitchFamily="34" charset="0"/>
              </a:rPr>
              <a:t>Aimez-vous</a:t>
            </a:r>
            <a:r>
              <a:rPr lang="nl-BE" sz="2200" dirty="0" smtClean="0">
                <a:latin typeface="Candara" pitchFamily="34" charset="0"/>
              </a:rPr>
              <a:t> cette publicité? </a:t>
            </a:r>
            <a:r>
              <a:rPr lang="nl-BE" sz="2200" dirty="0" err="1" smtClean="0">
                <a:latin typeface="Candara" pitchFamily="34" charset="0"/>
              </a:rPr>
              <a:t>Pourquoi</a:t>
            </a:r>
            <a:r>
              <a:rPr lang="nl-BE" sz="2200" dirty="0" smtClean="0">
                <a:latin typeface="Candara" pitchFamily="34" charset="0"/>
              </a:rPr>
              <a:t> (pas)?</a:t>
            </a:r>
            <a:br>
              <a:rPr lang="nl-BE" sz="2200" dirty="0" smtClean="0">
                <a:latin typeface="Candara" pitchFamily="34" charset="0"/>
              </a:rPr>
            </a:br>
            <a:r>
              <a:rPr lang="nl-BE" sz="2200" dirty="0" smtClean="0">
                <a:latin typeface="Candara" pitchFamily="34" charset="0"/>
              </a:rPr>
              <a:t>        </a:t>
            </a:r>
            <a:r>
              <a:rPr lang="nl-BE" sz="2200" dirty="0" err="1" smtClean="0">
                <a:latin typeface="Candara" pitchFamily="34" charset="0"/>
              </a:rPr>
              <a:t>C’est</a:t>
            </a:r>
            <a:r>
              <a:rPr lang="nl-BE" sz="2200" dirty="0" smtClean="0">
                <a:latin typeface="Candara" pitchFamily="34" charset="0"/>
              </a:rPr>
              <a:t> pour quel produit? </a:t>
            </a:r>
            <a:r>
              <a:rPr lang="nl-BE" sz="2200" dirty="0" err="1" smtClean="0">
                <a:latin typeface="Candara" pitchFamily="34" charset="0"/>
              </a:rPr>
              <a:t>Expliquez</a:t>
            </a:r>
            <a:r>
              <a:rPr lang="nl-BE" sz="2200" dirty="0" smtClean="0">
                <a:latin typeface="Candara" pitchFamily="34" charset="0"/>
              </a:rPr>
              <a:t> l’emballage simple. </a:t>
            </a:r>
          </a:p>
          <a:p>
            <a:pPr>
              <a:buNone/>
            </a:pPr>
            <a:endParaRPr lang="nl-BE" sz="2000" i="1" dirty="0" smtClean="0"/>
          </a:p>
          <a:p>
            <a:pPr>
              <a:buNone/>
            </a:pPr>
            <a:endParaRPr lang="nl-BE" dirty="0" smtClean="0"/>
          </a:p>
        </p:txBody>
      </p:sp>
      <p:pic>
        <p:nvPicPr>
          <p:cNvPr id="4" name="Picture 3" descr="f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492896"/>
            <a:ext cx="552454" cy="497209"/>
          </a:xfrm>
          <a:prstGeom prst="rect">
            <a:avLst/>
          </a:prstGeom>
        </p:spPr>
      </p:pic>
      <p:pic>
        <p:nvPicPr>
          <p:cNvPr id="7" name="Picture 6" descr="f.jpg">
            <a:hlinkClick r:id="rId4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25144"/>
            <a:ext cx="552454" cy="49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BE" dirty="0" smtClean="0">
                <a:latin typeface="Candara" pitchFamily="34" charset="0"/>
              </a:rPr>
              <a:t>C. </a:t>
            </a:r>
            <a:r>
              <a:rPr lang="fr-FR" dirty="0" smtClean="0">
                <a:latin typeface="Candara" pitchFamily="34" charset="0"/>
              </a:rPr>
              <a:t>Et Coco Chanel aujourd’hui ?</a:t>
            </a:r>
            <a:endParaRPr lang="nl-NL" dirty="0"/>
          </a:p>
        </p:txBody>
      </p:sp>
      <p:pic>
        <p:nvPicPr>
          <p:cNvPr id="3" name="Afbeelding 2" descr="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132856"/>
            <a:ext cx="2390775" cy="191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Afbeelding 3" descr="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72514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725144"/>
            <a:ext cx="2600325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Afbeelding 5" descr="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1844824"/>
            <a:ext cx="1762125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Afbeelding 6" descr="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5936" y="1916832"/>
            <a:ext cx="1847850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Afbeelding 7" descr="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79912" y="4725144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err="1" smtClean="0">
                <a:latin typeface="Candara" pitchFamily="34" charset="0"/>
              </a:rPr>
              <a:t>Une</a:t>
            </a:r>
            <a:r>
              <a:rPr lang="nl-BE" dirty="0" smtClean="0">
                <a:latin typeface="Candara" pitchFamily="34" charset="0"/>
              </a:rPr>
              <a:t> </a:t>
            </a:r>
            <a:r>
              <a:rPr lang="nl-BE" dirty="0" err="1" smtClean="0">
                <a:latin typeface="Candara" pitchFamily="34" charset="0"/>
              </a:rPr>
              <a:t>introduction</a:t>
            </a:r>
            <a:r>
              <a:rPr lang="nl-BE" dirty="0" smtClean="0">
                <a:latin typeface="Candara" pitchFamily="34" charset="0"/>
              </a:rPr>
              <a:t>…</a:t>
            </a:r>
            <a:endParaRPr lang="nl-NL" dirty="0">
              <a:latin typeface="Candara" pitchFamily="34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fr-FR" sz="2900" dirty="0" smtClean="0">
                <a:latin typeface="Candara" pitchFamily="34" charset="0"/>
              </a:rPr>
              <a:t>Soyez les bienvenus ! </a:t>
            </a:r>
          </a:p>
          <a:p>
            <a:pPr lvl="0">
              <a:buNone/>
            </a:pPr>
            <a:endParaRPr lang="fr-FR" sz="2900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fr-FR" sz="2900" dirty="0" smtClean="0">
                <a:latin typeface="Candara" pitchFamily="34" charset="0"/>
              </a:rPr>
              <a:t>Vous faites partie d’une équipe de journalistes qui, chaque </a:t>
            </a:r>
          </a:p>
          <a:p>
            <a:pPr lvl="0">
              <a:buNone/>
            </a:pPr>
            <a:r>
              <a:rPr lang="fr-FR" sz="2900" dirty="0" smtClean="0">
                <a:latin typeface="Candara" pitchFamily="34" charset="0"/>
              </a:rPr>
              <a:t>mois, élabore une périodique culturelle </a:t>
            </a:r>
            <a:r>
              <a:rPr lang="fr-FR" sz="2900" i="1" dirty="0" smtClean="0">
                <a:latin typeface="Candara" pitchFamily="34" charset="0"/>
              </a:rPr>
              <a:t>Etoile</a:t>
            </a:r>
            <a:r>
              <a:rPr lang="fr-FR" sz="2900" dirty="0" smtClean="0">
                <a:latin typeface="Candara" pitchFamily="34" charset="0"/>
              </a:rPr>
              <a:t>. </a:t>
            </a:r>
          </a:p>
          <a:p>
            <a:pPr lvl="0">
              <a:buNone/>
            </a:pPr>
            <a:endParaRPr lang="fr-FR" sz="2900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fr-FR" sz="2900" dirty="0" smtClean="0">
                <a:latin typeface="Candara" pitchFamily="34" charset="0"/>
              </a:rPr>
              <a:t>Ce mois-ci, le thème central est « la mode française : un aperçu ». </a:t>
            </a:r>
          </a:p>
          <a:p>
            <a:pPr lvl="0">
              <a:buNone/>
            </a:pPr>
            <a:r>
              <a:rPr lang="fr-FR" sz="2900" dirty="0" smtClean="0">
                <a:latin typeface="Candara" pitchFamily="34" charset="0"/>
              </a:rPr>
              <a:t>Votre rédacteur vous a envoyé le lien suivant afin de vous informer </a:t>
            </a:r>
          </a:p>
          <a:p>
            <a:pPr lvl="0">
              <a:buNone/>
            </a:pPr>
            <a:r>
              <a:rPr lang="fr-FR" sz="2900" dirty="0" smtClean="0">
                <a:latin typeface="Candara" pitchFamily="34" charset="0"/>
              </a:rPr>
              <a:t>du sujet de votre article. Regardons ensemble… </a:t>
            </a:r>
          </a:p>
          <a:p>
            <a:pPr lvl="0">
              <a:buNone/>
            </a:pPr>
            <a:endParaRPr lang="fr-FR" sz="2900" dirty="0" smtClean="0">
              <a:latin typeface="Candara" pitchFamily="34" charset="0"/>
            </a:endParaRPr>
          </a:p>
          <a:p>
            <a:pPr marL="514350" lvl="0" indent="-514350">
              <a:buClr>
                <a:schemeClr val="bg2"/>
              </a:buClr>
              <a:buNone/>
            </a:pPr>
            <a:r>
              <a:rPr lang="nl-BE" sz="3600" dirty="0" smtClean="0">
                <a:latin typeface="Candara" pitchFamily="34" charset="0"/>
              </a:rPr>
              <a:t>              </a:t>
            </a:r>
            <a:endParaRPr lang="fr-FR" sz="2900" dirty="0" smtClean="0">
              <a:latin typeface="Candara" pitchFamily="34" charset="0"/>
            </a:endParaRPr>
          </a:p>
          <a:p>
            <a:pPr lvl="0">
              <a:buNone/>
            </a:pPr>
            <a:endParaRPr lang="fr-FR" sz="2900" dirty="0" smtClean="0">
              <a:latin typeface="Candara" pitchFamily="34" charset="0"/>
            </a:endParaRPr>
          </a:p>
          <a:p>
            <a:pPr lvl="0">
              <a:buNone/>
            </a:pPr>
            <a:endParaRPr lang="fr-FR" dirty="0" smtClean="0">
              <a:latin typeface="Candara" pitchFamily="34" charset="0"/>
            </a:endParaRPr>
          </a:p>
          <a:p>
            <a:pPr lvl="0">
              <a:buNone/>
            </a:pPr>
            <a:endParaRPr lang="nl-NL" dirty="0" smtClean="0">
              <a:latin typeface="Candara" pitchFamily="34" charset="0"/>
            </a:endParaRPr>
          </a:p>
          <a:p>
            <a:endParaRPr lang="nl-NL" dirty="0">
              <a:latin typeface="Candara" pitchFamily="34" charset="0"/>
            </a:endParaRPr>
          </a:p>
        </p:txBody>
      </p:sp>
      <p:pic>
        <p:nvPicPr>
          <p:cNvPr id="4" name="Afbeelding 3" descr="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60648"/>
            <a:ext cx="2605648" cy="19442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f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4437112"/>
            <a:ext cx="2232248" cy="2009025"/>
          </a:xfrm>
          <a:prstGeom prst="rect">
            <a:avLst/>
          </a:prstGeom>
        </p:spPr>
      </p:pic>
      <p:pic>
        <p:nvPicPr>
          <p:cNvPr id="6" name="Picture 4" descr="f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5877272"/>
            <a:ext cx="464052" cy="41764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283968" y="5229200"/>
            <a:ext cx="32403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lvl="0" indent="-514350">
              <a:buClr>
                <a:schemeClr val="bg2"/>
              </a:buClr>
              <a:buNone/>
            </a:pPr>
            <a:r>
              <a:rPr lang="nl-BE" i="1" dirty="0" smtClean="0">
                <a:latin typeface="Candara" pitchFamily="34" charset="0"/>
              </a:rPr>
              <a:t>Les sites </a:t>
            </a:r>
            <a:r>
              <a:rPr lang="nl-BE" i="1" dirty="0" err="1" smtClean="0">
                <a:latin typeface="Candara" pitchFamily="34" charset="0"/>
              </a:rPr>
              <a:t>sont</a:t>
            </a:r>
            <a:r>
              <a:rPr lang="nl-BE" i="1" dirty="0" smtClean="0">
                <a:latin typeface="Candara" pitchFamily="34" charset="0"/>
              </a:rPr>
              <a:t> </a:t>
            </a:r>
            <a:r>
              <a:rPr lang="nl-BE" i="1" dirty="0" err="1" smtClean="0">
                <a:latin typeface="Candara" pitchFamily="34" charset="0"/>
              </a:rPr>
              <a:t>toujours</a:t>
            </a:r>
            <a:r>
              <a:rPr lang="nl-BE" i="1" dirty="0" smtClean="0">
                <a:latin typeface="Candara" pitchFamily="34" charset="0"/>
              </a:rPr>
              <a:t> </a:t>
            </a:r>
            <a:r>
              <a:rPr lang="nl-BE" i="1" dirty="0" err="1" smtClean="0">
                <a:latin typeface="Candara" pitchFamily="34" charset="0"/>
              </a:rPr>
              <a:t>cachés</a:t>
            </a:r>
            <a:endParaRPr lang="nl-BE" i="1" dirty="0" smtClean="0">
              <a:latin typeface="Candara" pitchFamily="34" charset="0"/>
            </a:endParaRPr>
          </a:p>
          <a:p>
            <a:pPr marL="514350" lvl="0" indent="-514350">
              <a:buClr>
                <a:schemeClr val="bg2"/>
              </a:buClr>
              <a:buNone/>
            </a:pPr>
            <a:r>
              <a:rPr lang="nl-BE" i="1" dirty="0" smtClean="0">
                <a:latin typeface="Candara" pitchFamily="34" charset="0"/>
              </a:rPr>
              <a:t>derrière les </a:t>
            </a:r>
            <a:r>
              <a:rPr lang="nl-BE" i="1" dirty="0" err="1" smtClean="0">
                <a:latin typeface="Candara" pitchFamily="34" charset="0"/>
              </a:rPr>
              <a:t>icônes</a:t>
            </a:r>
            <a:r>
              <a:rPr lang="nl-BE" i="1" dirty="0" smtClean="0">
                <a:latin typeface="Candara" pitchFamily="34" charset="0"/>
              </a:rPr>
              <a:t>. </a:t>
            </a:r>
            <a:r>
              <a:rPr lang="nl-BE" i="1" dirty="0" err="1" smtClean="0">
                <a:latin typeface="Candara" pitchFamily="34" charset="0"/>
              </a:rPr>
              <a:t>Cliquez</a:t>
            </a:r>
            <a:r>
              <a:rPr lang="nl-BE" i="1" dirty="0" smtClean="0">
                <a:latin typeface="Candara" pitchFamily="34" charset="0"/>
              </a:rPr>
              <a:t> sur              </a:t>
            </a:r>
          </a:p>
          <a:p>
            <a:pPr marL="514350" lvl="0" indent="-514350">
              <a:buClr>
                <a:schemeClr val="bg2"/>
              </a:buClr>
              <a:buNone/>
            </a:pPr>
            <a:r>
              <a:rPr lang="nl-BE" i="1" dirty="0" smtClean="0">
                <a:latin typeface="Candara" pitchFamily="34" charset="0"/>
              </a:rPr>
              <a:t>            </a:t>
            </a:r>
            <a:r>
              <a:rPr lang="nl-BE" i="1" dirty="0" err="1" smtClean="0">
                <a:latin typeface="Candara" pitchFamily="34" charset="0"/>
              </a:rPr>
              <a:t>pour</a:t>
            </a:r>
            <a:r>
              <a:rPr lang="nl-BE" i="1" dirty="0" smtClean="0">
                <a:latin typeface="Candara" pitchFamily="34" charset="0"/>
              </a:rPr>
              <a:t>  </a:t>
            </a:r>
            <a:r>
              <a:rPr lang="nl-BE" i="1" dirty="0" err="1" smtClean="0">
                <a:latin typeface="Candara" pitchFamily="34" charset="0"/>
              </a:rPr>
              <a:t>ouvrir</a:t>
            </a:r>
            <a:r>
              <a:rPr lang="nl-BE" i="1" dirty="0" smtClean="0">
                <a:latin typeface="Candara" pitchFamily="34" charset="0"/>
              </a:rPr>
              <a:t> </a:t>
            </a:r>
            <a:r>
              <a:rPr lang="nl-BE" i="1" dirty="0" err="1" smtClean="0">
                <a:latin typeface="Candara" pitchFamily="34" charset="0"/>
              </a:rPr>
              <a:t>le</a:t>
            </a:r>
            <a:r>
              <a:rPr lang="nl-BE" i="1" dirty="0" smtClean="0">
                <a:latin typeface="Candara" pitchFamily="34" charset="0"/>
              </a:rPr>
              <a:t> </a:t>
            </a:r>
            <a:r>
              <a:rPr lang="nl-BE" i="1" dirty="0" err="1" smtClean="0">
                <a:latin typeface="Candara" pitchFamily="34" charset="0"/>
              </a:rPr>
              <a:t>lien</a:t>
            </a:r>
            <a:r>
              <a:rPr lang="nl-BE" i="1" dirty="0" smtClean="0">
                <a:latin typeface="Candara" pitchFamily="34" charset="0"/>
              </a:rPr>
              <a:t>.)</a:t>
            </a:r>
            <a:endParaRPr lang="fr-FR" i="1" dirty="0" smtClean="0">
              <a:latin typeface="Candara" pitchFamily="34" charset="0"/>
            </a:endParaRPr>
          </a:p>
          <a:p>
            <a:endParaRPr lang="nl-NL" dirty="0"/>
          </a:p>
        </p:txBody>
      </p:sp>
      <p:pic>
        <p:nvPicPr>
          <p:cNvPr id="9" name="Picture 4" descr="f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5877272"/>
            <a:ext cx="432048" cy="388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andara" pitchFamily="34" charset="0"/>
              </a:rPr>
              <a:t>C.Et Coco Chanel aujourd’hui ? (1)</a:t>
            </a:r>
            <a:endParaRPr lang="fr-FR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FR" sz="2000" u="sng" smtClean="0">
                <a:latin typeface="Candara" pitchFamily="34" charset="0"/>
              </a:rPr>
              <a:t>L’héritage de Coco Chanel: la mode</a:t>
            </a:r>
          </a:p>
        </p:txBody>
      </p:sp>
      <p:pic>
        <p:nvPicPr>
          <p:cNvPr id="4" name="Afbeelding 3" descr="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429000"/>
            <a:ext cx="3816424" cy="27363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9552" y="198884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smtClean="0">
                <a:latin typeface="Candara" pitchFamily="34" charset="0"/>
              </a:rPr>
              <a:t>Après la mort de Coco Chanel le 10 janvier 1971, c’est Karl Lagerfeld qui a investi dans la maison de mode. Directeur en 1983, en combinaison avec son propre talent, il a toujours fait le choix de conserver l’esprit et le style de Coco Chanel.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499992" y="3140968"/>
            <a:ext cx="403244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smtClean="0"/>
              <a:t>              </a:t>
            </a:r>
            <a:r>
              <a:rPr lang="fr-FR" sz="2000" smtClean="0">
                <a:latin typeface="Candara" pitchFamily="34" charset="0"/>
              </a:rPr>
              <a:t>Entrez sur le site officiel de               </a:t>
            </a:r>
          </a:p>
          <a:p>
            <a:r>
              <a:rPr lang="fr-FR" sz="2000" smtClean="0">
                <a:latin typeface="Candara" pitchFamily="34" charset="0"/>
              </a:rPr>
              <a:t>             Chanel. Choississez le ‘français’, puis ‘France’ avant d’entrer sur le site.  Énumerez quelques domaines dans lesquels Coco Chanel a investis.</a:t>
            </a:r>
          </a:p>
          <a:p>
            <a:endParaRPr lang="fr-FR" sz="2000" smtClean="0">
              <a:latin typeface="Candara" pitchFamily="34" charset="0"/>
            </a:endParaRPr>
          </a:p>
          <a:p>
            <a:pPr algn="just"/>
            <a:r>
              <a:rPr lang="fr-FR" sz="2000" smtClean="0">
                <a:latin typeface="Candara" pitchFamily="34" charset="0"/>
              </a:rPr>
              <a:t>            Donnez quelques grands </a:t>
            </a:r>
          </a:p>
          <a:p>
            <a:pPr algn="just"/>
            <a:r>
              <a:rPr lang="fr-FR" sz="2000" smtClean="0">
                <a:latin typeface="Candara" pitchFamily="34" charset="0"/>
              </a:rPr>
              <a:t>            noms qui ont aimé la marque Coco Chanel.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/>
          </a:p>
        </p:txBody>
      </p:sp>
      <p:pic>
        <p:nvPicPr>
          <p:cNvPr id="7" name="Picture 3" descr="f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12976"/>
            <a:ext cx="552454" cy="497209"/>
          </a:xfrm>
          <a:prstGeom prst="rect">
            <a:avLst/>
          </a:prstGeom>
        </p:spPr>
      </p:pic>
      <p:pic>
        <p:nvPicPr>
          <p:cNvPr id="8" name="Picture 3" descr="f.jpg">
            <a:hlinkClick r:id="rId5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5373216"/>
            <a:ext cx="552454" cy="49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p.jpg"/>
          <p:cNvPicPr>
            <a:picLocks noChangeAspect="1"/>
          </p:cNvPicPr>
          <p:nvPr/>
        </p:nvPicPr>
        <p:blipFill>
          <a:blip r:embed="rId2" cstate="print"/>
          <a:srcRect t="18155" b="14854"/>
          <a:stretch>
            <a:fillRect/>
          </a:stretch>
        </p:blipFill>
        <p:spPr>
          <a:xfrm>
            <a:off x="4855890" y="836712"/>
            <a:ext cx="4288110" cy="2990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andara" pitchFamily="34" charset="0"/>
              </a:rPr>
              <a:t>C. Et Coco Chanel aujourd’hui ? (2)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u="sng" dirty="0" smtClean="0"/>
              <a:t>2. Une biographie:</a:t>
            </a:r>
          </a:p>
          <a:p>
            <a:pPr>
              <a:buNone/>
            </a:pPr>
            <a:r>
              <a:rPr lang="fr-FR" sz="1800" i="1" dirty="0" smtClean="0"/>
              <a:t>La vie de Gabrielle Chanel a intrigué nombreuses </a:t>
            </a:r>
          </a:p>
          <a:p>
            <a:pPr>
              <a:buNone/>
            </a:pPr>
            <a:r>
              <a:rPr lang="fr-FR" sz="1800" i="1" dirty="0" smtClean="0"/>
              <a:t>personnes. L’année passée encore, quelqu’un a publié</a:t>
            </a:r>
          </a:p>
          <a:p>
            <a:pPr>
              <a:buNone/>
            </a:pPr>
            <a:r>
              <a:rPr lang="fr-FR" sz="1800" i="1" dirty="0" smtClean="0"/>
              <a:t>la biographie de Coco Chanel avec comme titre </a:t>
            </a:r>
          </a:p>
          <a:p>
            <a:pPr>
              <a:buNone/>
            </a:pPr>
            <a:r>
              <a:rPr lang="fr-FR" sz="1800" i="1" dirty="0" smtClean="0"/>
              <a:t>“Chanel, sa vie”. Sur la couverture, on voit des dessins </a:t>
            </a:r>
          </a:p>
          <a:p>
            <a:pPr>
              <a:buNone/>
            </a:pPr>
            <a:r>
              <a:rPr lang="fr-FR" sz="1800" i="1" dirty="0" smtClean="0"/>
              <a:t>faits par Karl Lagerfeld. </a:t>
            </a:r>
          </a:p>
          <a:p>
            <a:pPr>
              <a:buNone/>
            </a:pPr>
            <a:endParaRPr lang="fr-FR" sz="1800" i="1" dirty="0" smtClean="0"/>
          </a:p>
          <a:p>
            <a:pPr>
              <a:buNone/>
            </a:pPr>
            <a:r>
              <a:rPr lang="fr-FR" sz="1800" i="1" dirty="0" smtClean="0"/>
              <a:t>           </a:t>
            </a:r>
            <a:r>
              <a:rPr lang="fr-FR" sz="1800" dirty="0" smtClean="0"/>
              <a:t>Le titre de la biographie nous semble un peu “banal”, surtout parce qu’on a </a:t>
            </a:r>
          </a:p>
          <a:p>
            <a:pPr>
              <a:buNone/>
            </a:pPr>
            <a:r>
              <a:rPr lang="fr-FR" sz="1800" dirty="0" smtClean="0"/>
              <a:t>           ce style excentrique de Mademoiselle Coco en tête. À partir du lien , répondez </a:t>
            </a:r>
          </a:p>
          <a:p>
            <a:pPr>
              <a:buNone/>
            </a:pPr>
            <a:r>
              <a:rPr lang="fr-FR" sz="1800" dirty="0" smtClean="0"/>
              <a:t>           aux questions suivantes: (1) Qui a écrit la biographie parue en 2011?</a:t>
            </a:r>
          </a:p>
          <a:p>
            <a:pPr>
              <a:buNone/>
            </a:pPr>
            <a:r>
              <a:rPr lang="fr-FR" sz="1800" dirty="0" smtClean="0"/>
              <a:t>                                                       (2) Inventez un sous-titre plus créatif.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         Encore d’autres livres ont été écrits sur Coco Chanel.  Consultez le site suivant          </a:t>
            </a:r>
          </a:p>
          <a:p>
            <a:pPr>
              <a:buNone/>
            </a:pPr>
            <a:r>
              <a:rPr lang="fr-FR" sz="1800" dirty="0" smtClean="0"/>
              <a:t>            et  notez les données du livre qui vous paraissent intéressantes. Expliquez pourquoi.</a:t>
            </a:r>
          </a:p>
        </p:txBody>
      </p:sp>
      <p:pic>
        <p:nvPicPr>
          <p:cNvPr id="4" name="Picture 3" descr="f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789040"/>
            <a:ext cx="552454" cy="497209"/>
          </a:xfrm>
          <a:prstGeom prst="rect">
            <a:avLst/>
          </a:prstGeom>
        </p:spPr>
      </p:pic>
      <p:pic>
        <p:nvPicPr>
          <p:cNvPr id="5" name="Picture 3" descr="f.jpg">
            <a:hlinkClick r:id="rId5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5373216"/>
            <a:ext cx="552454" cy="49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andara" pitchFamily="34" charset="0"/>
              </a:rPr>
              <a:t>C.Et Coco Chanel aujourd’hui ? (3)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15121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000" u="sng" smtClean="0">
                <a:latin typeface="Candara" pitchFamily="34" charset="0"/>
              </a:rPr>
              <a:t>3. Coco avant Chanel</a:t>
            </a:r>
          </a:p>
          <a:p>
            <a:pPr>
              <a:buNone/>
            </a:pPr>
            <a:r>
              <a:rPr lang="fr-FR" sz="2000" i="1" smtClean="0">
                <a:latin typeface="Candara" pitchFamily="34" charset="0"/>
              </a:rPr>
              <a:t>“Coco avant Chanel” est un film récent qui raconte la vie de Coco Chanel avant </a:t>
            </a:r>
          </a:p>
          <a:p>
            <a:pPr>
              <a:buNone/>
            </a:pPr>
            <a:r>
              <a:rPr lang="fr-FR" sz="2000" i="1" smtClean="0">
                <a:latin typeface="Candara" pitchFamily="34" charset="0"/>
              </a:rPr>
              <a:t>de devenir célèbre et renommée. Le rôle de Coco a été incarné par Audrey </a:t>
            </a:r>
          </a:p>
          <a:p>
            <a:pPr>
              <a:buNone/>
            </a:pPr>
            <a:r>
              <a:rPr lang="fr-FR" sz="2000" i="1" smtClean="0">
                <a:latin typeface="Candara" pitchFamily="34" charset="0"/>
              </a:rPr>
              <a:t>Tautou. </a:t>
            </a:r>
          </a:p>
          <a:p>
            <a:pPr>
              <a:buNone/>
            </a:pPr>
            <a:endParaRPr lang="fr-FR" sz="2000" i="1" smtClean="0"/>
          </a:p>
          <a:p>
            <a:pPr>
              <a:buNone/>
            </a:pPr>
            <a:endParaRPr lang="fr-FR" sz="2000" i="1" smtClean="0"/>
          </a:p>
          <a:p>
            <a:pPr>
              <a:buNone/>
            </a:pPr>
            <a:endParaRPr lang="fr-FR" i="1" smtClean="0"/>
          </a:p>
          <a:p>
            <a:pPr>
              <a:buNone/>
            </a:pPr>
            <a:endParaRPr lang="fr-FR" i="1"/>
          </a:p>
        </p:txBody>
      </p:sp>
      <p:pic>
        <p:nvPicPr>
          <p:cNvPr id="6" name="Picture 3" descr="f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924944"/>
            <a:ext cx="552454" cy="497209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331640" y="2826127"/>
            <a:ext cx="76328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>
                <a:latin typeface="Candara" pitchFamily="34" charset="0"/>
              </a:rPr>
              <a:t>Regardez la bande-annonce (voir </a:t>
            </a:r>
            <a:r>
              <a:rPr lang="fr-FR" sz="2000" dirty="0" err="1" smtClean="0">
                <a:latin typeface="Candara" pitchFamily="34" charset="0"/>
              </a:rPr>
              <a:t>slide</a:t>
            </a:r>
            <a:r>
              <a:rPr lang="fr-FR" sz="2000" dirty="0" smtClean="0">
                <a:latin typeface="Candara" pitchFamily="34" charset="0"/>
              </a:rPr>
              <a:t> 23) et répondez aux questions suivantes: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Candara" pitchFamily="34" charset="0"/>
              </a:rPr>
              <a:t>    A un certain moment, un monsieur demande où est la robe qu’il </a:t>
            </a:r>
          </a:p>
          <a:p>
            <a:r>
              <a:rPr lang="fr-FR" sz="2000" dirty="0" smtClean="0">
                <a:latin typeface="Candara" pitchFamily="34" charset="0"/>
              </a:rPr>
              <a:t>      a offerte à Coco. Qu’est-ce qu’elle lui répond (et qui la caractérise    </a:t>
            </a:r>
          </a:p>
          <a:p>
            <a:r>
              <a:rPr lang="fr-FR" sz="2000" dirty="0" smtClean="0">
                <a:latin typeface="Candara" pitchFamily="34" charset="0"/>
              </a:rPr>
              <a:t>       tellement)?</a:t>
            </a:r>
          </a:p>
          <a:p>
            <a:pPr>
              <a:buFont typeface="Arial" charset="0"/>
              <a:buChar char="•"/>
            </a:pPr>
            <a:r>
              <a:rPr lang="fr-FR" sz="2000" dirty="0" smtClean="0">
                <a:latin typeface="Candara" pitchFamily="34" charset="0"/>
              </a:rPr>
              <a:t>     A un concours de chevaux, Coco se distingue de toutes les   </a:t>
            </a:r>
          </a:p>
          <a:p>
            <a:r>
              <a:rPr lang="fr-FR" sz="2000" dirty="0" smtClean="0">
                <a:latin typeface="Candara" pitchFamily="34" charset="0"/>
              </a:rPr>
              <a:t>       femmes par ses vêtements. Comment?</a:t>
            </a:r>
          </a:p>
          <a:p>
            <a:endParaRPr lang="fr-FR" sz="2000" dirty="0" smtClean="0">
              <a:latin typeface="Candara" pitchFamily="34" charset="0"/>
            </a:endParaRPr>
          </a:p>
          <a:p>
            <a:r>
              <a:rPr lang="fr-FR" sz="2000" dirty="0" smtClean="0">
                <a:latin typeface="Candara" pitchFamily="34" charset="0"/>
              </a:rPr>
              <a:t>Recherchez aussi </a:t>
            </a:r>
            <a:r>
              <a:rPr lang="fr-FR" sz="2000" u="sng" dirty="0" smtClean="0">
                <a:latin typeface="Candara" pitchFamily="34" charset="0"/>
              </a:rPr>
              <a:t>combien</a:t>
            </a:r>
            <a:r>
              <a:rPr lang="fr-FR" sz="2000" dirty="0" smtClean="0">
                <a:latin typeface="Candara" pitchFamily="34" charset="0"/>
              </a:rPr>
              <a:t> de prix le film a gagné sur le site ci-</a:t>
            </a:r>
          </a:p>
          <a:p>
            <a:r>
              <a:rPr lang="fr-FR" sz="2000" dirty="0" smtClean="0">
                <a:latin typeface="Candara" pitchFamily="34" charset="0"/>
              </a:rPr>
              <a:t>dessous.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Picture 3" descr="f.jpg">
            <a:hlinkClick r:id="rId4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5301208"/>
            <a:ext cx="552454" cy="49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BE" dirty="0" smtClean="0">
                <a:latin typeface="Candara" pitchFamily="34" charset="0"/>
              </a:rPr>
              <a:t>C.</a:t>
            </a:r>
            <a:r>
              <a:rPr lang="fr-FR" dirty="0" smtClean="0">
                <a:latin typeface="Candara" pitchFamily="34" charset="0"/>
              </a:rPr>
              <a:t>Et Coco Chanel aujourd’hui ?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 </a:t>
            </a:r>
            <a:endParaRPr lang="nl-NL" dirty="0"/>
          </a:p>
        </p:txBody>
      </p:sp>
      <p:pic>
        <p:nvPicPr>
          <p:cNvPr id="6" name="Afbeelding 5" descr="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2952328" cy="4380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Afbeelding 6" descr="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844824"/>
            <a:ext cx="3290126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BE" sz="4900" dirty="0" smtClean="0">
                <a:latin typeface="Candara" pitchFamily="34" charset="0"/>
              </a:rPr>
              <a:t/>
            </a:r>
            <a:br>
              <a:rPr lang="nl-BE" sz="4900" dirty="0" smtClean="0">
                <a:latin typeface="Candara" pitchFamily="34" charset="0"/>
              </a:rPr>
            </a:br>
            <a:r>
              <a:rPr lang="nl-BE" sz="4900" dirty="0" smtClean="0">
                <a:solidFill>
                  <a:schemeClr val="bg2"/>
                </a:solidFill>
                <a:latin typeface="Candara" pitchFamily="34" charset="0"/>
              </a:rPr>
              <a:t>5. </a:t>
            </a:r>
            <a:r>
              <a:rPr lang="nl-BE" sz="4900" dirty="0" smtClean="0">
                <a:latin typeface="Candara" pitchFamily="34" charset="0"/>
              </a:rPr>
              <a:t>Et maintenant? (1)</a:t>
            </a:r>
            <a:r>
              <a:rPr lang="nl-BE" dirty="0" smtClean="0">
                <a:latin typeface="Candara" pitchFamily="34" charset="0"/>
              </a:rPr>
              <a:t/>
            </a:r>
            <a:br>
              <a:rPr lang="nl-BE" dirty="0" smtClean="0">
                <a:latin typeface="Candara" pitchFamily="34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pPr>
              <a:buNone/>
            </a:pPr>
            <a:r>
              <a:rPr lang="nl-BE" sz="2000" dirty="0" err="1" smtClean="0">
                <a:latin typeface="Candara" pitchFamily="34" charset="0"/>
              </a:rPr>
              <a:t>Maintenant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que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vous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avez</a:t>
            </a:r>
            <a:r>
              <a:rPr lang="nl-BE" sz="2000" dirty="0" smtClean="0">
                <a:latin typeface="Candara" pitchFamily="34" charset="0"/>
              </a:rPr>
              <a:t> fini vos recherches et </a:t>
            </a:r>
            <a:r>
              <a:rPr lang="nl-BE" sz="2000" dirty="0" err="1" smtClean="0">
                <a:latin typeface="Candara" pitchFamily="34" charset="0"/>
              </a:rPr>
              <a:t>le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rédacteur</a:t>
            </a:r>
            <a:r>
              <a:rPr lang="nl-BE" sz="2000" dirty="0" smtClean="0">
                <a:latin typeface="Candara" pitchFamily="34" charset="0"/>
              </a:rPr>
              <a:t> a </a:t>
            </a:r>
            <a:r>
              <a:rPr lang="nl-BE" sz="2000" dirty="0" err="1" smtClean="0">
                <a:latin typeface="Candara" pitchFamily="34" charset="0"/>
              </a:rPr>
              <a:t>lu</a:t>
            </a:r>
            <a:r>
              <a:rPr lang="nl-BE" sz="2000" dirty="0" smtClean="0">
                <a:latin typeface="Candara" pitchFamily="34" charset="0"/>
              </a:rPr>
              <a:t> vos </a:t>
            </a:r>
          </a:p>
          <a:p>
            <a:pPr>
              <a:buNone/>
            </a:pPr>
            <a:r>
              <a:rPr lang="nl-BE" sz="2000" dirty="0" smtClean="0">
                <a:latin typeface="Candara" pitchFamily="34" charset="0"/>
              </a:rPr>
              <a:t>notes, il vous a laissé de nouveau quelques mots…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159426" y="2444365"/>
            <a:ext cx="4232861" cy="4298832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sz="1400" dirty="0" smtClean="0">
              <a:solidFill>
                <a:schemeClr val="tx1"/>
              </a:solidFill>
            </a:endParaRPr>
          </a:p>
          <a:p>
            <a:r>
              <a:rPr lang="nl-BE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nl-BE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</a:t>
            </a:r>
          </a:p>
          <a:p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Chers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collègues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j’ai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lu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avec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intérêt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vos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résultats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de recherche. Mes félicitations!  Mettez-vous au travail pour </a:t>
            </a:r>
            <a:r>
              <a:rPr lang="nl-BE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l’article à rédiger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</a:t>
            </a:r>
          </a:p>
          <a:p>
            <a:endParaRPr lang="nl-BE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Tous les articles composés par l’équipe de  journalistes de notre rédaction “Etoile” * seront mis ensemble  dans les jours à venir. La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publication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est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prévue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pour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la fin du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mois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</a:t>
            </a:r>
          </a:p>
          <a:p>
            <a:endParaRPr lang="nl-BE" sz="1600" dirty="0" smtClean="0">
              <a:solidFill>
                <a:schemeClr val="tx2">
                  <a:lumMod val="75000"/>
                </a:schemeClr>
              </a:solidFill>
              <a:latin typeface="Lucida Handwriting" pitchFamily="66" charset="0"/>
            </a:endParaRPr>
          </a:p>
          <a:p>
            <a:r>
              <a:rPr lang="nl-BE" sz="1600" dirty="0" smtClean="0">
                <a:solidFill>
                  <a:schemeClr val="tx2">
                    <a:lumMod val="75000"/>
                  </a:schemeClr>
                </a:solidFill>
                <a:latin typeface="Lucida Handwriting" pitchFamily="66" charset="0"/>
              </a:rPr>
              <a:t>X</a:t>
            </a:r>
            <a:endParaRPr lang="nl-BE" sz="1600" dirty="0">
              <a:solidFill>
                <a:schemeClr val="tx2">
                  <a:lumMod val="75000"/>
                </a:schemeClr>
              </a:solidFill>
              <a:latin typeface="Lucida Handwriting" pitchFamily="66" charset="0"/>
            </a:endParaRPr>
          </a:p>
          <a:p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6" name="Stroomdiagram: Verbindingslijn 5"/>
          <p:cNvSpPr/>
          <p:nvPr/>
        </p:nvSpPr>
        <p:spPr>
          <a:xfrm>
            <a:off x="1547664" y="2420888"/>
            <a:ext cx="360040" cy="360040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5831632" y="5934670"/>
            <a:ext cx="33123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 smtClean="0">
                <a:latin typeface="Candara" pitchFamily="34" charset="0"/>
              </a:rPr>
              <a:t>*en </a:t>
            </a:r>
            <a:r>
              <a:rPr lang="nl-BE" sz="1600" dirty="0" err="1" smtClean="0">
                <a:latin typeface="Candara" pitchFamily="34" charset="0"/>
              </a:rPr>
              <a:t>réalité</a:t>
            </a:r>
            <a:r>
              <a:rPr lang="nl-BE" sz="1600" dirty="0" smtClean="0">
                <a:latin typeface="Candara" pitchFamily="34" charset="0"/>
              </a:rPr>
              <a:t>, les </a:t>
            </a:r>
            <a:r>
              <a:rPr lang="nl-BE" sz="1600" dirty="0" err="1" smtClean="0">
                <a:latin typeface="Candara" pitchFamily="34" charset="0"/>
              </a:rPr>
              <a:t>articles</a:t>
            </a:r>
            <a:r>
              <a:rPr lang="nl-BE" sz="1600" dirty="0" smtClean="0">
                <a:latin typeface="Candara" pitchFamily="34" charset="0"/>
              </a:rPr>
              <a:t> </a:t>
            </a:r>
            <a:r>
              <a:rPr lang="nl-BE" sz="1600" dirty="0" err="1" smtClean="0">
                <a:latin typeface="Candara" pitchFamily="34" charset="0"/>
              </a:rPr>
              <a:t>seront</a:t>
            </a:r>
            <a:r>
              <a:rPr lang="nl-BE" sz="1600" dirty="0" smtClean="0">
                <a:latin typeface="Candara" pitchFamily="34" charset="0"/>
              </a:rPr>
              <a:t>    </a:t>
            </a:r>
          </a:p>
          <a:p>
            <a:r>
              <a:rPr lang="nl-BE" sz="1600" dirty="0" smtClean="0">
                <a:latin typeface="Candara" pitchFamily="34" charset="0"/>
              </a:rPr>
              <a:t>  </a:t>
            </a:r>
            <a:r>
              <a:rPr lang="nl-BE" sz="1600" dirty="0" err="1" smtClean="0">
                <a:latin typeface="Candara" pitchFamily="34" charset="0"/>
              </a:rPr>
              <a:t>publiés</a:t>
            </a:r>
            <a:r>
              <a:rPr lang="nl-BE" sz="1600" dirty="0" smtClean="0">
                <a:latin typeface="Candara" pitchFamily="34" charset="0"/>
              </a:rPr>
              <a:t> dans </a:t>
            </a:r>
            <a:r>
              <a:rPr lang="nl-BE" sz="1600" dirty="0" err="1" smtClean="0">
                <a:latin typeface="Candara" pitchFamily="34" charset="0"/>
              </a:rPr>
              <a:t>le</a:t>
            </a:r>
            <a:r>
              <a:rPr lang="nl-BE" sz="1600" dirty="0" smtClean="0">
                <a:latin typeface="Candara" pitchFamily="34" charset="0"/>
              </a:rPr>
              <a:t> </a:t>
            </a:r>
            <a:r>
              <a:rPr lang="nl-BE" sz="1600" dirty="0" err="1" smtClean="0">
                <a:latin typeface="Candara" pitchFamily="34" charset="0"/>
              </a:rPr>
              <a:t>journal</a:t>
            </a:r>
            <a:r>
              <a:rPr lang="nl-BE" sz="1600" dirty="0" smtClean="0">
                <a:latin typeface="Candara" pitchFamily="34" charset="0"/>
              </a:rPr>
              <a:t> de </a:t>
            </a:r>
            <a:r>
              <a:rPr lang="nl-BE" sz="1600" dirty="0" err="1" smtClean="0">
                <a:latin typeface="Candara" pitchFamily="34" charset="0"/>
              </a:rPr>
              <a:t>l’école</a:t>
            </a:r>
            <a:r>
              <a:rPr lang="nl-BE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5815" y="0"/>
            <a:ext cx="1878186" cy="1628800"/>
          </a:xfrm>
          <a:prstGeom prst="wedgeRoundRectCallou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5. </a:t>
            </a:r>
            <a:r>
              <a:rPr lang="nl-BE" dirty="0" smtClean="0">
                <a:latin typeface="Candara" pitchFamily="34" charset="0"/>
              </a:rPr>
              <a:t>Et maintenant?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BE" sz="2000" dirty="0" err="1" smtClean="0">
                <a:latin typeface="Candara" pitchFamily="34" charset="0"/>
              </a:rPr>
              <a:t>Retournez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aux</a:t>
            </a:r>
            <a:r>
              <a:rPr lang="nl-BE" sz="2000" dirty="0" smtClean="0">
                <a:latin typeface="Candara" pitchFamily="34" charset="0"/>
              </a:rPr>
              <a:t> “</a:t>
            </a:r>
            <a:r>
              <a:rPr lang="nl-BE" sz="2000" dirty="0" err="1" smtClean="0">
                <a:latin typeface="Candara" pitchFamily="34" charset="0"/>
              </a:rPr>
              <a:t>Objectifs</a:t>
            </a:r>
            <a:r>
              <a:rPr lang="nl-BE" sz="2000" dirty="0" smtClean="0">
                <a:latin typeface="Candara" pitchFamily="34" charset="0"/>
              </a:rPr>
              <a:t>”             et </a:t>
            </a:r>
            <a:r>
              <a:rPr lang="nl-BE" sz="2000" dirty="0" err="1" smtClean="0">
                <a:latin typeface="Candara" pitchFamily="34" charset="0"/>
              </a:rPr>
              <a:t>regardez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ce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que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vous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avez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appris</a:t>
            </a:r>
            <a:r>
              <a:rPr lang="nl-BE" sz="2000" dirty="0" smtClean="0">
                <a:latin typeface="Candara" pitchFamily="34" charset="0"/>
              </a:rPr>
              <a:t> et </a:t>
            </a:r>
          </a:p>
          <a:p>
            <a:pPr>
              <a:buNone/>
            </a:pPr>
            <a:r>
              <a:rPr lang="nl-BE" sz="2000" dirty="0" err="1" smtClean="0">
                <a:latin typeface="Candara" pitchFamily="34" charset="0"/>
              </a:rPr>
              <a:t>réalisé</a:t>
            </a:r>
            <a:r>
              <a:rPr lang="nl-BE" sz="2000" dirty="0" smtClean="0">
                <a:latin typeface="Candara" pitchFamily="34" charset="0"/>
              </a:rPr>
              <a:t> (!), peut-être même sans que vous vous </a:t>
            </a:r>
            <a:r>
              <a:rPr lang="nl-BE" sz="2000" dirty="0" err="1" smtClean="0">
                <a:latin typeface="Candara" pitchFamily="34" charset="0"/>
              </a:rPr>
              <a:t>l’ayez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réalisé</a:t>
            </a:r>
            <a:r>
              <a:rPr lang="nl-BE" sz="2000" dirty="0" smtClean="0">
                <a:latin typeface="Candara" pitchFamily="34" charset="0"/>
              </a:rPr>
              <a:t> </a:t>
            </a:r>
          </a:p>
          <a:p>
            <a:pPr>
              <a:buNone/>
            </a:pPr>
            <a:r>
              <a:rPr lang="nl-BE" sz="2000" dirty="0" err="1" smtClean="0">
                <a:latin typeface="Candara" pitchFamily="34" charset="0"/>
              </a:rPr>
              <a:t>consciemment</a:t>
            </a:r>
            <a:r>
              <a:rPr lang="nl-BE" sz="2000" dirty="0" smtClean="0">
                <a:latin typeface="Candara" pitchFamily="34" charset="0"/>
              </a:rPr>
              <a:t>…</a:t>
            </a:r>
          </a:p>
          <a:p>
            <a:pPr>
              <a:buNone/>
            </a:pPr>
            <a:endParaRPr lang="nl-BE" sz="2000" dirty="0" smtClean="0">
              <a:latin typeface="Candara" pitchFamily="34" charset="0"/>
            </a:endParaRPr>
          </a:p>
          <a:p>
            <a:pPr>
              <a:buNone/>
            </a:pPr>
            <a:r>
              <a:rPr lang="nl-BE" sz="2000" dirty="0" err="1" smtClean="0">
                <a:latin typeface="Candara" pitchFamily="34" charset="0"/>
              </a:rPr>
              <a:t>Une</a:t>
            </a:r>
            <a:r>
              <a:rPr lang="nl-BE" sz="2000" dirty="0" smtClean="0">
                <a:latin typeface="Candara" pitchFamily="34" charset="0"/>
              </a:rPr>
              <a:t> </a:t>
            </a:r>
            <a:r>
              <a:rPr lang="nl-BE" sz="2000" dirty="0" err="1" smtClean="0">
                <a:latin typeface="Candara" pitchFamily="34" charset="0"/>
              </a:rPr>
              <a:t>fois</a:t>
            </a:r>
            <a:r>
              <a:rPr lang="nl-BE" sz="2000" dirty="0" smtClean="0">
                <a:latin typeface="Candara" pitchFamily="34" charset="0"/>
              </a:rPr>
              <a:t> de plus, mes </a:t>
            </a:r>
            <a:r>
              <a:rPr lang="nl-BE" sz="2000" dirty="0" err="1" smtClean="0">
                <a:latin typeface="Candara" pitchFamily="34" charset="0"/>
              </a:rPr>
              <a:t>félicitations</a:t>
            </a:r>
            <a:r>
              <a:rPr lang="nl-BE" sz="2000" dirty="0" smtClean="0">
                <a:latin typeface="Candara" pitchFamily="34" charset="0"/>
              </a:rPr>
              <a:t>!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077072"/>
            <a:ext cx="1885950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 descr="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221088"/>
            <a:ext cx="2352675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Afbeelding 5" descr="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077072"/>
            <a:ext cx="3384376" cy="2502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484784"/>
            <a:ext cx="600536" cy="520797"/>
          </a:xfrm>
          <a:prstGeom prst="wedgeRoundRectCallou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6. </a:t>
            </a:r>
            <a:r>
              <a:rPr lang="nl-BE" dirty="0" smtClean="0">
                <a:latin typeface="Candara" pitchFamily="34" charset="0"/>
              </a:rPr>
              <a:t>Ressources:</a:t>
            </a:r>
            <a:endParaRPr lang="nl-NL" dirty="0">
              <a:latin typeface="Candar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nl-NL" sz="1800" dirty="0" smtClean="0">
                <a:latin typeface="Candara" pitchFamily="34" charset="0"/>
                <a:hlinkClick r:id="rId3"/>
              </a:rPr>
              <a:t>http://www.youtube.com/watch?v=EMMYZopiqhA</a:t>
            </a:r>
            <a:endParaRPr lang="nl-NL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1800" u="sng" dirty="0" smtClean="0">
                <a:latin typeface="Candara" pitchFamily="34" charset="0"/>
                <a:hlinkClick r:id="rId4"/>
              </a:rPr>
              <a:t>http://www.ina.fr/pub/hygiene-beaute-sante/video/PUB3774422059/chanel-coco-parfum-femme.fr.html</a:t>
            </a:r>
            <a:r>
              <a:rPr lang="nl-NL" sz="1800" dirty="0" smtClean="0">
                <a:latin typeface="Candara" pitchFamily="34" charset="0"/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nl-BE" sz="1800" dirty="0" smtClean="0">
                <a:latin typeface="Candara" pitchFamily="34" charset="0"/>
                <a:hlinkClick r:id="rId5"/>
              </a:rPr>
              <a:t>http://www.toutenparfum.com/historique/chanel/chanel.php</a:t>
            </a:r>
            <a:endParaRPr lang="nl-NL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BE" sz="1800" dirty="0" smtClean="0">
                <a:latin typeface="Candara" pitchFamily="34" charset="0"/>
                <a:hlinkClick r:id="rId6"/>
              </a:rPr>
              <a:t>http://www.momes.net/dictionnaire/c/chanelgabrielle.html</a:t>
            </a:r>
            <a:endParaRPr lang="nl-BE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NL" sz="1800" dirty="0" smtClean="0">
                <a:latin typeface="Candara" pitchFamily="34" charset="0"/>
                <a:hlinkClick r:id="rId7"/>
              </a:rPr>
              <a:t>http://www.evene.fr/citations/coco-chanel</a:t>
            </a:r>
            <a:endParaRPr lang="nl-BE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BE" sz="1800" dirty="0" smtClean="0">
                <a:latin typeface="Candara" pitchFamily="34" charset="0"/>
              </a:rPr>
              <a:t> </a:t>
            </a:r>
            <a:r>
              <a:rPr lang="nl-NL" sz="1800" dirty="0" smtClean="0">
                <a:latin typeface="Candara" pitchFamily="34" charset="0"/>
                <a:hlinkClick r:id="rId8"/>
              </a:rPr>
              <a:t>http://www.rosadoc.be/site/rosa/francais/reperes/spot/chanel.htm</a:t>
            </a:r>
            <a:endParaRPr lang="nl-NL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NL" sz="1800" dirty="0" smtClean="0">
                <a:latin typeface="Candara" pitchFamily="34" charset="0"/>
                <a:hlinkClick r:id="rId9"/>
              </a:rPr>
              <a:t>http://chanel-news.chanel.com/fr/archives/la-vie-de-mademoiselle-une-biographie-par-justine-picardie/</a:t>
            </a:r>
            <a:endParaRPr lang="nl-NL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NL" sz="1800" dirty="0" smtClean="0">
                <a:latin typeface="Candara" pitchFamily="34" charset="0"/>
                <a:hlinkClick r:id="rId10"/>
              </a:rPr>
              <a:t>http://recherche.fnac.com/Search/SearchResult.aspx?SCat=0%211&amp;Search=coco+chanel&amp;sft=1&amp;submitbtn=Ok</a:t>
            </a:r>
            <a:endParaRPr lang="nl-NL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NL" sz="1800" dirty="0" smtClean="0">
                <a:latin typeface="Candara" pitchFamily="34" charset="0"/>
                <a:hlinkClick r:id="rId11"/>
              </a:rPr>
              <a:t>http://www.allocine.fr/film/fichefilm-128901/palmares/</a:t>
            </a:r>
            <a:endParaRPr lang="nl-BE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r>
              <a:rPr lang="nl-NL" sz="1800" dirty="0" smtClean="0">
                <a:hlinkClick r:id="rId12"/>
              </a:rPr>
              <a:t>http://www.puretrend.com/marque/chanel_b4294719633/histoire_i1/1</a:t>
            </a:r>
            <a:endParaRPr lang="nl-BE" sz="1800" dirty="0" smtClean="0"/>
          </a:p>
          <a:p>
            <a:pPr>
              <a:buBlip>
                <a:blip r:embed="rId2"/>
              </a:buBlip>
            </a:pPr>
            <a:r>
              <a:rPr lang="nl-BE" sz="1800" dirty="0" err="1" smtClean="0">
                <a:hlinkClick r:id="rId13"/>
              </a:rPr>
              <a:t>ht</a:t>
            </a:r>
            <a:r>
              <a:rPr lang="nl-NL" sz="1800" dirty="0" err="1" smtClean="0">
                <a:hlinkClick r:id="rId13"/>
              </a:rPr>
              <a:t>tp</a:t>
            </a:r>
            <a:r>
              <a:rPr lang="nl-NL" sz="1800" dirty="0" smtClean="0">
                <a:hlinkClick r:id="rId13"/>
              </a:rPr>
              <a:t>://</a:t>
            </a:r>
            <a:r>
              <a:rPr lang="nl-NL" sz="1800" dirty="0" err="1" smtClean="0">
                <a:hlinkClick r:id="rId13"/>
              </a:rPr>
              <a:t>www.chanel.com</a:t>
            </a:r>
            <a:r>
              <a:rPr lang="nl-NL" sz="1800" dirty="0" smtClean="0">
                <a:hlinkClick r:id="rId13"/>
              </a:rPr>
              <a:t>/</a:t>
            </a:r>
            <a:endParaRPr lang="nl-NL" sz="1800" dirty="0" smtClean="0"/>
          </a:p>
          <a:p>
            <a:pPr>
              <a:buBlip>
                <a:blip r:embed="rId2"/>
              </a:buBlip>
            </a:pPr>
            <a:r>
              <a:rPr lang="nl-NL" sz="1800" dirty="0" smtClean="0">
                <a:hlinkClick r:id="rId14"/>
              </a:rPr>
              <a:t>http://www.larousse.fr/dictionnaires</a:t>
            </a:r>
            <a:endParaRPr lang="nl-BE" sz="1800" dirty="0" smtClean="0"/>
          </a:p>
          <a:p>
            <a:pPr>
              <a:buBlip>
                <a:blip r:embed="rId2"/>
              </a:buBlip>
            </a:pPr>
            <a:endParaRPr lang="nl-NL" sz="1800" dirty="0" smtClean="0"/>
          </a:p>
          <a:p>
            <a:pPr>
              <a:buBlip>
                <a:blip r:embed="rId2"/>
              </a:buBlip>
            </a:pPr>
            <a:endParaRPr lang="nl-NL" sz="1800" dirty="0" smtClean="0"/>
          </a:p>
          <a:p>
            <a:pPr>
              <a:buBlip>
                <a:blip r:embed="rId2"/>
              </a:buBlip>
            </a:pPr>
            <a:endParaRPr lang="nl-BE" sz="1800" dirty="0" smtClean="0">
              <a:latin typeface="Candara" pitchFamily="34" charset="0"/>
            </a:endParaRPr>
          </a:p>
          <a:p>
            <a:pPr>
              <a:buNone/>
            </a:pPr>
            <a:endParaRPr lang="nl-BE" sz="1800" dirty="0" smtClean="0">
              <a:latin typeface="Candara" pitchFamily="34" charset="0"/>
            </a:endParaRPr>
          </a:p>
          <a:p>
            <a:pPr>
              <a:buBlip>
                <a:blip r:embed="rId2"/>
              </a:buBlip>
            </a:pPr>
            <a:endParaRPr lang="nl-NL" sz="1800" dirty="0" smtClean="0"/>
          </a:p>
          <a:p>
            <a:pPr>
              <a:buBlip>
                <a:blip r:embed="rId2"/>
              </a:buBlip>
            </a:pPr>
            <a:endParaRPr lang="nl-BE" i="1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g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000875" y="0"/>
            <a:ext cx="2143125" cy="2143125"/>
          </a:xfrm>
          <a:prstGeom prst="flowChartConnec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6768752" cy="5070031"/>
          </a:xfrm>
          <a:prstGeom prst="rect">
            <a:avLst/>
          </a:prstGeom>
        </p:spPr>
      </p:pic>
      <p:pic>
        <p:nvPicPr>
          <p:cNvPr id="3" name="Afbeelding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77072"/>
            <a:ext cx="1828800" cy="249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mtClean="0">
                <a:latin typeface="Candara" pitchFamily="34" charset="0"/>
              </a:rPr>
              <a:t>À la rédaction…</a:t>
            </a:r>
            <a:endParaRPr lang="fr-FR">
              <a:latin typeface="Candara" pitchFamily="34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400" dirty="0" smtClean="0">
                <a:latin typeface="Candara" pitchFamily="34" charset="0"/>
              </a:rPr>
              <a:t>Avec le lien, il vous a laissé un petit mot: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5" name="Rechthoek 4"/>
          <p:cNvSpPr/>
          <p:nvPr/>
        </p:nvSpPr>
        <p:spPr>
          <a:xfrm>
            <a:off x="1157128" y="1935639"/>
            <a:ext cx="4775450" cy="4793774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  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Chers collègues,  </a:t>
            </a:r>
            <a:r>
              <a:rPr lang="fr-FR" dirty="0" smtClean="0">
                <a:solidFill>
                  <a:schemeClr val="tx1"/>
                </a:solidFill>
                <a:latin typeface="Book Antiqua" pitchFamily="18" charset="0"/>
              </a:rPr>
              <a:t>j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’attends de vous un article de trois A4 avec une histoire riche et bien élaborée sur la vie de Coco Chanel.  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Avant de commencer, répondez à la question suivante. “Que savez-vous déjà sur Coco Chanel? “ 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Notez vos idées dans le dossier que vous élaborez vous-mêmes en Word. Faites une petite discussion à deux.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Je vous envoie encore un courriel avec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les instructions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</a:t>
            </a:r>
          </a:p>
          <a:p>
            <a:endParaRPr lang="fr-FR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Bon travail!</a:t>
            </a: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Stroomdiagram: Verbindingslijn 5"/>
          <p:cNvSpPr/>
          <p:nvPr/>
        </p:nvSpPr>
        <p:spPr>
          <a:xfrm>
            <a:off x="1547664" y="1844824"/>
            <a:ext cx="360040" cy="360040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57" y="-243408"/>
            <a:ext cx="9478439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323528" y="1700808"/>
            <a:ext cx="9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>
                <a:latin typeface="Candara" pitchFamily="34" charset="0"/>
              </a:rPr>
              <a:t>Chers collègues,</a:t>
            </a:r>
          </a:p>
          <a:p>
            <a:pPr>
              <a:buNone/>
            </a:pPr>
            <a:r>
              <a:rPr lang="fr-FR" dirty="0" smtClean="0">
                <a:latin typeface="Candara" pitchFamily="34" charset="0"/>
              </a:rPr>
              <a:t>Ci-dessous, les instructions concrètes.</a:t>
            </a:r>
          </a:p>
          <a:p>
            <a:pPr>
              <a:buNone/>
            </a:pPr>
            <a:endParaRPr lang="fr-FR" dirty="0" smtClean="0">
              <a:latin typeface="Candara" pitchFamily="34" charset="0"/>
            </a:endParaRPr>
          </a:p>
          <a:p>
            <a:pPr>
              <a:buFontTx/>
              <a:buAutoNum type="arabicPeriod"/>
            </a:pPr>
            <a:r>
              <a:rPr lang="fr-FR" dirty="0" smtClean="0">
                <a:latin typeface="Candara" pitchFamily="34" charset="0"/>
              </a:rPr>
              <a:t>Vous élaborez la </a:t>
            </a:r>
            <a:r>
              <a:rPr lang="fr-FR" dirty="0" err="1" smtClean="0">
                <a:latin typeface="Candara" pitchFamily="34" charset="0"/>
              </a:rPr>
              <a:t>webquest</a:t>
            </a:r>
            <a:r>
              <a:rPr lang="fr-FR" dirty="0" smtClean="0">
                <a:latin typeface="Candara" pitchFamily="34" charset="0"/>
              </a:rPr>
              <a:t> </a:t>
            </a:r>
            <a:r>
              <a:rPr lang="fr-FR" b="1" dirty="0" smtClean="0">
                <a:latin typeface="Candara" pitchFamily="34" charset="0"/>
              </a:rPr>
              <a:t>à deux</a:t>
            </a:r>
            <a:r>
              <a:rPr lang="fr-FR" dirty="0" smtClean="0">
                <a:latin typeface="Candara" pitchFamily="34" charset="0"/>
              </a:rPr>
              <a:t>. </a:t>
            </a:r>
          </a:p>
          <a:p>
            <a:r>
              <a:rPr lang="fr-FR" dirty="0" smtClean="0">
                <a:latin typeface="Candara" pitchFamily="34" charset="0"/>
              </a:rPr>
              <a:t>2. Vous avez </a:t>
            </a:r>
            <a:r>
              <a:rPr lang="fr-FR" b="1" dirty="0" smtClean="0">
                <a:latin typeface="Candara" pitchFamily="34" charset="0"/>
              </a:rPr>
              <a:t>50 minutes </a:t>
            </a:r>
            <a:r>
              <a:rPr lang="fr-FR" dirty="0" smtClean="0">
                <a:latin typeface="Candara" pitchFamily="34" charset="0"/>
              </a:rPr>
              <a:t>pour faire des recherches. </a:t>
            </a:r>
          </a:p>
          <a:p>
            <a:r>
              <a:rPr lang="fr-FR" dirty="0" smtClean="0">
                <a:latin typeface="Candara" pitchFamily="34" charset="0"/>
              </a:rPr>
              <a:t>3. Vous élaborez les </a:t>
            </a:r>
            <a:r>
              <a:rPr lang="fr-FR" b="1" dirty="0" smtClean="0">
                <a:latin typeface="Candara" pitchFamily="34" charset="0"/>
              </a:rPr>
              <a:t>activités supplémentaires</a:t>
            </a:r>
            <a:r>
              <a:rPr lang="fr-FR" dirty="0" smtClean="0">
                <a:latin typeface="Candara" pitchFamily="34" charset="0"/>
              </a:rPr>
              <a:t> de la </a:t>
            </a:r>
            <a:r>
              <a:rPr lang="fr-FR" dirty="0" err="1" smtClean="0">
                <a:latin typeface="Candara" pitchFamily="34" charset="0"/>
              </a:rPr>
              <a:t>webquest</a:t>
            </a:r>
            <a:r>
              <a:rPr lang="fr-FR" dirty="0" smtClean="0">
                <a:latin typeface="Candara" pitchFamily="34" charset="0"/>
              </a:rPr>
              <a:t> </a:t>
            </a:r>
            <a:r>
              <a:rPr lang="fr-FR" b="1" dirty="0" smtClean="0">
                <a:latin typeface="Candara" pitchFamily="34" charset="0"/>
              </a:rPr>
              <a:t> </a:t>
            </a:r>
            <a:r>
              <a:rPr lang="fr-FR" dirty="0" smtClean="0">
                <a:latin typeface="Candara" pitchFamily="34" charset="0"/>
              </a:rPr>
              <a:t>(indiquées par         ) et </a:t>
            </a:r>
          </a:p>
          <a:p>
            <a:r>
              <a:rPr lang="fr-FR" dirty="0" smtClean="0">
                <a:latin typeface="Candara" pitchFamily="34" charset="0"/>
              </a:rPr>
              <a:t>     vous </a:t>
            </a:r>
            <a:r>
              <a:rPr lang="fr-FR" b="1" dirty="0" smtClean="0">
                <a:latin typeface="Candara" pitchFamily="34" charset="0"/>
              </a:rPr>
              <a:t>notez</a:t>
            </a:r>
            <a:r>
              <a:rPr lang="fr-FR" dirty="0" smtClean="0">
                <a:latin typeface="Candara" pitchFamily="34" charset="0"/>
              </a:rPr>
              <a:t> les réponses dans un document Word, crée par vous-mêmes.</a:t>
            </a:r>
          </a:p>
          <a:p>
            <a:endParaRPr lang="fr-FR" dirty="0" smtClean="0">
              <a:latin typeface="Candara" pitchFamily="34" charset="0"/>
            </a:endParaRPr>
          </a:p>
          <a:p>
            <a:r>
              <a:rPr lang="fr-FR" dirty="0" smtClean="0">
                <a:latin typeface="Candara" pitchFamily="34" charset="0"/>
              </a:rPr>
              <a:t>4. Vous rédigez un article de </a:t>
            </a:r>
            <a:r>
              <a:rPr lang="fr-FR" b="1" dirty="0" smtClean="0">
                <a:latin typeface="Candara" pitchFamily="34" charset="0"/>
              </a:rPr>
              <a:t>deux A4 </a:t>
            </a:r>
            <a:r>
              <a:rPr lang="fr-FR" dirty="0" smtClean="0">
                <a:latin typeface="Candara" pitchFamily="34" charset="0"/>
              </a:rPr>
              <a:t>sur Coco Chanel </a:t>
            </a:r>
            <a:r>
              <a:rPr lang="fr-FR" b="1" dirty="0" smtClean="0">
                <a:latin typeface="Candara" pitchFamily="34" charset="0"/>
              </a:rPr>
              <a:t>à  deux</a:t>
            </a:r>
            <a:r>
              <a:rPr lang="fr-FR" dirty="0" smtClean="0">
                <a:latin typeface="Candara" pitchFamily="34" charset="0"/>
              </a:rPr>
              <a:t>. Vous choisissez </a:t>
            </a:r>
            <a:r>
              <a:rPr lang="fr-FR" b="1" dirty="0" smtClean="0">
                <a:latin typeface="Candara" pitchFamily="34" charset="0"/>
              </a:rPr>
              <a:t>un thème   </a:t>
            </a:r>
          </a:p>
          <a:p>
            <a:r>
              <a:rPr lang="fr-FR" dirty="0" smtClean="0">
                <a:latin typeface="Candara" pitchFamily="34" charset="0"/>
              </a:rPr>
              <a:t>    spécifique (vêtements, biographie,…). (</a:t>
            </a:r>
            <a:r>
              <a:rPr lang="fr-FR" dirty="0" err="1" smtClean="0">
                <a:latin typeface="Candara" pitchFamily="34" charset="0"/>
              </a:rPr>
              <a:t>Verdana</a:t>
            </a:r>
            <a:r>
              <a:rPr lang="fr-FR" dirty="0" smtClean="0">
                <a:latin typeface="Candara" pitchFamily="34" charset="0"/>
              </a:rPr>
              <a:t>, 10, interligne 1,5)</a:t>
            </a:r>
          </a:p>
          <a:p>
            <a:r>
              <a:rPr lang="fr-FR" dirty="0" smtClean="0">
                <a:latin typeface="Candara" pitchFamily="34" charset="0"/>
              </a:rPr>
              <a:t>5. L’élaboration de l’article même se fait à la maison. Vous remettez l’article à la date </a:t>
            </a:r>
          </a:p>
          <a:p>
            <a:r>
              <a:rPr lang="fr-FR" dirty="0" smtClean="0">
                <a:latin typeface="Candara" pitchFamily="34" charset="0"/>
              </a:rPr>
              <a:t>     convenue. </a:t>
            </a:r>
          </a:p>
          <a:p>
            <a:r>
              <a:rPr lang="fr-FR" dirty="0" smtClean="0">
                <a:latin typeface="Candara" pitchFamily="34" charset="0"/>
              </a:rPr>
              <a:t>7. </a:t>
            </a:r>
            <a:r>
              <a:rPr lang="nl-NL" dirty="0" err="1" smtClean="0">
                <a:latin typeface="Candara" pitchFamily="34" charset="0"/>
              </a:rPr>
              <a:t>L’article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élaboré</a:t>
            </a:r>
            <a:r>
              <a:rPr lang="nl-NL" dirty="0" smtClean="0">
                <a:latin typeface="Candara" pitchFamily="34" charset="0"/>
              </a:rPr>
              <a:t> est </a:t>
            </a:r>
            <a:r>
              <a:rPr lang="nl-NL" dirty="0" err="1" smtClean="0">
                <a:latin typeface="Candara" pitchFamily="34" charset="0"/>
              </a:rPr>
              <a:t>un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excercice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d’expression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écrite</a:t>
            </a:r>
            <a:r>
              <a:rPr lang="nl-NL" dirty="0" smtClean="0">
                <a:latin typeface="Candara" pitchFamily="34" charset="0"/>
              </a:rPr>
              <a:t> complet: </a:t>
            </a:r>
            <a:r>
              <a:rPr lang="nl-NL" dirty="0" err="1" smtClean="0">
                <a:latin typeface="Candara" pitchFamily="34" charset="0"/>
              </a:rPr>
              <a:t>faites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attention</a:t>
            </a:r>
            <a:r>
              <a:rPr lang="nl-NL" dirty="0" smtClean="0">
                <a:latin typeface="Candara" pitchFamily="34" charset="0"/>
              </a:rPr>
              <a:t> à la   </a:t>
            </a:r>
          </a:p>
          <a:p>
            <a:r>
              <a:rPr lang="nl-NL" b="1" dirty="0" smtClean="0">
                <a:latin typeface="Candara" pitchFamily="34" charset="0"/>
              </a:rPr>
              <a:t>    </a:t>
            </a:r>
            <a:r>
              <a:rPr lang="nl-NL" b="1" dirty="0" err="1" smtClean="0">
                <a:latin typeface="Candara" pitchFamily="34" charset="0"/>
              </a:rPr>
              <a:t>grammaire</a:t>
            </a:r>
            <a:r>
              <a:rPr lang="nl-NL" dirty="0" smtClean="0">
                <a:latin typeface="Candara" pitchFamily="34" charset="0"/>
              </a:rPr>
              <a:t> et au </a:t>
            </a:r>
            <a:r>
              <a:rPr lang="nl-NL" b="1" dirty="0" smtClean="0">
                <a:latin typeface="Candara" pitchFamily="34" charset="0"/>
              </a:rPr>
              <a:t>vocabulaire.</a:t>
            </a:r>
          </a:p>
          <a:p>
            <a:r>
              <a:rPr lang="nl-NL" dirty="0" smtClean="0">
                <a:latin typeface="Candara" pitchFamily="34" charset="0"/>
              </a:rPr>
              <a:t>8</a:t>
            </a:r>
            <a:r>
              <a:rPr lang="nl-NL" b="1" dirty="0" smtClean="0">
                <a:latin typeface="Candara" pitchFamily="34" charset="0"/>
              </a:rPr>
              <a:t>. </a:t>
            </a:r>
            <a:r>
              <a:rPr lang="nl-NL" dirty="0" smtClean="0">
                <a:latin typeface="Candara" pitchFamily="34" charset="0"/>
              </a:rPr>
              <a:t>Les sites </a:t>
            </a:r>
            <a:r>
              <a:rPr lang="nl-NL" dirty="0" err="1" smtClean="0">
                <a:latin typeface="Candara" pitchFamily="34" charset="0"/>
              </a:rPr>
              <a:t>sont</a:t>
            </a:r>
            <a:r>
              <a:rPr lang="nl-NL" dirty="0" smtClean="0">
                <a:latin typeface="Candara" pitchFamily="34" charset="0"/>
              </a:rPr>
              <a:t> des </a:t>
            </a:r>
            <a:r>
              <a:rPr lang="nl-NL" dirty="0" err="1" smtClean="0">
                <a:latin typeface="Candara" pitchFamily="34" charset="0"/>
              </a:rPr>
              <a:t>sources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d’informations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mais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dirty="0" err="1" smtClean="0">
                <a:latin typeface="Candara" pitchFamily="34" charset="0"/>
              </a:rPr>
              <a:t>il</a:t>
            </a:r>
            <a:r>
              <a:rPr lang="nl-NL" dirty="0" smtClean="0">
                <a:latin typeface="Candara" pitchFamily="34" charset="0"/>
              </a:rPr>
              <a:t> est à </a:t>
            </a:r>
            <a:r>
              <a:rPr lang="nl-NL" dirty="0" err="1" smtClean="0">
                <a:latin typeface="Candara" pitchFamily="34" charset="0"/>
              </a:rPr>
              <a:t>vous</a:t>
            </a:r>
            <a:r>
              <a:rPr lang="nl-NL" dirty="0" smtClean="0">
                <a:latin typeface="Candara" pitchFamily="34" charset="0"/>
              </a:rPr>
              <a:t> de </a:t>
            </a:r>
            <a:r>
              <a:rPr lang="nl-NL" dirty="0" err="1" smtClean="0">
                <a:latin typeface="Candara" pitchFamily="34" charset="0"/>
              </a:rPr>
              <a:t>réécrire</a:t>
            </a:r>
            <a:r>
              <a:rPr lang="nl-NL" dirty="0" smtClean="0">
                <a:latin typeface="Candara" pitchFamily="34" charset="0"/>
              </a:rPr>
              <a:t> la </a:t>
            </a:r>
            <a:r>
              <a:rPr lang="nl-NL" dirty="0" err="1" smtClean="0">
                <a:latin typeface="Candara" pitchFamily="34" charset="0"/>
              </a:rPr>
              <a:t>documentation</a:t>
            </a:r>
            <a:r>
              <a:rPr lang="nl-NL" dirty="0" smtClean="0">
                <a:latin typeface="Candara" pitchFamily="34" charset="0"/>
              </a:rPr>
              <a:t>. </a:t>
            </a:r>
          </a:p>
          <a:p>
            <a:r>
              <a:rPr lang="nl-NL" dirty="0" smtClean="0">
                <a:latin typeface="Candara" pitchFamily="34" charset="0"/>
              </a:rPr>
              <a:t>     </a:t>
            </a:r>
            <a:r>
              <a:rPr lang="nl-NL" dirty="0" err="1" smtClean="0">
                <a:latin typeface="Candara" pitchFamily="34" charset="0"/>
              </a:rPr>
              <a:t>Le</a:t>
            </a:r>
            <a:r>
              <a:rPr lang="nl-NL" dirty="0" smtClean="0">
                <a:latin typeface="Candara" pitchFamily="34" charset="0"/>
              </a:rPr>
              <a:t> </a:t>
            </a:r>
            <a:r>
              <a:rPr lang="nl-NL" b="1" dirty="0" err="1" smtClean="0">
                <a:latin typeface="Candara" pitchFamily="34" charset="0"/>
              </a:rPr>
              <a:t>plagiat</a:t>
            </a:r>
            <a:r>
              <a:rPr lang="nl-NL" dirty="0" smtClean="0">
                <a:latin typeface="Candara" pitchFamily="34" charset="0"/>
              </a:rPr>
              <a:t> sera </a:t>
            </a:r>
            <a:r>
              <a:rPr lang="nl-NL" dirty="0" err="1" smtClean="0">
                <a:latin typeface="Candara" pitchFamily="34" charset="0"/>
              </a:rPr>
              <a:t>puni</a:t>
            </a:r>
            <a:r>
              <a:rPr lang="nl-NL" dirty="0" smtClean="0">
                <a:latin typeface="Candara" pitchFamily="34" charset="0"/>
              </a:rPr>
              <a:t>. </a:t>
            </a:r>
            <a:endParaRPr lang="fr-FR" dirty="0" smtClean="0">
              <a:latin typeface="Candara" pitchFamily="34" charset="0"/>
            </a:endParaRPr>
          </a:p>
          <a:p>
            <a:r>
              <a:rPr lang="fr-FR" dirty="0" smtClean="0">
                <a:latin typeface="Candara" pitchFamily="34" charset="0"/>
              </a:rPr>
              <a:t>     </a:t>
            </a:r>
          </a:p>
          <a:p>
            <a:pPr marL="457200" indent="-457200">
              <a:buClr>
                <a:schemeClr val="bg2"/>
              </a:buClr>
              <a:buFont typeface="+mj-lt"/>
              <a:buAutoNum type="arabicPeriod"/>
            </a:pPr>
            <a:r>
              <a:rPr lang="fr-FR" dirty="0" smtClean="0">
                <a:latin typeface="Candara" pitchFamily="34" charset="0"/>
              </a:rPr>
              <a:t>Bonne chance!</a:t>
            </a:r>
            <a:r>
              <a:rPr lang="nl-NL" dirty="0" smtClean="0">
                <a:latin typeface="Candara" pitchFamily="34" charset="0"/>
              </a:rPr>
              <a:t> </a:t>
            </a:r>
            <a:endParaRPr lang="nl-NL" b="1" dirty="0" smtClean="0">
              <a:latin typeface="Candara" pitchFamily="34" charset="0"/>
            </a:endParaRPr>
          </a:p>
          <a:p>
            <a:pPr>
              <a:buNone/>
            </a:pPr>
            <a:endParaRPr lang="fr-FR" dirty="0">
              <a:latin typeface="Candara" pitchFamily="34" charset="0"/>
            </a:endParaRPr>
          </a:p>
        </p:txBody>
      </p:sp>
      <p:pic>
        <p:nvPicPr>
          <p:cNvPr id="6" name="Afbeelding 5" descr="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68960"/>
            <a:ext cx="376436" cy="3387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476672"/>
            <a:ext cx="7308304" cy="769441"/>
          </a:xfrm>
          <a:prstGeom prst="rect">
            <a:avLst/>
          </a:prstGeom>
          <a:noFill/>
          <a:ln w="31750" cap="sq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latin typeface="Candara" pitchFamily="34" charset="0"/>
              </a:rPr>
              <a:t>Les instructions de la tâche...</a:t>
            </a:r>
            <a:endParaRPr lang="nl-BE" sz="4400" b="1" dirty="0">
              <a:latin typeface="Candar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55576" y="1052736"/>
            <a:ext cx="288032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43608" y="1052736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8517" y="0"/>
            <a:ext cx="2625484" cy="2276872"/>
          </a:xfrm>
          <a:prstGeom prst="wedgeRoundRectCallou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2. </a:t>
            </a:r>
            <a:r>
              <a:rPr lang="nl-BE" dirty="0" smtClean="0">
                <a:latin typeface="Candara" pitchFamily="34" charset="0"/>
              </a:rPr>
              <a:t>Objectifs</a:t>
            </a:r>
            <a:endParaRPr lang="nl-BE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BE" sz="2800" dirty="0" smtClean="0">
                <a:latin typeface="Candara" pitchFamily="34" charset="0"/>
              </a:rPr>
              <a:t>À la fin de cette webquest, vous êtes capables de:</a:t>
            </a:r>
          </a:p>
          <a:p>
            <a:pPr lvl="0">
              <a:buBlip>
                <a:blip r:embed="rId3"/>
              </a:buBlip>
            </a:pPr>
            <a:r>
              <a:rPr lang="fr-FR" sz="2800" dirty="0" smtClean="0">
                <a:latin typeface="Candara" pitchFamily="34" charset="0"/>
              </a:rPr>
              <a:t>chercher et de sélectionner de l’information de manière efficace</a:t>
            </a:r>
            <a:endParaRPr lang="nl-BE" sz="2800" dirty="0" smtClean="0">
              <a:latin typeface="Candara" pitchFamily="34" charset="0"/>
            </a:endParaRPr>
          </a:p>
          <a:p>
            <a:pPr lvl="0">
              <a:buBlip>
                <a:blip r:embed="rId3"/>
              </a:buBlip>
            </a:pPr>
            <a:r>
              <a:rPr lang="fr-FR" sz="2800" dirty="0" smtClean="0">
                <a:latin typeface="Candara" pitchFamily="34" charset="0"/>
              </a:rPr>
              <a:t>formuler votre opinion personnelle et de l’étayer avec des arguments constructifs</a:t>
            </a:r>
            <a:endParaRPr lang="nl-BE" sz="2800" dirty="0" smtClean="0">
              <a:latin typeface="Candara" pitchFamily="34" charset="0"/>
            </a:endParaRPr>
          </a:p>
          <a:p>
            <a:pPr lvl="0">
              <a:buBlip>
                <a:blip r:embed="rId3"/>
              </a:buBlip>
            </a:pPr>
            <a:r>
              <a:rPr lang="fr-FR" sz="2800" dirty="0" smtClean="0">
                <a:latin typeface="Candara" pitchFamily="34" charset="0"/>
              </a:rPr>
              <a:t>élaborer un article de manière structurée et soutenue, avec de l’information générale, des photos, des citations,…</a:t>
            </a:r>
            <a:endParaRPr lang="nl-BE" sz="2800" dirty="0" smtClean="0">
              <a:latin typeface="Candara" pitchFamily="34" charset="0"/>
            </a:endParaRPr>
          </a:p>
          <a:p>
            <a:pPr lvl="0">
              <a:buBlip>
                <a:blip r:embed="rId3"/>
              </a:buBlip>
            </a:pPr>
            <a:r>
              <a:rPr lang="fr-BE" sz="2800" dirty="0" smtClean="0">
                <a:latin typeface="Candara" pitchFamily="34" charset="0"/>
              </a:rPr>
              <a:t>mener à terme un travail de groupe.</a:t>
            </a:r>
            <a:endParaRPr lang="nl-BE" sz="2800" dirty="0" smtClean="0">
              <a:latin typeface="Candara" pitchFamily="34" charset="0"/>
            </a:endParaRPr>
          </a:p>
          <a:p>
            <a:pPr lvl="0">
              <a:buBlip>
                <a:blip r:embed="rId3"/>
              </a:buBlip>
            </a:pPr>
            <a:r>
              <a:rPr lang="fr-BE" sz="2800" dirty="0" smtClean="0">
                <a:latin typeface="Candara" pitchFamily="34" charset="0"/>
              </a:rPr>
              <a:t>donner des informations dans un français précis et correct. </a:t>
            </a:r>
          </a:p>
          <a:p>
            <a:pPr lvl="0">
              <a:buNone/>
            </a:pPr>
            <a:endParaRPr lang="fr-BE" sz="2800" dirty="0" smtClean="0">
              <a:latin typeface="Candara" pitchFamily="34" charset="0"/>
            </a:endParaRPr>
          </a:p>
          <a:p>
            <a:pPr lvl="0">
              <a:buNone/>
            </a:pPr>
            <a:r>
              <a:rPr lang="fr-BE" sz="2800" dirty="0" smtClean="0">
                <a:latin typeface="Candara" pitchFamily="34" charset="0"/>
              </a:rPr>
              <a:t>À la fin de cette </a:t>
            </a:r>
            <a:r>
              <a:rPr lang="fr-BE" sz="2800" dirty="0" err="1" smtClean="0">
                <a:latin typeface="Candara" pitchFamily="34" charset="0"/>
              </a:rPr>
              <a:t>webquest</a:t>
            </a:r>
            <a:r>
              <a:rPr lang="fr-BE" sz="2800" dirty="0" smtClean="0">
                <a:latin typeface="Candara" pitchFamily="34" charset="0"/>
              </a:rPr>
              <a:t>, vous:</a:t>
            </a:r>
          </a:p>
          <a:p>
            <a:pPr lvl="0">
              <a:buBlip>
                <a:blip r:embed="rId3"/>
              </a:buBlip>
            </a:pPr>
            <a:r>
              <a:rPr lang="fr-BE" sz="2800" dirty="0" smtClean="0">
                <a:latin typeface="Candara" pitchFamily="34" charset="0"/>
              </a:rPr>
              <a:t> connaissez une des plus grandes couturières de la culture française (et du monde entier).</a:t>
            </a:r>
          </a:p>
          <a:p>
            <a:pPr lvl="0">
              <a:buBlip>
                <a:blip r:embed="rId3"/>
              </a:buBlip>
            </a:pPr>
            <a:r>
              <a:rPr lang="fr-BE" sz="2800" dirty="0" smtClean="0">
                <a:latin typeface="Candara" pitchFamily="34" charset="0"/>
              </a:rPr>
              <a:t>faites partie d’une plus grande entité: tous les groupes forment ensemble la rédaction d’une périodique. Votre article a de l’importance!</a:t>
            </a:r>
          </a:p>
          <a:p>
            <a:pPr lvl="0">
              <a:buNone/>
            </a:pPr>
            <a:endParaRPr lang="fr-BE" sz="2400" dirty="0" smtClean="0"/>
          </a:p>
          <a:p>
            <a:pPr lvl="0">
              <a:buNone/>
            </a:pPr>
            <a:endParaRPr lang="nl-BE" sz="24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5508104" y="61653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retour à ‘et </a:t>
            </a:r>
            <a:r>
              <a:rPr lang="nl-BE" dirty="0" err="1" smtClean="0"/>
              <a:t>maintenant</a:t>
            </a:r>
            <a:r>
              <a:rPr lang="nl-BE" dirty="0" smtClean="0"/>
              <a:t>?’ </a:t>
            </a:r>
            <a:endParaRPr lang="nl-NL" dirty="0"/>
          </a:p>
        </p:txBody>
      </p:sp>
      <p:pic>
        <p:nvPicPr>
          <p:cNvPr id="7" name="Picture 3" descr="c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6093296"/>
            <a:ext cx="539988" cy="468288"/>
          </a:xfrm>
          <a:prstGeom prst="wedgeRoundRectCallou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3. </a:t>
            </a:r>
            <a:r>
              <a:rPr lang="nl-BE" dirty="0" smtClean="0">
                <a:latin typeface="Candara" pitchFamily="34" charset="0"/>
              </a:rPr>
              <a:t>Évaluation (1)</a:t>
            </a:r>
            <a:endParaRPr lang="nl-BE" dirty="0">
              <a:latin typeface="Candara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787208" cy="639762"/>
          </a:xfrm>
        </p:spPr>
        <p:txBody>
          <a:bodyPr>
            <a:normAutofit/>
          </a:bodyPr>
          <a:lstStyle/>
          <a:p>
            <a:r>
              <a:rPr lang="nl-BE" sz="2000" b="0" dirty="0" smtClean="0">
                <a:latin typeface="Candara" pitchFamily="34" charset="0"/>
              </a:rPr>
              <a:t>Le dossier – la recherche:    25p  </a:t>
            </a:r>
            <a:endParaRPr lang="nl-BE" sz="2000" b="0" dirty="0">
              <a:latin typeface="Candara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467544" y="2492896"/>
          <a:ext cx="8460430" cy="3032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64496"/>
                <a:gridCol w="360040"/>
                <a:gridCol w="360040"/>
                <a:gridCol w="432048"/>
                <a:gridCol w="432048"/>
                <a:gridCol w="396044"/>
                <a:gridCol w="396044"/>
                <a:gridCol w="360040"/>
                <a:gridCol w="360040"/>
                <a:gridCol w="449795"/>
                <a:gridCol w="44979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FORME</a:t>
                      </a:r>
                      <a:endParaRPr lang="fr-FR" b="1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Orthographe (5p)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Vous utilisez des structures grammaticales correctes. (5p)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noProof="0" dirty="0" smtClean="0"/>
                        <a:t>CONTENU</a:t>
                      </a:r>
                      <a:endParaRPr lang="fr-FR" b="1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Vous avez donné des réponses complètes. (5p)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Vous avez sélectionnez les informations</a:t>
                      </a:r>
                      <a:r>
                        <a:rPr lang="fr-FR" baseline="0" noProof="0" dirty="0" smtClean="0"/>
                        <a:t> pertinentes.  (10p)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6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7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9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10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e.jpg"/>
          <p:cNvPicPr>
            <a:picLocks noChangeAspect="1"/>
          </p:cNvPicPr>
          <p:nvPr/>
        </p:nvPicPr>
        <p:blipFill>
          <a:blip r:embed="rId2" cstate="print"/>
          <a:srcRect t="6597" b="34032"/>
          <a:stretch>
            <a:fillRect/>
          </a:stretch>
        </p:blipFill>
        <p:spPr>
          <a:xfrm>
            <a:off x="5940152" y="-243408"/>
            <a:ext cx="2952328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3. </a:t>
            </a:r>
            <a:r>
              <a:rPr lang="nl-BE" dirty="0" smtClean="0">
                <a:latin typeface="Candara" pitchFamily="34" charset="0"/>
              </a:rPr>
              <a:t>Évaluation (2)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787208" cy="639762"/>
          </a:xfrm>
        </p:spPr>
        <p:txBody>
          <a:bodyPr>
            <a:normAutofit/>
          </a:bodyPr>
          <a:lstStyle/>
          <a:p>
            <a:r>
              <a:rPr lang="nl-BE" sz="2000" b="0" dirty="0" smtClean="0">
                <a:latin typeface="Candara" pitchFamily="34" charset="0"/>
              </a:rPr>
              <a:t>l’article: 60 p </a:t>
            </a:r>
            <a:endParaRPr lang="nl-BE" sz="2000" b="0" dirty="0">
              <a:latin typeface="Candar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539552" y="2420938"/>
          <a:ext cx="7715441" cy="3134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56384"/>
                <a:gridCol w="432048"/>
                <a:gridCol w="432048"/>
                <a:gridCol w="504056"/>
                <a:gridCol w="360040"/>
                <a:gridCol w="504056"/>
                <a:gridCol w="432048"/>
                <a:gridCol w="360040"/>
                <a:gridCol w="432048"/>
                <a:gridCol w="288032"/>
                <a:gridCol w="51464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FORME</a:t>
                      </a:r>
                      <a:endParaRPr lang="fr-FR" b="1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b="0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Orthographe (10p)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6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7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9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10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Vous utilisez des structures grammaticales correctes. (10p)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6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7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9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10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La</a:t>
                      </a:r>
                      <a:r>
                        <a:rPr lang="fr-FR" baseline="0" noProof="0" dirty="0" smtClean="0"/>
                        <a:t> mise en page (photos,…) </a:t>
                      </a:r>
                      <a:r>
                        <a:rPr lang="fr-FR" noProof="0" dirty="0" smtClean="0"/>
                        <a:t>(5p)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noProof="0" dirty="0" smtClean="0"/>
                        <a:t>CONTENU</a:t>
                      </a:r>
                      <a:endParaRPr lang="fr-FR" b="1" noProof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BE" b="0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Vous avez écrit un texte lisible. (5p)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 smtClean="0"/>
                        <a:t>Vous avez sélectionnez les informations</a:t>
                      </a:r>
                      <a:r>
                        <a:rPr lang="fr-FR" baseline="0" noProof="0" dirty="0" smtClean="0"/>
                        <a:t> pertinentes.  (10p)</a:t>
                      </a:r>
                      <a:endParaRPr lang="fr-FR" noProof="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6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7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8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9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 smtClean="0"/>
                        <a:t>10</a:t>
                      </a:r>
                      <a:endParaRPr lang="fr-FR" b="0" noProof="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2"/>
                </a:solidFill>
                <a:latin typeface="Candara" pitchFamily="34" charset="0"/>
              </a:rPr>
              <a:t>3. </a:t>
            </a:r>
            <a:r>
              <a:rPr lang="nl-BE" dirty="0" smtClean="0">
                <a:latin typeface="Candara" pitchFamily="34" charset="0"/>
              </a:rPr>
              <a:t>Évaluation (3)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139136" cy="639762"/>
          </a:xfrm>
        </p:spPr>
        <p:txBody>
          <a:bodyPr>
            <a:normAutofit/>
          </a:bodyPr>
          <a:lstStyle/>
          <a:p>
            <a:r>
              <a:rPr lang="nl-BE" sz="2000" b="0" dirty="0" smtClean="0">
                <a:latin typeface="Candara" pitchFamily="34" charset="0"/>
              </a:rPr>
              <a:t>travail de groupe: 15p</a:t>
            </a:r>
            <a:endParaRPr lang="nl-BE" sz="2000" b="0" dirty="0">
              <a:latin typeface="Candara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7544" y="2204864"/>
          <a:ext cx="7570785" cy="2565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36975"/>
                <a:gridCol w="441644"/>
                <a:gridCol w="649773"/>
                <a:gridCol w="233515"/>
                <a:gridCol w="675008"/>
                <a:gridCol w="208280"/>
                <a:gridCol w="895831"/>
                <a:gridCol w="208280"/>
                <a:gridCol w="947438"/>
                <a:gridCol w="322290"/>
                <a:gridCol w="55175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smtClean="0"/>
                        <a:t>COLLABORATION</a:t>
                      </a:r>
                      <a:endParaRPr lang="fr-FR" noProof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kern="1200" noProof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Vous avez bien travaillé</a:t>
                      </a:r>
                      <a:r>
                        <a:rPr lang="fr-FR" sz="1800" b="0" i="0" kern="1200" baseline="0" noProof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ensemble (5)</a:t>
                      </a:r>
                      <a:endParaRPr lang="fr-FR" b="0" i="0" noProof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2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5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i="0" kern="1200" noProof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Vous avez bien divisé les rôles. (5)</a:t>
                      </a:r>
                      <a:endParaRPr lang="fr-FR" b="0" i="0" noProof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2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5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0" i="0" noProof="0" smtClean="0">
                          <a:latin typeface="Candara" pitchFamily="34" charset="0"/>
                        </a:rPr>
                        <a:t>Vous</a:t>
                      </a:r>
                      <a:r>
                        <a:rPr lang="fr-FR" b="0" i="0" baseline="0" noProof="0" smtClean="0">
                          <a:latin typeface="Candara" pitchFamily="34" charset="0"/>
                        </a:rPr>
                        <a:t> avez élaboré le travail de manière efficace (5)</a:t>
                      </a:r>
                      <a:endParaRPr lang="fr-FR" b="0" i="0" noProof="0">
                        <a:latin typeface="Candar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  <a:sym typeface="Wingdings" pitchFamily="2" charset="2"/>
                        </a:rPr>
                        <a:t>1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2</a:t>
                      </a:r>
                      <a:endParaRPr kumimoji="0" 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smtClean="0">
                          <a:ln>
                            <a:noFill/>
                          </a:ln>
                          <a:effectLst/>
                          <a:latin typeface="Candara" pitchFamily="34" charset="0"/>
                          <a:sym typeface="Wingdings" pitchFamily="2" charset="2"/>
                        </a:rPr>
                        <a:t>4</a:t>
                      </a:r>
                      <a:endParaRPr kumimoji="0" lang="fr-FR" sz="1800" b="0" u="none" strike="noStrike" cap="none" normalizeH="0" baseline="0" noProof="0" smtClean="0">
                        <a:ln>
                          <a:noFill/>
                        </a:ln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5</a:t>
                      </a:r>
                      <a:endParaRPr kumimoji="0" 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4653136"/>
            <a:ext cx="7416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sz="2000" dirty="0" smtClean="0">
                <a:latin typeface="Candara" pitchFamily="34" charset="0"/>
              </a:rPr>
              <a:t>score </a:t>
            </a:r>
            <a:r>
              <a:rPr lang="nl-BE" sz="2000" dirty="0" err="1" smtClean="0">
                <a:latin typeface="Candara" pitchFamily="34" charset="0"/>
              </a:rPr>
              <a:t>total</a:t>
            </a:r>
            <a:r>
              <a:rPr lang="nl-BE" dirty="0" smtClean="0"/>
              <a:t>: </a:t>
            </a:r>
            <a:endParaRPr lang="nl-B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9552" y="5374640"/>
          <a:ext cx="7488832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nl-BE" b="0" dirty="0" smtClean="0">
                          <a:latin typeface="Candara" pitchFamily="34" charset="0"/>
                        </a:rPr>
                        <a:t>recherche</a:t>
                      </a:r>
                      <a:r>
                        <a:rPr lang="nl-BE" baseline="0" dirty="0" smtClean="0">
                          <a:latin typeface="Candara" pitchFamily="34" charset="0"/>
                        </a:rPr>
                        <a:t> - </a:t>
                      </a:r>
                      <a:r>
                        <a:rPr lang="nl-BE" b="0" baseline="0" dirty="0" smtClean="0">
                          <a:latin typeface="Candara" pitchFamily="34" charset="0"/>
                        </a:rPr>
                        <a:t>dossier</a:t>
                      </a:r>
                      <a:endParaRPr lang="nl-BE" b="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0" dirty="0" smtClean="0">
                          <a:latin typeface="Candara" pitchFamily="34" charset="0"/>
                        </a:rPr>
                        <a:t>.../30p</a:t>
                      </a:r>
                      <a:endParaRPr lang="nl-BE" b="0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latin typeface="Candara" pitchFamily="34" charset="0"/>
                        </a:rPr>
                        <a:t>article</a:t>
                      </a:r>
                      <a:endParaRPr lang="nl-BE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latin typeface="Candara" pitchFamily="34" charset="0"/>
                        </a:rPr>
                        <a:t>.../</a:t>
                      </a:r>
                      <a:r>
                        <a:rPr lang="nl-BE" baseline="0" dirty="0" smtClean="0">
                          <a:latin typeface="Candara" pitchFamily="34" charset="0"/>
                        </a:rPr>
                        <a:t> </a:t>
                      </a:r>
                      <a:r>
                        <a:rPr lang="nl-BE" dirty="0" smtClean="0">
                          <a:latin typeface="Candara" pitchFamily="34" charset="0"/>
                        </a:rPr>
                        <a:t>60p</a:t>
                      </a:r>
                      <a:endParaRPr lang="nl-BE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latin typeface="Candara" pitchFamily="34" charset="0"/>
                        </a:rPr>
                        <a:t>collaboration</a:t>
                      </a:r>
                      <a:endParaRPr lang="nl-BE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latin typeface="Candara" pitchFamily="34" charset="0"/>
                        </a:rPr>
                        <a:t>... / 10p</a:t>
                      </a:r>
                      <a:endParaRPr lang="nl-BE" dirty="0">
                        <a:latin typeface="Candar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latin typeface="Candara" pitchFamily="34" charset="0"/>
                        </a:rPr>
                        <a:t>TOTAL</a:t>
                      </a:r>
                      <a:endParaRPr lang="nl-BE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latin typeface="Candara" pitchFamily="34" charset="0"/>
                        </a:rPr>
                        <a:t>..../100p </a:t>
                      </a:r>
                      <a:r>
                        <a:rPr lang="nl-BE" dirty="0" smtClean="0">
                          <a:latin typeface="Candara" pitchFamily="34" charset="0"/>
                          <a:sym typeface="Wingdings" pitchFamily="2" charset="2"/>
                        </a:rPr>
                        <a:t> ...../</a:t>
                      </a:r>
                      <a:r>
                        <a:rPr lang="nl-BE" baseline="0" dirty="0" smtClean="0">
                          <a:latin typeface="Candara" pitchFamily="34" charset="0"/>
                          <a:sym typeface="Wingdings" pitchFamily="2" charset="2"/>
                        </a:rPr>
                        <a:t> 50p</a:t>
                      </a:r>
                      <a:endParaRPr lang="nl-BE" dirty="0">
                        <a:latin typeface="Candara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3928" y="3212976"/>
            <a:ext cx="4618856" cy="2650306"/>
          </a:xfrm>
          <a:solidFill>
            <a:srgbClr val="FFCC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nl-BE" dirty="0" smtClean="0">
                <a:latin typeface="Candara" pitchFamily="34" charset="0"/>
              </a:rPr>
              <a:t>COCO CHANEL:</a:t>
            </a:r>
            <a:br>
              <a:rPr lang="nl-BE" dirty="0" smtClean="0">
                <a:latin typeface="Candara" pitchFamily="34" charset="0"/>
              </a:rPr>
            </a:br>
            <a:r>
              <a:rPr lang="nl-BE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Une révolutionnaire dans l’industrie de mode</a:t>
            </a:r>
            <a:endParaRPr lang="nl-BE" dirty="0">
              <a:latin typeface="Candara" pitchFamily="34" charset="0"/>
            </a:endParaRPr>
          </a:p>
        </p:txBody>
      </p:sp>
      <p:pic>
        <p:nvPicPr>
          <p:cNvPr id="6" name="Content Placeholder 5" descr="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3187739" cy="4029240"/>
          </a:xfrm>
        </p:spPr>
      </p:pic>
      <p:sp>
        <p:nvSpPr>
          <p:cNvPr id="5" name="Tekstvak 4"/>
          <p:cNvSpPr txBox="1"/>
          <p:nvPr/>
        </p:nvSpPr>
        <p:spPr>
          <a:xfrm>
            <a:off x="467544" y="62068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latin typeface="Candara" pitchFamily="34" charset="0"/>
              </a:rPr>
              <a:t>La </a:t>
            </a:r>
            <a:r>
              <a:rPr lang="nl-BE" sz="4000" dirty="0" err="1" smtClean="0">
                <a:latin typeface="Candara" pitchFamily="34" charset="0"/>
              </a:rPr>
              <a:t>vraie</a:t>
            </a:r>
            <a:r>
              <a:rPr lang="nl-BE" sz="4000" dirty="0" smtClean="0">
                <a:latin typeface="Candara" pitchFamily="34" charset="0"/>
              </a:rPr>
              <a:t> </a:t>
            </a:r>
            <a:r>
              <a:rPr lang="nl-BE" sz="4000" dirty="0" err="1" smtClean="0">
                <a:latin typeface="Candara" pitchFamily="34" charset="0"/>
              </a:rPr>
              <a:t>webquest</a:t>
            </a:r>
            <a:r>
              <a:rPr lang="nl-BE" sz="4000" dirty="0" smtClean="0">
                <a:latin typeface="Candara" pitchFamily="34" charset="0"/>
              </a:rPr>
              <a:t>: au </a:t>
            </a:r>
            <a:r>
              <a:rPr lang="nl-BE" sz="4000" dirty="0" err="1" smtClean="0">
                <a:latin typeface="Candara" pitchFamily="34" charset="0"/>
              </a:rPr>
              <a:t>travail</a:t>
            </a:r>
            <a:r>
              <a:rPr lang="nl-BE" sz="4000" dirty="0" smtClean="0">
                <a:latin typeface="Candara" pitchFamily="34" charset="0"/>
              </a:rPr>
              <a:t>!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1723</Words>
  <Application>Microsoft Office PowerPoint</Application>
  <PresentationFormat>On-screen Show (4:3)</PresentationFormat>
  <Paragraphs>346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Office-thema</vt:lpstr>
      <vt:lpstr>Une révolutionnaire dans l’industrie de mode</vt:lpstr>
      <vt:lpstr>Une introduction…</vt:lpstr>
      <vt:lpstr>À la rédaction…</vt:lpstr>
      <vt:lpstr>PowerPoint Presentation</vt:lpstr>
      <vt:lpstr>2. Objectifs</vt:lpstr>
      <vt:lpstr>3. Évaluation (1)</vt:lpstr>
      <vt:lpstr>3. Évaluation (2)</vt:lpstr>
      <vt:lpstr>3. Évaluation (3)</vt:lpstr>
      <vt:lpstr>COCO CHANEL: Une révolutionnaire dans l’industrie de mode</vt:lpstr>
      <vt:lpstr>4. La vraie webquest: au travail!</vt:lpstr>
      <vt:lpstr>Servez-vous d’un dictionnaire en ligne si nécessaire…</vt:lpstr>
      <vt:lpstr>A. découverte d’une vie  </vt:lpstr>
      <vt:lpstr>A. découverte d’une vie (1)</vt:lpstr>
      <vt:lpstr>A. découverte d’une vie (2)</vt:lpstr>
      <vt:lpstr>B. Coco Chanel : une vie de vêtements, de parfums, d’un style</vt:lpstr>
      <vt:lpstr>B. Coco Chanel : une vie de vêtements,      de parfums, d’un style (1)</vt:lpstr>
      <vt:lpstr>B. Coco Chanel : une vie de vêtements, de parfums, d’un style (2)</vt:lpstr>
      <vt:lpstr>B. Coco Chanel : une vie de vêtements, de parfums, d’un style (2)</vt:lpstr>
      <vt:lpstr>C. Et Coco Chanel aujourd’hui ?</vt:lpstr>
      <vt:lpstr>C.Et Coco Chanel aujourd’hui ? (1)</vt:lpstr>
      <vt:lpstr>C. Et Coco Chanel aujourd’hui ? (2)</vt:lpstr>
      <vt:lpstr>C.Et Coco Chanel aujourd’hui ? (3)</vt:lpstr>
      <vt:lpstr>C.Et Coco Chanel aujourd’hui ? (3)</vt:lpstr>
      <vt:lpstr> 5. Et maintenant? (1) </vt:lpstr>
      <vt:lpstr>5. Et maintenant? (2)</vt:lpstr>
      <vt:lpstr>6. Ressources: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révolutionaire dans l’industrie de mode</dc:title>
  <dc:creator>Fassin</dc:creator>
  <cp:lastModifiedBy>Vandermeulen Nina</cp:lastModifiedBy>
  <cp:revision>52</cp:revision>
  <dcterms:created xsi:type="dcterms:W3CDTF">2012-04-26T08:21:11Z</dcterms:created>
  <dcterms:modified xsi:type="dcterms:W3CDTF">2014-12-19T15:07:11Z</dcterms:modified>
</cp:coreProperties>
</file>