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70" r:id="rId14"/>
    <p:sldId id="26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gaert Veronik" initials="BV" lastIdx="1" clrIdx="0">
    <p:extLst>
      <p:ext uri="{19B8F6BF-5375-455C-9EA6-DF929625EA0E}">
        <p15:presenceInfo xmlns:p15="http://schemas.microsoft.com/office/powerpoint/2012/main" userId="S-1-5-21-2935066115-4120494562-2009044711-592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12T10:51:07.559" idx="1">
    <p:pos x="5700" y="1037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4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82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72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11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35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2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33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30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68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62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969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C9CE-E396-4018-8FEF-FC086FD01A85}" type="datetimeFigureOut">
              <a:rPr lang="es-ES" smtClean="0"/>
              <a:t>12/12/2017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21CA-FED8-4AC1-86DC-CBF443D43FC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86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volutionfrancaise.pagesperso-orange.fr/rubriques/index_lieux.html" TargetMode="External"/><Relationship Id="rId2" Type="http://schemas.openxmlformats.org/officeDocument/2006/relationships/hyperlink" Target="https://fr.wikipedia.org/wiki/Liste_des_lieux_importants_de_la_R%C3%A9volution_fran%C3%A7ais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www.timeout.fr/paris/que-faire-a-paris/musee" TargetMode="External"/><Relationship Id="rId4" Type="http://schemas.openxmlformats.org/officeDocument/2006/relationships/hyperlink" Target="http://parismusees.paris.fr/fr/les-musees-de-la-ville-de-pari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rance.fr/fr/par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9Mw1xw_sVU" TargetMode="External"/><Relationship Id="rId2" Type="http://schemas.openxmlformats.org/officeDocument/2006/relationships/hyperlink" Target="https://www.youtube.com/watch?v=0zAhamlwef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isinfo.com/" TargetMode="External"/><Relationship Id="rId2" Type="http://schemas.openxmlformats.org/officeDocument/2006/relationships/hyperlink" Target="http://www.plandeparis.inf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larousse.fr/encyclopedie/divers/histoire_de_Paris/187123" TargetMode="External"/><Relationship Id="rId4" Type="http://schemas.openxmlformats.org/officeDocument/2006/relationships/hyperlink" Target="https://www.timeout.fr/paris/que-faire-a-paris/101-choses-a-fair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is-promeneurs.com/" TargetMode="External"/><Relationship Id="rId2" Type="http://schemas.openxmlformats.org/officeDocument/2006/relationships/hyperlink" Target="http://www.larousse.fr/encyclopedie/divers/architecture_et_patrimoine_de_Paris/18712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airbnb.fr/locations/paris/neighborhoods" TargetMode="External"/><Relationship Id="rId4" Type="http://schemas.openxmlformats.org/officeDocument/2006/relationships/hyperlink" Target="http://etudiant.aujourdhui.fr/etudiant/info/quartier-a-paris-ou-habiter-a-pari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404665"/>
            <a:ext cx="3456384" cy="1470025"/>
          </a:xfrm>
        </p:spPr>
        <p:txBody>
          <a:bodyPr/>
          <a:lstStyle/>
          <a:p>
            <a:pPr algn="l"/>
            <a:r>
              <a:rPr lang="es-ES" dirty="0" smtClean="0">
                <a:latin typeface="Garamond" panose="02020404030301010803" pitchFamily="18" charset="0"/>
              </a:rPr>
              <a:t>Une </a:t>
            </a:r>
            <a:r>
              <a:rPr lang="es-ES" dirty="0" err="1" smtClean="0">
                <a:latin typeface="Garamond" panose="02020404030301010803" pitchFamily="18" charset="0"/>
              </a:rPr>
              <a:t>journée</a:t>
            </a:r>
            <a:r>
              <a:rPr lang="es-ES" dirty="0" smtClean="0">
                <a:latin typeface="Garamond" panose="02020404030301010803" pitchFamily="18" charset="0"/>
              </a:rPr>
              <a:t/>
            </a:r>
            <a:br>
              <a:rPr lang="es-ES" dirty="0" smtClean="0">
                <a:latin typeface="Garamond" panose="02020404030301010803" pitchFamily="18" charset="0"/>
              </a:rPr>
            </a:br>
            <a:r>
              <a:rPr lang="es-ES" dirty="0" err="1" smtClean="0">
                <a:latin typeface="Garamond" panose="02020404030301010803" pitchFamily="18" charset="0"/>
              </a:rPr>
              <a:t>dans</a:t>
            </a:r>
            <a:r>
              <a:rPr lang="es-ES" dirty="0" smtClean="0">
                <a:latin typeface="Garamond" panose="02020404030301010803" pitchFamily="18" charset="0"/>
              </a:rPr>
              <a:t>…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32040" y="4653136"/>
            <a:ext cx="4752528" cy="1149293"/>
          </a:xfrm>
        </p:spPr>
        <p:txBody>
          <a:bodyPr>
            <a:normAutofit/>
          </a:bodyPr>
          <a:lstStyle/>
          <a:p>
            <a:r>
              <a:rPr lang="es-ES" sz="2500" dirty="0" err="1" smtClean="0">
                <a:latin typeface="Garamond" panose="02020404030301010803" pitchFamily="18" charset="0"/>
              </a:rPr>
              <a:t>Vincent</a:t>
            </a:r>
            <a:r>
              <a:rPr lang="es-ES" sz="2500" dirty="0" smtClean="0">
                <a:latin typeface="Garamond" panose="02020404030301010803" pitchFamily="18" charset="0"/>
              </a:rPr>
              <a:t> Van </a:t>
            </a:r>
            <a:r>
              <a:rPr lang="es-ES" sz="2500" dirty="0" err="1" smtClean="0">
                <a:latin typeface="Garamond" panose="02020404030301010803" pitchFamily="18" charset="0"/>
              </a:rPr>
              <a:t>Rompay</a:t>
            </a:r>
            <a:r>
              <a:rPr lang="es-ES" sz="2500" dirty="0">
                <a:latin typeface="Garamond" panose="02020404030301010803" pitchFamily="18" charset="0"/>
              </a:rPr>
              <a:t> </a:t>
            </a:r>
            <a:r>
              <a:rPr lang="es-ES" sz="2300" dirty="0" smtClean="0">
                <a:latin typeface="Garamond" panose="02020404030301010803" pitchFamily="18" charset="0"/>
              </a:rPr>
              <a:t>vincentvanrompay@gmail.com</a:t>
            </a:r>
          </a:p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292080" y="1124745"/>
            <a:ext cx="345638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7500" dirty="0" smtClean="0">
                <a:latin typeface="Garamond" panose="02020404030301010803" pitchFamily="18" charset="0"/>
              </a:rPr>
              <a:t>la </a:t>
            </a:r>
            <a:r>
              <a:rPr lang="es-ES" sz="7500" dirty="0" err="1" smtClean="0">
                <a:latin typeface="Garamond" panose="02020404030301010803" pitchFamily="18" charset="0"/>
              </a:rPr>
              <a:t>Ville</a:t>
            </a:r>
            <a:r>
              <a:rPr lang="es-ES" sz="7500" dirty="0" smtClean="0">
                <a:latin typeface="Garamond" panose="02020404030301010803" pitchFamily="18" charset="0"/>
              </a:rPr>
              <a:t> </a:t>
            </a:r>
          </a:p>
          <a:p>
            <a:pPr algn="l"/>
            <a:r>
              <a:rPr lang="es-ES" sz="7500" dirty="0" err="1" smtClean="0">
                <a:latin typeface="Garamond" panose="02020404030301010803" pitchFamily="18" charset="0"/>
              </a:rPr>
              <a:t>Lumière</a:t>
            </a:r>
            <a:endParaRPr lang="es-ES" sz="7500" dirty="0">
              <a:latin typeface="Garamond" panose="02020404030301010803" pitchFamily="18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251520" y="5562812"/>
            <a:ext cx="2880320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 err="1" smtClean="0">
                <a:latin typeface="Garamond" panose="02020404030301010803" pitchFamily="18" charset="0"/>
              </a:rPr>
              <a:t>Webquest</a:t>
            </a:r>
            <a:r>
              <a:rPr lang="es-ES" sz="2800" dirty="0" smtClean="0">
                <a:latin typeface="Garamond" panose="02020404030301010803" pitchFamily="18" charset="0"/>
              </a:rPr>
              <a:t> 5 ASO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4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052738"/>
            <a:ext cx="892899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Sur les traces de la </a:t>
            </a:r>
            <a:r>
              <a:rPr lang="es-ES" dirty="0" err="1" smtClean="0">
                <a:latin typeface="Garamond" panose="02020404030301010803" pitchFamily="18" charset="0"/>
              </a:rPr>
              <a:t>Révolution</a:t>
            </a:r>
            <a:r>
              <a:rPr lang="es-ES" dirty="0" smtClean="0">
                <a:latin typeface="Garamond" panose="02020404030301010803" pitchFamily="18" charset="0"/>
              </a:rPr>
              <a:t> :</a:t>
            </a:r>
          </a:p>
          <a:p>
            <a:r>
              <a:rPr lang="es-ES" dirty="0" smtClean="0">
                <a:latin typeface="Garamond" panose="02020404030301010803" pitchFamily="18" charset="0"/>
                <a:hlinkClick r:id="rId2"/>
              </a:rPr>
              <a:t>https://fr.wikipedia.org/wiki/Liste_des_lieux_importants_de_la_R%C3%A9volution_fran%C3%A7aise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3"/>
              </a:rPr>
              <a:t>http://revolutionfrancaise.pagesperso-orange.fr/rubriques/index_lieux.html</a:t>
            </a:r>
            <a:endParaRPr lang="es-ES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Sur les </a:t>
            </a:r>
            <a:r>
              <a:rPr lang="es-ES" dirty="0" err="1" smtClean="0">
                <a:latin typeface="Garamond" panose="02020404030301010803" pitchFamily="18" charset="0"/>
              </a:rPr>
              <a:t>musées</a:t>
            </a:r>
            <a:r>
              <a:rPr lang="es-ES" dirty="0" smtClean="0">
                <a:latin typeface="Garamond" panose="02020404030301010803" pitchFamily="18" charset="0"/>
              </a:rPr>
              <a:t> :</a:t>
            </a:r>
          </a:p>
          <a:p>
            <a:r>
              <a:rPr lang="es-ES" dirty="0" smtClean="0">
                <a:latin typeface="Garamond" panose="02020404030301010803" pitchFamily="18" charset="0"/>
                <a:hlinkClick r:id="rId4"/>
              </a:rPr>
              <a:t>http://parismusees.paris.fr/fr/les-musees-de-la-ville-de-paris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5"/>
              </a:rPr>
              <a:t>https://www.timeout.fr/paris/que-faire-a-paris/musee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516216" y="0"/>
            <a:ext cx="28541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Les </a:t>
            </a:r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ressources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2" descr="C:\Users\Vincent\AppData\Local\Microsoft\Windows\INetCache\IE\YTM0NI8F\Magnifying_glass_01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288772" y="468661"/>
            <a:ext cx="1023503" cy="10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9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latin typeface="Garamond" panose="02020404030301010803" pitchFamily="18" charset="0"/>
              </a:rPr>
              <a:t>Comment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serez-vous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évalués</a:t>
            </a:r>
            <a:r>
              <a:rPr lang="es-ES" dirty="0">
                <a:latin typeface="Garamond" panose="02020404030301010803" pitchFamily="18" charset="0"/>
              </a:rPr>
              <a:t> </a:t>
            </a:r>
            <a:r>
              <a:rPr lang="es-ES" dirty="0" smtClean="0">
                <a:latin typeface="Garamond" panose="02020404030301010803" pitchFamily="18" charset="0"/>
              </a:rPr>
              <a:t>?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8"/>
            <a:ext cx="8229600" cy="5073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000" dirty="0">
                <a:latin typeface="Garamond" panose="02020404030301010803" pitchFamily="18" charset="0"/>
                <a:ea typeface="+mj-ea"/>
                <a:cs typeface="+mj-cs"/>
              </a:rPr>
              <a:t>Par les </a:t>
            </a:r>
            <a:r>
              <a:rPr lang="es-ES" sz="3000" dirty="0" err="1" smtClean="0">
                <a:latin typeface="Garamond" panose="02020404030301010803" pitchFamily="18" charset="0"/>
                <a:ea typeface="+mj-ea"/>
                <a:cs typeface="+mj-cs"/>
              </a:rPr>
              <a:t>autres</a:t>
            </a:r>
            <a:r>
              <a:rPr lang="es-ES" sz="3000" dirty="0" smtClean="0">
                <a:latin typeface="Garamond" panose="02020404030301010803" pitchFamily="18" charset="0"/>
                <a:ea typeface="+mj-ea"/>
                <a:cs typeface="+mj-cs"/>
              </a:rPr>
              <a:t> </a:t>
            </a:r>
            <a:r>
              <a:rPr lang="es-ES" sz="3000" dirty="0" err="1" smtClean="0">
                <a:latin typeface="Garamond" panose="02020404030301010803" pitchFamily="18" charset="0"/>
                <a:ea typeface="+mj-ea"/>
                <a:cs typeface="+mj-cs"/>
              </a:rPr>
              <a:t>lors</a:t>
            </a:r>
            <a:r>
              <a:rPr lang="es-ES" sz="3000" dirty="0" smtClean="0">
                <a:latin typeface="Garamond" panose="02020404030301010803" pitchFamily="18" charset="0"/>
                <a:ea typeface="+mj-ea"/>
                <a:cs typeface="+mj-cs"/>
              </a:rPr>
              <a:t> des votes en </a:t>
            </a:r>
            <a:r>
              <a:rPr lang="es-ES" sz="3000" dirty="0" err="1" smtClean="0">
                <a:latin typeface="Garamond" panose="02020404030301010803" pitchFamily="18" charset="0"/>
                <a:ea typeface="+mj-ea"/>
                <a:cs typeface="+mj-cs"/>
              </a:rPr>
              <a:t>classe</a:t>
            </a:r>
            <a:r>
              <a:rPr lang="es-ES" sz="3000" dirty="0" smtClean="0">
                <a:latin typeface="Garamond" panose="02020404030301010803" pitchFamily="18" charset="0"/>
                <a:ea typeface="+mj-ea"/>
                <a:cs typeface="+mj-cs"/>
              </a:rPr>
              <a:t> :</a:t>
            </a:r>
          </a:p>
          <a:p>
            <a:pPr marL="0" indent="0">
              <a:buNone/>
            </a:pPr>
            <a:endParaRPr lang="es-ES" sz="1200" dirty="0">
              <a:latin typeface="Garamond" panose="02020404030301010803" pitchFamily="18" charset="0"/>
              <a:ea typeface="+mj-ea"/>
              <a:cs typeface="+mj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40891"/>
              </p:ext>
            </p:extLst>
          </p:nvPr>
        </p:nvGraphicFramePr>
        <p:xfrm>
          <a:off x="539552" y="1628800"/>
          <a:ext cx="7632848" cy="4863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112568"/>
              </a:tblGrid>
              <a:tr h="710253"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Mon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nom</a:t>
                      </a:r>
                      <a:r>
                        <a:rPr lang="es-ES" sz="1800" baseline="0" dirty="0" smtClean="0"/>
                        <a:t>: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err="1" smtClean="0"/>
                        <a:t>J’évalue</a:t>
                      </a:r>
                      <a:r>
                        <a:rPr lang="es-ES" sz="1800" dirty="0" smtClean="0"/>
                        <a:t> la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promenade</a:t>
                      </a:r>
                      <a:r>
                        <a:rPr lang="es-ES" sz="1800" baseline="0" dirty="0" smtClean="0"/>
                        <a:t> de: </a:t>
                      </a:r>
                      <a:endParaRPr lang="es-ES" sz="1800" dirty="0"/>
                    </a:p>
                  </a:txBody>
                  <a:tcPr/>
                </a:tc>
              </a:tr>
              <a:tr h="1753852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1.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Est</a:t>
                      </a:r>
                      <a:r>
                        <a:rPr lang="es-ES" sz="1800" baseline="0" dirty="0" smtClean="0"/>
                        <a:t>-ce que </a:t>
                      </a:r>
                      <a:r>
                        <a:rPr lang="es-ES" sz="1800" baseline="0" dirty="0" err="1" smtClean="0"/>
                        <a:t>tous</a:t>
                      </a:r>
                      <a:r>
                        <a:rPr lang="es-ES" sz="1800" baseline="0" dirty="0" smtClean="0"/>
                        <a:t> les </a:t>
                      </a:r>
                      <a:r>
                        <a:rPr lang="es-ES" sz="1800" baseline="0" dirty="0" err="1" smtClean="0"/>
                        <a:t>éléments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étaient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là</a:t>
                      </a:r>
                      <a:r>
                        <a:rPr lang="es-ES" sz="1800" baseline="0" dirty="0" smtClean="0"/>
                        <a:t> ?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dirty="0" err="1" smtClean="0"/>
                        <a:t>Points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d’intérêts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généraux</a:t>
                      </a:r>
                      <a:r>
                        <a:rPr lang="es-ES" sz="1800" baseline="0" dirty="0" smtClean="0"/>
                        <a:t> de Paris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aseline="0" dirty="0" err="1" smtClean="0"/>
                        <a:t>Eléments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d’un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aspect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culturel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spécifique</a:t>
                      </a:r>
                      <a:endParaRPr lang="es-ES" sz="1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aseline="0" dirty="0" err="1" smtClean="0"/>
                        <a:t>Photos</a:t>
                      </a:r>
                      <a:endParaRPr lang="es-ES" sz="1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800" baseline="0" dirty="0" err="1" smtClean="0"/>
                        <a:t>Textes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informatifs</a:t>
                      </a:r>
                      <a:endParaRPr lang="es-ES" sz="18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" sz="1800" baseline="0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ES" sz="1800" baseline="0" dirty="0" smtClean="0"/>
                        <a:t>0 – 1 – 2</a:t>
                      </a:r>
                    </a:p>
                  </a:txBody>
                  <a:tcPr/>
                </a:tc>
              </a:tr>
              <a:tr h="1199715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2.</a:t>
                      </a:r>
                      <a:r>
                        <a:rPr lang="es-ES" sz="1800" baseline="0" dirty="0" smtClean="0"/>
                        <a:t> Tu as </a:t>
                      </a:r>
                      <a:r>
                        <a:rPr lang="es-ES" sz="1800" baseline="0" dirty="0" err="1" smtClean="0"/>
                        <a:t>aimé</a:t>
                      </a:r>
                      <a:r>
                        <a:rPr lang="es-ES" sz="1800" baseline="0" dirty="0" smtClean="0"/>
                        <a:t> le </a:t>
                      </a:r>
                      <a:r>
                        <a:rPr lang="es-ES" sz="1800" baseline="0" dirty="0" err="1" smtClean="0"/>
                        <a:t>tableau</a:t>
                      </a:r>
                      <a:r>
                        <a:rPr lang="es-ES" sz="1800" baseline="0" dirty="0" smtClean="0"/>
                        <a:t> Pinterest ?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0:</a:t>
                      </a:r>
                      <a:r>
                        <a:rPr lang="es-ES" sz="1800" baseline="0" dirty="0" smtClean="0"/>
                        <a:t> Le </a:t>
                      </a:r>
                      <a:r>
                        <a:rPr lang="es-ES" sz="1800" baseline="0" dirty="0" err="1" smtClean="0"/>
                        <a:t>tableau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est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assez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pauvre</a:t>
                      </a:r>
                      <a:r>
                        <a:rPr lang="es-ES" sz="1800" baseline="0" dirty="0" smtClean="0"/>
                        <a:t>.</a:t>
                      </a:r>
                    </a:p>
                    <a:p>
                      <a:r>
                        <a:rPr lang="es-ES" sz="1800" baseline="0" dirty="0" smtClean="0"/>
                        <a:t>1: </a:t>
                      </a:r>
                      <a:r>
                        <a:rPr lang="es-ES" sz="1800" baseline="0" dirty="0" err="1" smtClean="0"/>
                        <a:t>Oui</a:t>
                      </a:r>
                      <a:r>
                        <a:rPr lang="es-ES" sz="1800" baseline="0" dirty="0" smtClean="0"/>
                        <a:t>, </a:t>
                      </a:r>
                      <a:r>
                        <a:rPr lang="es-ES" sz="1800" baseline="0" dirty="0" err="1" smtClean="0"/>
                        <a:t>mais</a:t>
                      </a:r>
                      <a:r>
                        <a:rPr lang="es-ES" sz="1800" baseline="0" dirty="0" smtClean="0"/>
                        <a:t> le </a:t>
                      </a:r>
                      <a:r>
                        <a:rPr lang="es-ES" sz="1800" baseline="0" dirty="0" err="1" smtClean="0"/>
                        <a:t>déroulement</a:t>
                      </a:r>
                      <a:r>
                        <a:rPr lang="es-ES" sz="1800" baseline="0" dirty="0" smtClean="0"/>
                        <a:t> de la </a:t>
                      </a:r>
                      <a:r>
                        <a:rPr lang="es-ES" sz="1800" baseline="0" dirty="0" err="1" smtClean="0"/>
                        <a:t>promenade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n’est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pas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clair</a:t>
                      </a:r>
                      <a:r>
                        <a:rPr lang="es-ES" sz="1800" baseline="0" dirty="0" smtClean="0"/>
                        <a:t>.</a:t>
                      </a:r>
                    </a:p>
                    <a:p>
                      <a:r>
                        <a:rPr lang="es-ES" sz="1800" dirty="0" smtClean="0"/>
                        <a:t>2: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Oui</a:t>
                      </a:r>
                      <a:r>
                        <a:rPr lang="es-ES" sz="1800" baseline="0" dirty="0" smtClean="0"/>
                        <a:t>, </a:t>
                      </a:r>
                      <a:r>
                        <a:rPr lang="es-ES" sz="1800" baseline="0" dirty="0" err="1" smtClean="0"/>
                        <a:t>c’est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déjà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mon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tableau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préféré</a:t>
                      </a:r>
                      <a:r>
                        <a:rPr lang="es-ES" sz="1800" baseline="0" dirty="0" smtClean="0"/>
                        <a:t> !</a:t>
                      </a:r>
                      <a:endParaRPr lang="es-ES" sz="1800" dirty="0"/>
                    </a:p>
                  </a:txBody>
                  <a:tcPr/>
                </a:tc>
              </a:tr>
              <a:tr h="1199715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3.</a:t>
                      </a:r>
                      <a:r>
                        <a:rPr lang="es-ES" sz="1800" baseline="0" dirty="0" smtClean="0"/>
                        <a:t> Tu as </a:t>
                      </a:r>
                      <a:r>
                        <a:rPr lang="es-ES" sz="1800" baseline="0" dirty="0" err="1" smtClean="0"/>
                        <a:t>envie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d’aller</a:t>
                      </a:r>
                      <a:r>
                        <a:rPr lang="es-ES" sz="1800" baseline="0" dirty="0" smtClean="0"/>
                        <a:t> faire </a:t>
                      </a:r>
                      <a:r>
                        <a:rPr lang="es-ES" sz="1800" baseline="0" dirty="0" err="1" smtClean="0"/>
                        <a:t>cette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promenade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culturelle</a:t>
                      </a:r>
                      <a:r>
                        <a:rPr lang="es-ES" sz="1800" baseline="0" dirty="0" smtClean="0"/>
                        <a:t> à Paris ?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 sz="1200" dirty="0" smtClean="0"/>
                    </a:p>
                    <a:p>
                      <a:pPr algn="l"/>
                      <a:r>
                        <a:rPr lang="es-ES" sz="1800" dirty="0" smtClean="0"/>
                        <a:t>0:</a:t>
                      </a:r>
                      <a:r>
                        <a:rPr lang="es-ES" sz="1800" baseline="0" dirty="0" smtClean="0"/>
                        <a:t> Pas </a:t>
                      </a:r>
                      <a:r>
                        <a:rPr lang="es-ES" sz="1800" baseline="0" dirty="0" err="1" smtClean="0"/>
                        <a:t>vraiment</a:t>
                      </a:r>
                      <a:r>
                        <a:rPr lang="es-ES" sz="1800" baseline="0" dirty="0" smtClean="0"/>
                        <a:t>.</a:t>
                      </a:r>
                    </a:p>
                    <a:p>
                      <a:pPr algn="l"/>
                      <a:r>
                        <a:rPr lang="es-ES" sz="1800" baseline="0" dirty="0" smtClean="0"/>
                        <a:t>1: </a:t>
                      </a:r>
                      <a:r>
                        <a:rPr lang="es-ES" sz="1800" baseline="0" dirty="0" err="1" smtClean="0"/>
                        <a:t>Oui</a:t>
                      </a:r>
                      <a:r>
                        <a:rPr lang="es-ES" sz="1800" baseline="0" dirty="0" smtClean="0"/>
                        <a:t>, </a:t>
                      </a:r>
                      <a:r>
                        <a:rPr lang="es-ES" sz="1800" baseline="0" dirty="0" err="1" smtClean="0"/>
                        <a:t>on</a:t>
                      </a:r>
                      <a:r>
                        <a:rPr lang="es-ES" sz="1800" baseline="0" dirty="0" smtClean="0"/>
                        <a:t> y va ?</a:t>
                      </a:r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940152" y="6371781"/>
            <a:ext cx="28439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>
                <a:latin typeface="Garamond" panose="02020404030301010803" pitchFamily="18" charset="0"/>
              </a:rPr>
              <a:t>	</a:t>
            </a:r>
            <a:r>
              <a:rPr lang="es-ES" sz="2500" dirty="0" smtClean="0">
                <a:latin typeface="Garamond" panose="02020404030301010803" pitchFamily="18" charset="0"/>
              </a:rPr>
              <a:t>…/5</a:t>
            </a:r>
            <a:endParaRPr lang="es-ES" sz="2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0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37319"/>
            <a:ext cx="8229600" cy="356304"/>
          </a:xfrm>
        </p:spPr>
        <p:txBody>
          <a:bodyPr>
            <a:normAutofit fontScale="90000"/>
          </a:bodyPr>
          <a:lstStyle/>
          <a:p>
            <a:pPr algn="l"/>
            <a:r>
              <a:rPr lang="es-ES" sz="3000" dirty="0" smtClean="0">
                <a:latin typeface="Garamond" panose="02020404030301010803" pitchFamily="18" charset="0"/>
              </a:rPr>
              <a:t>Par le </a:t>
            </a:r>
            <a:r>
              <a:rPr lang="es-ES" sz="3000" dirty="0" err="1" smtClean="0">
                <a:latin typeface="Garamond" panose="02020404030301010803" pitchFamily="18" charset="0"/>
              </a:rPr>
              <a:t>prof</a:t>
            </a:r>
            <a:r>
              <a:rPr lang="es-ES" sz="3000" dirty="0" smtClean="0">
                <a:latin typeface="Garamond" panose="02020404030301010803" pitchFamily="18" charset="0"/>
              </a:rPr>
              <a:t>…</a:t>
            </a:r>
            <a:endParaRPr lang="es-ES" sz="3000" dirty="0">
              <a:latin typeface="Garamond" panose="02020404030301010803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3745" y="0"/>
            <a:ext cx="24482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L’évaluation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84153"/>
              </p:ext>
            </p:extLst>
          </p:nvPr>
        </p:nvGraphicFramePr>
        <p:xfrm>
          <a:off x="827584" y="680942"/>
          <a:ext cx="7704856" cy="5810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088"/>
                <a:gridCol w="1653482"/>
                <a:gridCol w="1535970"/>
                <a:gridCol w="1679316"/>
              </a:tblGrid>
              <a:tr h="27369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Membres des groupes :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05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Degré informatif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68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Votre promenade est faisable dans le temps prévu (&lt; 10 km).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Non, la promenade est trop longue/trop courte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Oui, la promenade peut se faire endéans le temps prévu.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Votre promenade est visualisée à l’aide de photos sur un tableau Pinterest.</a:t>
                      </a:r>
                      <a:endParaRPr lang="es-ES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Vous n’avez presque pas inclus de photos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Vous avez illustré les étapes de la promenade par-ci par-là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Vous avez utilisé beaucoup de matériel visuel pour illustrer la promenade.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757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Chaque photo est accompagnée des informations les plus importantes.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Pas toutes les photos sont accompagnées d’infos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Il manque des infos dans quelques parties de la promenade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Informations abondantes.Promenade intéressante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9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Votre aspect culturel est bien intégré dans votre promenade, les informations et les photos sont pertinentes.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L’aspect culturel est peu présent au cours de la promenade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L’aspect est suffisamment présent.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La promenade s’organise en bonne partie en fonction de l’aspect culturel.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2105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Langue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9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Grammaire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Phrases difficiles à comprendre. Trop d’erreurs grammaticales.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Encore plusieurs erreurs, mais elles n’empêchent pas la compréhension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Excellente maîtrise de la grammaire.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947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Vocabulaire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Vocabulaire restreint. Les erreurs rendent le texte incompréhensible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s-ES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Vocabulaire banal qui rend la compréhension difficile.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2</a:t>
                      </a:r>
                      <a:endParaRPr lang="es-ES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Vocabulaire riche et varié qui permet une bonne compréhension.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3745" y="0"/>
            <a:ext cx="24482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L’évaluation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53806"/>
              </p:ext>
            </p:extLst>
          </p:nvPr>
        </p:nvGraphicFramePr>
        <p:xfrm>
          <a:off x="539552" y="2132856"/>
          <a:ext cx="8280920" cy="345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131"/>
                <a:gridCol w="1777106"/>
                <a:gridCol w="1650810"/>
                <a:gridCol w="1804873"/>
              </a:tblGrid>
              <a:tr h="3126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Style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78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Style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Style pauvre. Peu attirant et persuasif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Bon style, quelques tournures à améliorer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Vous écrivez d’une manière fluide et attirante.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4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Travail de groupe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309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Vous avez bien géré le travail, tant pour la recherche des informations que pour la création du tableau Pinterest.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0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Insuffisant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1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Suffisant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2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Bon travail d’équipe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930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/15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2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Garamond" panose="02020404030301010803" pitchFamily="18" charset="0"/>
              </a:rPr>
              <a:t>Conclusion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500" dirty="0" err="1" smtClean="0">
                <a:latin typeface="Garamond" panose="02020404030301010803" pitchFamily="18" charset="0"/>
              </a:rPr>
              <a:t>Maintenant</a:t>
            </a:r>
            <a:r>
              <a:rPr lang="es-ES" sz="2500" dirty="0" smtClean="0">
                <a:latin typeface="Garamond" panose="02020404030301010803" pitchFamily="18" charset="0"/>
              </a:rPr>
              <a:t> que la </a:t>
            </a:r>
            <a:r>
              <a:rPr lang="es-ES" sz="2500" dirty="0" err="1" smtClean="0">
                <a:latin typeface="Garamond" panose="02020404030301010803" pitchFamily="18" charset="0"/>
              </a:rPr>
              <a:t>promenade</a:t>
            </a:r>
            <a:r>
              <a:rPr lang="es-ES" sz="2500" dirty="0" smtClean="0">
                <a:latin typeface="Garamond" panose="02020404030301010803" pitchFamily="18" charset="0"/>
              </a:rPr>
              <a:t> </a:t>
            </a:r>
            <a:r>
              <a:rPr lang="es-ES" sz="2500" dirty="0" err="1" smtClean="0">
                <a:latin typeface="Garamond" panose="02020404030301010803" pitchFamily="18" charset="0"/>
              </a:rPr>
              <a:t>est</a:t>
            </a:r>
            <a:r>
              <a:rPr lang="es-ES" sz="2500" dirty="0" smtClean="0">
                <a:latin typeface="Garamond" panose="02020404030301010803" pitchFamily="18" charset="0"/>
              </a:rPr>
              <a:t> </a:t>
            </a:r>
            <a:r>
              <a:rPr lang="es-ES" sz="2500" dirty="0" err="1" smtClean="0">
                <a:latin typeface="Garamond" panose="02020404030301010803" pitchFamily="18" charset="0"/>
              </a:rPr>
              <a:t>faite</a:t>
            </a:r>
            <a:r>
              <a:rPr lang="es-ES" sz="2500" dirty="0" smtClean="0">
                <a:latin typeface="Garamond" panose="02020404030301010803" pitchFamily="18" charset="0"/>
              </a:rPr>
              <a:t>, </a:t>
            </a:r>
            <a:r>
              <a:rPr lang="es-ES" sz="2500" dirty="0" err="1" smtClean="0">
                <a:latin typeface="Garamond" panose="02020404030301010803" pitchFamily="18" charset="0"/>
              </a:rPr>
              <a:t>vous</a:t>
            </a:r>
            <a:r>
              <a:rPr lang="es-ES" sz="2500" dirty="0" smtClean="0">
                <a:latin typeface="Garamond" panose="02020404030301010803" pitchFamily="18" charset="0"/>
              </a:rPr>
              <a:t> </a:t>
            </a:r>
            <a:r>
              <a:rPr lang="es-ES" sz="2500" dirty="0" err="1" smtClean="0">
                <a:latin typeface="Garamond" panose="02020404030301010803" pitchFamily="18" charset="0"/>
              </a:rPr>
              <a:t>êtes</a:t>
            </a:r>
            <a:r>
              <a:rPr lang="es-ES" sz="2500" dirty="0" smtClean="0">
                <a:latin typeface="Garamond" panose="02020404030301010803" pitchFamily="18" charset="0"/>
              </a:rPr>
              <a:t> </a:t>
            </a:r>
            <a:r>
              <a:rPr lang="es-ES" sz="2500" dirty="0" err="1" smtClean="0">
                <a:latin typeface="Garamond" panose="02020404030301010803" pitchFamily="18" charset="0"/>
              </a:rPr>
              <a:t>capables</a:t>
            </a:r>
            <a:r>
              <a:rPr lang="es-ES" sz="2500" dirty="0" smtClean="0">
                <a:latin typeface="Garamond" panose="02020404030301010803" pitchFamily="18" charset="0"/>
              </a:rPr>
              <a:t> de :</a:t>
            </a:r>
          </a:p>
          <a:p>
            <a:pPr marL="0" indent="0">
              <a:buNone/>
            </a:pPr>
            <a:endParaRPr lang="es-ES" sz="15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12	</a:t>
            </a:r>
            <a:r>
              <a:rPr lang="es-ES" sz="1900" dirty="0" err="1" smtClean="0">
                <a:latin typeface="Garamond" panose="02020404030301010803" pitchFamily="18" charset="0"/>
              </a:rPr>
              <a:t>Sélectionner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informations</a:t>
            </a:r>
            <a:r>
              <a:rPr lang="es-ES" sz="1900" dirty="0" smtClean="0">
                <a:latin typeface="Garamond" panose="02020404030301010803" pitchFamily="18" charset="0"/>
              </a:rPr>
              <a:t> pertinentes </a:t>
            </a:r>
            <a:r>
              <a:rPr lang="es-ES" sz="1900" dirty="0" err="1" smtClean="0">
                <a:latin typeface="Garamond" panose="02020404030301010803" pitchFamily="18" charset="0"/>
              </a:rPr>
              <a:t>dans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textes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informatifs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14	</a:t>
            </a:r>
            <a:r>
              <a:rPr lang="es-ES" sz="1900" dirty="0" err="1" smtClean="0">
                <a:latin typeface="Garamond" panose="02020404030301010803" pitchFamily="18" charset="0"/>
              </a:rPr>
              <a:t>Trouver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informations</a:t>
            </a:r>
            <a:r>
              <a:rPr lang="es-ES" sz="1900" dirty="0" smtClean="0">
                <a:latin typeface="Garamond" panose="02020404030301010803" pitchFamily="18" charset="0"/>
              </a:rPr>
              <a:t> sur des </a:t>
            </a:r>
            <a:r>
              <a:rPr lang="es-ES" sz="1900" dirty="0" err="1" smtClean="0">
                <a:latin typeface="Garamond" panose="02020404030301010803" pitchFamily="18" charset="0"/>
              </a:rPr>
              <a:t>aspects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culturels</a:t>
            </a:r>
            <a:r>
              <a:rPr lang="es-ES" sz="1900" dirty="0" smtClean="0">
                <a:latin typeface="Garamond" panose="02020404030301010803" pitchFamily="18" charset="0"/>
              </a:rPr>
              <a:t> par </a:t>
            </a:r>
            <a:r>
              <a:rPr lang="es-ES" sz="1900" dirty="0" err="1" smtClean="0">
                <a:latin typeface="Garamond" panose="02020404030301010803" pitchFamily="18" charset="0"/>
              </a:rPr>
              <a:t>rapport</a:t>
            </a:r>
            <a:r>
              <a:rPr lang="es-ES" sz="1900" dirty="0" smtClean="0">
                <a:latin typeface="Garamond" panose="02020404030301010803" pitchFamily="18" charset="0"/>
              </a:rPr>
              <a:t> à la </a:t>
            </a:r>
            <a:r>
              <a:rPr lang="es-ES" sz="1900" dirty="0" err="1" smtClean="0">
                <a:latin typeface="Garamond" panose="02020404030301010803" pitchFamily="18" charset="0"/>
              </a:rPr>
              <a:t>ville</a:t>
            </a:r>
            <a:r>
              <a:rPr lang="es-ES" sz="1900" dirty="0" smtClean="0">
                <a:latin typeface="Garamond" panose="02020404030301010803" pitchFamily="18" charset="0"/>
              </a:rPr>
              <a:t> de Paris.</a:t>
            </a:r>
          </a:p>
          <a:p>
            <a:pPr marL="900113" indent="-900113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15	</a:t>
            </a:r>
            <a:r>
              <a:rPr lang="es-ES" sz="1900" dirty="0" err="1" smtClean="0">
                <a:latin typeface="Garamond" panose="02020404030301010803" pitchFamily="18" charset="0"/>
              </a:rPr>
              <a:t>Ordonner</a:t>
            </a:r>
            <a:r>
              <a:rPr lang="es-ES" sz="1900" dirty="0" smtClean="0">
                <a:latin typeface="Garamond" panose="02020404030301010803" pitchFamily="18" charset="0"/>
              </a:rPr>
              <a:t> de </a:t>
            </a:r>
            <a:r>
              <a:rPr lang="es-ES" sz="1900" dirty="0" err="1" smtClean="0">
                <a:latin typeface="Garamond" panose="02020404030301010803" pitchFamily="18" charset="0"/>
              </a:rPr>
              <a:t>manière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claire</a:t>
            </a:r>
            <a:r>
              <a:rPr lang="es-ES" sz="1900" dirty="0" smtClean="0">
                <a:latin typeface="Garamond" panose="02020404030301010803" pitchFamily="18" charset="0"/>
              </a:rPr>
              <a:t> et </a:t>
            </a:r>
            <a:r>
              <a:rPr lang="es-ES" sz="1900" dirty="0" err="1" smtClean="0">
                <a:latin typeface="Garamond" panose="02020404030301010803" pitchFamily="18" charset="0"/>
              </a:rPr>
              <a:t>personnelle</a:t>
            </a:r>
            <a:r>
              <a:rPr lang="es-ES" sz="1900" dirty="0" smtClean="0">
                <a:latin typeface="Garamond" panose="02020404030301010803" pitchFamily="18" charset="0"/>
              </a:rPr>
              <a:t> les </a:t>
            </a:r>
            <a:r>
              <a:rPr lang="es-ES" sz="1900" dirty="0" err="1" smtClean="0">
                <a:latin typeface="Garamond" panose="02020404030301010803" pitchFamily="18" charset="0"/>
              </a:rPr>
              <a:t>informations</a:t>
            </a:r>
            <a:r>
              <a:rPr lang="es-ES" sz="1900" dirty="0" smtClean="0">
                <a:latin typeface="Garamond" panose="02020404030301010803" pitchFamily="18" charset="0"/>
              </a:rPr>
              <a:t> de </a:t>
            </a:r>
            <a:r>
              <a:rPr lang="es-ES" sz="1900" dirty="0" err="1" smtClean="0">
                <a:latin typeface="Garamond" panose="02020404030301010803" pitchFamily="18" charset="0"/>
              </a:rPr>
              <a:t>textes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informatifs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17	</a:t>
            </a:r>
            <a:r>
              <a:rPr lang="es-ES" sz="1900" dirty="0" err="1" smtClean="0">
                <a:latin typeface="Garamond" panose="02020404030301010803" pitchFamily="18" charset="0"/>
              </a:rPr>
              <a:t>Naviguer</a:t>
            </a:r>
            <a:r>
              <a:rPr lang="es-ES" sz="1900" dirty="0" smtClean="0">
                <a:latin typeface="Garamond" panose="02020404030301010803" pitchFamily="18" charset="0"/>
              </a:rPr>
              <a:t> sur un </a:t>
            </a:r>
            <a:r>
              <a:rPr lang="es-ES" sz="1900" dirty="0" err="1" smtClean="0">
                <a:latin typeface="Garamond" panose="02020404030301010803" pitchFamily="18" charset="0"/>
              </a:rPr>
              <a:t>site</a:t>
            </a:r>
            <a:r>
              <a:rPr lang="es-ES" sz="1900" dirty="0" smtClean="0">
                <a:latin typeface="Garamond" panose="02020404030301010803" pitchFamily="18" charset="0"/>
              </a:rPr>
              <a:t> web et </a:t>
            </a:r>
            <a:r>
              <a:rPr lang="es-ES" sz="1900" dirty="0" err="1" smtClean="0">
                <a:latin typeface="Garamond" panose="02020404030301010803" pitchFamily="18" charset="0"/>
              </a:rPr>
              <a:t>utiliser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dictionnaires</a:t>
            </a:r>
            <a:r>
              <a:rPr lang="es-ES" sz="1900" dirty="0" smtClean="0">
                <a:latin typeface="Garamond" panose="02020404030301010803" pitchFamily="18" charset="0"/>
              </a:rPr>
              <a:t> en </a:t>
            </a:r>
            <a:r>
              <a:rPr lang="es-ES" sz="1900" dirty="0" err="1" smtClean="0">
                <a:latin typeface="Garamond" panose="02020404030301010803" pitchFamily="18" charset="0"/>
              </a:rPr>
              <a:t>ligne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17	</a:t>
            </a:r>
            <a:r>
              <a:rPr lang="es-ES" sz="1900" dirty="0" err="1" smtClean="0">
                <a:latin typeface="Garamond" panose="02020404030301010803" pitchFamily="18" charset="0"/>
              </a:rPr>
              <a:t>Continuer</a:t>
            </a:r>
            <a:r>
              <a:rPr lang="es-ES" sz="1900" dirty="0" smtClean="0">
                <a:latin typeface="Garamond" panose="02020404030301010803" pitchFamily="18" charset="0"/>
              </a:rPr>
              <a:t> à se </a:t>
            </a:r>
            <a:r>
              <a:rPr lang="es-ES" sz="1900" dirty="0" err="1" smtClean="0">
                <a:latin typeface="Garamond" panose="02020404030301010803" pitchFamily="18" charset="0"/>
              </a:rPr>
              <a:t>concentrer</a:t>
            </a:r>
            <a:r>
              <a:rPr lang="es-ES" sz="1900" dirty="0" smtClean="0">
                <a:latin typeface="Garamond" panose="02020404030301010803" pitchFamily="18" charset="0"/>
              </a:rPr>
              <a:t>, </a:t>
            </a:r>
            <a:r>
              <a:rPr lang="es-ES" sz="1900" dirty="0" err="1" smtClean="0">
                <a:latin typeface="Garamond" panose="02020404030301010803" pitchFamily="18" charset="0"/>
              </a:rPr>
              <a:t>même</a:t>
            </a:r>
            <a:r>
              <a:rPr lang="es-ES" sz="1900" dirty="0" smtClean="0">
                <a:latin typeface="Garamond" panose="02020404030301010803" pitchFamily="18" charset="0"/>
              </a:rPr>
              <a:t> si </a:t>
            </a:r>
            <a:r>
              <a:rPr lang="es-ES" sz="1900" dirty="0" err="1" smtClean="0">
                <a:latin typeface="Garamond" panose="02020404030301010803" pitchFamily="18" charset="0"/>
              </a:rPr>
              <a:t>vous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ne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comprenez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pas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tout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32	</a:t>
            </a:r>
            <a:r>
              <a:rPr lang="es-ES" sz="1900" dirty="0" err="1" smtClean="0">
                <a:latin typeface="Garamond" panose="02020404030301010803" pitchFamily="18" charset="0"/>
              </a:rPr>
              <a:t>Décrire</a:t>
            </a:r>
            <a:r>
              <a:rPr lang="es-ES" sz="1900" dirty="0" smtClean="0">
                <a:latin typeface="Garamond" panose="02020404030301010803" pitchFamily="18" charset="0"/>
              </a:rPr>
              <a:t> les </a:t>
            </a:r>
            <a:r>
              <a:rPr lang="es-ES" sz="1900" dirty="0" err="1" smtClean="0">
                <a:latin typeface="Garamond" panose="02020404030301010803" pitchFamily="18" charset="0"/>
              </a:rPr>
              <a:t>étapes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d’une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promenade</a:t>
            </a:r>
            <a:r>
              <a:rPr lang="es-ES" sz="1900" dirty="0" smtClean="0">
                <a:latin typeface="Garamond" panose="02020404030301010803" pitchFamily="18" charset="0"/>
              </a:rPr>
              <a:t> sur des </a:t>
            </a:r>
            <a:r>
              <a:rPr lang="es-ES" sz="1900" dirty="0" err="1" smtClean="0">
                <a:latin typeface="Garamond" panose="02020404030301010803" pitchFamily="18" charset="0"/>
              </a:rPr>
              <a:t>réseaux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sociaux</a:t>
            </a:r>
            <a:r>
              <a:rPr lang="es-ES" sz="1900" dirty="0" smtClean="0">
                <a:latin typeface="Garamond" panose="02020404030301010803" pitchFamily="18" charset="0"/>
              </a:rPr>
              <a:t> (Pinterest).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35	</a:t>
            </a:r>
            <a:r>
              <a:rPr lang="es-ES" sz="1900" dirty="0" err="1" smtClean="0">
                <a:latin typeface="Garamond" panose="02020404030301010803" pitchFamily="18" charset="0"/>
              </a:rPr>
              <a:t>Résumer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textes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informatifs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39	</a:t>
            </a:r>
            <a:r>
              <a:rPr lang="es-ES" sz="1900" dirty="0" err="1" smtClean="0">
                <a:latin typeface="Garamond" panose="02020404030301010803" pitchFamily="18" charset="0"/>
              </a:rPr>
              <a:t>Chercher</a:t>
            </a:r>
            <a:r>
              <a:rPr lang="es-ES" sz="1900" dirty="0" smtClean="0">
                <a:latin typeface="Garamond" panose="02020404030301010803" pitchFamily="18" charset="0"/>
              </a:rPr>
              <a:t> et </a:t>
            </a:r>
            <a:r>
              <a:rPr lang="es-ES" sz="1900" dirty="0" err="1" smtClean="0">
                <a:latin typeface="Garamond" panose="02020404030301010803" pitchFamily="18" charset="0"/>
              </a:rPr>
              <a:t>présenter</a:t>
            </a:r>
            <a:r>
              <a:rPr lang="es-ES" sz="1900" dirty="0" smtClean="0">
                <a:latin typeface="Garamond" panose="02020404030301010803" pitchFamily="18" charset="0"/>
              </a:rPr>
              <a:t> des </a:t>
            </a:r>
            <a:r>
              <a:rPr lang="es-ES" sz="1900" dirty="0" err="1" smtClean="0">
                <a:latin typeface="Garamond" panose="02020404030301010803" pitchFamily="18" charset="0"/>
              </a:rPr>
              <a:t>aspects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culturels</a:t>
            </a:r>
            <a:r>
              <a:rPr lang="es-ES" sz="1900" dirty="0" smtClean="0">
                <a:latin typeface="Garamond" panose="02020404030301010803" pitchFamily="18" charset="0"/>
              </a:rPr>
              <a:t> par </a:t>
            </a:r>
            <a:r>
              <a:rPr lang="es-ES" sz="1900" dirty="0" err="1" smtClean="0">
                <a:latin typeface="Garamond" panose="02020404030301010803" pitchFamily="18" charset="0"/>
              </a:rPr>
              <a:t>rapport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au</a:t>
            </a:r>
            <a:r>
              <a:rPr lang="es-ES" sz="1900" dirty="0" smtClean="0">
                <a:latin typeface="Garamond" panose="02020404030301010803" pitchFamily="18" charset="0"/>
              </a:rPr>
              <a:t> monde </a:t>
            </a:r>
            <a:r>
              <a:rPr lang="es-ES" sz="1900" dirty="0" err="1" smtClean="0">
                <a:latin typeface="Garamond" panose="02020404030301010803" pitchFamily="18" charset="0"/>
              </a:rPr>
              <a:t>francophone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41	</a:t>
            </a:r>
            <a:r>
              <a:rPr lang="es-ES" sz="1900" dirty="0" err="1" smtClean="0">
                <a:latin typeface="Garamond" panose="02020404030301010803" pitchFamily="18" charset="0"/>
              </a:rPr>
              <a:t>Déterminer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l’objectif</a:t>
            </a:r>
            <a:r>
              <a:rPr lang="es-ES" sz="1900" dirty="0" smtClean="0">
                <a:latin typeface="Garamond" panose="02020404030301010803" pitchFamily="18" charset="0"/>
              </a:rPr>
              <a:t> de </a:t>
            </a:r>
            <a:r>
              <a:rPr lang="es-ES" sz="1900" dirty="0" err="1" smtClean="0">
                <a:latin typeface="Garamond" panose="02020404030301010803" pitchFamily="18" charset="0"/>
              </a:rPr>
              <a:t>l’écriture</a:t>
            </a:r>
            <a:r>
              <a:rPr lang="es-ES" sz="1900" dirty="0" smtClean="0">
                <a:latin typeface="Garamond" panose="02020404030301010803" pitchFamily="18" charset="0"/>
              </a:rPr>
              <a:t> et </a:t>
            </a:r>
            <a:r>
              <a:rPr lang="es-ES" sz="1900" dirty="0" err="1" smtClean="0">
                <a:latin typeface="Garamond" panose="02020404030301010803" pitchFamily="18" charset="0"/>
              </a:rPr>
              <a:t>adapter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votre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langage</a:t>
            </a:r>
            <a:r>
              <a:rPr lang="es-ES" sz="1900" dirty="0" smtClean="0">
                <a:latin typeface="Garamond" panose="02020404030301010803" pitchFamily="18" charset="0"/>
              </a:rPr>
              <a:t> en </a:t>
            </a:r>
            <a:r>
              <a:rPr lang="es-ES" sz="1900" dirty="0" err="1" smtClean="0">
                <a:latin typeface="Garamond" panose="02020404030301010803" pitchFamily="18" charset="0"/>
              </a:rPr>
              <a:t>fonction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r>
              <a:rPr lang="es-ES" sz="1900" dirty="0" smtClean="0">
                <a:latin typeface="Garamond" panose="02020404030301010803" pitchFamily="18" charset="0"/>
              </a:rPr>
              <a:t>ET 42-43	Faire </a:t>
            </a:r>
            <a:r>
              <a:rPr lang="es-ES" sz="1900" dirty="0" err="1" smtClean="0">
                <a:latin typeface="Garamond" panose="02020404030301010803" pitchFamily="18" charset="0"/>
              </a:rPr>
              <a:t>usage</a:t>
            </a:r>
            <a:r>
              <a:rPr lang="es-ES" sz="1900" dirty="0" smtClean="0">
                <a:latin typeface="Garamond" panose="02020404030301010803" pitchFamily="18" charset="0"/>
              </a:rPr>
              <a:t> et </a:t>
            </a:r>
            <a:r>
              <a:rPr lang="es-ES" sz="1900" dirty="0" err="1" smtClean="0">
                <a:latin typeface="Garamond" panose="02020404030301010803" pitchFamily="18" charset="0"/>
              </a:rPr>
              <a:t>améliorer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leurs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connaissances</a:t>
            </a:r>
            <a:r>
              <a:rPr lang="es-ES" sz="1900" dirty="0" smtClean="0">
                <a:latin typeface="Garamond" panose="02020404030301010803" pitchFamily="18" charset="0"/>
              </a:rPr>
              <a:t> </a:t>
            </a:r>
            <a:r>
              <a:rPr lang="es-ES" sz="1900" dirty="0" err="1" smtClean="0">
                <a:latin typeface="Garamond" panose="02020404030301010803" pitchFamily="18" charset="0"/>
              </a:rPr>
              <a:t>fonctionnelles</a:t>
            </a:r>
            <a:r>
              <a:rPr lang="es-ES" sz="19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sz="15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sz="15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sz="1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5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3603"/>
            <a:ext cx="8229600" cy="1143000"/>
          </a:xfrm>
        </p:spPr>
        <p:txBody>
          <a:bodyPr/>
          <a:lstStyle/>
          <a:p>
            <a:pPr algn="l"/>
            <a:r>
              <a:rPr lang="es-ES" dirty="0" err="1" smtClean="0">
                <a:latin typeface="Garamond" panose="02020404030301010803" pitchFamily="18" charset="0"/>
              </a:rPr>
              <a:t>Tout</a:t>
            </a:r>
            <a:r>
              <a:rPr lang="es-ES" dirty="0" smtClean="0">
                <a:latin typeface="Garamond" panose="02020404030301010803" pitchFamily="18" charset="0"/>
              </a:rPr>
              <a:t> a </a:t>
            </a:r>
            <a:r>
              <a:rPr lang="es-ES" dirty="0" err="1" smtClean="0">
                <a:latin typeface="Garamond" panose="02020404030301010803" pitchFamily="18" charset="0"/>
              </a:rPr>
              <a:t>commencé</a:t>
            </a:r>
            <a:r>
              <a:rPr lang="es-ES" dirty="0" smtClean="0">
                <a:latin typeface="Garamond" panose="02020404030301010803" pitchFamily="18" charset="0"/>
              </a:rPr>
              <a:t>…</a:t>
            </a:r>
            <a:endParaRPr lang="es-ES" dirty="0">
              <a:latin typeface="Garamond" panose="02020404030301010803" pitchFamily="18" charset="0"/>
            </a:endParaRPr>
          </a:p>
        </p:txBody>
      </p:sp>
      <p:pic>
        <p:nvPicPr>
          <p:cNvPr id="2050" name="Picture 2" descr="Afbeeldingsresultaat voor lutet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782076"/>
            <a:ext cx="2771800" cy="407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s-ES" sz="4800" dirty="0" smtClean="0">
                <a:latin typeface="Garamond" panose="02020404030301010803" pitchFamily="18" charset="0"/>
              </a:rPr>
              <a:t>…sur </a:t>
            </a:r>
            <a:r>
              <a:rPr lang="es-ES" sz="4800" dirty="0" err="1" smtClean="0">
                <a:latin typeface="Garamond" panose="02020404030301010803" pitchFamily="18" charset="0"/>
              </a:rPr>
              <a:t>l’île</a:t>
            </a:r>
            <a:r>
              <a:rPr lang="es-ES" sz="4800" dirty="0" smtClean="0">
                <a:latin typeface="Garamond" panose="02020404030301010803" pitchFamily="18" charset="0"/>
              </a:rPr>
              <a:t> de la cité.</a:t>
            </a:r>
          </a:p>
          <a:p>
            <a:pPr marL="0" indent="0" algn="r">
              <a:buNone/>
            </a:pPr>
            <a:endParaRPr lang="es-ES" sz="1600" dirty="0" smtClean="0">
              <a:latin typeface="Garamond" panose="02020404030301010803" pitchFamily="18" charset="0"/>
            </a:endParaRPr>
          </a:p>
          <a:p>
            <a:pPr marL="811213" lvl="1" indent="-354013">
              <a:buFont typeface="Wingdings" panose="05000000000000000000" pitchFamily="2" charset="2"/>
              <a:buChar char="v"/>
            </a:pPr>
            <a:r>
              <a:rPr lang="es-ES" dirty="0" err="1" smtClean="0">
                <a:latin typeface="Garamond" panose="02020404030301010803" pitchFamily="18" charset="0"/>
              </a:rPr>
              <a:t>Environ</a:t>
            </a:r>
            <a:r>
              <a:rPr lang="es-ES" dirty="0" smtClean="0">
                <a:latin typeface="Garamond" panose="02020404030301010803" pitchFamily="18" charset="0"/>
              </a:rPr>
              <a:t> 2 </a:t>
            </a:r>
            <a:r>
              <a:rPr lang="es-ES" dirty="0" err="1" smtClean="0">
                <a:latin typeface="Garamond" panose="02020404030301010803" pitchFamily="18" charset="0"/>
              </a:rPr>
              <a:t>siècles</a:t>
            </a:r>
            <a:r>
              <a:rPr lang="es-ES" dirty="0" smtClean="0">
                <a:latin typeface="Garamond" panose="02020404030301010803" pitchFamily="18" charset="0"/>
              </a:rPr>
              <a:t> av. J.-C., un </a:t>
            </a:r>
            <a:r>
              <a:rPr lang="es-ES" dirty="0" err="1" smtClean="0">
                <a:latin typeface="Garamond" panose="02020404030301010803" pitchFamily="18" charset="0"/>
              </a:rPr>
              <a:t>village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s’est</a:t>
            </a:r>
            <a:r>
              <a:rPr lang="es-ES" dirty="0" smtClean="0">
                <a:latin typeface="Garamond" panose="02020404030301010803" pitchFamily="18" charset="0"/>
              </a:rPr>
              <a:t> formé sur    </a:t>
            </a:r>
            <a:r>
              <a:rPr lang="es-ES" dirty="0" err="1" smtClean="0">
                <a:latin typeface="Garamond" panose="02020404030301010803" pitchFamily="18" charset="0"/>
              </a:rPr>
              <a:t>l’île</a:t>
            </a:r>
            <a:r>
              <a:rPr lang="es-ES" dirty="0" smtClean="0">
                <a:latin typeface="Garamond" panose="02020404030301010803" pitchFamily="18" charset="0"/>
              </a:rPr>
              <a:t> de la cité, </a:t>
            </a:r>
            <a:r>
              <a:rPr lang="es-ES" dirty="0" err="1" smtClean="0">
                <a:latin typeface="Garamond" panose="02020404030301010803" pitchFamily="18" charset="0"/>
              </a:rPr>
              <a:t>connu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parmi</a:t>
            </a:r>
            <a:r>
              <a:rPr lang="es-ES" dirty="0" smtClean="0">
                <a:latin typeface="Garamond" panose="02020404030301010803" pitchFamily="18" charset="0"/>
              </a:rPr>
              <a:t> les marchands </a:t>
            </a:r>
          </a:p>
          <a:p>
            <a:pPr marL="442913" lvl="1" indent="368300">
              <a:buNone/>
            </a:pPr>
            <a:r>
              <a:rPr lang="es-ES" dirty="0" smtClean="0">
                <a:latin typeface="Garamond" panose="02020404030301010803" pitchFamily="18" charset="0"/>
              </a:rPr>
              <a:t>par le </a:t>
            </a:r>
            <a:r>
              <a:rPr lang="es-ES" dirty="0" err="1" smtClean="0">
                <a:latin typeface="Garamond" panose="02020404030301010803" pitchFamily="18" charset="0"/>
              </a:rPr>
              <a:t>nom</a:t>
            </a:r>
            <a:r>
              <a:rPr lang="es-ES" dirty="0" smtClean="0">
                <a:latin typeface="Garamond" panose="02020404030301010803" pitchFamily="18" charset="0"/>
              </a:rPr>
              <a:t> de </a:t>
            </a:r>
            <a:r>
              <a:rPr lang="es-ES" b="1" dirty="0" err="1" smtClean="0">
                <a:latin typeface="Garamond" panose="02020404030301010803" pitchFamily="18" charset="0"/>
              </a:rPr>
              <a:t>Parisii</a:t>
            </a:r>
            <a:r>
              <a:rPr lang="es-ES" dirty="0" smtClean="0">
                <a:latin typeface="Garamond" panose="02020404030301010803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dirty="0" smtClean="0">
                <a:latin typeface="Garamond" panose="02020404030301010803" pitchFamily="18" charset="0"/>
              </a:rPr>
              <a:t>Le </a:t>
            </a:r>
            <a:r>
              <a:rPr lang="es-ES" dirty="0" err="1" smtClean="0">
                <a:latin typeface="Garamond" panose="02020404030301010803" pitchFamily="18" charset="0"/>
              </a:rPr>
              <a:t>village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est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conquis</a:t>
            </a:r>
            <a:r>
              <a:rPr lang="es-ES" dirty="0" smtClean="0">
                <a:latin typeface="Garamond" panose="02020404030301010803" pitchFamily="18" charset="0"/>
              </a:rPr>
              <a:t> plus </a:t>
            </a:r>
            <a:r>
              <a:rPr lang="es-ES" dirty="0" err="1" smtClean="0">
                <a:latin typeface="Garamond" panose="02020404030301010803" pitchFamily="18" charset="0"/>
              </a:rPr>
              <a:t>tard</a:t>
            </a:r>
            <a:r>
              <a:rPr lang="es-ES" dirty="0" smtClean="0">
                <a:latin typeface="Garamond" panose="02020404030301010803" pitchFamily="18" charset="0"/>
              </a:rPr>
              <a:t> par </a:t>
            </a:r>
          </a:p>
          <a:p>
            <a:pPr marL="457200" lvl="1" indent="265113">
              <a:buNone/>
            </a:pPr>
            <a:r>
              <a:rPr lang="es-ES" dirty="0" smtClean="0">
                <a:latin typeface="Garamond" panose="02020404030301010803" pitchFamily="18" charset="0"/>
              </a:rPr>
              <a:t> Jules César, </a:t>
            </a:r>
            <a:r>
              <a:rPr lang="es-ES" dirty="0" err="1" smtClean="0">
                <a:latin typeface="Garamond" panose="02020404030301010803" pitchFamily="18" charset="0"/>
              </a:rPr>
              <a:t>qui</a:t>
            </a:r>
            <a:r>
              <a:rPr lang="es-ES" dirty="0" smtClean="0">
                <a:latin typeface="Garamond" panose="02020404030301010803" pitchFamily="18" charset="0"/>
              </a:rPr>
              <a:t> le </a:t>
            </a:r>
            <a:r>
              <a:rPr lang="es-ES" dirty="0" err="1" smtClean="0">
                <a:latin typeface="Garamond" panose="02020404030301010803" pitchFamily="18" charset="0"/>
              </a:rPr>
              <a:t>nomme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b="1" dirty="0" err="1" smtClean="0">
                <a:latin typeface="Garamond" panose="02020404030301010803" pitchFamily="18" charset="0"/>
              </a:rPr>
              <a:t>Lutetia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</a:p>
          <a:p>
            <a:pPr marL="457200" lvl="1" indent="265113">
              <a:buNone/>
            </a:pPr>
            <a:r>
              <a:rPr lang="es-ES" dirty="0" smtClean="0">
                <a:latin typeface="Garamond" panose="02020404030301010803" pitchFamily="18" charset="0"/>
              </a:rPr>
              <a:t> (“</a:t>
            </a:r>
            <a:r>
              <a:rPr lang="es-ES" dirty="0" err="1" smtClean="0">
                <a:latin typeface="Garamond" panose="02020404030301010803" pitchFamily="18" charset="0"/>
              </a:rPr>
              <a:t>village</a:t>
            </a:r>
            <a:r>
              <a:rPr lang="es-ES" dirty="0" smtClean="0">
                <a:latin typeface="Garamond" panose="02020404030301010803" pitchFamily="18" charset="0"/>
              </a:rPr>
              <a:t> de </a:t>
            </a:r>
            <a:r>
              <a:rPr lang="es-ES" dirty="0" err="1" smtClean="0">
                <a:latin typeface="Garamond" panose="02020404030301010803" pitchFamily="18" charset="0"/>
              </a:rPr>
              <a:t>l’eau</a:t>
            </a:r>
            <a:r>
              <a:rPr lang="es-ES" dirty="0" smtClean="0">
                <a:latin typeface="Garamond" panose="02020404030301010803" pitchFamily="18" charset="0"/>
              </a:rPr>
              <a:t>”).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dirty="0" smtClean="0">
                <a:latin typeface="Garamond" panose="02020404030301010803" pitchFamily="18" charset="0"/>
              </a:rPr>
              <a:t>Ce </a:t>
            </a:r>
            <a:r>
              <a:rPr lang="es-ES" dirty="0" err="1" smtClean="0">
                <a:latin typeface="Garamond" panose="02020404030301010803" pitchFamily="18" charset="0"/>
              </a:rPr>
              <a:t>n’est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qu’en</a:t>
            </a:r>
            <a:r>
              <a:rPr lang="es-ES" dirty="0" smtClean="0">
                <a:latin typeface="Garamond" panose="02020404030301010803" pitchFamily="18" charset="0"/>
              </a:rPr>
              <a:t> 212 </a:t>
            </a:r>
            <a:r>
              <a:rPr lang="es-ES" dirty="0" err="1" smtClean="0">
                <a:latin typeface="Garamond" panose="02020404030301010803" pitchFamily="18" charset="0"/>
              </a:rPr>
              <a:t>après</a:t>
            </a:r>
            <a:r>
              <a:rPr lang="es-ES" dirty="0" smtClean="0">
                <a:latin typeface="Garamond" panose="02020404030301010803" pitchFamily="18" charset="0"/>
              </a:rPr>
              <a:t> J.-C. que </a:t>
            </a:r>
          </a:p>
          <a:p>
            <a:pPr marL="811213" lvl="1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le </a:t>
            </a:r>
            <a:r>
              <a:rPr lang="es-ES" dirty="0" err="1" smtClean="0">
                <a:latin typeface="Garamond" panose="02020404030301010803" pitchFamily="18" charset="0"/>
              </a:rPr>
              <a:t>village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reçoit</a:t>
            </a:r>
            <a:r>
              <a:rPr lang="es-ES" dirty="0" smtClean="0">
                <a:latin typeface="Garamond" panose="02020404030301010803" pitchFamily="18" charset="0"/>
              </a:rPr>
              <a:t> son </a:t>
            </a:r>
            <a:r>
              <a:rPr lang="es-ES" dirty="0" err="1" smtClean="0">
                <a:latin typeface="Garamond" panose="02020404030301010803" pitchFamily="18" charset="0"/>
              </a:rPr>
              <a:t>nom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actuel</a:t>
            </a:r>
            <a:r>
              <a:rPr lang="es-ES" dirty="0" smtClean="0">
                <a:latin typeface="Garamond" panose="02020404030301010803" pitchFamily="18" charset="0"/>
              </a:rPr>
              <a:t> de </a:t>
            </a:r>
          </a:p>
          <a:p>
            <a:pPr marL="811213" lvl="1" indent="0">
              <a:buNone/>
            </a:pPr>
            <a:r>
              <a:rPr lang="es-ES" b="1" dirty="0" smtClean="0">
                <a:latin typeface="Garamond" panose="02020404030301010803" pitchFamily="18" charset="0"/>
              </a:rPr>
              <a:t>Paris</a:t>
            </a:r>
            <a:r>
              <a:rPr lang="es-ES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04248" y="-15894"/>
            <a:ext cx="25207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Introduction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Garamond" panose="02020404030301010803" pitchFamily="18" charset="0"/>
              </a:rPr>
              <a:t>À </a:t>
            </a:r>
            <a:r>
              <a:rPr lang="es-ES" dirty="0" err="1" smtClean="0">
                <a:latin typeface="Garamond" panose="02020404030301010803" pitchFamily="18" charset="0"/>
              </a:rPr>
              <a:t>peu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près</a:t>
            </a:r>
            <a:r>
              <a:rPr lang="es-ES" dirty="0" smtClean="0">
                <a:latin typeface="Garamond" panose="02020404030301010803" pitchFamily="18" charset="0"/>
              </a:rPr>
              <a:t> 2000 </a:t>
            </a:r>
            <a:r>
              <a:rPr lang="es-ES" dirty="0" err="1" smtClean="0">
                <a:latin typeface="Garamond" panose="02020404030301010803" pitchFamily="18" charset="0"/>
              </a:rPr>
              <a:t>ans</a:t>
            </a:r>
            <a:r>
              <a:rPr lang="es-ES" dirty="0" smtClean="0">
                <a:latin typeface="Garamond" panose="02020404030301010803" pitchFamily="18" charset="0"/>
              </a:rPr>
              <a:t> plus </a:t>
            </a:r>
            <a:r>
              <a:rPr lang="es-ES" dirty="0" err="1" smtClean="0">
                <a:latin typeface="Garamond" panose="02020404030301010803" pitchFamily="18" charset="0"/>
              </a:rPr>
              <a:t>tard</a:t>
            </a:r>
            <a:r>
              <a:rPr lang="es-ES" dirty="0" smtClean="0">
                <a:latin typeface="Garamond" panose="02020404030301010803" pitchFamily="18" charset="0"/>
              </a:rPr>
              <a:t>…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s-ES" sz="4400" dirty="0" smtClean="0">
                <a:latin typeface="Garamond" panose="02020404030301010803" pitchFamily="18" charset="0"/>
              </a:rPr>
              <a:t>…la </a:t>
            </a:r>
            <a:r>
              <a:rPr lang="es-ES" sz="4400" dirty="0" err="1" smtClean="0">
                <a:latin typeface="Garamond" panose="02020404030301010803" pitchFamily="18" charset="0"/>
              </a:rPr>
              <a:t>ville</a:t>
            </a:r>
            <a:r>
              <a:rPr lang="es-ES" sz="4400" dirty="0" smtClean="0">
                <a:latin typeface="Garamond" panose="02020404030301010803" pitchFamily="18" charset="0"/>
              </a:rPr>
              <a:t> a </a:t>
            </a:r>
            <a:r>
              <a:rPr lang="es-ES" sz="4400" dirty="0" err="1" smtClean="0">
                <a:latin typeface="Garamond" panose="02020404030301010803" pitchFamily="18" charset="0"/>
              </a:rPr>
              <a:t>légèrement</a:t>
            </a:r>
            <a:r>
              <a:rPr lang="es-ES" sz="4400" dirty="0" smtClean="0">
                <a:latin typeface="Garamond" panose="02020404030301010803" pitchFamily="18" charset="0"/>
              </a:rPr>
              <a:t> </a:t>
            </a:r>
            <a:r>
              <a:rPr lang="es-ES" sz="4400" dirty="0" err="1" smtClean="0">
                <a:latin typeface="Garamond" panose="02020404030301010803" pitchFamily="18" charset="0"/>
              </a:rPr>
              <a:t>changé</a:t>
            </a:r>
            <a:r>
              <a:rPr lang="es-ES" sz="44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Garamond" panose="02020404030301010803" pitchFamily="18" charset="0"/>
              </a:rPr>
              <a:t>Regardez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cette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courte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vidéo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pour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avoir</a:t>
            </a:r>
            <a:r>
              <a:rPr lang="es-ES" dirty="0" smtClean="0">
                <a:latin typeface="Garamond" panose="02020404030301010803" pitchFamily="18" charset="0"/>
              </a:rPr>
              <a:t> un premier </a:t>
            </a:r>
            <a:r>
              <a:rPr lang="es-ES" dirty="0" err="1" smtClean="0">
                <a:latin typeface="Garamond" panose="02020404030301010803" pitchFamily="18" charset="0"/>
              </a:rPr>
              <a:t>aperçu</a:t>
            </a:r>
            <a:r>
              <a:rPr lang="es-ES" dirty="0" smtClean="0">
                <a:latin typeface="Garamond" panose="02020404030301010803" pitchFamily="18" charset="0"/>
              </a:rPr>
              <a:t> de la </a:t>
            </a:r>
            <a:r>
              <a:rPr lang="es-ES" dirty="0" err="1" smtClean="0">
                <a:latin typeface="Garamond" panose="02020404030301010803" pitchFamily="18" charset="0"/>
              </a:rPr>
              <a:t>ville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actuelle</a:t>
            </a:r>
            <a:r>
              <a:rPr lang="es-ES" dirty="0" smtClean="0">
                <a:latin typeface="Garamond" panose="02020404030301010803" pitchFamily="18" charset="0"/>
              </a:rPr>
              <a:t> (et </a:t>
            </a:r>
            <a:r>
              <a:rPr lang="es-ES" dirty="0" err="1" smtClean="0">
                <a:latin typeface="Garamond" panose="02020404030301010803" pitchFamily="18" charset="0"/>
              </a:rPr>
              <a:t>inspirez-vous</a:t>
            </a:r>
            <a:r>
              <a:rPr lang="es-ES" dirty="0" smtClean="0">
                <a:latin typeface="Garamond" panose="02020404030301010803" pitchFamily="18" charset="0"/>
              </a:rPr>
              <a:t> !) :</a:t>
            </a:r>
          </a:p>
          <a:p>
            <a:pPr marL="0" indent="0">
              <a:buNone/>
            </a:pPr>
            <a:endParaRPr lang="es-ES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s-ES" dirty="0" smtClean="0">
                <a:latin typeface="Garamond" panose="02020404030301010803" pitchFamily="18" charset="0"/>
                <a:hlinkClick r:id="rId2"/>
              </a:rPr>
              <a:t>http://france.fr/fr/paris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</a:p>
          <a:p>
            <a:pPr marL="0" indent="0" algn="ctr">
              <a:buNone/>
            </a:pPr>
            <a:endParaRPr lang="es-E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Garamond" panose="02020404030301010803" pitchFamily="18" charset="0"/>
              </a:rPr>
              <a:t>Vous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avez</a:t>
            </a:r>
            <a:r>
              <a:rPr lang="es-ES" dirty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hâte</a:t>
            </a:r>
            <a:r>
              <a:rPr lang="es-ES" dirty="0" smtClean="0">
                <a:latin typeface="Garamond" panose="02020404030301010803" pitchFamily="18" charset="0"/>
              </a:rPr>
              <a:t> de la </a:t>
            </a:r>
            <a:r>
              <a:rPr lang="es-ES" dirty="0" err="1" smtClean="0">
                <a:latin typeface="Garamond" panose="02020404030301010803" pitchFamily="18" charset="0"/>
              </a:rPr>
              <a:t>découvrir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aussi</a:t>
            </a:r>
            <a:r>
              <a:rPr lang="es-ES" dirty="0" smtClean="0">
                <a:latin typeface="Garamond" panose="02020404030301010803" pitchFamily="18" charset="0"/>
              </a:rPr>
              <a:t> ?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693197" y="0"/>
            <a:ext cx="25207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Introduction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Garamond" panose="02020404030301010803" pitchFamily="18" charset="0"/>
              </a:rPr>
              <a:t>La </a:t>
            </a:r>
            <a:r>
              <a:rPr lang="es-ES" dirty="0" err="1" smtClean="0">
                <a:latin typeface="Garamond" panose="02020404030301010803" pitchFamily="18" charset="0"/>
              </a:rPr>
              <a:t>tâche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853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700" dirty="0" err="1" smtClean="0">
                <a:latin typeface="Garamond" panose="02020404030301010803" pitchFamily="18" charset="0"/>
              </a:rPr>
              <a:t>Lors</a:t>
            </a:r>
            <a:r>
              <a:rPr lang="es-ES" sz="2700" dirty="0" smtClean="0">
                <a:latin typeface="Garamond" panose="02020404030301010803" pitchFamily="18" charset="0"/>
              </a:rPr>
              <a:t> du </a:t>
            </a:r>
            <a:r>
              <a:rPr lang="es-ES" sz="2700" dirty="0" err="1" smtClean="0">
                <a:latin typeface="Garamond" panose="02020404030301010803" pitchFamily="18" charset="0"/>
              </a:rPr>
              <a:t>mois</a:t>
            </a:r>
            <a:r>
              <a:rPr lang="es-ES" sz="2700" dirty="0" smtClean="0">
                <a:latin typeface="Garamond" panose="02020404030301010803" pitchFamily="18" charset="0"/>
              </a:rPr>
              <a:t> de </a:t>
            </a:r>
            <a:r>
              <a:rPr lang="es-ES" sz="2700" dirty="0" err="1" smtClean="0">
                <a:latin typeface="Garamond" panose="02020404030301010803" pitchFamily="18" charset="0"/>
              </a:rPr>
              <a:t>mai</a:t>
            </a:r>
            <a:r>
              <a:rPr lang="es-ES" sz="2700" dirty="0" smtClean="0">
                <a:latin typeface="Garamond" panose="02020404030301010803" pitchFamily="18" charset="0"/>
              </a:rPr>
              <a:t>, </a:t>
            </a:r>
            <a:r>
              <a:rPr lang="es-ES" sz="2700" dirty="0" err="1" smtClean="0">
                <a:latin typeface="Garamond" panose="02020404030301010803" pitchFamily="18" charset="0"/>
              </a:rPr>
              <a:t>nous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ferons</a:t>
            </a:r>
            <a:r>
              <a:rPr lang="es-ES" sz="2700" dirty="0" smtClean="0">
                <a:latin typeface="Garamond" panose="02020404030301010803" pitchFamily="18" charset="0"/>
              </a:rPr>
              <a:t>, </a:t>
            </a:r>
            <a:r>
              <a:rPr lang="es-ES" sz="2700" dirty="0" err="1">
                <a:latin typeface="Garamond" panose="02020404030301010803" pitchFamily="18" charset="0"/>
              </a:rPr>
              <a:t>avec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dirty="0" err="1">
                <a:latin typeface="Garamond" panose="02020404030301010803" pitchFamily="18" charset="0"/>
              </a:rPr>
              <a:t>toute</a:t>
            </a:r>
            <a:r>
              <a:rPr lang="es-ES" sz="2700" dirty="0">
                <a:latin typeface="Garamond" panose="02020404030301010803" pitchFamily="18" charset="0"/>
              </a:rPr>
              <a:t> la </a:t>
            </a:r>
            <a:r>
              <a:rPr lang="es-ES" sz="2700" dirty="0" smtClean="0">
                <a:latin typeface="Garamond" panose="02020404030301010803" pitchFamily="18" charset="0"/>
              </a:rPr>
              <a:t>clase, </a:t>
            </a:r>
            <a:r>
              <a:rPr lang="es-ES" sz="2700" dirty="0">
                <a:latin typeface="Garamond" panose="02020404030301010803" pitchFamily="18" charset="0"/>
              </a:rPr>
              <a:t>une </a:t>
            </a:r>
            <a:r>
              <a:rPr lang="es-ES" sz="2700" b="1" dirty="0" err="1" smtClean="0">
                <a:latin typeface="Garamond" panose="02020404030301010803" pitchFamily="18" charset="0"/>
              </a:rPr>
              <a:t>excursion</a:t>
            </a:r>
            <a:r>
              <a:rPr lang="es-ES" sz="2700" b="1" dirty="0" smtClean="0">
                <a:latin typeface="Garamond" panose="02020404030301010803" pitchFamily="18" charset="0"/>
              </a:rPr>
              <a:t> à Paris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d’une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journée</a:t>
            </a:r>
            <a:r>
              <a:rPr lang="es-ES" sz="27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sz="27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700" dirty="0" err="1" smtClean="0">
                <a:latin typeface="Garamond" panose="02020404030301010803" pitchFamily="18" charset="0"/>
              </a:rPr>
              <a:t>Il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nous</a:t>
            </a:r>
            <a:r>
              <a:rPr lang="es-ES" sz="2700" dirty="0" smtClean="0">
                <a:latin typeface="Garamond" panose="02020404030301010803" pitchFamily="18" charset="0"/>
              </a:rPr>
              <a:t> manque </a:t>
            </a:r>
            <a:r>
              <a:rPr lang="es-ES" sz="2700" dirty="0" err="1" smtClean="0">
                <a:latin typeface="Garamond" panose="02020404030301010803" pitchFamily="18" charset="0"/>
              </a:rPr>
              <a:t>d’inspiration</a:t>
            </a:r>
            <a:r>
              <a:rPr lang="es-ES" sz="2700" dirty="0" smtClean="0">
                <a:latin typeface="Garamond" panose="02020404030301010803" pitchFamily="18" charset="0"/>
              </a:rPr>
              <a:t>, </a:t>
            </a:r>
            <a:r>
              <a:rPr lang="es-ES" sz="2700" dirty="0" err="1" smtClean="0">
                <a:latin typeface="Garamond" panose="02020404030301010803" pitchFamily="18" charset="0"/>
              </a:rPr>
              <a:t>c’est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pourquoi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nous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avons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besoin</a:t>
            </a:r>
            <a:r>
              <a:rPr lang="es-ES" sz="2700" dirty="0" smtClean="0">
                <a:latin typeface="Garamond" panose="02020404030301010803" pitchFamily="18" charset="0"/>
              </a:rPr>
              <a:t> de </a:t>
            </a:r>
            <a:r>
              <a:rPr lang="es-ES" sz="2700" b="1" dirty="0" err="1" smtClean="0">
                <a:latin typeface="Garamond" panose="02020404030301010803" pitchFamily="18" charset="0"/>
              </a:rPr>
              <a:t>votre</a:t>
            </a:r>
            <a:r>
              <a:rPr lang="es-ES" sz="2700" b="1" dirty="0" smtClean="0">
                <a:latin typeface="Garamond" panose="02020404030301010803" pitchFamily="18" charset="0"/>
              </a:rPr>
              <a:t> </a:t>
            </a:r>
            <a:r>
              <a:rPr lang="es-ES" sz="2700" b="1" dirty="0" err="1" smtClean="0">
                <a:latin typeface="Garamond" panose="02020404030301010803" pitchFamily="18" charset="0"/>
              </a:rPr>
              <a:t>aide</a:t>
            </a:r>
            <a:r>
              <a:rPr lang="es-ES" sz="2700" b="1" dirty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pour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organiser</a:t>
            </a:r>
            <a:r>
              <a:rPr lang="es-ES" sz="2700" dirty="0" smtClean="0">
                <a:latin typeface="Garamond" panose="02020404030301010803" pitchFamily="18" charset="0"/>
              </a:rPr>
              <a:t> ce </a:t>
            </a:r>
            <a:r>
              <a:rPr lang="es-ES" sz="2700" dirty="0" err="1" smtClean="0">
                <a:latin typeface="Garamond" panose="02020404030301010803" pitchFamily="18" charset="0"/>
              </a:rPr>
              <a:t>voyage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inoubliable</a:t>
            </a:r>
            <a:r>
              <a:rPr lang="es-ES" sz="2700" dirty="0" smtClean="0">
                <a:latin typeface="Garamond" panose="02020404030301010803" pitchFamily="18" charset="0"/>
              </a:rPr>
              <a:t>!</a:t>
            </a:r>
          </a:p>
          <a:p>
            <a:pPr marL="0" indent="0">
              <a:buNone/>
            </a:pPr>
            <a:endParaRPr lang="es-ES" sz="27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700" dirty="0" err="1" smtClean="0">
                <a:latin typeface="Garamond" panose="02020404030301010803" pitchFamily="18" charset="0"/>
              </a:rPr>
              <a:t>Vous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allez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>
                <a:latin typeface="Garamond" panose="02020404030301010803" pitchFamily="18" charset="0"/>
              </a:rPr>
              <a:t>créer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b="1" dirty="0">
                <a:latin typeface="Garamond" panose="02020404030301010803" pitchFamily="18" charset="0"/>
              </a:rPr>
              <a:t>une </a:t>
            </a:r>
            <a:r>
              <a:rPr lang="es-ES" sz="2700" b="1" dirty="0" err="1">
                <a:latin typeface="Garamond" panose="02020404030301010803" pitchFamily="18" charset="0"/>
              </a:rPr>
              <a:t>promenade</a:t>
            </a:r>
            <a:r>
              <a:rPr lang="es-ES" sz="2700" b="1" dirty="0">
                <a:latin typeface="Garamond" panose="02020404030301010803" pitchFamily="18" charset="0"/>
              </a:rPr>
              <a:t> </a:t>
            </a:r>
            <a:r>
              <a:rPr lang="es-ES" sz="2700" b="1" dirty="0" err="1">
                <a:latin typeface="Garamond" panose="02020404030301010803" pitchFamily="18" charset="0"/>
              </a:rPr>
              <a:t>touristique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dirty="0" err="1">
                <a:latin typeface="Garamond" panose="02020404030301010803" pitchFamily="18" charset="0"/>
              </a:rPr>
              <a:t>dans</a:t>
            </a:r>
            <a:r>
              <a:rPr lang="es-ES" sz="2700" dirty="0">
                <a:latin typeface="Garamond" panose="02020404030301010803" pitchFamily="18" charset="0"/>
              </a:rPr>
              <a:t> le centre de Paris </a:t>
            </a:r>
            <a:r>
              <a:rPr lang="es-ES" sz="2700" dirty="0" err="1">
                <a:latin typeface="Garamond" panose="02020404030301010803" pitchFamily="18" charset="0"/>
              </a:rPr>
              <a:t>qui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dirty="0" err="1">
                <a:latin typeface="Garamond" panose="02020404030301010803" pitchFamily="18" charset="0"/>
              </a:rPr>
              <a:t>nous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dirty="0" err="1">
                <a:latin typeface="Garamond" panose="02020404030301010803" pitchFamily="18" charset="0"/>
              </a:rPr>
              <a:t>mène</a:t>
            </a:r>
            <a:r>
              <a:rPr lang="es-ES" sz="2700" dirty="0">
                <a:latin typeface="Garamond" panose="02020404030301010803" pitchFamily="18" charset="0"/>
              </a:rPr>
              <a:t> par les </a:t>
            </a:r>
            <a:r>
              <a:rPr lang="es-ES" sz="2700" b="1" dirty="0" err="1">
                <a:latin typeface="Garamond" panose="02020404030301010803" pitchFamily="18" charset="0"/>
              </a:rPr>
              <a:t>monuments</a:t>
            </a:r>
            <a:r>
              <a:rPr lang="es-ES" sz="2700" b="1" dirty="0">
                <a:latin typeface="Garamond" panose="02020404030301010803" pitchFamily="18" charset="0"/>
              </a:rPr>
              <a:t> </a:t>
            </a:r>
            <a:r>
              <a:rPr lang="es-ES" sz="2700" b="1" dirty="0" err="1">
                <a:latin typeface="Garamond" panose="02020404030301010803" pitchFamily="18" charset="0"/>
              </a:rPr>
              <a:t>principaux</a:t>
            </a:r>
            <a:r>
              <a:rPr lang="es-ES" sz="2700" b="1" dirty="0">
                <a:latin typeface="Garamond" panose="02020404030301010803" pitchFamily="18" charset="0"/>
              </a:rPr>
              <a:t> </a:t>
            </a:r>
            <a:r>
              <a:rPr lang="es-ES" sz="2700" dirty="0">
                <a:latin typeface="Garamond" panose="02020404030301010803" pitchFamily="18" charset="0"/>
              </a:rPr>
              <a:t>de la </a:t>
            </a:r>
            <a:r>
              <a:rPr lang="es-ES" sz="2700" dirty="0" err="1" smtClean="0">
                <a:latin typeface="Garamond" panose="02020404030301010803" pitchFamily="18" charset="0"/>
              </a:rPr>
              <a:t>ville</a:t>
            </a:r>
            <a:r>
              <a:rPr lang="es-ES" sz="2700" dirty="0">
                <a:latin typeface="Garamond" panose="02020404030301010803" pitchFamily="18" charset="0"/>
              </a:rPr>
              <a:t> </a:t>
            </a:r>
            <a:r>
              <a:rPr lang="es-ES" sz="2700" dirty="0" smtClean="0">
                <a:latin typeface="Garamond" panose="02020404030301010803" pitchFamily="18" charset="0"/>
              </a:rPr>
              <a:t>et </a:t>
            </a:r>
            <a:r>
              <a:rPr lang="es-ES" sz="2700" dirty="0" err="1" smtClean="0">
                <a:latin typeface="Garamond" panose="02020404030301010803" pitchFamily="18" charset="0"/>
              </a:rPr>
              <a:t>qui</a:t>
            </a:r>
            <a:r>
              <a:rPr lang="es-ES" sz="2700" dirty="0" smtClean="0">
                <a:latin typeface="Garamond" panose="02020404030301010803" pitchFamily="18" charset="0"/>
              </a:rPr>
              <a:t> se </a:t>
            </a:r>
            <a:r>
              <a:rPr lang="es-ES" sz="2700" dirty="0" err="1" smtClean="0">
                <a:latin typeface="Garamond" panose="02020404030301010803" pitchFamily="18" charset="0"/>
              </a:rPr>
              <a:t>concentrera</a:t>
            </a:r>
            <a:r>
              <a:rPr lang="es-ES" sz="2700" dirty="0" smtClean="0">
                <a:latin typeface="Garamond" panose="02020404030301010803" pitchFamily="18" charset="0"/>
              </a:rPr>
              <a:t> sur </a:t>
            </a:r>
            <a:r>
              <a:rPr lang="es-ES" sz="2700" b="1" dirty="0" smtClean="0">
                <a:latin typeface="Garamond" panose="02020404030301010803" pitchFamily="18" charset="0"/>
              </a:rPr>
              <a:t>un </a:t>
            </a:r>
            <a:r>
              <a:rPr lang="es-ES" sz="2700" b="1" dirty="0" err="1" smtClean="0">
                <a:latin typeface="Garamond" panose="02020404030301010803" pitchFamily="18" charset="0"/>
              </a:rPr>
              <a:t>aspect</a:t>
            </a:r>
            <a:r>
              <a:rPr lang="es-ES" sz="2700" b="1" dirty="0" smtClean="0">
                <a:latin typeface="Garamond" panose="02020404030301010803" pitchFamily="18" charset="0"/>
              </a:rPr>
              <a:t> </a:t>
            </a:r>
            <a:r>
              <a:rPr lang="es-ES" sz="2700" b="1" dirty="0" err="1" smtClean="0">
                <a:latin typeface="Garamond" panose="02020404030301010803" pitchFamily="18" charset="0"/>
              </a:rPr>
              <a:t>culturel</a:t>
            </a:r>
            <a:r>
              <a:rPr lang="es-ES" sz="2700" b="1" dirty="0" smtClean="0">
                <a:latin typeface="Garamond" panose="02020404030301010803" pitchFamily="18" charset="0"/>
              </a:rPr>
              <a:t> </a:t>
            </a:r>
            <a:r>
              <a:rPr lang="es-ES" sz="2700" b="1" dirty="0" err="1" smtClean="0">
                <a:latin typeface="Garamond" panose="02020404030301010803" pitchFamily="18" charset="0"/>
              </a:rPr>
              <a:t>supplémentaire</a:t>
            </a:r>
            <a:r>
              <a:rPr lang="es-ES" sz="2700" dirty="0" smtClean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endParaRPr lang="es-ES" sz="27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700" dirty="0" smtClean="0">
                <a:latin typeface="Garamond" panose="02020404030301010803" pitchFamily="18" charset="0"/>
              </a:rPr>
              <a:t>La </a:t>
            </a:r>
            <a:r>
              <a:rPr lang="es-ES" sz="2700" dirty="0" err="1" smtClean="0">
                <a:latin typeface="Garamond" panose="02020404030301010803" pitchFamily="18" charset="0"/>
              </a:rPr>
              <a:t>promenade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sera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présentée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dirty="0" err="1" smtClean="0">
                <a:latin typeface="Garamond" panose="02020404030301010803" pitchFamily="18" charset="0"/>
              </a:rPr>
              <a:t>dans</a:t>
            </a:r>
            <a:r>
              <a:rPr lang="es-ES" sz="2700" dirty="0" smtClean="0">
                <a:latin typeface="Garamond" panose="02020404030301010803" pitchFamily="18" charset="0"/>
              </a:rPr>
              <a:t> un </a:t>
            </a:r>
            <a:r>
              <a:rPr lang="es-ES" sz="2700" dirty="0" err="1" smtClean="0">
                <a:latin typeface="Garamond" panose="02020404030301010803" pitchFamily="18" charset="0"/>
              </a:rPr>
              <a:t>tableau</a:t>
            </a:r>
            <a:r>
              <a:rPr lang="es-ES" sz="2700" dirty="0" smtClean="0">
                <a:latin typeface="Garamond" panose="02020404030301010803" pitchFamily="18" charset="0"/>
              </a:rPr>
              <a:t> </a:t>
            </a:r>
            <a:r>
              <a:rPr lang="es-ES" sz="2700" b="1" dirty="0" smtClean="0">
                <a:latin typeface="Garamond" panose="02020404030301010803" pitchFamily="18" charset="0"/>
              </a:rPr>
              <a:t>Pinterest</a:t>
            </a:r>
            <a:r>
              <a:rPr lang="es-ES" sz="2700" dirty="0" smtClean="0">
                <a:latin typeface="Garamond" panose="02020404030301010803" pitchFamily="18" charset="0"/>
              </a:rPr>
              <a:t>.</a:t>
            </a:r>
            <a:endParaRPr lang="es-ES" sz="27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dirty="0">
              <a:latin typeface="Garamond" panose="02020404030301010803" pitchFamily="18" charset="0"/>
            </a:endParaRPr>
          </a:p>
        </p:txBody>
      </p:sp>
      <p:pic>
        <p:nvPicPr>
          <p:cNvPr id="5123" name="Picture 3" descr="C:\Users\Vincent\AppData\Local\Microsoft\Windows\INetCache\IE\N1S9UZ6V\tango-style-penci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725" y="21353"/>
            <a:ext cx="1395969" cy="139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8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590465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ES" sz="2300" dirty="0" err="1" smtClean="0">
                <a:latin typeface="Garamond" panose="02020404030301010803" pitchFamily="18" charset="0"/>
              </a:rPr>
              <a:t>Formez</a:t>
            </a:r>
            <a:r>
              <a:rPr lang="es-ES" sz="2300" dirty="0" smtClean="0">
                <a:latin typeface="Garamond" panose="02020404030301010803" pitchFamily="18" charset="0"/>
              </a:rPr>
              <a:t> des </a:t>
            </a:r>
            <a:r>
              <a:rPr lang="es-ES" sz="2300" dirty="0" err="1" smtClean="0">
                <a:latin typeface="Garamond" panose="02020404030301010803" pitchFamily="18" charset="0"/>
              </a:rPr>
              <a:t>groupes</a:t>
            </a:r>
            <a:r>
              <a:rPr lang="es-ES" sz="2300" dirty="0" smtClean="0">
                <a:latin typeface="Garamond" panose="02020404030301010803" pitchFamily="18" charset="0"/>
              </a:rPr>
              <a:t> de 5 à 6 </a:t>
            </a:r>
            <a:r>
              <a:rPr lang="es-ES" sz="2300" dirty="0" err="1" smtClean="0">
                <a:latin typeface="Garamond" panose="02020404030301010803" pitchFamily="18" charset="0"/>
              </a:rPr>
              <a:t>personnes</a:t>
            </a:r>
            <a:r>
              <a:rPr lang="es-ES" sz="2300" dirty="0">
                <a:latin typeface="Garamond" panose="02020404030301010803" pitchFamily="18" charset="0"/>
              </a:rPr>
              <a:t>.</a:t>
            </a:r>
            <a:endParaRPr lang="es-ES" sz="2300" dirty="0" smtClean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es-ES" sz="2300" dirty="0" err="1" smtClean="0">
                <a:latin typeface="Garamond" panose="02020404030301010803" pitchFamily="18" charset="0"/>
              </a:rPr>
              <a:t>Votre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 portera en </a:t>
            </a:r>
            <a:r>
              <a:rPr lang="es-ES" sz="2300" dirty="0" err="1" smtClean="0">
                <a:latin typeface="Garamond" panose="02020404030301010803" pitchFamily="18" charset="0"/>
              </a:rPr>
              <a:t>partie</a:t>
            </a:r>
            <a:r>
              <a:rPr lang="es-ES" sz="2300" dirty="0" smtClean="0">
                <a:latin typeface="Garamond" panose="02020404030301010803" pitchFamily="18" charset="0"/>
              </a:rPr>
              <a:t> sur </a:t>
            </a:r>
            <a:r>
              <a:rPr lang="es-ES" sz="2300" u="sng" dirty="0" smtClean="0">
                <a:latin typeface="Garamond" panose="02020404030301010803" pitchFamily="18" charset="0"/>
              </a:rPr>
              <a:t>les </a:t>
            </a:r>
            <a:r>
              <a:rPr lang="es-ES" sz="2300" u="sng" dirty="0" err="1" smtClean="0">
                <a:latin typeface="Garamond" panose="02020404030301010803" pitchFamily="18" charset="0"/>
              </a:rPr>
              <a:t>points</a:t>
            </a:r>
            <a:r>
              <a:rPr lang="es-ES" sz="2300" u="sng" dirty="0" smtClean="0">
                <a:latin typeface="Garamond" panose="02020404030301010803" pitchFamily="18" charset="0"/>
              </a:rPr>
              <a:t> </a:t>
            </a:r>
            <a:r>
              <a:rPr lang="es-ES" sz="2300" u="sng" dirty="0" err="1" smtClean="0">
                <a:latin typeface="Garamond" panose="02020404030301010803" pitchFamily="18" charset="0"/>
              </a:rPr>
              <a:t>d’intérêts</a:t>
            </a:r>
            <a:r>
              <a:rPr lang="es-ES" sz="2300" u="sng" dirty="0" smtClean="0">
                <a:latin typeface="Garamond" panose="02020404030301010803" pitchFamily="18" charset="0"/>
              </a:rPr>
              <a:t> </a:t>
            </a:r>
            <a:r>
              <a:rPr lang="es-ES" sz="2300" u="sng" dirty="0" err="1" smtClean="0">
                <a:latin typeface="Garamond" panose="02020404030301010803" pitchFamily="18" charset="0"/>
              </a:rPr>
              <a:t>généraux</a:t>
            </a:r>
            <a:r>
              <a:rPr lang="es-ES" sz="2300" u="sng" dirty="0" smtClean="0">
                <a:latin typeface="Garamond" panose="02020404030301010803" pitchFamily="18" charset="0"/>
              </a:rPr>
              <a:t> </a:t>
            </a:r>
            <a:r>
              <a:rPr lang="es-ES" sz="2300" dirty="0" smtClean="0">
                <a:latin typeface="Garamond" panose="02020404030301010803" pitchFamily="18" charset="0"/>
              </a:rPr>
              <a:t>et en </a:t>
            </a:r>
            <a:r>
              <a:rPr lang="es-ES" sz="2300" dirty="0" err="1" smtClean="0">
                <a:latin typeface="Garamond" panose="02020404030301010803" pitchFamily="18" charset="0"/>
              </a:rPr>
              <a:t>partie</a:t>
            </a:r>
            <a:r>
              <a:rPr lang="es-ES" sz="2300" dirty="0" smtClean="0">
                <a:latin typeface="Garamond" panose="02020404030301010803" pitchFamily="18" charset="0"/>
              </a:rPr>
              <a:t> sur </a:t>
            </a:r>
            <a:r>
              <a:rPr lang="es-ES" sz="2300" u="sng" dirty="0" smtClean="0">
                <a:latin typeface="Garamond" panose="02020404030301010803" pitchFamily="18" charset="0"/>
              </a:rPr>
              <a:t>un </a:t>
            </a:r>
            <a:r>
              <a:rPr lang="es-ES" sz="2300" u="sng" dirty="0" err="1" smtClean="0">
                <a:latin typeface="Garamond" panose="02020404030301010803" pitchFamily="18" charset="0"/>
              </a:rPr>
              <a:t>aspect</a:t>
            </a:r>
            <a:r>
              <a:rPr lang="es-ES" sz="2300" u="sng" dirty="0" smtClean="0">
                <a:latin typeface="Garamond" panose="02020404030301010803" pitchFamily="18" charset="0"/>
              </a:rPr>
              <a:t> </a:t>
            </a:r>
            <a:r>
              <a:rPr lang="es-ES" sz="2300" u="sng" dirty="0" err="1" smtClean="0">
                <a:latin typeface="Garamond" panose="02020404030301010803" pitchFamily="18" charset="0"/>
              </a:rPr>
              <a:t>culturel</a:t>
            </a:r>
            <a:r>
              <a:rPr lang="es-ES" sz="2300" dirty="0" smtClean="0">
                <a:latin typeface="Garamond" panose="02020404030301010803" pitchFamily="18" charset="0"/>
              </a:rPr>
              <a:t>. </a:t>
            </a:r>
            <a:r>
              <a:rPr lang="es-ES" sz="2300" dirty="0" err="1">
                <a:latin typeface="Garamond" panose="02020404030301010803" pitchFamily="18" charset="0"/>
              </a:rPr>
              <a:t>Choisissez</a:t>
            </a:r>
            <a:r>
              <a:rPr lang="es-ES" sz="2300" dirty="0">
                <a:latin typeface="Garamond" panose="02020404030301010803" pitchFamily="18" charset="0"/>
              </a:rPr>
              <a:t> </a:t>
            </a:r>
            <a:r>
              <a:rPr lang="es-ES" sz="2300" b="1" u="sng" dirty="0">
                <a:latin typeface="Garamond" panose="02020404030301010803" pitchFamily="18" charset="0"/>
              </a:rPr>
              <a:t>un</a:t>
            </a:r>
            <a:r>
              <a:rPr lang="es-ES" sz="2300" dirty="0">
                <a:latin typeface="Garamond" panose="02020404030301010803" pitchFamily="18" charset="0"/>
              </a:rPr>
              <a:t> des </a:t>
            </a:r>
            <a:r>
              <a:rPr lang="es-ES" sz="2300" dirty="0" err="1">
                <a:latin typeface="Garamond" panose="02020404030301010803" pitchFamily="18" charset="0"/>
              </a:rPr>
              <a:t>aspects</a:t>
            </a:r>
            <a:r>
              <a:rPr lang="es-ES" sz="2300" dirty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suivants</a:t>
            </a:r>
            <a:r>
              <a:rPr lang="es-ES" sz="2300" dirty="0">
                <a:latin typeface="Garamond" panose="02020404030301010803" pitchFamily="18" charset="0"/>
              </a:rPr>
              <a:t> </a:t>
            </a:r>
            <a:r>
              <a:rPr lang="es-ES" sz="2300" dirty="0" smtClean="0">
                <a:latin typeface="Garamond" panose="02020404030301010803" pitchFamily="18" charset="0"/>
              </a:rPr>
              <a:t>:</a:t>
            </a:r>
          </a:p>
          <a:p>
            <a:pPr marL="0" indent="0">
              <a:buNone/>
            </a:pPr>
            <a:endParaRPr lang="es-ES" sz="1100" dirty="0" smtClean="0">
              <a:latin typeface="Garamond" panose="02020404030301010803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>
                <a:latin typeface="Garamond" panose="02020404030301010803" pitchFamily="18" charset="0"/>
              </a:rPr>
              <a:t> </a:t>
            </a:r>
            <a:r>
              <a:rPr lang="es-ES" sz="2200" dirty="0" err="1">
                <a:latin typeface="Garamond" panose="02020404030301010803" pitchFamily="18" charset="0"/>
              </a:rPr>
              <a:t>l’architecture</a:t>
            </a:r>
            <a:r>
              <a:rPr lang="es-ES" sz="2200" dirty="0">
                <a:latin typeface="Garamond" panose="02020404030301010803" pitchFamily="18" charset="0"/>
              </a:rPr>
              <a:t> et </a:t>
            </a:r>
            <a:r>
              <a:rPr lang="es-ES" sz="2200" dirty="0" err="1">
                <a:latin typeface="Garamond" panose="02020404030301010803" pitchFamily="18" charset="0"/>
              </a:rPr>
              <a:t>l’urbanisme</a:t>
            </a:r>
            <a:r>
              <a:rPr lang="es-ES" sz="2200" dirty="0">
                <a:latin typeface="Garamond" panose="02020404030301010803" pitchFamily="18" charset="0"/>
              </a:rPr>
              <a:t> de Paris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>
                <a:latin typeface="Garamond" panose="02020404030301010803" pitchFamily="18" charset="0"/>
              </a:rPr>
              <a:t> les </a:t>
            </a:r>
            <a:r>
              <a:rPr lang="es-ES" sz="2200" dirty="0" err="1">
                <a:latin typeface="Garamond" panose="02020404030301010803" pitchFamily="18" charset="0"/>
              </a:rPr>
              <a:t>quartiers</a:t>
            </a:r>
            <a:r>
              <a:rPr lang="es-ES" sz="2200" dirty="0">
                <a:latin typeface="Garamond" panose="02020404030301010803" pitchFamily="18" charset="0"/>
              </a:rPr>
              <a:t> </a:t>
            </a:r>
            <a:r>
              <a:rPr lang="es-ES" sz="2200" dirty="0" err="1">
                <a:latin typeface="Garamond" panose="02020404030301010803" pitchFamily="18" charset="0"/>
              </a:rPr>
              <a:t>parisiens</a:t>
            </a:r>
            <a:endParaRPr lang="es-ES" sz="2200" dirty="0">
              <a:latin typeface="Garamond" panose="02020404030301010803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>
                <a:latin typeface="Garamond" panose="02020404030301010803" pitchFamily="18" charset="0"/>
              </a:rPr>
              <a:t> les traces de la </a:t>
            </a:r>
            <a:r>
              <a:rPr lang="es-ES" sz="2200" dirty="0" err="1">
                <a:latin typeface="Garamond" panose="02020404030301010803" pitchFamily="18" charset="0"/>
              </a:rPr>
              <a:t>Révolution</a:t>
            </a:r>
            <a:endParaRPr lang="es-ES" sz="2200" dirty="0">
              <a:latin typeface="Garamond" panose="02020404030301010803" pitchFamily="18" charset="0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200" dirty="0">
                <a:latin typeface="Garamond" panose="02020404030301010803" pitchFamily="18" charset="0"/>
              </a:rPr>
              <a:t> les </a:t>
            </a:r>
            <a:r>
              <a:rPr lang="es-ES" sz="2200" dirty="0" err="1" smtClean="0">
                <a:latin typeface="Garamond" panose="02020404030301010803" pitchFamily="18" charset="0"/>
              </a:rPr>
              <a:t>musées</a:t>
            </a:r>
            <a:endParaRPr lang="es-ES" sz="2200" dirty="0" smtClean="0">
              <a:latin typeface="Garamond" panose="02020404030301010803" pitchFamily="18" charset="0"/>
            </a:endParaRPr>
          </a:p>
          <a:p>
            <a:pPr marL="914400" lvl="2" indent="0">
              <a:buNone/>
            </a:pPr>
            <a:endParaRPr lang="es-ES" sz="1400" dirty="0">
              <a:latin typeface="Garamond" panose="02020404030301010803" pitchFamily="18" charset="0"/>
            </a:endParaRPr>
          </a:p>
          <a:p>
            <a:pPr marL="873125" lvl="2" indent="-342900">
              <a:buFont typeface="Wingdings" pitchFamily="2" charset="2"/>
              <a:buChar char="à"/>
            </a:pPr>
            <a:r>
              <a:rPr lang="es-ES" sz="2200" dirty="0" err="1" smtClean="0">
                <a:latin typeface="Garamond" panose="02020404030301010803" pitchFamily="18" charset="0"/>
              </a:rPr>
              <a:t>Indiquez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votre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choix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au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tableau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pour</a:t>
            </a:r>
            <a:r>
              <a:rPr lang="es-ES" sz="2200" dirty="0" smtClean="0">
                <a:latin typeface="Garamond" panose="02020404030301010803" pitchFamily="18" charset="0"/>
              </a:rPr>
              <a:t> que les </a:t>
            </a:r>
            <a:r>
              <a:rPr lang="es-ES" sz="2200" dirty="0" err="1" smtClean="0">
                <a:latin typeface="Garamond" panose="02020404030301010803" pitchFamily="18" charset="0"/>
              </a:rPr>
              <a:t>autres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groupes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sachent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quel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aspect</a:t>
            </a:r>
            <a:r>
              <a:rPr lang="es-ES" sz="2200" dirty="0" smtClean="0">
                <a:latin typeface="Garamond" panose="02020404030301010803" pitchFamily="18" charset="0"/>
              </a:rPr>
              <a:t> a </a:t>
            </a:r>
            <a:r>
              <a:rPr lang="es-ES" sz="2200" dirty="0" err="1" smtClean="0">
                <a:latin typeface="Garamond" panose="02020404030301010803" pitchFamily="18" charset="0"/>
              </a:rPr>
              <a:t>déjà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été</a:t>
            </a:r>
            <a:r>
              <a:rPr lang="es-ES" sz="2200" dirty="0" smtClean="0">
                <a:latin typeface="Garamond" panose="02020404030301010803" pitchFamily="18" charset="0"/>
              </a:rPr>
              <a:t> </a:t>
            </a:r>
            <a:r>
              <a:rPr lang="es-ES" sz="2200" dirty="0" err="1" smtClean="0">
                <a:latin typeface="Garamond" panose="02020404030301010803" pitchFamily="18" charset="0"/>
              </a:rPr>
              <a:t>pris</a:t>
            </a:r>
            <a:r>
              <a:rPr lang="es-ES" sz="2200" dirty="0" smtClean="0">
                <a:latin typeface="Garamond" panose="02020404030301010803" pitchFamily="18" charset="0"/>
              </a:rPr>
              <a:t>.</a:t>
            </a:r>
          </a:p>
          <a:p>
            <a:pPr marL="530225" lvl="2" indent="0">
              <a:buNone/>
            </a:pPr>
            <a:endParaRPr lang="es-ES" sz="1200" dirty="0">
              <a:latin typeface="Garamond" panose="02020404030301010803" pitchFamily="18" charset="0"/>
            </a:endParaRPr>
          </a:p>
          <a:p>
            <a:pPr marL="530225" indent="-530225">
              <a:buAutoNum type="arabicPeriod" startAt="3"/>
            </a:pPr>
            <a:r>
              <a:rPr lang="es-ES" sz="2300" dirty="0" err="1" smtClean="0">
                <a:latin typeface="Garamond" panose="02020404030301010803" pitchFamily="18" charset="0"/>
              </a:rPr>
              <a:t>Faites</a:t>
            </a:r>
            <a:r>
              <a:rPr lang="es-ES" sz="2300" dirty="0" smtClean="0">
                <a:latin typeface="Garamond" panose="02020404030301010803" pitchFamily="18" charset="0"/>
              </a:rPr>
              <a:t> des </a:t>
            </a:r>
            <a:r>
              <a:rPr lang="es-ES" sz="2300" dirty="0" err="1" smtClean="0">
                <a:latin typeface="Garamond" panose="02020404030301010803" pitchFamily="18" charset="0"/>
              </a:rPr>
              <a:t>recherches</a:t>
            </a:r>
            <a:r>
              <a:rPr lang="es-ES" sz="2300" dirty="0" smtClean="0">
                <a:latin typeface="Garamond" panose="02020404030301010803" pitchFamily="18" charset="0"/>
              </a:rPr>
              <a:t>.</a:t>
            </a:r>
          </a:p>
          <a:p>
            <a:pPr marL="533400" indent="187325">
              <a:buFont typeface="Wingdings" pitchFamily="2" charset="2"/>
              <a:buChar char="à"/>
            </a:pP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Une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moitié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du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groupe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fait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des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recherches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sur les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points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d’intérêts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généraux</a:t>
            </a:r>
            <a:r>
              <a:rPr lang="es-ES" sz="2300" dirty="0">
                <a:latin typeface="Garamond" panose="02020404030301010803" pitchFamily="18" charset="0"/>
                <a:sym typeface="Wingdings" panose="05000000000000000000" pitchFamily="2" charset="2"/>
              </a:rPr>
              <a:t>.</a:t>
            </a:r>
            <a:endParaRPr lang="es-ES" sz="23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533400" indent="187325">
              <a:buFont typeface="Wingdings" pitchFamily="2" charset="2"/>
              <a:buChar char="à"/>
            </a:pP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L’autre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moitié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du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groupe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fait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des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recherches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sur les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éléments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de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l’aspect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culturel</a:t>
            </a:r>
            <a:r>
              <a:rPr lang="es-ES" sz="23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.</a:t>
            </a:r>
            <a:endParaRPr lang="es-ES" sz="23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sz="1300" b="1" dirty="0" smtClean="0">
              <a:latin typeface="Garamond" panose="02020404030301010803" pitchFamily="18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>
            <a:normAutofit/>
          </a:bodyPr>
          <a:lstStyle/>
          <a:p>
            <a:r>
              <a:rPr lang="es-ES" sz="4000" dirty="0" smtClean="0">
                <a:latin typeface="Garamond" panose="02020404030301010803" pitchFamily="18" charset="0"/>
              </a:rPr>
              <a:t>Le </a:t>
            </a:r>
            <a:r>
              <a:rPr lang="es-ES" sz="4000" dirty="0" err="1" smtClean="0">
                <a:latin typeface="Garamond" panose="02020404030301010803" pitchFamily="18" charset="0"/>
              </a:rPr>
              <a:t>processus</a:t>
            </a:r>
            <a:endParaRPr lang="es-ES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904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300" dirty="0" smtClean="0">
                <a:latin typeface="Garamond" panose="02020404030301010803" pitchFamily="18" charset="0"/>
              </a:rPr>
              <a:t>4. </a:t>
            </a:r>
            <a:r>
              <a:rPr lang="es-ES" sz="2300" dirty="0" err="1" smtClean="0">
                <a:latin typeface="Garamond" panose="02020404030301010803" pitchFamily="18" charset="0"/>
              </a:rPr>
              <a:t>Rassemblez</a:t>
            </a:r>
            <a:r>
              <a:rPr lang="es-ES" sz="2300" dirty="0" smtClean="0">
                <a:latin typeface="Garamond" panose="02020404030301010803" pitchFamily="18" charset="0"/>
              </a:rPr>
              <a:t> les </a:t>
            </a:r>
            <a:r>
              <a:rPr lang="es-ES" sz="2300" dirty="0" err="1" smtClean="0">
                <a:latin typeface="Garamond" panose="02020404030301010803" pitchFamily="18" charset="0"/>
              </a:rPr>
              <a:t>résultats</a:t>
            </a:r>
            <a:r>
              <a:rPr lang="es-ES" sz="2300" dirty="0" smtClean="0">
                <a:latin typeface="Garamond" panose="02020404030301010803" pitchFamily="18" charset="0"/>
              </a:rPr>
              <a:t>.</a:t>
            </a:r>
          </a:p>
          <a:p>
            <a:pPr marL="265113" indent="-265113">
              <a:buNone/>
            </a:pPr>
            <a:r>
              <a:rPr lang="es-ES" sz="2300" dirty="0" smtClean="0">
                <a:latin typeface="Garamond" panose="02020404030301010803" pitchFamily="18" charset="0"/>
              </a:rPr>
              <a:t>5. Sur base de ce que </a:t>
            </a:r>
            <a:r>
              <a:rPr lang="es-ES" sz="2300" dirty="0" err="1" smtClean="0">
                <a:latin typeface="Garamond" panose="02020404030301010803" pitchFamily="18" charset="0"/>
              </a:rPr>
              <a:t>vous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avez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trouvez</a:t>
            </a:r>
            <a:r>
              <a:rPr lang="es-ES" sz="2300" dirty="0" smtClean="0">
                <a:latin typeface="Garamond" panose="02020404030301010803" pitchFamily="18" charset="0"/>
              </a:rPr>
              <a:t>, </a:t>
            </a:r>
            <a:r>
              <a:rPr lang="es-ES" sz="2300" dirty="0" err="1" smtClean="0">
                <a:latin typeface="Garamond" panose="02020404030301010803" pitchFamily="18" charset="0"/>
              </a:rPr>
              <a:t>déterminez</a:t>
            </a:r>
            <a:r>
              <a:rPr lang="es-ES" sz="2300" dirty="0" smtClean="0">
                <a:latin typeface="Garamond" panose="02020404030301010803" pitchFamily="18" charset="0"/>
              </a:rPr>
              <a:t> la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 la plus </a:t>
            </a:r>
            <a:r>
              <a:rPr lang="es-ES" sz="2300" dirty="0" err="1" smtClean="0">
                <a:latin typeface="Garamond" panose="02020404030301010803" pitchFamily="18" charset="0"/>
              </a:rPr>
              <a:t>intéressante</a:t>
            </a:r>
            <a:r>
              <a:rPr lang="es-ES" sz="2300" dirty="0">
                <a:latin typeface="Garamond" panose="02020404030301010803" pitchFamily="18" charset="0"/>
              </a:rPr>
              <a:t>.</a:t>
            </a:r>
            <a:endParaRPr lang="es-ES" sz="2300" dirty="0" smtClean="0">
              <a:latin typeface="Garamond" panose="02020404030301010803" pitchFamily="18" charset="0"/>
            </a:endParaRPr>
          </a:p>
          <a:p>
            <a:pPr marL="1165225" indent="-265113">
              <a:buNone/>
            </a:pPr>
            <a:r>
              <a:rPr lang="es-ES" sz="2000" b="1" dirty="0" smtClean="0">
                <a:latin typeface="Garamond" panose="02020404030301010803" pitchFamily="18" charset="0"/>
              </a:rPr>
              <a:t>A </a:t>
            </a:r>
            <a:r>
              <a:rPr lang="es-ES" sz="2000" b="1" dirty="0" err="1">
                <a:latin typeface="Garamond" panose="02020404030301010803" pitchFamily="18" charset="0"/>
              </a:rPr>
              <a:t>prendre</a:t>
            </a:r>
            <a:r>
              <a:rPr lang="es-ES" sz="2000" b="1" dirty="0">
                <a:latin typeface="Garamond" panose="02020404030301010803" pitchFamily="18" charset="0"/>
              </a:rPr>
              <a:t> en </a:t>
            </a:r>
            <a:r>
              <a:rPr lang="es-ES" sz="2000" b="1" dirty="0" err="1">
                <a:latin typeface="Garamond" panose="02020404030301010803" pitchFamily="18" charset="0"/>
              </a:rPr>
              <a:t>compte</a:t>
            </a:r>
            <a:r>
              <a:rPr lang="es-ES" sz="2000" b="1" dirty="0">
                <a:latin typeface="Garamond" panose="02020404030301010803" pitchFamily="18" charset="0"/>
              </a:rPr>
              <a:t> :</a:t>
            </a:r>
          </a:p>
          <a:p>
            <a:pPr marL="1165225" lvl="1" indent="-265113">
              <a:buFont typeface="Wingdings" panose="05000000000000000000" pitchFamily="2" charset="2"/>
              <a:buChar char="v"/>
            </a:pPr>
            <a:r>
              <a:rPr lang="es-ES" sz="2000" dirty="0">
                <a:latin typeface="Garamond" panose="02020404030301010803" pitchFamily="18" charset="0"/>
              </a:rPr>
              <a:t>Le </a:t>
            </a:r>
            <a:r>
              <a:rPr lang="es-ES" sz="2000" dirty="0" err="1">
                <a:latin typeface="Garamond" panose="02020404030301010803" pitchFamily="18" charset="0"/>
              </a:rPr>
              <a:t>point</a:t>
            </a:r>
            <a:r>
              <a:rPr lang="es-ES" sz="2000" dirty="0">
                <a:latin typeface="Garamond" panose="02020404030301010803" pitchFamily="18" charset="0"/>
              </a:rPr>
              <a:t> de </a:t>
            </a:r>
            <a:r>
              <a:rPr lang="es-ES" sz="2000" dirty="0" err="1">
                <a:latin typeface="Garamond" panose="02020404030301010803" pitchFamily="18" charset="0"/>
              </a:rPr>
              <a:t>départ</a:t>
            </a:r>
            <a:r>
              <a:rPr lang="es-ES" sz="2000" dirty="0">
                <a:latin typeface="Garamond" panose="02020404030301010803" pitchFamily="18" charset="0"/>
              </a:rPr>
              <a:t>: </a:t>
            </a:r>
            <a:r>
              <a:rPr lang="es-ES" sz="2000" dirty="0" err="1">
                <a:latin typeface="Garamond" panose="02020404030301010803" pitchFamily="18" charset="0"/>
              </a:rPr>
              <a:t>Trocadéro</a:t>
            </a:r>
            <a:r>
              <a:rPr lang="es-ES" sz="2000" dirty="0">
                <a:latin typeface="Garamond" panose="02020404030301010803" pitchFamily="18" charset="0"/>
              </a:rPr>
              <a:t> (</a:t>
            </a:r>
            <a:r>
              <a:rPr lang="es-ES" sz="2000" b="1" dirty="0" err="1">
                <a:latin typeface="Garamond" panose="02020404030301010803" pitchFamily="18" charset="0"/>
              </a:rPr>
              <a:t>vers</a:t>
            </a:r>
            <a:r>
              <a:rPr lang="es-ES" sz="2000" b="1" dirty="0">
                <a:latin typeface="Garamond" panose="02020404030301010803" pitchFamily="18" charset="0"/>
              </a:rPr>
              <a:t> 11h</a:t>
            </a:r>
            <a:r>
              <a:rPr lang="es-ES" sz="2000" dirty="0">
                <a:latin typeface="Garamond" panose="02020404030301010803" pitchFamily="18" charset="0"/>
              </a:rPr>
              <a:t>)</a:t>
            </a:r>
          </a:p>
          <a:p>
            <a:pPr marL="1165225" lvl="1" indent="-265113">
              <a:buFont typeface="Wingdings" panose="05000000000000000000" pitchFamily="2" charset="2"/>
              <a:buChar char="v"/>
            </a:pPr>
            <a:r>
              <a:rPr lang="es-ES" sz="2000" dirty="0">
                <a:latin typeface="Garamond" panose="02020404030301010803" pitchFamily="18" charset="0"/>
              </a:rPr>
              <a:t>Le </a:t>
            </a:r>
            <a:r>
              <a:rPr lang="es-ES" sz="2000" dirty="0" err="1">
                <a:latin typeface="Garamond" panose="02020404030301010803" pitchFamily="18" charset="0"/>
              </a:rPr>
              <a:t>but</a:t>
            </a:r>
            <a:r>
              <a:rPr lang="es-ES" sz="2000" dirty="0">
                <a:latin typeface="Garamond" panose="02020404030301010803" pitchFamily="18" charset="0"/>
              </a:rPr>
              <a:t>: le Centre </a:t>
            </a:r>
            <a:r>
              <a:rPr lang="es-ES" sz="2000" dirty="0" err="1">
                <a:latin typeface="Garamond" panose="02020404030301010803" pitchFamily="18" charset="0"/>
              </a:rPr>
              <a:t>Pompidou</a:t>
            </a:r>
            <a:r>
              <a:rPr lang="es-ES" sz="2000" dirty="0">
                <a:latin typeface="Garamond" panose="02020404030301010803" pitchFamily="18" charset="0"/>
              </a:rPr>
              <a:t> (</a:t>
            </a:r>
            <a:r>
              <a:rPr lang="es-ES" sz="2000" b="1" dirty="0" err="1">
                <a:latin typeface="Garamond" panose="02020404030301010803" pitchFamily="18" charset="0"/>
              </a:rPr>
              <a:t>vers</a:t>
            </a:r>
            <a:r>
              <a:rPr lang="es-ES" sz="2000" b="1" dirty="0">
                <a:latin typeface="Garamond" panose="02020404030301010803" pitchFamily="18" charset="0"/>
              </a:rPr>
              <a:t> 17h30</a:t>
            </a:r>
            <a:r>
              <a:rPr lang="es-ES" sz="2000" dirty="0">
                <a:latin typeface="Garamond" panose="02020404030301010803" pitchFamily="18" charset="0"/>
              </a:rPr>
              <a:t>)</a:t>
            </a:r>
          </a:p>
          <a:p>
            <a:pPr marL="1165225" lvl="1" indent="-265113">
              <a:buFont typeface="Wingdings" panose="05000000000000000000" pitchFamily="2" charset="2"/>
              <a:buChar char="v"/>
            </a:pPr>
            <a:r>
              <a:rPr lang="es-ES" sz="2000" dirty="0" err="1">
                <a:latin typeface="Garamond" panose="02020404030301010803" pitchFamily="18" charset="0"/>
              </a:rPr>
              <a:t>Soyez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réalistes</a:t>
            </a:r>
            <a:r>
              <a:rPr lang="es-ES" sz="2000" dirty="0">
                <a:latin typeface="Garamond" panose="02020404030301010803" pitchFamily="18" charset="0"/>
              </a:rPr>
              <a:t>: </a:t>
            </a:r>
            <a:r>
              <a:rPr lang="es-ES" sz="2000" dirty="0" err="1">
                <a:latin typeface="Garamond" panose="02020404030301010803" pitchFamily="18" charset="0"/>
              </a:rPr>
              <a:t>ne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dépassez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pas</a:t>
            </a:r>
            <a:r>
              <a:rPr lang="es-ES" sz="2000" dirty="0">
                <a:latin typeface="Garamond" panose="02020404030301010803" pitchFamily="18" charset="0"/>
              </a:rPr>
              <a:t> les </a:t>
            </a:r>
            <a:r>
              <a:rPr lang="es-ES" sz="2000" b="1" dirty="0">
                <a:latin typeface="Garamond" panose="02020404030301010803" pitchFamily="18" charset="0"/>
              </a:rPr>
              <a:t>10 km </a:t>
            </a:r>
            <a:r>
              <a:rPr lang="es-ES" sz="2000" dirty="0">
                <a:latin typeface="Garamond" panose="02020404030301010803" pitchFamily="18" charset="0"/>
              </a:rPr>
              <a:t>!</a:t>
            </a:r>
          </a:p>
          <a:p>
            <a:pPr marL="1165225" lvl="1" indent="-265113">
              <a:buFont typeface="Wingdings" panose="05000000000000000000" pitchFamily="2" charset="2"/>
              <a:buChar char="v"/>
            </a:pPr>
            <a:r>
              <a:rPr lang="es-ES" sz="2000" dirty="0">
                <a:latin typeface="Garamond" panose="02020404030301010803" pitchFamily="18" charset="0"/>
              </a:rPr>
              <a:t>Que </a:t>
            </a:r>
            <a:r>
              <a:rPr lang="es-ES" sz="2000" dirty="0" err="1">
                <a:latin typeface="Garamond" panose="02020404030301010803" pitchFamily="18" charset="0"/>
              </a:rPr>
              <a:t>faut-il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b="1" dirty="0" err="1">
                <a:latin typeface="Garamond" panose="02020404030301010803" pitchFamily="18" charset="0"/>
              </a:rPr>
              <a:t>absolument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voir</a:t>
            </a:r>
            <a:r>
              <a:rPr lang="es-ES" sz="2000" dirty="0">
                <a:latin typeface="Garamond" panose="02020404030301010803" pitchFamily="18" charset="0"/>
              </a:rPr>
              <a:t> ?</a:t>
            </a:r>
          </a:p>
          <a:p>
            <a:pPr marL="1165225" lvl="1" indent="-265113">
              <a:buFont typeface="Wingdings" panose="05000000000000000000" pitchFamily="2" charset="2"/>
              <a:buChar char="v"/>
            </a:pPr>
            <a:r>
              <a:rPr lang="es-ES" sz="2000" dirty="0" err="1">
                <a:latin typeface="Garamond" panose="02020404030301010803" pitchFamily="18" charset="0"/>
              </a:rPr>
              <a:t>Tracez</a:t>
            </a:r>
            <a:r>
              <a:rPr lang="es-ES" sz="2000" dirty="0">
                <a:latin typeface="Garamond" panose="02020404030301010803" pitchFamily="18" charset="0"/>
              </a:rPr>
              <a:t> la </a:t>
            </a:r>
            <a:r>
              <a:rPr lang="es-ES" sz="2000" dirty="0" err="1">
                <a:latin typeface="Garamond" panose="02020404030301010803" pitchFamily="18" charset="0"/>
              </a:rPr>
              <a:t>promenade</a:t>
            </a:r>
            <a:r>
              <a:rPr lang="es-ES" sz="2000" dirty="0">
                <a:latin typeface="Garamond" panose="02020404030301010803" pitchFamily="18" charset="0"/>
              </a:rPr>
              <a:t> sur une </a:t>
            </a:r>
            <a:r>
              <a:rPr lang="es-ES" sz="2000" dirty="0" err="1">
                <a:latin typeface="Garamond" panose="02020404030301010803" pitchFamily="18" charset="0"/>
              </a:rPr>
              <a:t>carte</a:t>
            </a:r>
            <a:r>
              <a:rPr lang="es-ES" sz="2000" dirty="0">
                <a:latin typeface="Garamond" panose="02020404030301010803" pitchFamily="18" charset="0"/>
              </a:rPr>
              <a:t> de </a:t>
            </a:r>
            <a:r>
              <a:rPr lang="es-ES" sz="2000" dirty="0" smtClean="0">
                <a:latin typeface="Garamond" panose="02020404030301010803" pitchFamily="18" charset="0"/>
              </a:rPr>
              <a:t>Paris.</a:t>
            </a:r>
          </a:p>
          <a:p>
            <a:pPr marL="900112" lvl="1" indent="0">
              <a:buNone/>
            </a:pPr>
            <a:endParaRPr lang="es-ES" sz="1000" dirty="0">
              <a:latin typeface="Garamond" panose="02020404030301010803" pitchFamily="18" charset="0"/>
            </a:endParaRPr>
          </a:p>
          <a:p>
            <a:pPr marL="265113" indent="-265113">
              <a:buNone/>
            </a:pPr>
            <a:r>
              <a:rPr lang="es-ES" sz="2300" dirty="0" smtClean="0">
                <a:latin typeface="Garamond" panose="02020404030301010803" pitchFamily="18" charset="0"/>
              </a:rPr>
              <a:t>6. Une </a:t>
            </a:r>
            <a:r>
              <a:rPr lang="es-ES" sz="2300" dirty="0" err="1" smtClean="0">
                <a:latin typeface="Garamond" panose="02020404030301010803" pitchFamily="18" charset="0"/>
              </a:rPr>
              <a:t>partie</a:t>
            </a:r>
            <a:r>
              <a:rPr lang="es-ES" sz="2300" dirty="0" smtClean="0">
                <a:latin typeface="Garamond" panose="02020404030301010803" pitchFamily="18" charset="0"/>
              </a:rPr>
              <a:t> du </a:t>
            </a:r>
            <a:r>
              <a:rPr lang="es-ES" sz="2300" dirty="0" err="1" smtClean="0">
                <a:latin typeface="Garamond" panose="02020404030301010803" pitchFamily="18" charset="0"/>
              </a:rPr>
              <a:t>groupe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crée</a:t>
            </a:r>
            <a:r>
              <a:rPr lang="es-ES" sz="2300" dirty="0" smtClean="0">
                <a:latin typeface="Garamond" panose="02020404030301010803" pitchFamily="18" charset="0"/>
              </a:rPr>
              <a:t> le </a:t>
            </a:r>
            <a:r>
              <a:rPr lang="es-ES" sz="2300" dirty="0" err="1" smtClean="0">
                <a:latin typeface="Garamond" panose="02020404030301010803" pitchFamily="18" charset="0"/>
              </a:rPr>
              <a:t>tableau</a:t>
            </a:r>
            <a:r>
              <a:rPr lang="es-ES" sz="2300" dirty="0" smtClean="0">
                <a:latin typeface="Garamond" panose="02020404030301010803" pitchFamily="18" charset="0"/>
              </a:rPr>
              <a:t> Pinterest et cherche les </a:t>
            </a:r>
            <a:r>
              <a:rPr lang="es-ES" sz="2300" dirty="0" err="1" smtClean="0">
                <a:latin typeface="Garamond" panose="02020404030301010803" pitchFamily="18" charset="0"/>
              </a:rPr>
              <a:t>photos</a:t>
            </a:r>
            <a:r>
              <a:rPr lang="es-ES" sz="2300" dirty="0" smtClean="0">
                <a:latin typeface="Garamond" panose="02020404030301010803" pitchFamily="18" charset="0"/>
              </a:rPr>
              <a:t> de </a:t>
            </a:r>
            <a:r>
              <a:rPr lang="es-ES" sz="2300" dirty="0" err="1" smtClean="0">
                <a:latin typeface="Garamond" panose="02020404030301010803" pitchFamily="18" charset="0"/>
              </a:rPr>
              <a:t>tous</a:t>
            </a:r>
            <a:r>
              <a:rPr lang="es-ES" sz="2300" dirty="0" smtClean="0">
                <a:latin typeface="Garamond" panose="02020404030301010803" pitchFamily="18" charset="0"/>
              </a:rPr>
              <a:t> les </a:t>
            </a:r>
            <a:r>
              <a:rPr lang="es-ES" sz="2300" dirty="0" err="1" smtClean="0">
                <a:latin typeface="Garamond" panose="02020404030301010803" pitchFamily="18" charset="0"/>
              </a:rPr>
              <a:t>points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d’intérêts</a:t>
            </a:r>
            <a:r>
              <a:rPr lang="es-ES" sz="2300" dirty="0" smtClean="0">
                <a:latin typeface="Garamond" panose="02020404030301010803" pitchFamily="18" charset="0"/>
              </a:rPr>
              <a:t> que </a:t>
            </a:r>
            <a:r>
              <a:rPr lang="es-ES" sz="2300" dirty="0" err="1" smtClean="0">
                <a:latin typeface="Garamond" panose="02020404030301010803" pitchFamily="18" charset="0"/>
              </a:rPr>
              <a:t>vous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allez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montrer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lors</a:t>
            </a:r>
            <a:r>
              <a:rPr lang="es-ES" sz="2300" dirty="0" smtClean="0">
                <a:latin typeface="Garamond" panose="02020404030301010803" pitchFamily="18" charset="0"/>
              </a:rPr>
              <a:t> de la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. </a:t>
            </a:r>
            <a:r>
              <a:rPr lang="es-ES" sz="2300" dirty="0" err="1" smtClean="0">
                <a:latin typeface="Garamond" panose="02020404030301010803" pitchFamily="18" charset="0"/>
              </a:rPr>
              <a:t>Mettez</a:t>
            </a:r>
            <a:r>
              <a:rPr lang="es-ES" sz="2300" dirty="0" smtClean="0">
                <a:latin typeface="Garamond" panose="02020404030301010803" pitchFamily="18" charset="0"/>
              </a:rPr>
              <a:t>-les </a:t>
            </a:r>
            <a:r>
              <a:rPr lang="es-ES" sz="2300" dirty="0" err="1" smtClean="0">
                <a:latin typeface="Garamond" panose="02020404030301010803" pitchFamily="18" charset="0"/>
              </a:rPr>
              <a:t>dans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l’ordre</a:t>
            </a:r>
            <a:r>
              <a:rPr lang="es-ES" sz="2300" dirty="0" smtClean="0">
                <a:latin typeface="Garamond" panose="02020404030301010803" pitchFamily="18" charset="0"/>
              </a:rPr>
              <a:t> de la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.</a:t>
            </a:r>
            <a:endParaRPr lang="es-ES" dirty="0" smtClean="0">
              <a:latin typeface="Garamond" panose="02020404030301010803" pitchFamily="18" charset="0"/>
            </a:endParaRPr>
          </a:p>
          <a:p>
            <a:pPr marL="442913" indent="0">
              <a:buNone/>
            </a:pPr>
            <a:r>
              <a:rPr lang="es-ES" sz="2000" dirty="0">
                <a:latin typeface="Garamond" panose="02020404030301010803" pitchFamily="18" charset="0"/>
              </a:rPr>
              <a:t>Savoir </a:t>
            </a:r>
            <a:r>
              <a:rPr lang="es-ES" sz="2000" dirty="0" err="1">
                <a:latin typeface="Garamond" panose="02020404030301010803" pitchFamily="18" charset="0"/>
              </a:rPr>
              <a:t>comment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créer</a:t>
            </a:r>
            <a:r>
              <a:rPr lang="es-ES" sz="2000" dirty="0">
                <a:latin typeface="Garamond" panose="02020404030301010803" pitchFamily="18" charset="0"/>
              </a:rPr>
              <a:t> un </a:t>
            </a:r>
            <a:r>
              <a:rPr lang="es-ES" sz="2000" dirty="0" err="1">
                <a:latin typeface="Garamond" panose="02020404030301010803" pitchFamily="18" charset="0"/>
              </a:rPr>
              <a:t>compte</a:t>
            </a:r>
            <a:r>
              <a:rPr lang="es-ES" sz="2000" dirty="0">
                <a:latin typeface="Garamond" panose="02020404030301010803" pitchFamily="18" charset="0"/>
              </a:rPr>
              <a:t> Pinterest? </a:t>
            </a:r>
            <a:r>
              <a:rPr lang="es-ES" sz="2000" dirty="0" err="1">
                <a:latin typeface="Garamond" panose="02020404030301010803" pitchFamily="18" charset="0"/>
              </a:rPr>
              <a:t>Regardez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cette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vidéo</a:t>
            </a:r>
            <a:r>
              <a:rPr lang="es-ES" sz="2000" dirty="0">
                <a:latin typeface="Garamond" panose="02020404030301010803" pitchFamily="18" charset="0"/>
              </a:rPr>
              <a:t>: </a:t>
            </a:r>
            <a:r>
              <a:rPr lang="es-ES" sz="2000" dirty="0">
                <a:latin typeface="Garamond" panose="02020404030301010803" pitchFamily="18" charset="0"/>
                <a:hlinkClick r:id="rId2"/>
              </a:rPr>
              <a:t>https://www.youtube.com/watch?v=0zAhamlwefU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</a:p>
          <a:p>
            <a:pPr marL="442913" indent="0">
              <a:buNone/>
            </a:pPr>
            <a:r>
              <a:rPr lang="es-ES" sz="2000" dirty="0" err="1">
                <a:latin typeface="Garamond" panose="02020404030301010803" pitchFamily="18" charset="0"/>
              </a:rPr>
              <a:t>Besoin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d’aide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pour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créer</a:t>
            </a:r>
            <a:r>
              <a:rPr lang="es-ES" sz="2000" dirty="0">
                <a:latin typeface="Garamond" panose="02020404030301010803" pitchFamily="18" charset="0"/>
              </a:rPr>
              <a:t> un </a:t>
            </a:r>
            <a:r>
              <a:rPr lang="es-ES" sz="2000" dirty="0" err="1">
                <a:latin typeface="Garamond" panose="02020404030301010803" pitchFamily="18" charset="0"/>
              </a:rPr>
              <a:t>tableau</a:t>
            </a:r>
            <a:r>
              <a:rPr lang="es-ES" sz="2000" dirty="0">
                <a:latin typeface="Garamond" panose="02020404030301010803" pitchFamily="18" charset="0"/>
              </a:rPr>
              <a:t> sur Pinterest? </a:t>
            </a:r>
            <a:r>
              <a:rPr lang="es-ES" sz="2000" dirty="0" err="1">
                <a:latin typeface="Garamond" panose="02020404030301010803" pitchFamily="18" charset="0"/>
              </a:rPr>
              <a:t>Regardez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cette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  <a:r>
              <a:rPr lang="es-ES" sz="2000" dirty="0" err="1">
                <a:latin typeface="Garamond" panose="02020404030301010803" pitchFamily="18" charset="0"/>
              </a:rPr>
              <a:t>vidéo</a:t>
            </a:r>
            <a:r>
              <a:rPr lang="es-ES" sz="2000" dirty="0">
                <a:latin typeface="Garamond" panose="02020404030301010803" pitchFamily="18" charset="0"/>
              </a:rPr>
              <a:t>: </a:t>
            </a:r>
            <a:r>
              <a:rPr lang="es-ES" sz="2000" dirty="0">
                <a:latin typeface="Garamond" panose="02020404030301010803" pitchFamily="18" charset="0"/>
                <a:hlinkClick r:id="rId3"/>
              </a:rPr>
              <a:t>https://www.youtube.com/watch?v=H9Mw1xw_sVU</a:t>
            </a:r>
            <a:r>
              <a:rPr lang="es-ES" sz="20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es-ES" dirty="0" smtClean="0">
              <a:latin typeface="Garamond" panose="020204040303010108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732241" y="-27384"/>
            <a:ext cx="25922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 </a:t>
            </a:r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processus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78044" y="1628800"/>
            <a:ext cx="7350343" cy="20162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Afbeeldingsresultaat voor pinter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2309">
            <a:off x="7866130" y="4302056"/>
            <a:ext cx="1202683" cy="676509"/>
          </a:xfrm>
          <a:prstGeom prst="rect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724728" y="4797152"/>
            <a:ext cx="7350343" cy="1296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5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8147248" cy="60486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0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300" dirty="0" smtClean="0">
                <a:latin typeface="Garamond" panose="02020404030301010803" pitchFamily="18" charset="0"/>
              </a:rPr>
              <a:t>7. </a:t>
            </a:r>
            <a:r>
              <a:rPr lang="es-ES" sz="2300" dirty="0" err="1" smtClean="0">
                <a:latin typeface="Garamond" panose="02020404030301010803" pitchFamily="18" charset="0"/>
              </a:rPr>
              <a:t>L’autre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>
                <a:latin typeface="Garamond" panose="02020404030301010803" pitchFamily="18" charset="0"/>
              </a:rPr>
              <a:t>moitié</a:t>
            </a:r>
            <a:r>
              <a:rPr lang="es-ES" sz="2300" dirty="0">
                <a:latin typeface="Garamond" panose="02020404030301010803" pitchFamily="18" charset="0"/>
              </a:rPr>
              <a:t> du </a:t>
            </a:r>
            <a:r>
              <a:rPr lang="es-ES" sz="2300" dirty="0" err="1">
                <a:latin typeface="Garamond" panose="02020404030301010803" pitchFamily="18" charset="0"/>
              </a:rPr>
              <a:t>groupe</a:t>
            </a:r>
            <a:r>
              <a:rPr lang="es-ES" sz="2300" dirty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s’occupe</a:t>
            </a:r>
            <a:r>
              <a:rPr lang="es-ES" sz="2300" dirty="0" smtClean="0">
                <a:latin typeface="Garamond" panose="02020404030301010803" pitchFamily="18" charset="0"/>
              </a:rPr>
              <a:t> à </a:t>
            </a:r>
            <a:r>
              <a:rPr lang="es-ES" sz="2300" dirty="0" err="1" smtClean="0">
                <a:latin typeface="Garamond" panose="02020404030301010803" pitchFamily="18" charset="0"/>
              </a:rPr>
              <a:t>écrire</a:t>
            </a:r>
            <a:r>
              <a:rPr lang="es-ES" sz="2300" dirty="0" smtClean="0">
                <a:latin typeface="Garamond" panose="02020404030301010803" pitchFamily="18" charset="0"/>
              </a:rPr>
              <a:t> les </a:t>
            </a:r>
            <a:r>
              <a:rPr lang="es-ES" sz="2300" dirty="0" err="1" smtClean="0">
                <a:latin typeface="Garamond" panose="02020404030301010803" pitchFamily="18" charset="0"/>
              </a:rPr>
              <a:t>textes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informatifs</a:t>
            </a:r>
            <a:r>
              <a:rPr lang="es-ES" sz="2300" dirty="0" smtClean="0">
                <a:latin typeface="Garamond" panose="02020404030301010803" pitchFamily="18" charset="0"/>
              </a:rPr>
              <a:t> à </a:t>
            </a:r>
            <a:r>
              <a:rPr lang="es-ES" sz="2300" dirty="0" err="1" smtClean="0">
                <a:latin typeface="Garamond" panose="02020404030301010803" pitchFamily="18" charset="0"/>
              </a:rPr>
              <a:t>inclure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avec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chaque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image</a:t>
            </a:r>
            <a:r>
              <a:rPr lang="es-ES" sz="2300" dirty="0" smtClean="0">
                <a:latin typeface="Garamond" panose="02020404030301010803" pitchFamily="18" charset="0"/>
              </a:rPr>
              <a:t> (</a:t>
            </a:r>
            <a:r>
              <a:rPr lang="es-ES" sz="2300" dirty="0" err="1" smtClean="0">
                <a:latin typeface="Garamond" panose="02020404030301010803" pitchFamily="18" charset="0"/>
              </a:rPr>
              <a:t>minimum</a:t>
            </a:r>
            <a:r>
              <a:rPr lang="es-ES" sz="2300" dirty="0" smtClean="0">
                <a:latin typeface="Garamond" panose="02020404030301010803" pitchFamily="18" charset="0"/>
              </a:rPr>
              <a:t> 100 </a:t>
            </a:r>
            <a:r>
              <a:rPr lang="es-ES" sz="2300" dirty="0" err="1" smtClean="0">
                <a:latin typeface="Garamond" panose="02020404030301010803" pitchFamily="18" charset="0"/>
              </a:rPr>
              <a:t>mots</a:t>
            </a:r>
            <a:r>
              <a:rPr lang="es-ES" sz="2300" dirty="0" smtClean="0">
                <a:latin typeface="Garamond" panose="02020404030301010803" pitchFamily="18" charset="0"/>
              </a:rPr>
              <a:t>) et les </a:t>
            </a:r>
            <a:r>
              <a:rPr lang="es-ES" sz="2300" dirty="0" err="1" smtClean="0">
                <a:latin typeface="Garamond" panose="02020404030301010803" pitchFamily="18" charset="0"/>
              </a:rPr>
              <a:t>envoient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aux</a:t>
            </a:r>
            <a:r>
              <a:rPr lang="es-ES" sz="2300" dirty="0" smtClean="0">
                <a:latin typeface="Garamond" panose="02020404030301010803" pitchFamily="18" charset="0"/>
              </a:rPr>
              <a:t> responsables Pinterest </a:t>
            </a:r>
            <a:r>
              <a:rPr lang="es-ES" sz="2300" dirty="0" err="1" smtClean="0">
                <a:latin typeface="Garamond" panose="02020404030301010803" pitchFamily="18" charset="0"/>
              </a:rPr>
              <a:t>pour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qu’ils</a:t>
            </a:r>
            <a:r>
              <a:rPr lang="es-ES" sz="2300" dirty="0" smtClean="0">
                <a:latin typeface="Garamond" panose="02020404030301010803" pitchFamily="18" charset="0"/>
              </a:rPr>
              <a:t> les </a:t>
            </a:r>
            <a:r>
              <a:rPr lang="es-ES" sz="2300" dirty="0" err="1" smtClean="0">
                <a:latin typeface="Garamond" panose="02020404030301010803" pitchFamily="18" charset="0"/>
              </a:rPr>
              <a:t>ajoutent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aux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photos</a:t>
            </a:r>
            <a:r>
              <a:rPr lang="es-ES" sz="23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sz="10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300" dirty="0" smtClean="0">
                <a:latin typeface="Garamond" panose="02020404030301010803" pitchFamily="18" charset="0"/>
              </a:rPr>
              <a:t>8. </a:t>
            </a:r>
            <a:r>
              <a:rPr lang="es-ES" sz="2300" dirty="0" err="1" smtClean="0">
                <a:latin typeface="Garamond" panose="02020404030301010803" pitchFamily="18" charset="0"/>
              </a:rPr>
              <a:t>Vous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avez</a:t>
            </a:r>
            <a:r>
              <a:rPr lang="es-ES" sz="2300" dirty="0" smtClean="0">
                <a:latin typeface="Garamond" panose="02020404030301010803" pitchFamily="18" charset="0"/>
              </a:rPr>
              <a:t> une </a:t>
            </a:r>
            <a:r>
              <a:rPr lang="es-ES" sz="2300" dirty="0" err="1" smtClean="0">
                <a:latin typeface="Garamond" panose="02020404030301010803" pitchFamily="18" charset="0"/>
              </a:rPr>
              <a:t>semaine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pour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terminer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votre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sz="1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300" dirty="0">
                <a:latin typeface="Garamond" panose="02020404030301010803" pitchFamily="18" charset="0"/>
              </a:rPr>
              <a:t>9</a:t>
            </a:r>
            <a:r>
              <a:rPr lang="es-ES" sz="2300" dirty="0" smtClean="0">
                <a:latin typeface="Garamond" panose="02020404030301010803" pitchFamily="18" charset="0"/>
              </a:rPr>
              <a:t>. La </a:t>
            </a:r>
            <a:r>
              <a:rPr lang="es-ES" sz="2300" dirty="0" err="1" smtClean="0">
                <a:latin typeface="Garamond" panose="02020404030301010803" pitchFamily="18" charset="0"/>
              </a:rPr>
              <a:t>semaine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prochaine</a:t>
            </a:r>
            <a:r>
              <a:rPr lang="es-ES" sz="2300" dirty="0" smtClean="0">
                <a:latin typeface="Garamond" panose="02020404030301010803" pitchFamily="18" charset="0"/>
              </a:rPr>
              <a:t>, </a:t>
            </a:r>
            <a:r>
              <a:rPr lang="es-ES" sz="2300" dirty="0" err="1" smtClean="0">
                <a:latin typeface="Garamond" panose="02020404030301010803" pitchFamily="18" charset="0"/>
              </a:rPr>
              <a:t>on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votera</a:t>
            </a:r>
            <a:r>
              <a:rPr lang="es-ES" sz="2300" dirty="0" smtClean="0">
                <a:latin typeface="Garamond" panose="02020404030301010803" pitchFamily="18" charset="0"/>
              </a:rPr>
              <a:t> en </a:t>
            </a:r>
            <a:r>
              <a:rPr lang="es-ES" sz="2300" dirty="0" err="1" smtClean="0">
                <a:latin typeface="Garamond" panose="02020404030301010803" pitchFamily="18" charset="0"/>
              </a:rPr>
              <a:t>classe</a:t>
            </a:r>
            <a:r>
              <a:rPr lang="es-ES" sz="2300" dirty="0" smtClean="0">
                <a:latin typeface="Garamond" panose="02020404030301010803" pitchFamily="18" charset="0"/>
              </a:rPr>
              <a:t> la </a:t>
            </a:r>
            <a:r>
              <a:rPr lang="es-ES" sz="2300" dirty="0" err="1" smtClean="0">
                <a:latin typeface="Garamond" panose="02020404030301010803" pitchFamily="18" charset="0"/>
              </a:rPr>
              <a:t>meilleure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. La </a:t>
            </a:r>
            <a:r>
              <a:rPr lang="es-ES" sz="2300" dirty="0" err="1" smtClean="0">
                <a:latin typeface="Garamond" panose="02020404030301010803" pitchFamily="18" charset="0"/>
              </a:rPr>
              <a:t>promenade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gagnante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sera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notre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itinéraire</a:t>
            </a:r>
            <a:r>
              <a:rPr lang="es-ES" sz="2300" dirty="0" smtClean="0">
                <a:latin typeface="Garamond" panose="02020404030301010803" pitchFamily="18" charset="0"/>
              </a:rPr>
              <a:t> </a:t>
            </a:r>
            <a:r>
              <a:rPr lang="es-ES" sz="2300" dirty="0" err="1" smtClean="0">
                <a:latin typeface="Garamond" panose="02020404030301010803" pitchFamily="18" charset="0"/>
              </a:rPr>
              <a:t>dans</a:t>
            </a:r>
            <a:r>
              <a:rPr lang="es-ES" sz="2300" dirty="0" smtClean="0">
                <a:latin typeface="Garamond" panose="02020404030301010803" pitchFamily="18" charset="0"/>
              </a:rPr>
              <a:t> le centre de Paris !</a:t>
            </a:r>
            <a:endParaRPr lang="es-ES" sz="23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2000" dirty="0" smtClean="0">
                <a:latin typeface="Garamond" panose="02020404030301010803" pitchFamily="18" charset="0"/>
              </a:rPr>
              <a:t> </a:t>
            </a:r>
            <a:endParaRPr lang="es-E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sz="4000" b="1" dirty="0" smtClean="0">
                <a:latin typeface="Garamond" panose="02020404030301010803" pitchFamily="18" charset="0"/>
              </a:rPr>
              <a:t>!</a:t>
            </a:r>
            <a:r>
              <a:rPr lang="es-ES" sz="3000" dirty="0" smtClean="0">
                <a:latin typeface="Garamond" panose="02020404030301010803" pitchFamily="18" charset="0"/>
              </a:rPr>
              <a:t> </a:t>
            </a:r>
            <a:r>
              <a:rPr lang="es-ES" sz="3000" dirty="0" err="1" smtClean="0">
                <a:latin typeface="Garamond" panose="02020404030301010803" pitchFamily="18" charset="0"/>
              </a:rPr>
              <a:t>N’oubliez</a:t>
            </a:r>
            <a:r>
              <a:rPr lang="es-ES" sz="3000" dirty="0" smtClean="0">
                <a:latin typeface="Garamond" panose="02020404030301010803" pitchFamily="18" charset="0"/>
              </a:rPr>
              <a:t> </a:t>
            </a:r>
            <a:r>
              <a:rPr lang="es-ES" sz="3000" dirty="0" err="1" smtClean="0">
                <a:latin typeface="Garamond" panose="02020404030301010803" pitchFamily="18" charset="0"/>
              </a:rPr>
              <a:t>pas</a:t>
            </a:r>
            <a:r>
              <a:rPr lang="es-ES" sz="3000" dirty="0" smtClean="0">
                <a:latin typeface="Garamond" panose="02020404030301010803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sz="2600" dirty="0" err="1" smtClean="0">
                <a:latin typeface="Garamond" panose="02020404030301010803" pitchFamily="18" charset="0"/>
              </a:rPr>
              <a:t>Vous</a:t>
            </a:r>
            <a:r>
              <a:rPr lang="es-ES" sz="2600" dirty="0" smtClean="0">
                <a:latin typeface="Garamond" panose="02020404030301010803" pitchFamily="18" charset="0"/>
              </a:rPr>
              <a:t> </a:t>
            </a:r>
            <a:r>
              <a:rPr lang="es-ES" sz="2600" dirty="0" err="1" smtClean="0">
                <a:latin typeface="Garamond" panose="02020404030301010803" pitchFamily="18" charset="0"/>
              </a:rPr>
              <a:t>voulez</a:t>
            </a:r>
            <a:r>
              <a:rPr lang="es-ES" sz="2600" dirty="0" smtClean="0">
                <a:latin typeface="Garamond" panose="02020404030301010803" pitchFamily="18" charset="0"/>
              </a:rPr>
              <a:t> </a:t>
            </a:r>
            <a:r>
              <a:rPr lang="es-ES" sz="2600" dirty="0" err="1" smtClean="0">
                <a:latin typeface="Garamond" panose="02020404030301010803" pitchFamily="18" charset="0"/>
              </a:rPr>
              <a:t>offrir</a:t>
            </a:r>
            <a:r>
              <a:rPr lang="es-ES" sz="2600" dirty="0" smtClean="0">
                <a:latin typeface="Garamond" panose="02020404030301010803" pitchFamily="18" charset="0"/>
              </a:rPr>
              <a:t> une </a:t>
            </a:r>
            <a:r>
              <a:rPr lang="es-ES" sz="2600" dirty="0" err="1" smtClean="0">
                <a:latin typeface="Garamond" panose="02020404030301010803" pitchFamily="18" charset="0"/>
              </a:rPr>
              <a:t>promenade</a:t>
            </a:r>
            <a:r>
              <a:rPr lang="es-ES" sz="2600" dirty="0" smtClean="0">
                <a:latin typeface="Garamond" panose="02020404030301010803" pitchFamily="18" charset="0"/>
              </a:rPr>
              <a:t> </a:t>
            </a:r>
            <a:r>
              <a:rPr lang="es-ES" sz="2600" dirty="0" err="1" smtClean="0">
                <a:latin typeface="Garamond" panose="02020404030301010803" pitchFamily="18" charset="0"/>
              </a:rPr>
              <a:t>intéressante</a:t>
            </a:r>
            <a:r>
              <a:rPr lang="es-ES" sz="2600" dirty="0" smtClean="0">
                <a:latin typeface="Garamond" panose="02020404030301010803" pitchFamily="18" charset="0"/>
              </a:rPr>
              <a:t> à vos </a:t>
            </a:r>
            <a:r>
              <a:rPr lang="es-ES" sz="2600" dirty="0" err="1" smtClean="0">
                <a:latin typeface="Garamond" panose="02020404030301010803" pitchFamily="18" charset="0"/>
              </a:rPr>
              <a:t>camarades</a:t>
            </a:r>
            <a:r>
              <a:rPr lang="es-ES" sz="2600" dirty="0" smtClean="0">
                <a:latin typeface="Garamond" panose="02020404030301010803" pitchFamily="18" charset="0"/>
              </a:rPr>
              <a:t> de </a:t>
            </a:r>
            <a:r>
              <a:rPr lang="es-ES" sz="2600" dirty="0" err="1" smtClean="0">
                <a:latin typeface="Garamond" panose="02020404030301010803" pitchFamily="18" charset="0"/>
              </a:rPr>
              <a:t>classe</a:t>
            </a:r>
            <a:r>
              <a:rPr lang="es-ES" sz="2600" dirty="0" smtClean="0">
                <a:latin typeface="Garamond" panose="02020404030301010803" pitchFamily="18" charset="0"/>
              </a:rPr>
              <a:t>, </a:t>
            </a:r>
            <a:r>
              <a:rPr lang="es-ES" sz="2600" dirty="0" err="1" smtClean="0">
                <a:latin typeface="Garamond" panose="02020404030301010803" pitchFamily="18" charset="0"/>
              </a:rPr>
              <a:t>pleine</a:t>
            </a:r>
            <a:r>
              <a:rPr lang="es-ES" sz="2600" dirty="0" smtClean="0">
                <a:latin typeface="Garamond" panose="02020404030301010803" pitchFamily="18" charset="0"/>
              </a:rPr>
              <a:t> de culture.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sz="2600" dirty="0" err="1" smtClean="0">
                <a:latin typeface="Garamond" panose="02020404030301010803" pitchFamily="18" charset="0"/>
              </a:rPr>
              <a:t>Persuadez</a:t>
            </a:r>
            <a:r>
              <a:rPr lang="es-ES" sz="2600" dirty="0" smtClean="0">
                <a:latin typeface="Garamond" panose="02020404030301010803" pitchFamily="18" charset="0"/>
              </a:rPr>
              <a:t>-les </a:t>
            </a:r>
            <a:r>
              <a:rPr lang="es-ES" sz="2600" dirty="0" err="1" smtClean="0">
                <a:latin typeface="Garamond" panose="02020404030301010803" pitchFamily="18" charset="0"/>
              </a:rPr>
              <a:t>avec</a:t>
            </a:r>
            <a:r>
              <a:rPr lang="es-ES" sz="2600" dirty="0" smtClean="0">
                <a:latin typeface="Garamond" panose="02020404030301010803" pitchFamily="18" charset="0"/>
              </a:rPr>
              <a:t> un </a:t>
            </a:r>
            <a:r>
              <a:rPr lang="es-ES" sz="2600" dirty="0" err="1" smtClean="0">
                <a:latin typeface="Garamond" panose="02020404030301010803" pitchFamily="18" charset="0"/>
              </a:rPr>
              <a:t>tableau</a:t>
            </a:r>
            <a:r>
              <a:rPr lang="es-ES" sz="2600" dirty="0" smtClean="0">
                <a:latin typeface="Garamond" panose="02020404030301010803" pitchFamily="18" charset="0"/>
              </a:rPr>
              <a:t> Pinterest </a:t>
            </a:r>
            <a:r>
              <a:rPr lang="es-ES" sz="2600" dirty="0" err="1" smtClean="0">
                <a:latin typeface="Garamond" panose="02020404030301010803" pitchFamily="18" charset="0"/>
              </a:rPr>
              <a:t>attractif</a:t>
            </a:r>
            <a:r>
              <a:rPr lang="es-ES" sz="2600" dirty="0">
                <a:latin typeface="Garamond" panose="02020404030301010803" pitchFamily="18" charset="0"/>
              </a:rPr>
              <a:t> </a:t>
            </a:r>
            <a:r>
              <a:rPr lang="es-ES" sz="2600" dirty="0" smtClean="0">
                <a:latin typeface="Garamond" panose="02020404030301010803" pitchFamily="18" charset="0"/>
              </a:rPr>
              <a:t>et </a:t>
            </a:r>
            <a:r>
              <a:rPr lang="es-ES" sz="2600" dirty="0" err="1" smtClean="0">
                <a:latin typeface="Garamond" panose="02020404030301010803" pitchFamily="18" charset="0"/>
              </a:rPr>
              <a:t>visuel</a:t>
            </a:r>
            <a:r>
              <a:rPr lang="es-ES" sz="2600" dirty="0" smtClean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es-E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s-ES" sz="2000" dirty="0">
              <a:latin typeface="Garamond" panose="02020404030301010803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685868" y="-27384"/>
            <a:ext cx="24581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 </a:t>
            </a:r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processus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10015" y="4005064"/>
            <a:ext cx="8136904" cy="2448272"/>
          </a:xfrm>
          <a:prstGeom prst="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0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Garamond" panose="02020404030301010803" pitchFamily="18" charset="0"/>
              </a:rPr>
              <a:t>Où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trouver</a:t>
            </a:r>
            <a:r>
              <a:rPr lang="es-ES" dirty="0" smtClean="0">
                <a:latin typeface="Garamond" panose="02020404030301010803" pitchFamily="18" charset="0"/>
              </a:rPr>
              <a:t> les </a:t>
            </a:r>
            <a:r>
              <a:rPr lang="es-ES" dirty="0" err="1" smtClean="0">
                <a:latin typeface="Garamond" panose="02020404030301010803" pitchFamily="18" charset="0"/>
              </a:rPr>
              <a:t>informations</a:t>
            </a:r>
            <a:r>
              <a:rPr lang="es-ES" dirty="0" smtClean="0">
                <a:latin typeface="Garamond" panose="02020404030301010803" pitchFamily="18" charset="0"/>
              </a:rPr>
              <a:t> ?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Sur Paris :</a:t>
            </a:r>
          </a:p>
          <a:p>
            <a:r>
              <a:rPr lang="es-ES" dirty="0" smtClean="0">
                <a:latin typeface="Garamond" panose="02020404030301010803" pitchFamily="18" charset="0"/>
                <a:hlinkClick r:id="rId2"/>
              </a:rPr>
              <a:t>http://www.plandeparis.info/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3"/>
              </a:rPr>
              <a:t>https://www.parisinfo.com/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4"/>
              </a:rPr>
              <a:t>https://www.timeout.fr/paris/que-faire-a-paris/101-choses-a-faire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</a:p>
          <a:p>
            <a:r>
              <a:rPr lang="es-ES" dirty="0" smtClean="0">
                <a:latin typeface="Garamond" panose="02020404030301010803" pitchFamily="18" charset="0"/>
                <a:hlinkClick r:id="rId5"/>
              </a:rPr>
              <a:t>http://www.larousse.fr/encyclopedie/divers/histoire_de_Paris/187123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44208" y="0"/>
            <a:ext cx="28541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Les </a:t>
            </a:r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ressources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146" name="Picture 2" descr="C:\Users\Vincent\AppData\Local\Microsoft\Windows\INetCache\IE\YTM0NI8F\Magnifying_glass_01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111149" y="1557570"/>
            <a:ext cx="1155086" cy="114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Sur </a:t>
            </a:r>
            <a:r>
              <a:rPr lang="es-ES" dirty="0" err="1" smtClean="0">
                <a:latin typeface="Garamond" panose="02020404030301010803" pitchFamily="18" charset="0"/>
              </a:rPr>
              <a:t>l’architecture</a:t>
            </a:r>
            <a:r>
              <a:rPr lang="es-ES" dirty="0" smtClean="0">
                <a:latin typeface="Garamond" panose="02020404030301010803" pitchFamily="18" charset="0"/>
              </a:rPr>
              <a:t> et </a:t>
            </a:r>
            <a:r>
              <a:rPr lang="es-ES" dirty="0" err="1" smtClean="0">
                <a:latin typeface="Garamond" panose="02020404030301010803" pitchFamily="18" charset="0"/>
              </a:rPr>
              <a:t>l’urbanisme</a:t>
            </a:r>
            <a:r>
              <a:rPr lang="es-ES" dirty="0" smtClean="0">
                <a:latin typeface="Garamond" panose="02020404030301010803" pitchFamily="18" charset="0"/>
              </a:rPr>
              <a:t> :</a:t>
            </a:r>
          </a:p>
          <a:p>
            <a:pPr marL="0" indent="0">
              <a:buNone/>
            </a:pPr>
            <a:endParaRPr lang="es-ES" sz="1100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2"/>
              </a:rPr>
              <a:t>http://www.larousse.fr/encyclopedie/divers/architecture_et_patrimoine_de_Paris/187124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3"/>
              </a:rPr>
              <a:t>http://www.paris-promeneurs.com/</a:t>
            </a:r>
            <a:endParaRPr lang="es-ES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Garamond" panose="02020404030301010803" pitchFamily="18" charset="0"/>
              </a:rPr>
              <a:t>Sur les </a:t>
            </a:r>
            <a:r>
              <a:rPr lang="es-ES" dirty="0" err="1" smtClean="0">
                <a:latin typeface="Garamond" panose="02020404030301010803" pitchFamily="18" charset="0"/>
              </a:rPr>
              <a:t>quartiers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r>
              <a:rPr lang="es-ES" dirty="0" err="1" smtClean="0">
                <a:latin typeface="Garamond" panose="02020404030301010803" pitchFamily="18" charset="0"/>
              </a:rPr>
              <a:t>parisiens</a:t>
            </a:r>
            <a:r>
              <a:rPr lang="es-ES" dirty="0" smtClean="0">
                <a:latin typeface="Garamond" panose="02020404030301010803" pitchFamily="18" charset="0"/>
              </a:rPr>
              <a:t> :</a:t>
            </a:r>
          </a:p>
          <a:p>
            <a:pPr marL="0" indent="0">
              <a:buNone/>
            </a:pPr>
            <a:endParaRPr lang="es-ES" sz="1100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4"/>
              </a:rPr>
              <a:t>http://etudiant.aujourdhui.fr/etudiant/info/quartier-a-paris-ou-habiter-a-paris.html</a:t>
            </a:r>
            <a:endParaRPr lang="es-ES" dirty="0" smtClean="0">
              <a:latin typeface="Garamond" panose="02020404030301010803" pitchFamily="18" charset="0"/>
            </a:endParaRPr>
          </a:p>
          <a:p>
            <a:r>
              <a:rPr lang="es-ES" dirty="0" smtClean="0">
                <a:latin typeface="Garamond" panose="02020404030301010803" pitchFamily="18" charset="0"/>
                <a:hlinkClick r:id="rId5"/>
              </a:rPr>
              <a:t>https://www.airbnb.fr/locations/paris/neighborhoods</a:t>
            </a:r>
            <a:r>
              <a:rPr lang="es-ES" dirty="0" smtClean="0">
                <a:latin typeface="Garamond" panose="02020404030301010803" pitchFamily="18" charset="0"/>
              </a:rPr>
              <a:t> </a:t>
            </a:r>
            <a:endParaRPr lang="es-ES" dirty="0">
              <a:latin typeface="Garamond" panose="020204040303010108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39505" y="-17986"/>
            <a:ext cx="285419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Les </a:t>
            </a:r>
            <a:r>
              <a:rPr lang="es-ES" sz="35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ressources</a:t>
            </a:r>
            <a:endParaRPr lang="es-ES" sz="35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Picture 2" descr="C:\Users\Vincent\AppData\Local\Microsoft\Windows\INetCache\IE\YTM0NI8F\Magnifying_glass_01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964010" y="767966"/>
            <a:ext cx="1008113" cy="100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2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3875</TotalTime>
  <Words>1066</Words>
  <Application>Microsoft Office PowerPoint</Application>
  <PresentationFormat>Diavoorstelling (4:3)</PresentationFormat>
  <Paragraphs>194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Wingdings</vt:lpstr>
      <vt:lpstr>Tema de Office</vt:lpstr>
      <vt:lpstr>Une journée dans…</vt:lpstr>
      <vt:lpstr>Tout a commencé…</vt:lpstr>
      <vt:lpstr>À peu près 2000 ans plus tard…</vt:lpstr>
      <vt:lpstr>La tâche</vt:lpstr>
      <vt:lpstr>Le processus</vt:lpstr>
      <vt:lpstr>PowerPoint-presentatie</vt:lpstr>
      <vt:lpstr>PowerPoint-presentatie</vt:lpstr>
      <vt:lpstr>Où trouver les informations ?</vt:lpstr>
      <vt:lpstr>PowerPoint-presentatie</vt:lpstr>
      <vt:lpstr>PowerPoint-presentatie</vt:lpstr>
      <vt:lpstr>Comment serez-vous évalués ?</vt:lpstr>
      <vt:lpstr>Par le prof…</vt:lpstr>
      <vt:lpstr>PowerPoint-presentatie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Vincent Van Rompay</dc:creator>
  <cp:lastModifiedBy>Bogaert Veronik</cp:lastModifiedBy>
  <cp:revision>56</cp:revision>
  <dcterms:created xsi:type="dcterms:W3CDTF">2017-05-14T11:32:41Z</dcterms:created>
  <dcterms:modified xsi:type="dcterms:W3CDTF">2017-12-12T09:54:58Z</dcterms:modified>
</cp:coreProperties>
</file>