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57" r:id="rId3"/>
    <p:sldId id="258" r:id="rId4"/>
    <p:sldId id="260" r:id="rId5"/>
    <p:sldId id="266" r:id="rId6"/>
    <p:sldId id="267" r:id="rId7"/>
    <p:sldId id="276" r:id="rId8"/>
    <p:sldId id="277" r:id="rId9"/>
    <p:sldId id="270" r:id="rId10"/>
    <p:sldId id="271" r:id="rId11"/>
    <p:sldId id="272" r:id="rId12"/>
    <p:sldId id="274" r:id="rId13"/>
    <p:sldId id="273" r:id="rId14"/>
    <p:sldId id="261" r:id="rId15"/>
    <p:sldId id="262" r:id="rId16"/>
    <p:sldId id="268" r:id="rId17"/>
    <p:sldId id="263" r:id="rId18"/>
    <p:sldId id="269" r:id="rId19"/>
    <p:sldId id="264" r:id="rId20"/>
    <p:sldId id="259" r:id="rId21"/>
    <p:sldId id="265" r:id="rId22"/>
    <p:sldId id="275" r:id="rId2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9870E-1283-4853-BD1E-33E08AA93312}" type="datetimeFigureOut">
              <a:rPr lang="fr-BE" smtClean="0"/>
              <a:pPr/>
              <a:t>2/06/2015</a:t>
            </a:fld>
            <a:endParaRPr lang="fr-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32FD0-9F16-4541-8456-A1C656FE58FC}" type="slidenum">
              <a:rPr lang="fr-BE" smtClean="0"/>
              <a:pPr/>
              <a:t>‹nr.›</a:t>
            </a:fld>
            <a:endParaRPr lang="fr-BE"/>
          </a:p>
        </p:txBody>
      </p:sp>
    </p:spTree>
    <p:extLst>
      <p:ext uri="{BB962C8B-B14F-4D97-AF65-F5344CB8AC3E}">
        <p14:creationId xmlns:p14="http://schemas.microsoft.com/office/powerpoint/2010/main" val="422511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fr-BE" dirty="0"/>
          </a:p>
        </p:txBody>
      </p:sp>
      <p:sp>
        <p:nvSpPr>
          <p:cNvPr id="4" name="Tijdelijke aanduiding voor dianummer 3"/>
          <p:cNvSpPr>
            <a:spLocks noGrp="1"/>
          </p:cNvSpPr>
          <p:nvPr>
            <p:ph type="sldNum" sz="quarter" idx="10"/>
          </p:nvPr>
        </p:nvSpPr>
        <p:spPr/>
        <p:txBody>
          <a:bodyPr/>
          <a:lstStyle/>
          <a:p>
            <a:fld id="{A2332FD0-9F16-4541-8456-A1C656FE58FC}" type="slidenum">
              <a:rPr lang="fr-BE" smtClean="0"/>
              <a:pPr/>
              <a:t>4</a:t>
            </a:fld>
            <a:endParaRPr lang="fr-BE"/>
          </a:p>
        </p:txBody>
      </p:sp>
    </p:spTree>
    <p:extLst>
      <p:ext uri="{BB962C8B-B14F-4D97-AF65-F5344CB8AC3E}">
        <p14:creationId xmlns:p14="http://schemas.microsoft.com/office/powerpoint/2010/main" val="306567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fr-BE" dirty="0"/>
          </a:p>
        </p:txBody>
      </p:sp>
      <p:sp>
        <p:nvSpPr>
          <p:cNvPr id="4" name="Tijdelijke aanduiding voor dianummer 3"/>
          <p:cNvSpPr>
            <a:spLocks noGrp="1"/>
          </p:cNvSpPr>
          <p:nvPr>
            <p:ph type="sldNum" sz="quarter" idx="10"/>
          </p:nvPr>
        </p:nvSpPr>
        <p:spPr/>
        <p:txBody>
          <a:bodyPr/>
          <a:lstStyle/>
          <a:p>
            <a:fld id="{A2332FD0-9F16-4541-8456-A1C656FE58FC}" type="slidenum">
              <a:rPr lang="fr-BE" smtClean="0"/>
              <a:pPr/>
              <a:t>14</a:t>
            </a:fld>
            <a:endParaRPr lang="fr-BE"/>
          </a:p>
        </p:txBody>
      </p:sp>
    </p:spTree>
    <p:extLst>
      <p:ext uri="{BB962C8B-B14F-4D97-AF65-F5344CB8AC3E}">
        <p14:creationId xmlns:p14="http://schemas.microsoft.com/office/powerpoint/2010/main" val="232291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705600" y="4206240"/>
            <a:ext cx="960120" cy="457200"/>
          </a:xfrm>
        </p:spPr>
        <p:txBody>
          <a:bodyPr/>
          <a:lstStyle/>
          <a:p>
            <a:fld id="{F52508CC-2E82-4980-A3D0-52A13BFC19EC}" type="datetime1">
              <a:rPr lang="nl-BE" smtClean="0"/>
              <a:pPr/>
              <a:t>2/06/2015</a:t>
            </a:fld>
            <a:endParaRPr lang="nl-BE"/>
          </a:p>
        </p:txBody>
      </p:sp>
      <p:sp>
        <p:nvSpPr>
          <p:cNvPr id="17" name="Tijdelijke aanduiding voor voettekst 16"/>
          <p:cNvSpPr>
            <a:spLocks noGrp="1"/>
          </p:cNvSpPr>
          <p:nvPr>
            <p:ph type="ftr" sz="quarter" idx="11"/>
          </p:nvPr>
        </p:nvSpPr>
        <p:spPr>
          <a:xfrm>
            <a:off x="5410200" y="4205288"/>
            <a:ext cx="1295400" cy="457200"/>
          </a:xfrm>
        </p:spPr>
        <p:txBody>
          <a:bodyPr/>
          <a:lstStyle/>
          <a:p>
            <a:endParaRPr lang="nl-BE"/>
          </a:p>
        </p:txBody>
      </p:sp>
      <p:sp>
        <p:nvSpPr>
          <p:cNvPr id="29" name="Tijdelijke aanduiding voor dia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75DE4FD-F265-48D5-A48A-692457D3B46D}"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D841BB8-DDC8-4623-84B2-E3429AE97317}" type="datetime1">
              <a:rPr lang="nl-BE" smtClean="0"/>
              <a:pPr/>
              <a:t>2/06/2015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1143000"/>
            <a:ext cx="1905000" cy="54864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143000"/>
            <a:ext cx="6248400" cy="54864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8532029-9B6F-45DD-9848-E518C8A739D8}" type="datetime1">
              <a:rPr lang="nl-BE" smtClean="0"/>
              <a:pPr/>
              <a:t>2/06/2015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A9571FD-8C6B-4590-8825-B2C53B831872}" type="datetime1">
              <a:rPr lang="nl-BE" smtClean="0"/>
              <a:pPr/>
              <a:t>2/06/2015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8AB26EE3-6F9F-4FC7-8A95-7BADCAB1E216}" type="datetime1">
              <a:rPr lang="nl-BE" smtClean="0"/>
              <a:pPr/>
              <a:t>2/06/2015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D3ED21A5-D87E-45ED-986F-B7523C994F91}" type="datetime1">
              <a:rPr lang="nl-BE" smtClean="0"/>
              <a:pPr/>
              <a:t>2/06/2015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datum 25"/>
          <p:cNvSpPr>
            <a:spLocks noGrp="1"/>
          </p:cNvSpPr>
          <p:nvPr>
            <p:ph type="dt" sz="half" idx="10"/>
          </p:nvPr>
        </p:nvSpPr>
        <p:spPr/>
        <p:txBody>
          <a:bodyPr rtlCol="0"/>
          <a:lstStyle/>
          <a:p>
            <a:fld id="{B617DF39-FAD8-4C4C-8A73-A10895303098}" type="datetime1">
              <a:rPr lang="nl-BE" smtClean="0"/>
              <a:pPr/>
              <a:t>2/06/2015</a:t>
            </a:fld>
            <a:endParaRPr lang="nl-BE"/>
          </a:p>
        </p:txBody>
      </p:sp>
      <p:sp>
        <p:nvSpPr>
          <p:cNvPr id="27" name="Tijdelijke aanduiding voor dianummer 26"/>
          <p:cNvSpPr>
            <a:spLocks noGrp="1"/>
          </p:cNvSpPr>
          <p:nvPr>
            <p:ph type="sldNum" sz="quarter" idx="11"/>
          </p:nvPr>
        </p:nvSpPr>
        <p:spPr/>
        <p:txBody>
          <a:bodyPr rtlCol="0"/>
          <a:lstStyle/>
          <a:p>
            <a:fld id="{A75DE4FD-F265-48D5-A48A-692457D3B46D}" type="slidenum">
              <a:rPr lang="nl-BE" smtClean="0"/>
              <a:pPr/>
              <a:t>‹nr.›</a:t>
            </a:fld>
            <a:endParaRPr lang="nl-BE"/>
          </a:p>
        </p:txBody>
      </p:sp>
      <p:sp>
        <p:nvSpPr>
          <p:cNvPr id="28" name="Tijdelijke aanduiding voor voettekst 27"/>
          <p:cNvSpPr>
            <a:spLocks noGrp="1"/>
          </p:cNvSpPr>
          <p:nvPr>
            <p:ph type="ftr" sz="quarter" idx="12"/>
          </p:nvPr>
        </p:nvSpPr>
        <p:spPr/>
        <p:txBody>
          <a:bodyPr rtlCol="0"/>
          <a:lstStyle/>
          <a:p>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a:xfrm>
            <a:off x="6583680" y="612648"/>
            <a:ext cx="957264" cy="457200"/>
          </a:xfrm>
        </p:spPr>
        <p:txBody>
          <a:bodyPr/>
          <a:lstStyle/>
          <a:p>
            <a:fld id="{0446229A-1822-499C-AF7A-50182E2C382E}" type="datetime1">
              <a:rPr lang="nl-BE" smtClean="0"/>
              <a:pPr/>
              <a:t>2/06/2015</a:t>
            </a:fld>
            <a:endParaRPr lang="nl-BE"/>
          </a:p>
        </p:txBody>
      </p:sp>
      <p:sp>
        <p:nvSpPr>
          <p:cNvPr id="4" name="Tijdelijke aanduiding voor voettekst 3"/>
          <p:cNvSpPr>
            <a:spLocks noGrp="1"/>
          </p:cNvSpPr>
          <p:nvPr>
            <p:ph type="ftr" sz="quarter" idx="11"/>
          </p:nvPr>
        </p:nvSpPr>
        <p:spPr>
          <a:xfrm>
            <a:off x="5257800" y="612648"/>
            <a:ext cx="1325880" cy="457200"/>
          </a:xfrm>
        </p:spPr>
        <p:txBody>
          <a:bodyPr/>
          <a:lstStyle/>
          <a:p>
            <a:endParaRPr lang="nl-BE"/>
          </a:p>
        </p:txBody>
      </p:sp>
      <p:sp>
        <p:nvSpPr>
          <p:cNvPr id="5" name="Tijdelijke aanduiding voor dianummer 4"/>
          <p:cNvSpPr>
            <a:spLocks noGrp="1"/>
          </p:cNvSpPr>
          <p:nvPr>
            <p:ph type="sldNum" sz="quarter" idx="12"/>
          </p:nvPr>
        </p:nvSpPr>
        <p:spPr>
          <a:xfrm>
            <a:off x="8174736" y="2272"/>
            <a:ext cx="762000" cy="365760"/>
          </a:xfrm>
        </p:spPr>
        <p:txBody>
          <a:bodyPr/>
          <a:lstStyle/>
          <a:p>
            <a:fld id="{A75DE4FD-F265-48D5-A48A-692457D3B46D}"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6A114E-2796-413B-86AF-2D5143E2DBF3}" type="datetime1">
              <a:rPr lang="nl-BE" smtClean="0"/>
              <a:pPr/>
              <a:t>2/06/2015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C40CF17D-71A8-4A30-9F8B-75F2D2E30152}" type="datetime1">
              <a:rPr lang="nl-BE" smtClean="0"/>
              <a:pPr/>
              <a:t>2/06/2015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A111C5EE-7833-4A0F-BC89-52774C3E5E5B}" type="datetime1">
              <a:rPr lang="nl-BE" smtClean="0"/>
              <a:pPr/>
              <a:t>2/06/2015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75DE4FD-F265-48D5-A48A-692457D3B46D}"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1143000"/>
            <a:ext cx="8229600" cy="10668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9AFF716-6D2E-4F1C-8E43-09D81275B3A2}" type="datetime1">
              <a:rPr lang="nl-BE" smtClean="0"/>
              <a:pPr/>
              <a:t>2/06/2015</a:t>
            </a:fld>
            <a:endParaRPr lang="nl-BE"/>
          </a:p>
        </p:txBody>
      </p:sp>
      <p:sp>
        <p:nvSpPr>
          <p:cNvPr id="3" name="Tijdelijke aanduiding voor voetteks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nl-BE"/>
          </a:p>
        </p:txBody>
      </p:sp>
      <p:sp>
        <p:nvSpPr>
          <p:cNvPr id="23" name="Tijdelijke aanduiding voor dia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75DE4FD-F265-48D5-A48A-692457D3B46D}"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ctuendessins.fr/" TargetMode="External"/><Relationship Id="rId2" Type="http://schemas.openxmlformats.org/officeDocument/2006/relationships/hyperlink" Target="http://tburion.tumblr.com/" TargetMode="External"/><Relationship Id="rId1" Type="http://schemas.openxmlformats.org/officeDocument/2006/relationships/slideLayout" Target="../slideLayouts/slideLayout2.xml"/><Relationship Id="rId4" Type="http://schemas.openxmlformats.org/officeDocument/2006/relationships/hyperlink" Target="http://humeur-des-humoristes.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lemonde.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lemonde.fr/asie-pacifique/article/2015/05/13/la-coree-du-nord-execute-son-ministre-de-la-defense_4632585_3216.html" TargetMode="External"/><Relationship Id="rId3" Type="http://schemas.openxmlformats.org/officeDocument/2006/relationships/hyperlink" Target="http://fr.wikipedia.org/wiki/Presse_satirique" TargetMode="External"/><Relationship Id="rId7" Type="http://schemas.openxmlformats.org/officeDocument/2006/relationships/hyperlink" Target="http://www.wingz.fr/" TargetMode="External"/><Relationship Id="rId2" Type="http://schemas.openxmlformats.org/officeDocument/2006/relationships/hyperlink" Target="http://tburion.tumblr.com/" TargetMode="External"/><Relationship Id="rId1" Type="http://schemas.openxmlformats.org/officeDocument/2006/relationships/slideLayout" Target="../slideLayouts/slideLayout2.xml"/><Relationship Id="rId6" Type="http://schemas.openxmlformats.org/officeDocument/2006/relationships/hyperlink" Target="http://humeur-des-humoristes.com/" TargetMode="External"/><Relationship Id="rId5" Type="http://schemas.openxmlformats.org/officeDocument/2006/relationships/hyperlink" Target="http://actuendessins.fr/" TargetMode="External"/><Relationship Id="rId4" Type="http://schemas.openxmlformats.org/officeDocument/2006/relationships/hyperlink" Target="http://charliehebdo.fr/" TargetMode="External"/><Relationship Id="rId9" Type="http://schemas.openxmlformats.org/officeDocument/2006/relationships/hyperlink" Target="http://www.lemonde.fr/politique/video/2015/05/05/jean-marie-le-pen-declare-la-guerre-a-sa-fille_4628118_823448.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burion.tumbl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r.wikipedia.org/wiki/Presse_satiriq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harliehebdo.f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monde.fr/asie-pacifique/article/2015/05/13/la-coree-du-nord-execute-son-ministre-de-la-defense_4632585_3216.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emonde.fr/politique/video/2015/05/05/jean-marie-le-pen-declare-la-guerre-a-sa-fille_4628118_82344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fr-BE" sz="8000" dirty="0" err="1" smtClean="0">
                <a:effectLst>
                  <a:outerShdw blurRad="38100" dist="38100" dir="2700000" algn="tl">
                    <a:srgbClr val="000000">
                      <a:alpha val="43137"/>
                    </a:srgbClr>
                  </a:outerShdw>
                </a:effectLst>
              </a:rPr>
              <a:t>Webquest</a:t>
            </a:r>
            <a:r>
              <a:rPr lang="fr-BE" sz="8000" dirty="0" smtClean="0">
                <a:effectLst>
                  <a:outerShdw blurRad="38100" dist="38100" dir="2700000" algn="tl">
                    <a:srgbClr val="000000">
                      <a:alpha val="43137"/>
                    </a:srgbClr>
                  </a:outerShdw>
                </a:effectLst>
              </a:rPr>
              <a:t>: </a:t>
            </a:r>
            <a:br>
              <a:rPr lang="fr-BE" sz="8000" dirty="0" smtClean="0">
                <a:effectLst>
                  <a:outerShdw blurRad="38100" dist="38100" dir="2700000" algn="tl">
                    <a:srgbClr val="000000">
                      <a:alpha val="43137"/>
                    </a:srgbClr>
                  </a:outerShdw>
                </a:effectLst>
              </a:rPr>
            </a:br>
            <a:r>
              <a:rPr lang="fr-BE" sz="8000" dirty="0" smtClean="0">
                <a:effectLst>
                  <a:outerShdw blurRad="38100" dist="38100" dir="2700000" algn="tl">
                    <a:srgbClr val="000000">
                      <a:alpha val="43137"/>
                    </a:srgbClr>
                  </a:outerShdw>
                </a:effectLst>
              </a:rPr>
              <a:t>la presse satirique </a:t>
            </a:r>
            <a:endParaRPr lang="fr-BE" sz="8000" dirty="0">
              <a:effectLst>
                <a:outerShdw blurRad="38100" dist="38100" dir="2700000" algn="tl">
                  <a:srgbClr val="000000">
                    <a:alpha val="43137"/>
                  </a:srgbClr>
                </a:outerShdw>
              </a:effectLst>
            </a:endParaRPr>
          </a:p>
        </p:txBody>
      </p:sp>
      <p:sp>
        <p:nvSpPr>
          <p:cNvPr id="3" name="Ondertitel 2"/>
          <p:cNvSpPr>
            <a:spLocks noGrp="1"/>
          </p:cNvSpPr>
          <p:nvPr>
            <p:ph type="subTitle" idx="1"/>
          </p:nvPr>
        </p:nvSpPr>
        <p:spPr>
          <a:xfrm>
            <a:off x="457200" y="4077072"/>
            <a:ext cx="4953000" cy="2780928"/>
          </a:xfrm>
        </p:spPr>
        <p:txBody>
          <a:bodyPr>
            <a:normAutofit fontScale="92500" lnSpcReduction="20000"/>
          </a:bodyPr>
          <a:lstStyle/>
          <a:p>
            <a:r>
              <a:rPr lang="nl-BE" sz="2600" b="1" dirty="0" smtClean="0"/>
              <a:t>Valerie Winkel</a:t>
            </a:r>
          </a:p>
          <a:p>
            <a:r>
              <a:rPr lang="nl-BE" b="1" dirty="0" err="1" smtClean="0"/>
              <a:t>valeriewinkel</a:t>
            </a:r>
            <a:r>
              <a:rPr lang="nl-BE" b="1" dirty="0" smtClean="0"/>
              <a:t>@</a:t>
            </a:r>
            <a:r>
              <a:rPr lang="nl-BE" b="1" dirty="0" err="1" smtClean="0"/>
              <a:t>hotmail.be</a:t>
            </a:r>
            <a:endParaRPr lang="nl-BE" b="1" dirty="0" smtClean="0"/>
          </a:p>
          <a:p>
            <a:r>
              <a:rPr lang="nl-BE" b="1" dirty="0" smtClean="0"/>
              <a:t> </a:t>
            </a:r>
          </a:p>
          <a:p>
            <a:endParaRPr lang="nl-BE" dirty="0" smtClean="0"/>
          </a:p>
          <a:p>
            <a:endParaRPr lang="nl-BE" dirty="0" smtClean="0"/>
          </a:p>
          <a:p>
            <a:endParaRPr lang="nl-BE" dirty="0" smtClean="0"/>
          </a:p>
          <a:p>
            <a:endParaRPr lang="nl-BE" dirty="0" smtClean="0"/>
          </a:p>
          <a:p>
            <a:r>
              <a:rPr lang="nl-BE" dirty="0" smtClean="0"/>
              <a:t>Niveau CECR: B1-B2</a:t>
            </a:r>
            <a:endParaRPr lang="nl-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a:t>
            </a:fld>
            <a:endParaRPr lang="nl-BE"/>
          </a:p>
        </p:txBody>
      </p:sp>
      <p:pic>
        <p:nvPicPr>
          <p:cNvPr id="5" name="Afbeelding 4" descr="111_CDI_05.jpg"/>
          <p:cNvPicPr>
            <a:picLocks noChangeAspect="1"/>
          </p:cNvPicPr>
          <p:nvPr/>
        </p:nvPicPr>
        <p:blipFill>
          <a:blip r:embed="rId2" cstate="print"/>
          <a:stretch>
            <a:fillRect/>
          </a:stretch>
        </p:blipFill>
        <p:spPr>
          <a:xfrm>
            <a:off x="5196900" y="4149080"/>
            <a:ext cx="3299748" cy="2520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4704"/>
            <a:ext cx="8697144" cy="1066800"/>
          </a:xfrm>
        </p:spPr>
        <p:txBody>
          <a:bodyPr>
            <a:normAutofit fontScale="90000"/>
          </a:bodyPr>
          <a:lstStyle/>
          <a:p>
            <a:r>
              <a:rPr lang="fr-BE" dirty="0" smtClean="0"/>
              <a:t>Intermezzo: quelques exemples drôles </a:t>
            </a:r>
            <a:r>
              <a:rPr lang="fr-BE" dirty="0" smtClean="0">
                <a:sym typeface="Wingdings" pitchFamily="2" charset="2"/>
              </a:rPr>
              <a:t></a:t>
            </a:r>
            <a:endParaRPr lang="fr-BE" dirty="0"/>
          </a:p>
        </p:txBody>
      </p:sp>
      <p:pic>
        <p:nvPicPr>
          <p:cNvPr id="7" name="Tijdelijke aanduiding voor inhoud 6" descr="89876714_o.jpg"/>
          <p:cNvPicPr>
            <a:picLocks noGrp="1" noChangeAspect="1"/>
          </p:cNvPicPr>
          <p:nvPr>
            <p:ph idx="1"/>
          </p:nvPr>
        </p:nvPicPr>
        <p:blipFill>
          <a:blip r:embed="rId2" cstate="print"/>
          <a:stretch>
            <a:fillRect/>
          </a:stretch>
        </p:blipFill>
        <p:spPr>
          <a:xfrm>
            <a:off x="2339752" y="1760869"/>
            <a:ext cx="4320480" cy="5130569"/>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10</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4704"/>
            <a:ext cx="8697144" cy="1066800"/>
          </a:xfrm>
        </p:spPr>
        <p:txBody>
          <a:bodyPr>
            <a:normAutofit fontScale="90000"/>
          </a:bodyPr>
          <a:lstStyle/>
          <a:p>
            <a:r>
              <a:rPr lang="fr-BE" dirty="0" smtClean="0"/>
              <a:t>Intermezzo: quelques exemples drôles </a:t>
            </a:r>
            <a:r>
              <a:rPr lang="fr-BE" dirty="0" smtClean="0">
                <a:sym typeface="Wingdings" pitchFamily="2" charset="2"/>
              </a:rPr>
              <a:t></a:t>
            </a:r>
            <a:endParaRPr lang="fr-BE" dirty="0"/>
          </a:p>
        </p:txBody>
      </p:sp>
      <p:pic>
        <p:nvPicPr>
          <p:cNvPr id="7" name="Tijdelijke aanduiding voor inhoud 6" descr="biere_vin_belge_ougen.jpg"/>
          <p:cNvPicPr>
            <a:picLocks noGrp="1" noChangeAspect="1"/>
          </p:cNvPicPr>
          <p:nvPr>
            <p:ph idx="1"/>
          </p:nvPr>
        </p:nvPicPr>
        <p:blipFill>
          <a:blip r:embed="rId2" cstate="print"/>
          <a:stretch>
            <a:fillRect/>
          </a:stretch>
        </p:blipFill>
        <p:spPr>
          <a:xfrm>
            <a:off x="1475656" y="1700808"/>
            <a:ext cx="6048247" cy="4909161"/>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11</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4704"/>
            <a:ext cx="8697144" cy="1066800"/>
          </a:xfrm>
        </p:spPr>
        <p:txBody>
          <a:bodyPr>
            <a:normAutofit fontScale="90000"/>
          </a:bodyPr>
          <a:lstStyle/>
          <a:p>
            <a:r>
              <a:rPr lang="fr-BE" dirty="0" smtClean="0"/>
              <a:t>Intermezzo: quelques exemples drôles </a:t>
            </a:r>
            <a:r>
              <a:rPr lang="fr-BE" dirty="0" smtClean="0">
                <a:sym typeface="Wingdings" pitchFamily="2" charset="2"/>
              </a:rPr>
              <a:t></a:t>
            </a:r>
            <a:endParaRPr lang="fr-BE" dirty="0"/>
          </a:p>
        </p:txBody>
      </p:sp>
      <p:pic>
        <p:nvPicPr>
          <p:cNvPr id="6" name="Tijdelijke aanduiding voor inhoud 5" descr="1203_urtikan_net_deligne_stress_au_travail.gif"/>
          <p:cNvPicPr>
            <a:picLocks noGrp="1" noChangeAspect="1"/>
          </p:cNvPicPr>
          <p:nvPr>
            <p:ph idx="1"/>
          </p:nvPr>
        </p:nvPicPr>
        <p:blipFill>
          <a:blip r:embed="rId2" cstate="print"/>
          <a:stretch>
            <a:fillRect/>
          </a:stretch>
        </p:blipFill>
        <p:spPr>
          <a:xfrm>
            <a:off x="958489" y="1844824"/>
            <a:ext cx="6781863" cy="4817461"/>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12</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download.jpg"/>
          <p:cNvPicPr>
            <a:picLocks noChangeAspect="1"/>
          </p:cNvPicPr>
          <p:nvPr/>
        </p:nvPicPr>
        <p:blipFill>
          <a:blip r:embed="rId2" cstate="print"/>
          <a:stretch>
            <a:fillRect/>
          </a:stretch>
        </p:blipFill>
        <p:spPr>
          <a:xfrm>
            <a:off x="3777491" y="2636912"/>
            <a:ext cx="5366509" cy="4221088"/>
          </a:xfrm>
          <a:prstGeom prst="rect">
            <a:avLst/>
          </a:prstGeom>
        </p:spPr>
      </p:pic>
      <p:sp>
        <p:nvSpPr>
          <p:cNvPr id="6" name="Titel 1"/>
          <p:cNvSpPr>
            <a:spLocks noGrp="1"/>
          </p:cNvSpPr>
          <p:nvPr>
            <p:ph type="title"/>
          </p:nvPr>
        </p:nvSpPr>
        <p:spPr>
          <a:xfrm>
            <a:off x="0" y="764704"/>
            <a:ext cx="8697144" cy="1066800"/>
          </a:xfrm>
        </p:spPr>
        <p:txBody>
          <a:bodyPr>
            <a:normAutofit/>
          </a:bodyPr>
          <a:lstStyle/>
          <a:p>
            <a:r>
              <a:rPr lang="fr-BE" dirty="0" smtClean="0"/>
              <a:t>	Intermezzo</a:t>
            </a:r>
            <a:endParaRPr lang="fr-BE" dirty="0"/>
          </a:p>
        </p:txBody>
      </p:sp>
      <p:sp>
        <p:nvSpPr>
          <p:cNvPr id="3" name="Tijdelijke aanduiding voor inhoud 2"/>
          <p:cNvSpPr>
            <a:spLocks noGrp="1"/>
          </p:cNvSpPr>
          <p:nvPr>
            <p:ph idx="1"/>
          </p:nvPr>
        </p:nvSpPr>
        <p:spPr>
          <a:xfrm>
            <a:off x="457200" y="1700808"/>
            <a:ext cx="8229600" cy="4873728"/>
          </a:xfrm>
        </p:spPr>
        <p:txBody>
          <a:bodyPr/>
          <a:lstStyle/>
          <a:p>
            <a:r>
              <a:rPr lang="fr-BE" sz="3600" b="1" dirty="0" smtClean="0">
                <a:effectLst>
                  <a:outerShdw blurRad="38100" dist="38100" dir="2700000" algn="tl">
                    <a:srgbClr val="000000">
                      <a:alpha val="43137"/>
                    </a:srgbClr>
                  </a:outerShdw>
                </a:effectLst>
              </a:rPr>
              <a:t>Vous avez compris ces cartoons? Vous les trouvez drôles?  </a:t>
            </a:r>
          </a:p>
          <a:p>
            <a:r>
              <a:rPr lang="fr-BE" sz="3600" b="1" dirty="0" smtClean="0">
                <a:effectLst>
                  <a:outerShdw blurRad="38100" dist="38100" dir="2700000" algn="tl">
                    <a:srgbClr val="000000">
                      <a:alpha val="43137"/>
                    </a:srgbClr>
                  </a:outerShdw>
                </a:effectLst>
              </a:rPr>
              <a:t>Voilà! Maintenant </a:t>
            </a:r>
          </a:p>
          <a:p>
            <a:pPr>
              <a:buNone/>
            </a:pPr>
            <a:r>
              <a:rPr lang="fr-BE" sz="3600" b="1" dirty="0" smtClean="0">
                <a:effectLst>
                  <a:outerShdw blurRad="38100" dist="38100" dir="2700000" algn="tl">
                    <a:srgbClr val="000000">
                      <a:alpha val="43137"/>
                    </a:srgbClr>
                  </a:outerShdw>
                </a:effectLst>
              </a:rPr>
              <a:t>	vous êtes prêts </a:t>
            </a:r>
          </a:p>
          <a:p>
            <a:pPr>
              <a:buNone/>
            </a:pPr>
            <a:r>
              <a:rPr lang="fr-BE" sz="3600" b="1" dirty="0" smtClean="0">
                <a:effectLst>
                  <a:outerShdw blurRad="38100" dist="38100" dir="2700000" algn="tl">
                    <a:srgbClr val="000000">
                      <a:alpha val="43137"/>
                    </a:srgbClr>
                  </a:outerShdw>
                </a:effectLst>
              </a:rPr>
              <a:t>	pour le beau </a:t>
            </a:r>
          </a:p>
          <a:p>
            <a:pPr>
              <a:buNone/>
            </a:pPr>
            <a:r>
              <a:rPr lang="fr-BE" sz="3600" b="1" dirty="0" smtClean="0">
                <a:effectLst>
                  <a:outerShdw blurRad="38100" dist="38100" dir="2700000" algn="tl">
                    <a:srgbClr val="000000">
                      <a:alpha val="43137"/>
                    </a:srgbClr>
                  </a:outerShdw>
                </a:effectLst>
              </a:rPr>
              <a:t>	travail!</a:t>
            </a:r>
          </a:p>
          <a:p>
            <a:pPr>
              <a:buNone/>
            </a:pPr>
            <a:r>
              <a:rPr lang="fr-BE" dirty="0" smtClean="0"/>
              <a:t> </a:t>
            </a:r>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13</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t>
            </a:r>
            <a:r>
              <a:rPr lang="nl-BE" dirty="0" err="1" smtClean="0"/>
              <a:t>Tâche</a:t>
            </a:r>
            <a:endParaRPr lang="nl-BE" dirty="0"/>
          </a:p>
        </p:txBody>
      </p:sp>
      <p:sp>
        <p:nvSpPr>
          <p:cNvPr id="3" name="Tijdelijke aanduiding voor inhoud 2"/>
          <p:cNvSpPr>
            <a:spLocks noGrp="1"/>
          </p:cNvSpPr>
          <p:nvPr>
            <p:ph idx="1"/>
          </p:nvPr>
        </p:nvSpPr>
        <p:spPr>
          <a:xfrm>
            <a:off x="457200" y="2060848"/>
            <a:ext cx="8229600" cy="4797152"/>
          </a:xfrm>
        </p:spPr>
        <p:txBody>
          <a:bodyPr>
            <a:normAutofit fontScale="92500"/>
          </a:bodyPr>
          <a:lstStyle/>
          <a:p>
            <a:r>
              <a:rPr lang="fr-BE" b="1" dirty="0" smtClean="0"/>
              <a:t>Situation</a:t>
            </a:r>
            <a:r>
              <a:rPr lang="fr-BE" dirty="0" smtClean="0"/>
              <a:t>: Tu es un rédacteur chez un hebdomadaire satirique.</a:t>
            </a:r>
          </a:p>
          <a:p>
            <a:r>
              <a:rPr lang="fr-BE" dirty="0" smtClean="0"/>
              <a:t>Tu as dessiné un cartoon drôle.</a:t>
            </a:r>
          </a:p>
          <a:p>
            <a:r>
              <a:rPr lang="fr-BE" dirty="0" smtClean="0"/>
              <a:t>Tu veux que ton cartoon soit publié dans l’hebdomadaire. </a:t>
            </a:r>
          </a:p>
          <a:p>
            <a:r>
              <a:rPr lang="fr-BE" dirty="0" smtClean="0"/>
              <a:t>Alors, tu vas essayer de convaincre le rédacteur en chef: quel est le thème de ton cartoon? Pourquoi est-il drôle/actuel/….?</a:t>
            </a:r>
          </a:p>
          <a:p>
            <a:r>
              <a:rPr lang="fr-BE" dirty="0" smtClean="0"/>
              <a:t>Ce cours, vous terminez la </a:t>
            </a:r>
            <a:r>
              <a:rPr lang="fr-BE" dirty="0" err="1" smtClean="0"/>
              <a:t>webquest</a:t>
            </a:r>
            <a:r>
              <a:rPr lang="fr-BE" dirty="0" smtClean="0"/>
              <a:t> et vous préparez la tâche. Le cours suivant, vous présentez votre dessin satirique devant la classe (expression orale) . </a:t>
            </a:r>
          </a:p>
          <a:p>
            <a:endParaRPr lang="fr-BE" dirty="0" smtClean="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14</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a:t>
            </a:r>
            <a:r>
              <a:rPr lang="nl-BE" dirty="0" err="1" smtClean="0"/>
              <a:t>Processus</a:t>
            </a:r>
            <a:endParaRPr lang="nl-BE" dirty="0"/>
          </a:p>
        </p:txBody>
      </p:sp>
      <p:sp>
        <p:nvSpPr>
          <p:cNvPr id="3" name="Tijdelijke aanduiding voor inhoud 2"/>
          <p:cNvSpPr>
            <a:spLocks noGrp="1"/>
          </p:cNvSpPr>
          <p:nvPr>
            <p:ph idx="1"/>
          </p:nvPr>
        </p:nvSpPr>
        <p:spPr>
          <a:xfrm>
            <a:off x="457200" y="2060848"/>
            <a:ext cx="8229600" cy="4797152"/>
          </a:xfrm>
        </p:spPr>
        <p:txBody>
          <a:bodyPr>
            <a:normAutofit fontScale="92500" lnSpcReduction="10000"/>
          </a:bodyPr>
          <a:lstStyle/>
          <a:p>
            <a:r>
              <a:rPr lang="fr-BE" dirty="0" smtClean="0"/>
              <a:t>Voilà quelques sites web où vous pouvez choisir un dessin humoristique: </a:t>
            </a:r>
          </a:p>
          <a:p>
            <a:pPr lvl="1"/>
            <a:r>
              <a:rPr lang="fr-BE" dirty="0" smtClean="0">
                <a:solidFill>
                  <a:schemeClr val="tx1"/>
                </a:solidFill>
                <a:hlinkClick r:id="rId2"/>
              </a:rPr>
              <a:t>http://tburion.tumblr.com/</a:t>
            </a:r>
            <a:endParaRPr lang="fr-BE" dirty="0" smtClean="0">
              <a:solidFill>
                <a:schemeClr val="tx1"/>
              </a:solidFill>
            </a:endParaRPr>
          </a:p>
          <a:p>
            <a:pPr lvl="1"/>
            <a:r>
              <a:rPr lang="fr-BE" dirty="0" smtClean="0">
                <a:solidFill>
                  <a:schemeClr val="tx1"/>
                </a:solidFill>
                <a:hlinkClick r:id="rId3"/>
              </a:rPr>
              <a:t>http://actuendessins.fr/</a:t>
            </a:r>
            <a:endParaRPr lang="fr-BE" dirty="0" smtClean="0">
              <a:solidFill>
                <a:schemeClr val="tx1"/>
              </a:solidFill>
            </a:endParaRPr>
          </a:p>
          <a:p>
            <a:pPr lvl="1"/>
            <a:r>
              <a:rPr lang="fr-BE" dirty="0" smtClean="0">
                <a:solidFill>
                  <a:schemeClr val="tx1"/>
                </a:solidFill>
                <a:hlinkClick r:id="rId4"/>
              </a:rPr>
              <a:t>http://humeur-des-humoristes.com/</a:t>
            </a:r>
            <a:endParaRPr lang="fr-BE" dirty="0" smtClean="0">
              <a:solidFill>
                <a:schemeClr val="tx1"/>
              </a:solidFill>
            </a:endParaRPr>
          </a:p>
          <a:p>
            <a:r>
              <a:rPr lang="fr-BE" dirty="0" smtClean="0"/>
              <a:t>Si tu as un esprit créatif, tu peux dessiner un cartoon toi-même. </a:t>
            </a:r>
            <a:endParaRPr lang="fr-BE" dirty="0" smtClean="0">
              <a:solidFill>
                <a:schemeClr val="tx1"/>
              </a:solidFill>
            </a:endParaRPr>
          </a:p>
          <a:p>
            <a:r>
              <a:rPr lang="fr-BE" dirty="0" smtClean="0"/>
              <a:t>Chaque élève présente individuellement son cartoon à un rédacteur en chef d’un hebdomadaire, devant la classe (le cours suivant). </a:t>
            </a:r>
          </a:p>
          <a:p>
            <a:r>
              <a:rPr lang="fr-BE" dirty="0" smtClean="0"/>
              <a:t>Vous pouvez terminer la préparation de la tâche à la maison. </a:t>
            </a:r>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15</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a:t>
            </a:r>
            <a:r>
              <a:rPr lang="nl-BE" dirty="0" err="1" smtClean="0"/>
              <a:t>Processus</a:t>
            </a:r>
            <a:endParaRPr lang="nl-BE" dirty="0"/>
          </a:p>
        </p:txBody>
      </p:sp>
      <p:sp>
        <p:nvSpPr>
          <p:cNvPr id="3" name="Tijdelijke aanduiding voor inhoud 2"/>
          <p:cNvSpPr>
            <a:spLocks noGrp="1"/>
          </p:cNvSpPr>
          <p:nvPr>
            <p:ph idx="1"/>
          </p:nvPr>
        </p:nvSpPr>
        <p:spPr/>
        <p:txBody>
          <a:bodyPr>
            <a:normAutofit fontScale="92500" lnSpcReduction="10000"/>
          </a:bodyPr>
          <a:lstStyle/>
          <a:p>
            <a:r>
              <a:rPr lang="fr-BE" dirty="0" smtClean="0"/>
              <a:t>D’abord, vous avez le temps de chercher un cartoon que vous aimez. Vous devez parler de son contexte politique/social /…</a:t>
            </a:r>
          </a:p>
          <a:p>
            <a:r>
              <a:rPr lang="fr-BE" dirty="0" smtClean="0"/>
              <a:t>Vous pouvez consulter </a:t>
            </a:r>
            <a:r>
              <a:rPr lang="fr-BE" dirty="0" smtClean="0">
                <a:hlinkClick r:id="rId2"/>
              </a:rPr>
              <a:t>http://www.lemonde.fr/</a:t>
            </a:r>
            <a:r>
              <a:rPr lang="fr-BE" dirty="0" smtClean="0"/>
              <a:t> pour l’information actuelle de ton cartoon. </a:t>
            </a:r>
          </a:p>
          <a:p>
            <a:r>
              <a:rPr lang="fr-BE" dirty="0" smtClean="0"/>
              <a:t>Vous cherchez des arguments:</a:t>
            </a:r>
          </a:p>
          <a:p>
            <a:pPr lvl="1"/>
            <a:r>
              <a:rPr lang="fr-BE" dirty="0" smtClean="0">
                <a:solidFill>
                  <a:schemeClr val="tx1"/>
                </a:solidFill>
              </a:rPr>
              <a:t>Pourquoi tu as dessiné ce cartoon?</a:t>
            </a:r>
          </a:p>
          <a:p>
            <a:pPr lvl="1"/>
            <a:r>
              <a:rPr lang="fr-BE" dirty="0" smtClean="0">
                <a:solidFill>
                  <a:schemeClr val="tx1"/>
                </a:solidFill>
              </a:rPr>
              <a:t>Quel est le thème du cartoon? Pourquoi tu as choisi ce thème? (thème actuel!)</a:t>
            </a:r>
          </a:p>
          <a:p>
            <a:pPr lvl="1"/>
            <a:r>
              <a:rPr lang="fr-BE" dirty="0" smtClean="0">
                <a:solidFill>
                  <a:schemeClr val="tx1"/>
                </a:solidFill>
              </a:rPr>
              <a:t>Essaie de convaincre le rédacteur en chef! Pourquoi doit-il publier ce cartoon? </a:t>
            </a:r>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16</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a:t>
            </a:r>
            <a:r>
              <a:rPr lang="nl-BE" dirty="0" err="1" smtClean="0"/>
              <a:t>Processus</a:t>
            </a:r>
            <a:endParaRPr lang="nl-BE" dirty="0"/>
          </a:p>
        </p:txBody>
      </p:sp>
      <p:sp>
        <p:nvSpPr>
          <p:cNvPr id="3" name="Tijdelijke aanduiding voor inhoud 2"/>
          <p:cNvSpPr>
            <a:spLocks noGrp="1"/>
          </p:cNvSpPr>
          <p:nvPr>
            <p:ph idx="1"/>
          </p:nvPr>
        </p:nvSpPr>
        <p:spPr>
          <a:xfrm>
            <a:off x="457200" y="2204864"/>
            <a:ext cx="8229600" cy="4653136"/>
          </a:xfrm>
        </p:spPr>
        <p:txBody>
          <a:bodyPr>
            <a:normAutofit/>
          </a:bodyPr>
          <a:lstStyle/>
          <a:p>
            <a:r>
              <a:rPr lang="fr-BE" dirty="0" smtClean="0"/>
              <a:t>Le cours suivant, vous avez tous préparé la tâche. Ensuite, le professeur indique un rédacteur en chef. Ces deux élèves, le rédacteur et le rédacteur en chef, vont jouer la conversation devant la classe (cinq minutes). </a:t>
            </a:r>
          </a:p>
          <a:p>
            <a:r>
              <a:rPr lang="fr-BE" dirty="0" smtClean="0"/>
              <a:t>Le rédacteur essaie de convaincre le rédacteur en chef de son cartoon.</a:t>
            </a:r>
          </a:p>
          <a:p>
            <a:r>
              <a:rPr lang="fr-BE" dirty="0" smtClean="0"/>
              <a:t>Puis, le rédacteur en chef donne son approbation ou sa désapprobation. Est-ce que le rédacteur peut publier son cartoon ou pas? </a:t>
            </a:r>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17</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066800"/>
          </a:xfrm>
        </p:spPr>
        <p:txBody>
          <a:bodyPr>
            <a:normAutofit/>
          </a:bodyPr>
          <a:lstStyle/>
          <a:p>
            <a:pPr algn="ctr"/>
            <a:r>
              <a:rPr lang="fr-BE" sz="5400" b="1" dirty="0" smtClean="0">
                <a:effectLst>
                  <a:outerShdw blurRad="38100" dist="38100" dir="2700000" algn="tl">
                    <a:srgbClr val="000000">
                      <a:alpha val="43137"/>
                    </a:srgbClr>
                  </a:outerShdw>
                </a:effectLst>
                <a:latin typeface="+mn-lt"/>
              </a:rPr>
              <a:t>Bonne chance! </a:t>
            </a:r>
            <a:endParaRPr lang="fr-BE" sz="5400" b="1" dirty="0">
              <a:effectLst>
                <a:outerShdw blurRad="38100" dist="38100" dir="2700000" algn="tl">
                  <a:srgbClr val="000000">
                    <a:alpha val="43137"/>
                  </a:srgbClr>
                </a:outerShdw>
              </a:effectLst>
              <a:latin typeface="+mn-lt"/>
            </a:endParaRPr>
          </a:p>
        </p:txBody>
      </p:sp>
      <p:pic>
        <p:nvPicPr>
          <p:cNvPr id="5" name="Tijdelijke aanduiding voor inhoud 4" descr="cartoon stress.jpg"/>
          <p:cNvPicPr>
            <a:picLocks noGrp="1" noChangeAspect="1"/>
          </p:cNvPicPr>
          <p:nvPr>
            <p:ph idx="1"/>
          </p:nvPr>
        </p:nvPicPr>
        <p:blipFill>
          <a:blip r:embed="rId2" cstate="print"/>
          <a:stretch>
            <a:fillRect/>
          </a:stretch>
        </p:blipFill>
        <p:spPr>
          <a:xfrm>
            <a:off x="2267744" y="2132856"/>
            <a:ext cx="4591397" cy="4448554"/>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18</a:t>
            </a:fld>
            <a:endParaRPr lang="nl-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4. </a:t>
            </a:r>
            <a:r>
              <a:rPr lang="nl-BE" dirty="0" err="1" smtClean="0"/>
              <a:t>Évaluation</a:t>
            </a:r>
            <a:endParaRPr lang="nl-BE" dirty="0"/>
          </a:p>
        </p:txBody>
      </p:sp>
      <p:sp>
        <p:nvSpPr>
          <p:cNvPr id="3" name="Tijdelijke aanduiding voor inhoud 2"/>
          <p:cNvSpPr>
            <a:spLocks noGrp="1"/>
          </p:cNvSpPr>
          <p:nvPr>
            <p:ph idx="1"/>
          </p:nvPr>
        </p:nvSpPr>
        <p:spPr>
          <a:xfrm>
            <a:off x="457200" y="2132856"/>
            <a:ext cx="8229600" cy="4441680"/>
          </a:xfrm>
        </p:spPr>
        <p:txBody>
          <a:bodyPr>
            <a:normAutofit/>
          </a:bodyPr>
          <a:lstStyle/>
          <a:p>
            <a:pPr>
              <a:lnSpc>
                <a:spcPct val="80000"/>
              </a:lnSpc>
              <a:buFont typeface="Arial" charset="0"/>
              <a:buNone/>
            </a:pPr>
            <a:r>
              <a:rPr lang="fr-FR" dirty="0" smtClean="0"/>
              <a:t>Pendant la </a:t>
            </a:r>
            <a:r>
              <a:rPr lang="fr-FR" b="1" dirty="0" smtClean="0"/>
              <a:t>présentation orale</a:t>
            </a:r>
            <a:r>
              <a:rPr lang="fr-FR" dirty="0" smtClean="0"/>
              <a:t> vous serez évalués sur :</a:t>
            </a:r>
          </a:p>
          <a:p>
            <a:pPr>
              <a:lnSpc>
                <a:spcPct val="80000"/>
              </a:lnSpc>
              <a:buFont typeface="Arial" charset="0"/>
              <a:buNone/>
            </a:pPr>
            <a:endParaRPr lang="fr-FR" dirty="0" smtClean="0"/>
          </a:p>
          <a:p>
            <a:pPr>
              <a:lnSpc>
                <a:spcPct val="80000"/>
              </a:lnSpc>
            </a:pPr>
            <a:r>
              <a:rPr lang="fr-FR" dirty="0" smtClean="0"/>
              <a:t>Le contenu de votre présentation (40%): </a:t>
            </a:r>
          </a:p>
          <a:p>
            <a:pPr lvl="1">
              <a:lnSpc>
                <a:spcPct val="80000"/>
              </a:lnSpc>
            </a:pPr>
            <a:r>
              <a:rPr lang="fr-FR" sz="2800" dirty="0" smtClean="0">
                <a:solidFill>
                  <a:schemeClr val="tx1"/>
                </a:solidFill>
              </a:rPr>
              <a:t>Cartoon actuel, motivation, lien avec l’actualité… </a:t>
            </a:r>
          </a:p>
          <a:p>
            <a:pPr lvl="1">
              <a:lnSpc>
                <a:spcPct val="80000"/>
              </a:lnSpc>
            </a:pPr>
            <a:r>
              <a:rPr lang="fr-BE" sz="2800" dirty="0" smtClean="0">
                <a:solidFill>
                  <a:schemeClr val="tx1"/>
                </a:solidFill>
              </a:rPr>
              <a:t>Des arguments pertinents et convaincants</a:t>
            </a:r>
            <a:r>
              <a:rPr lang="fr-FR" sz="2800" dirty="0" smtClean="0">
                <a:solidFill>
                  <a:schemeClr val="tx1"/>
                </a:solidFill>
              </a:rPr>
              <a:t> </a:t>
            </a:r>
          </a:p>
          <a:p>
            <a:pPr>
              <a:lnSpc>
                <a:spcPct val="80000"/>
              </a:lnSpc>
            </a:pPr>
            <a:r>
              <a:rPr lang="fr-FR" dirty="0" smtClean="0"/>
              <a:t>La langue: vocabulaire et grammaire (pas de fautes   graves)(20%) </a:t>
            </a:r>
          </a:p>
          <a:p>
            <a:pPr>
              <a:lnSpc>
                <a:spcPct val="80000"/>
              </a:lnSpc>
            </a:pPr>
            <a:r>
              <a:rPr lang="fr-FR" dirty="0" smtClean="0"/>
              <a:t>La créativité  (10%)</a:t>
            </a:r>
          </a:p>
          <a:p>
            <a:pPr>
              <a:lnSpc>
                <a:spcPct val="80000"/>
              </a:lnSpc>
            </a:pPr>
            <a:r>
              <a:rPr lang="fr-FR" dirty="0" smtClean="0"/>
              <a:t>La prononciation et la fluidité (10%)</a:t>
            </a:r>
          </a:p>
          <a:p>
            <a:pPr>
              <a:lnSpc>
                <a:spcPct val="80000"/>
              </a:lnSpc>
              <a:buNone/>
            </a:pPr>
            <a:endParaRPr lang="fr-FR" dirty="0" smtClean="0"/>
          </a:p>
          <a:p>
            <a:pPr>
              <a:lnSpc>
                <a:spcPct val="80000"/>
              </a:lnSpc>
            </a:pPr>
            <a:r>
              <a:rPr lang="fr-FR" dirty="0" smtClean="0"/>
              <a:t>Le travail en classe pendant la </a:t>
            </a:r>
            <a:r>
              <a:rPr lang="fr-FR" dirty="0" err="1" smtClean="0"/>
              <a:t>webquest</a:t>
            </a:r>
            <a:r>
              <a:rPr lang="fr-FR" dirty="0" smtClean="0"/>
              <a:t> (20%)</a:t>
            </a:r>
            <a:endParaRPr lang="nl-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19</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4572866_3_3794_26e-semaine-de-la-presse-et-des-medias-dans_f527f9dc327e3b0604daa11b91e03758.png"/>
          <p:cNvPicPr>
            <a:picLocks noChangeAspect="1"/>
          </p:cNvPicPr>
          <p:nvPr/>
        </p:nvPicPr>
        <p:blipFill>
          <a:blip r:embed="rId2" cstate="print"/>
          <a:stretch>
            <a:fillRect/>
          </a:stretch>
        </p:blipFill>
        <p:spPr>
          <a:xfrm>
            <a:off x="3203848" y="2924944"/>
            <a:ext cx="7391316" cy="3695658"/>
          </a:xfrm>
          <a:prstGeom prst="rect">
            <a:avLst/>
          </a:prstGeom>
        </p:spPr>
      </p:pic>
      <p:sp>
        <p:nvSpPr>
          <p:cNvPr id="2" name="Titel 1"/>
          <p:cNvSpPr>
            <a:spLocks noGrp="1"/>
          </p:cNvSpPr>
          <p:nvPr>
            <p:ph type="title"/>
          </p:nvPr>
        </p:nvSpPr>
        <p:spPr/>
        <p:txBody>
          <a:bodyPr>
            <a:normAutofit/>
          </a:bodyPr>
          <a:lstStyle/>
          <a:p>
            <a:r>
              <a:rPr lang="fr-BE" sz="4400" b="1" dirty="0" smtClean="0">
                <a:effectLst>
                  <a:outerShdw blurRad="38100" dist="38100" dir="2700000" algn="tl">
                    <a:srgbClr val="000000">
                      <a:alpha val="43137"/>
                    </a:srgbClr>
                  </a:outerShdw>
                </a:effectLst>
              </a:rPr>
              <a:t>Contenu</a:t>
            </a:r>
            <a:endParaRPr lang="fr-BE" sz="4400" b="1"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p:txBody>
          <a:bodyPr/>
          <a:lstStyle/>
          <a:p>
            <a:pPr marL="514350" indent="-514350">
              <a:buFont typeface="+mj-lt"/>
              <a:buAutoNum type="arabicPeriod"/>
            </a:pPr>
            <a:r>
              <a:rPr lang="fr-BE" dirty="0" smtClean="0"/>
              <a:t>Introduction</a:t>
            </a:r>
          </a:p>
          <a:p>
            <a:pPr marL="514350" indent="-514350">
              <a:buFont typeface="+mj-lt"/>
              <a:buAutoNum type="arabicPeriod"/>
            </a:pPr>
            <a:r>
              <a:rPr lang="fr-BE" dirty="0" smtClean="0"/>
              <a:t>Tâche</a:t>
            </a:r>
          </a:p>
          <a:p>
            <a:pPr marL="514350" indent="-514350">
              <a:buFont typeface="+mj-lt"/>
              <a:buAutoNum type="arabicPeriod"/>
            </a:pPr>
            <a:r>
              <a:rPr lang="fr-BE" dirty="0" smtClean="0"/>
              <a:t>Processus </a:t>
            </a:r>
          </a:p>
          <a:p>
            <a:pPr marL="514350" indent="-514350">
              <a:buFont typeface="+mj-lt"/>
              <a:buAutoNum type="arabicPeriod"/>
            </a:pPr>
            <a:r>
              <a:rPr lang="fr-BE" dirty="0" smtClean="0"/>
              <a:t>Evaluation</a:t>
            </a:r>
          </a:p>
          <a:p>
            <a:pPr marL="514350" indent="-514350">
              <a:buFont typeface="+mj-lt"/>
              <a:buAutoNum type="arabicPeriod"/>
            </a:pPr>
            <a:r>
              <a:rPr lang="fr-BE" dirty="0" smtClean="0"/>
              <a:t>Conclusion</a:t>
            </a:r>
          </a:p>
          <a:p>
            <a:pPr marL="514350" indent="-514350">
              <a:buFont typeface="+mj-lt"/>
              <a:buAutoNum type="arabicPeriod"/>
            </a:pPr>
            <a:r>
              <a:rPr lang="fr-BE" dirty="0" smtClean="0"/>
              <a:t>Ressources </a:t>
            </a:r>
          </a:p>
          <a:p>
            <a:pPr marL="514350" indent="-514350">
              <a:buFont typeface="+mj-lt"/>
              <a:buAutoNum type="arabicPeriod"/>
            </a:pPr>
            <a:endParaRPr lang="nl-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2</a:t>
            </a:fld>
            <a:endParaRPr lang="nl-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066800"/>
          </a:xfrm>
        </p:spPr>
        <p:txBody>
          <a:bodyPr/>
          <a:lstStyle/>
          <a:p>
            <a:r>
              <a:rPr lang="nl-BE" dirty="0" smtClean="0"/>
              <a:t>5. </a:t>
            </a:r>
            <a:r>
              <a:rPr lang="nl-BE" dirty="0" err="1" smtClean="0"/>
              <a:t>Conclusion</a:t>
            </a:r>
            <a:r>
              <a:rPr lang="nl-BE" dirty="0" smtClean="0"/>
              <a:t>: </a:t>
            </a:r>
            <a:r>
              <a:rPr lang="nl-BE" dirty="0" err="1" smtClean="0"/>
              <a:t>félicitations</a:t>
            </a:r>
            <a:r>
              <a:rPr lang="nl-BE" dirty="0" smtClean="0"/>
              <a:t>!</a:t>
            </a:r>
            <a:endParaRPr lang="nl-BE" dirty="0"/>
          </a:p>
        </p:txBody>
      </p:sp>
      <p:sp>
        <p:nvSpPr>
          <p:cNvPr id="3" name="Tijdelijke aanduiding voor inhoud 2"/>
          <p:cNvSpPr>
            <a:spLocks noGrp="1"/>
          </p:cNvSpPr>
          <p:nvPr>
            <p:ph idx="1"/>
          </p:nvPr>
        </p:nvSpPr>
        <p:spPr>
          <a:xfrm>
            <a:off x="323528" y="1268760"/>
            <a:ext cx="8229600" cy="5400600"/>
          </a:xfrm>
        </p:spPr>
        <p:txBody>
          <a:bodyPr>
            <a:normAutofit fontScale="92500" lnSpcReduction="20000"/>
          </a:bodyPr>
          <a:lstStyle/>
          <a:p>
            <a:endParaRPr lang="fr-BE" dirty="0" smtClean="0">
              <a:solidFill>
                <a:schemeClr val="tx1"/>
              </a:solidFill>
            </a:endParaRPr>
          </a:p>
          <a:p>
            <a:r>
              <a:rPr lang="fr-BE" sz="3000" dirty="0" smtClean="0">
                <a:solidFill>
                  <a:schemeClr val="tx1"/>
                </a:solidFill>
              </a:rPr>
              <a:t>Maintenant, vous pouvez donner la définition et quelques exemples de la presse satirique. </a:t>
            </a:r>
          </a:p>
          <a:p>
            <a:r>
              <a:rPr lang="fr-BE" sz="3000" dirty="0" smtClean="0">
                <a:solidFill>
                  <a:schemeClr val="tx1"/>
                </a:solidFill>
              </a:rPr>
              <a:t>Vous avez compris le contenu de quelques dessins humoristiques sur des sites web. </a:t>
            </a:r>
          </a:p>
          <a:p>
            <a:r>
              <a:rPr lang="fr-BE" sz="3000" dirty="0" smtClean="0">
                <a:solidFill>
                  <a:schemeClr val="tx1"/>
                </a:solidFill>
              </a:rPr>
              <a:t>Vous avez appris à sélectionner des </a:t>
            </a:r>
          </a:p>
          <a:p>
            <a:pPr>
              <a:buNone/>
            </a:pPr>
            <a:r>
              <a:rPr lang="fr-BE" sz="3000" dirty="0" smtClean="0"/>
              <a:t>	</a:t>
            </a:r>
            <a:r>
              <a:rPr lang="fr-BE" sz="3000" dirty="0" smtClean="0">
                <a:solidFill>
                  <a:schemeClr val="tx1"/>
                </a:solidFill>
              </a:rPr>
              <a:t>informations d’un site web </a:t>
            </a:r>
          </a:p>
          <a:p>
            <a:pPr>
              <a:buNone/>
            </a:pPr>
            <a:r>
              <a:rPr lang="fr-BE" sz="3000" dirty="0" smtClean="0"/>
              <a:t>	</a:t>
            </a:r>
            <a:r>
              <a:rPr lang="fr-BE" sz="3000" dirty="0" smtClean="0">
                <a:solidFill>
                  <a:schemeClr val="tx1"/>
                </a:solidFill>
              </a:rPr>
              <a:t>concernant la presse satirique. </a:t>
            </a:r>
          </a:p>
          <a:p>
            <a:r>
              <a:rPr lang="fr-BE" sz="3000" dirty="0" smtClean="0">
                <a:solidFill>
                  <a:schemeClr val="tx1"/>
                </a:solidFill>
              </a:rPr>
              <a:t>Vous êtes capables d’avoir une </a:t>
            </a:r>
          </a:p>
          <a:p>
            <a:pPr>
              <a:buNone/>
            </a:pPr>
            <a:r>
              <a:rPr lang="fr-BE" sz="3000" dirty="0" smtClean="0"/>
              <a:t>	</a:t>
            </a:r>
            <a:r>
              <a:rPr lang="fr-BE" sz="3000" dirty="0" smtClean="0">
                <a:solidFill>
                  <a:schemeClr val="tx1"/>
                </a:solidFill>
              </a:rPr>
              <a:t>conversation avec l’objectif de </a:t>
            </a:r>
          </a:p>
          <a:p>
            <a:pPr>
              <a:buNone/>
            </a:pPr>
            <a:r>
              <a:rPr lang="fr-BE" sz="3000" dirty="0" smtClean="0"/>
              <a:t>	</a:t>
            </a:r>
            <a:r>
              <a:rPr lang="fr-BE" sz="3000" dirty="0" smtClean="0">
                <a:solidFill>
                  <a:schemeClr val="tx1"/>
                </a:solidFill>
              </a:rPr>
              <a:t>convaincre quelqu’un. </a:t>
            </a:r>
          </a:p>
          <a:p>
            <a:r>
              <a:rPr lang="fr-BE" sz="3000" dirty="0" smtClean="0">
                <a:solidFill>
                  <a:schemeClr val="tx1"/>
                </a:solidFill>
                <a:latin typeface="Bradley Hand ITC" pitchFamily="66" charset="0"/>
              </a:rPr>
              <a:t>Vous avez bien travaillé </a:t>
            </a:r>
          </a:p>
          <a:p>
            <a:pPr>
              <a:buNone/>
            </a:pPr>
            <a:r>
              <a:rPr lang="fr-BE" sz="3000" dirty="0" smtClean="0">
                <a:latin typeface="Bradley Hand ITC" pitchFamily="66" charset="0"/>
              </a:rPr>
              <a:t>	</a:t>
            </a:r>
            <a:r>
              <a:rPr lang="fr-BE" sz="3000" dirty="0" smtClean="0">
                <a:solidFill>
                  <a:schemeClr val="tx1"/>
                </a:solidFill>
                <a:latin typeface="Bradley Hand ITC" pitchFamily="66" charset="0"/>
              </a:rPr>
              <a:t>individuellement et ensemble.</a:t>
            </a:r>
          </a:p>
          <a:p>
            <a:pPr lvl="1"/>
            <a:endParaRPr lang="fr-BE" b="1" dirty="0" smtClean="0">
              <a:solidFill>
                <a:schemeClr val="tx1"/>
              </a:solidFill>
              <a:latin typeface="Bradley Hand ITC" pitchFamily="66" charset="0"/>
            </a:endParaRPr>
          </a:p>
          <a:p>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20</a:t>
            </a:fld>
            <a:endParaRPr lang="nl-BE"/>
          </a:p>
        </p:txBody>
      </p:sp>
      <p:pic>
        <p:nvPicPr>
          <p:cNvPr id="6" name="Afbeelding 5" descr="2544543741_small_1.jpg"/>
          <p:cNvPicPr>
            <a:picLocks noChangeAspect="1"/>
          </p:cNvPicPr>
          <p:nvPr/>
        </p:nvPicPr>
        <p:blipFill>
          <a:blip r:embed="rId2" cstate="print"/>
          <a:stretch>
            <a:fillRect/>
          </a:stretch>
        </p:blipFill>
        <p:spPr>
          <a:xfrm>
            <a:off x="6096000" y="3048000"/>
            <a:ext cx="30480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6. Ressources</a:t>
            </a:r>
            <a:endParaRPr lang="fr-BE" dirty="0"/>
          </a:p>
        </p:txBody>
      </p:sp>
      <p:sp>
        <p:nvSpPr>
          <p:cNvPr id="3" name="Tijdelijke aanduiding voor inhoud 2"/>
          <p:cNvSpPr>
            <a:spLocks noGrp="1"/>
          </p:cNvSpPr>
          <p:nvPr>
            <p:ph idx="1"/>
          </p:nvPr>
        </p:nvSpPr>
        <p:spPr>
          <a:xfrm>
            <a:off x="457200" y="1916832"/>
            <a:ext cx="8229600" cy="4941168"/>
          </a:xfrm>
        </p:spPr>
        <p:txBody>
          <a:bodyPr>
            <a:normAutofit fontScale="85000" lnSpcReduction="20000"/>
          </a:bodyPr>
          <a:lstStyle/>
          <a:p>
            <a:pPr>
              <a:lnSpc>
                <a:spcPct val="90000"/>
              </a:lnSpc>
              <a:buNone/>
            </a:pPr>
            <a:r>
              <a:rPr lang="nl-BE" dirty="0" err="1" smtClean="0"/>
              <a:t>Voici</a:t>
            </a:r>
            <a:r>
              <a:rPr lang="nl-BE" dirty="0" smtClean="0"/>
              <a:t> </a:t>
            </a:r>
            <a:r>
              <a:rPr lang="nl-BE" dirty="0" err="1" smtClean="0"/>
              <a:t>un</a:t>
            </a:r>
            <a:r>
              <a:rPr lang="nl-BE" dirty="0" smtClean="0"/>
              <a:t> aperçu des ressources </a:t>
            </a:r>
            <a:r>
              <a:rPr lang="nl-BE" dirty="0" err="1" smtClean="0"/>
              <a:t>que</a:t>
            </a:r>
            <a:r>
              <a:rPr lang="nl-BE" dirty="0" smtClean="0"/>
              <a:t> </a:t>
            </a:r>
            <a:r>
              <a:rPr lang="nl-BE" dirty="0" err="1" smtClean="0"/>
              <a:t>vous</a:t>
            </a:r>
            <a:r>
              <a:rPr lang="nl-BE" dirty="0" smtClean="0"/>
              <a:t> </a:t>
            </a:r>
            <a:r>
              <a:rPr lang="nl-BE" dirty="0" err="1" smtClean="0"/>
              <a:t>avez</a:t>
            </a:r>
            <a:r>
              <a:rPr lang="nl-BE" dirty="0" smtClean="0"/>
              <a:t> </a:t>
            </a:r>
            <a:r>
              <a:rPr lang="nl-BE" dirty="0" err="1" smtClean="0"/>
              <a:t>utilisées</a:t>
            </a:r>
            <a:r>
              <a:rPr lang="nl-BE" dirty="0" smtClean="0"/>
              <a:t> pendant vos recherches:</a:t>
            </a:r>
          </a:p>
          <a:p>
            <a:pPr>
              <a:lnSpc>
                <a:spcPct val="90000"/>
              </a:lnSpc>
              <a:buNone/>
            </a:pPr>
            <a:endParaRPr lang="nl-BE" dirty="0" smtClean="0"/>
          </a:p>
          <a:p>
            <a:r>
              <a:rPr lang="fr-BE" dirty="0" smtClean="0">
                <a:latin typeface="Bradley Hand ITC" pitchFamily="66" charset="0"/>
                <a:hlinkClick r:id="rId2"/>
              </a:rPr>
              <a:t>http://tburion.tumblr.com/</a:t>
            </a:r>
            <a:endParaRPr lang="fr-BE" dirty="0" smtClean="0">
              <a:latin typeface="Bradley Hand ITC" pitchFamily="66" charset="0"/>
            </a:endParaRPr>
          </a:p>
          <a:p>
            <a:r>
              <a:rPr lang="fr-BE" dirty="0" smtClean="0">
                <a:latin typeface="Bradley Hand ITC" pitchFamily="66" charset="0"/>
                <a:hlinkClick r:id="rId3"/>
              </a:rPr>
              <a:t>http://fr.wikipedia.org/wiki/Presse_satirique</a:t>
            </a:r>
            <a:endParaRPr lang="fr-BE" dirty="0" smtClean="0">
              <a:latin typeface="Bradley Hand ITC" pitchFamily="66" charset="0"/>
            </a:endParaRPr>
          </a:p>
          <a:p>
            <a:r>
              <a:rPr lang="fr-BE" dirty="0" smtClean="0">
                <a:hlinkClick r:id="rId4"/>
              </a:rPr>
              <a:t>http://charliehebdo.fr/</a:t>
            </a:r>
            <a:endParaRPr lang="fr-BE" dirty="0" smtClean="0"/>
          </a:p>
          <a:p>
            <a:r>
              <a:rPr lang="fr-BE" dirty="0" smtClean="0">
                <a:solidFill>
                  <a:schemeClr val="tx1"/>
                </a:solidFill>
                <a:hlinkClick r:id="rId5"/>
              </a:rPr>
              <a:t>http://actuendessins.fr/</a:t>
            </a:r>
            <a:endParaRPr lang="fr-BE" dirty="0" smtClean="0">
              <a:solidFill>
                <a:schemeClr val="tx1"/>
              </a:solidFill>
            </a:endParaRPr>
          </a:p>
          <a:p>
            <a:r>
              <a:rPr lang="fr-BE" dirty="0" smtClean="0">
                <a:solidFill>
                  <a:schemeClr val="tx1"/>
                </a:solidFill>
                <a:hlinkClick r:id="rId6"/>
              </a:rPr>
              <a:t>http://humeur-des-humoristes.com/</a:t>
            </a:r>
            <a:endParaRPr lang="fr-BE" dirty="0" smtClean="0">
              <a:solidFill>
                <a:schemeClr val="tx1"/>
              </a:solidFill>
            </a:endParaRPr>
          </a:p>
          <a:p>
            <a:r>
              <a:rPr lang="fr-BE" dirty="0" smtClean="0">
                <a:hlinkClick r:id="rId7"/>
              </a:rPr>
              <a:t>http://www.wingz.fr/</a:t>
            </a:r>
            <a:endParaRPr lang="fr-BE" dirty="0" smtClean="0">
              <a:solidFill>
                <a:schemeClr val="tx1"/>
              </a:solidFill>
            </a:endParaRPr>
          </a:p>
          <a:p>
            <a:r>
              <a:rPr lang="fr-BE" dirty="0" smtClean="0">
                <a:hlinkClick r:id="rId8"/>
              </a:rPr>
              <a:t>http://www.lemonde.fr/asie-pacifique/article/2015/05/13/la-coree-du-nord-execute-son-ministre-de-la-defense_4632585_3216.html</a:t>
            </a:r>
            <a:endParaRPr lang="fr-BE" dirty="0" smtClean="0"/>
          </a:p>
          <a:p>
            <a:r>
              <a:rPr lang="fr-BE" dirty="0" smtClean="0">
                <a:hlinkClick r:id="rId9"/>
              </a:rPr>
              <a:t>http://www.lemonde.fr/politique/video/2015/05/05/jean-marie-le-pen-declare-la-guerre-a-sa-fille_4628118_823448.html</a:t>
            </a:r>
            <a:endParaRPr lang="fr-BE" dirty="0" smtClean="0"/>
          </a:p>
          <a:p>
            <a:endParaRPr lang="fr-BE" dirty="0" smtClean="0"/>
          </a:p>
          <a:p>
            <a:endParaRPr lang="fr-BE" dirty="0" smtClean="0">
              <a:solidFill>
                <a:schemeClr val="tx1"/>
              </a:solidFill>
            </a:endParaRPr>
          </a:p>
          <a:p>
            <a:endParaRPr lang="fr-BE" dirty="0" smtClean="0"/>
          </a:p>
          <a:p>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21</a:t>
            </a:fld>
            <a:endParaRPr lang="nl-B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BE"/>
          </a:p>
        </p:txBody>
      </p:sp>
      <p:pic>
        <p:nvPicPr>
          <p:cNvPr id="5" name="Tijdelijke aanduiding voor inhoud 4" descr="16929412-Doodle-style-The-End-sketch-with-cartoon-mushroom-cloud-and-text-message-in-format--Stock-Vector.jpg"/>
          <p:cNvPicPr>
            <a:picLocks noGrp="1" noChangeAspect="1"/>
          </p:cNvPicPr>
          <p:nvPr>
            <p:ph idx="1"/>
          </p:nvPr>
        </p:nvPicPr>
        <p:blipFill>
          <a:blip r:embed="rId2" cstate="print"/>
          <a:stretch>
            <a:fillRect/>
          </a:stretch>
        </p:blipFill>
        <p:spPr>
          <a:xfrm>
            <a:off x="1691680" y="1484784"/>
            <a:ext cx="5052095" cy="5052095"/>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22</a:t>
            </a:fld>
            <a:endParaRPr lang="nl-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1. </a:t>
            </a:r>
            <a:r>
              <a:rPr lang="nl-BE" dirty="0" err="1" smtClean="0"/>
              <a:t>Introduction</a:t>
            </a:r>
            <a:endParaRPr lang="nl-BE" dirty="0"/>
          </a:p>
        </p:txBody>
      </p:sp>
      <p:sp>
        <p:nvSpPr>
          <p:cNvPr id="3" name="Tijdelijke aanduiding voor inhoud 2"/>
          <p:cNvSpPr>
            <a:spLocks noGrp="1"/>
          </p:cNvSpPr>
          <p:nvPr>
            <p:ph idx="1"/>
          </p:nvPr>
        </p:nvSpPr>
        <p:spPr>
          <a:xfrm>
            <a:off x="457200" y="1916832"/>
            <a:ext cx="8229600" cy="4680520"/>
          </a:xfrm>
        </p:spPr>
        <p:txBody>
          <a:bodyPr>
            <a:normAutofit/>
          </a:bodyPr>
          <a:lstStyle/>
          <a:p>
            <a:pPr>
              <a:buNone/>
            </a:pPr>
            <a:endParaRPr lang="fr-FR" b="1" dirty="0" smtClean="0">
              <a:latin typeface="Bradley Hand ITC" pitchFamily="66" charset="0"/>
            </a:endParaRPr>
          </a:p>
          <a:p>
            <a:pPr>
              <a:buNone/>
            </a:pPr>
            <a:r>
              <a:rPr lang="fr-FR" b="1" dirty="0" smtClean="0">
                <a:latin typeface="Bradley Hand ITC" pitchFamily="66" charset="0"/>
              </a:rPr>
              <a:t>BONJOUR!</a:t>
            </a:r>
          </a:p>
          <a:p>
            <a:pPr>
              <a:buNone/>
            </a:pPr>
            <a:r>
              <a:rPr lang="fr-FR" dirty="0" smtClean="0">
                <a:latin typeface="Bradley Hand ITC" pitchFamily="66" charset="0"/>
              </a:rPr>
              <a:t>Nous commençons cette </a:t>
            </a:r>
            <a:r>
              <a:rPr lang="fr-FR" dirty="0" err="1" smtClean="0">
                <a:latin typeface="Bradley Hand ITC" pitchFamily="66" charset="0"/>
              </a:rPr>
              <a:t>webquest</a:t>
            </a:r>
            <a:r>
              <a:rPr lang="fr-FR" dirty="0" smtClean="0">
                <a:latin typeface="Bradley Hand ITC" pitchFamily="66" charset="0"/>
              </a:rPr>
              <a:t> par une petite discussion à deux...</a:t>
            </a:r>
          </a:p>
          <a:p>
            <a:pPr>
              <a:buNone/>
            </a:pPr>
            <a:r>
              <a:rPr lang="fr-FR" dirty="0" smtClean="0">
                <a:latin typeface="Bradley Hand ITC" pitchFamily="66" charset="0"/>
              </a:rPr>
              <a:t>Racontez à votre voisin:</a:t>
            </a:r>
          </a:p>
          <a:p>
            <a:r>
              <a:rPr lang="fr-FR" dirty="0" smtClean="0">
                <a:latin typeface="Bradley Hand ITC" pitchFamily="66" charset="0"/>
              </a:rPr>
              <a:t>Qu’est-ce que vous savez de </a:t>
            </a:r>
            <a:r>
              <a:rPr lang="fr-FR" b="1" dirty="0" smtClean="0">
                <a:latin typeface="Bradley Hand ITC" pitchFamily="66" charset="0"/>
              </a:rPr>
              <a:t>la presse satirique</a:t>
            </a:r>
            <a:r>
              <a:rPr lang="fr-FR" dirty="0" smtClean="0">
                <a:latin typeface="Bradley Hand ITC" pitchFamily="66" charset="0"/>
              </a:rPr>
              <a:t>?</a:t>
            </a:r>
          </a:p>
          <a:p>
            <a:r>
              <a:rPr lang="fr-FR" dirty="0" smtClean="0">
                <a:latin typeface="Bradley Hand ITC" pitchFamily="66" charset="0"/>
              </a:rPr>
              <a:t>Vous avez des </a:t>
            </a:r>
            <a:r>
              <a:rPr lang="fr-FR" b="1" dirty="0" smtClean="0">
                <a:latin typeface="Bradley Hand ITC" pitchFamily="66" charset="0"/>
              </a:rPr>
              <a:t>exemples</a:t>
            </a:r>
            <a:r>
              <a:rPr lang="fr-FR" dirty="0" smtClean="0">
                <a:latin typeface="Bradley Hand ITC" pitchFamily="66" charset="0"/>
              </a:rPr>
              <a:t>? De la Belgique ou de la France?</a:t>
            </a:r>
          </a:p>
          <a:p>
            <a:r>
              <a:rPr lang="fr-FR" dirty="0" smtClean="0">
                <a:latin typeface="Bradley Hand ITC" pitchFamily="66" charset="0"/>
              </a:rPr>
              <a:t>Vous connaissez des dessinateurs humoristiques?  </a:t>
            </a:r>
          </a:p>
          <a:p>
            <a:pPr>
              <a:buNone/>
            </a:pPr>
            <a:endParaRPr lang="fr-FR" dirty="0" smtClean="0">
              <a:latin typeface="Bradley Hand ITC" pitchFamily="66" charset="0"/>
            </a:endParaRPr>
          </a:p>
          <a:p>
            <a:endParaRPr lang="nl-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3</a:t>
            </a:fld>
            <a:endParaRPr lang="nl-BE"/>
          </a:p>
        </p:txBody>
      </p:sp>
      <p:pic>
        <p:nvPicPr>
          <p:cNvPr id="5" name="Afbeelding 4" descr="tumblr_lozztbeuEh1qijq1wo1_500.gif"/>
          <p:cNvPicPr>
            <a:picLocks noChangeAspect="1"/>
          </p:cNvPicPr>
          <p:nvPr/>
        </p:nvPicPr>
        <p:blipFill>
          <a:blip r:embed="rId2" cstate="print"/>
          <a:stretch>
            <a:fillRect/>
          </a:stretch>
        </p:blipFill>
        <p:spPr>
          <a:xfrm>
            <a:off x="5436096" y="620688"/>
            <a:ext cx="3707904" cy="2083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 </a:t>
            </a:r>
            <a:r>
              <a:rPr lang="nl-BE" dirty="0" err="1" smtClean="0"/>
              <a:t>Introduction</a:t>
            </a:r>
            <a:endParaRPr lang="nl-BE" dirty="0"/>
          </a:p>
        </p:txBody>
      </p:sp>
      <p:sp>
        <p:nvSpPr>
          <p:cNvPr id="3" name="Tijdelijke aanduiding voor inhoud 2"/>
          <p:cNvSpPr>
            <a:spLocks noGrp="1"/>
          </p:cNvSpPr>
          <p:nvPr>
            <p:ph idx="1"/>
          </p:nvPr>
        </p:nvSpPr>
        <p:spPr>
          <a:xfrm>
            <a:off x="457200" y="2060848"/>
            <a:ext cx="8229600" cy="4797152"/>
          </a:xfrm>
        </p:spPr>
        <p:txBody>
          <a:bodyPr>
            <a:normAutofit/>
          </a:bodyPr>
          <a:lstStyle/>
          <a:p>
            <a:pPr>
              <a:buNone/>
            </a:pPr>
            <a:r>
              <a:rPr lang="fr-BE" dirty="0" smtClean="0">
                <a:latin typeface="Bradley Hand ITC" pitchFamily="66" charset="0"/>
              </a:rPr>
              <a:t>Ce n’est pas grave si vous n’avez pas encore dit grand-chose…. </a:t>
            </a:r>
          </a:p>
          <a:p>
            <a:pPr>
              <a:buNone/>
            </a:pPr>
            <a:r>
              <a:rPr lang="fr-BE" dirty="0" smtClean="0">
                <a:latin typeface="Bradley Hand ITC" pitchFamily="66" charset="0"/>
              </a:rPr>
              <a:t>Découvrez ce site web où vous voyez des exemples d’un dessinateur humoristique :</a:t>
            </a:r>
          </a:p>
          <a:p>
            <a:pPr>
              <a:buNone/>
            </a:pPr>
            <a:r>
              <a:rPr lang="fr-BE" dirty="0" smtClean="0">
                <a:latin typeface="Bradley Hand ITC" pitchFamily="66" charset="0"/>
                <a:hlinkClick r:id="rId3"/>
              </a:rPr>
              <a:t>http://tburion.tumblr.com/</a:t>
            </a:r>
            <a:endParaRPr lang="fr-BE" dirty="0" smtClean="0">
              <a:latin typeface="Bradley Hand ITC" pitchFamily="66" charset="0"/>
            </a:endParaRPr>
          </a:p>
          <a:p>
            <a:pPr>
              <a:buNone/>
            </a:pPr>
            <a:endParaRPr lang="fr-BE" dirty="0" smtClean="0">
              <a:latin typeface="Bradley Hand ITC" pitchFamily="66" charset="0"/>
            </a:endParaRPr>
          </a:p>
          <a:p>
            <a:pPr>
              <a:buNone/>
            </a:pPr>
            <a:r>
              <a:rPr lang="fr-BE" dirty="0" smtClean="0">
                <a:latin typeface="Bradley Hand ITC" pitchFamily="66" charset="0"/>
              </a:rPr>
              <a:t>Maintenant vous pouvez raconter un peu plus à votre voisin: </a:t>
            </a:r>
          </a:p>
          <a:p>
            <a:pPr lvl="1"/>
            <a:r>
              <a:rPr lang="fr-BE" dirty="0" smtClean="0">
                <a:solidFill>
                  <a:schemeClr val="tx1"/>
                </a:solidFill>
                <a:latin typeface="Bradley Hand ITC" pitchFamily="66" charset="0"/>
              </a:rPr>
              <a:t>Qu’est-ce qu’on voit sur ce site web?</a:t>
            </a:r>
          </a:p>
          <a:p>
            <a:pPr lvl="1"/>
            <a:r>
              <a:rPr lang="fr-BE" dirty="0" smtClean="0">
                <a:solidFill>
                  <a:schemeClr val="tx1"/>
                </a:solidFill>
                <a:latin typeface="Bradley Hand ITC" pitchFamily="66" charset="0"/>
              </a:rPr>
              <a:t>Vous aimez ce type d’humour? </a:t>
            </a:r>
          </a:p>
          <a:p>
            <a:pPr>
              <a:buNone/>
            </a:pPr>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4</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1. Introduction</a:t>
            </a:r>
            <a:endParaRPr lang="fr-BE" dirty="0"/>
          </a:p>
        </p:txBody>
      </p:sp>
      <p:sp>
        <p:nvSpPr>
          <p:cNvPr id="3" name="Tijdelijke aanduiding voor inhoud 2"/>
          <p:cNvSpPr>
            <a:spLocks noGrp="1"/>
          </p:cNvSpPr>
          <p:nvPr>
            <p:ph idx="1"/>
          </p:nvPr>
        </p:nvSpPr>
        <p:spPr/>
        <p:txBody>
          <a:bodyPr/>
          <a:lstStyle/>
          <a:p>
            <a:pPr>
              <a:buNone/>
            </a:pPr>
            <a:r>
              <a:rPr lang="fr-BE" b="1" dirty="0" smtClean="0">
                <a:latin typeface="Bradley Hand ITC" pitchFamily="66" charset="0"/>
              </a:rPr>
              <a:t>ALORS</a:t>
            </a:r>
          </a:p>
          <a:p>
            <a:pPr>
              <a:buNone/>
            </a:pPr>
            <a:r>
              <a:rPr lang="fr-BE" dirty="0" smtClean="0">
                <a:latin typeface="Bradley Hand ITC" pitchFamily="66" charset="0"/>
              </a:rPr>
              <a:t>C’est quoi exactement « la presse satirique » ? </a:t>
            </a:r>
          </a:p>
          <a:p>
            <a:pPr>
              <a:buNone/>
            </a:pPr>
            <a:endParaRPr lang="fr-BE" dirty="0" smtClean="0">
              <a:latin typeface="Bradley Hand ITC" pitchFamily="66" charset="0"/>
            </a:endParaRPr>
          </a:p>
          <a:p>
            <a:pPr>
              <a:buNone/>
            </a:pPr>
            <a:r>
              <a:rPr lang="fr-BE" dirty="0" smtClean="0">
                <a:latin typeface="Bradley Hand ITC" pitchFamily="66" charset="0"/>
              </a:rPr>
              <a:t>Découvrez-le ici: </a:t>
            </a:r>
            <a:r>
              <a:rPr lang="fr-BE" dirty="0" smtClean="0">
                <a:latin typeface="Bradley Hand ITC" pitchFamily="66" charset="0"/>
                <a:hlinkClick r:id="rId2"/>
              </a:rPr>
              <a:t>http://fr.wikipedia.org/wiki/Presse_satirique</a:t>
            </a:r>
            <a:endParaRPr lang="fr-BE" dirty="0" smtClean="0">
              <a:latin typeface="Bradley Hand ITC" pitchFamily="66" charset="0"/>
            </a:endParaRPr>
          </a:p>
          <a:p>
            <a:pPr>
              <a:buNone/>
            </a:pPr>
            <a:endParaRPr lang="fr-BE" dirty="0">
              <a:latin typeface="Bradley Hand ITC" pitchFamily="66" charset="0"/>
            </a:endParaRPr>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5</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charlie-hebdo-logo-grande1_0.jpg"/>
          <p:cNvPicPr>
            <a:picLocks noChangeAspect="1"/>
          </p:cNvPicPr>
          <p:nvPr/>
        </p:nvPicPr>
        <p:blipFill>
          <a:blip r:embed="rId2" cstate="print"/>
          <a:stretch>
            <a:fillRect/>
          </a:stretch>
        </p:blipFill>
        <p:spPr>
          <a:xfrm>
            <a:off x="4499992" y="2492896"/>
            <a:ext cx="2475677" cy="1468902"/>
          </a:xfrm>
          <a:prstGeom prst="rect">
            <a:avLst/>
          </a:prstGeom>
        </p:spPr>
      </p:pic>
      <p:sp>
        <p:nvSpPr>
          <p:cNvPr id="2" name="Titel 1"/>
          <p:cNvSpPr>
            <a:spLocks noGrp="1"/>
          </p:cNvSpPr>
          <p:nvPr>
            <p:ph type="title"/>
          </p:nvPr>
        </p:nvSpPr>
        <p:spPr/>
        <p:txBody>
          <a:bodyPr/>
          <a:lstStyle/>
          <a:p>
            <a:r>
              <a:rPr lang="fr-BE" dirty="0" smtClean="0"/>
              <a:t>1. Introduction</a:t>
            </a:r>
            <a:endParaRPr lang="fr-BE" dirty="0"/>
          </a:p>
        </p:txBody>
      </p:sp>
      <p:sp>
        <p:nvSpPr>
          <p:cNvPr id="3" name="Tijdelijke aanduiding voor inhoud 2"/>
          <p:cNvSpPr>
            <a:spLocks noGrp="1"/>
          </p:cNvSpPr>
          <p:nvPr>
            <p:ph idx="1"/>
          </p:nvPr>
        </p:nvSpPr>
        <p:spPr/>
        <p:txBody>
          <a:bodyPr/>
          <a:lstStyle/>
          <a:p>
            <a:pPr>
              <a:buNone/>
            </a:pPr>
            <a:r>
              <a:rPr lang="fr-BE" dirty="0" smtClean="0"/>
              <a:t>L’exemple le plus célèbre d’</a:t>
            </a:r>
            <a:r>
              <a:rPr lang="fr-FR" dirty="0" smtClean="0"/>
              <a:t>un journal hebdomadaire satirique français est…. </a:t>
            </a:r>
          </a:p>
          <a:p>
            <a:pPr>
              <a:buNone/>
            </a:pPr>
            <a:r>
              <a:rPr lang="fr-BE" dirty="0" smtClean="0">
                <a:hlinkClick r:id="rId3"/>
              </a:rPr>
              <a:t>http://charliehebdo.fr/</a:t>
            </a:r>
            <a:endParaRPr lang="fr-BE" dirty="0" smtClean="0"/>
          </a:p>
          <a:p>
            <a:pPr>
              <a:buNone/>
            </a:pPr>
            <a:endParaRPr lang="fr-BE" dirty="0" smtClean="0"/>
          </a:p>
          <a:p>
            <a:pPr>
              <a:buNone/>
            </a:pPr>
            <a:r>
              <a:rPr lang="fr-BE" dirty="0" smtClean="0"/>
              <a:t>En bas de la page/du site vous voyez la une de l’hebdomadaire Charlie Hebdo…</a:t>
            </a:r>
          </a:p>
          <a:p>
            <a:pPr lvl="1"/>
            <a:r>
              <a:rPr lang="fr-BE" dirty="0" smtClean="0">
                <a:solidFill>
                  <a:schemeClr val="tx1"/>
                </a:solidFill>
              </a:rPr>
              <a:t>De quoi s’agit-il?</a:t>
            </a:r>
          </a:p>
          <a:p>
            <a:pPr lvl="1"/>
            <a:r>
              <a:rPr lang="fr-BE" dirty="0" smtClean="0">
                <a:solidFill>
                  <a:schemeClr val="tx1"/>
                </a:solidFill>
              </a:rPr>
              <a:t>C’est un dessin drôle, sérieux, audace…? </a:t>
            </a:r>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6</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1. Introduction</a:t>
            </a:r>
            <a:endParaRPr lang="fr-BE" dirty="0"/>
          </a:p>
        </p:txBody>
      </p:sp>
      <p:sp>
        <p:nvSpPr>
          <p:cNvPr id="3" name="Tijdelijke aanduiding voor inhoud 2"/>
          <p:cNvSpPr>
            <a:spLocks noGrp="1"/>
          </p:cNvSpPr>
          <p:nvPr>
            <p:ph idx="1"/>
          </p:nvPr>
        </p:nvSpPr>
        <p:spPr/>
        <p:txBody>
          <a:bodyPr/>
          <a:lstStyle/>
          <a:p>
            <a:r>
              <a:rPr lang="fr-BE" dirty="0" smtClean="0"/>
              <a:t>Quel est le thème du dessin satirique suivant? </a:t>
            </a:r>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7</a:t>
            </a:fld>
            <a:endParaRPr lang="nl-BE"/>
          </a:p>
        </p:txBody>
      </p:sp>
      <p:pic>
        <p:nvPicPr>
          <p:cNvPr id="5" name="Afbeelding 4" descr="kim-jong-un-fait-exécuter-un-de-ses-ministres1.jpg"/>
          <p:cNvPicPr>
            <a:picLocks noChangeAspect="1"/>
          </p:cNvPicPr>
          <p:nvPr/>
        </p:nvPicPr>
        <p:blipFill>
          <a:blip r:embed="rId2" cstate="print"/>
          <a:stretch>
            <a:fillRect/>
          </a:stretch>
        </p:blipFill>
        <p:spPr>
          <a:xfrm>
            <a:off x="395536" y="2671772"/>
            <a:ext cx="5040560" cy="4186228"/>
          </a:xfrm>
          <a:prstGeom prst="rect">
            <a:avLst/>
          </a:prstGeom>
        </p:spPr>
      </p:pic>
      <p:sp>
        <p:nvSpPr>
          <p:cNvPr id="6" name="Tekstvak 5"/>
          <p:cNvSpPr txBox="1"/>
          <p:nvPr/>
        </p:nvSpPr>
        <p:spPr>
          <a:xfrm>
            <a:off x="5508104" y="2708920"/>
            <a:ext cx="3635896" cy="2339102"/>
          </a:xfrm>
          <a:prstGeom prst="rect">
            <a:avLst/>
          </a:prstGeom>
          <a:noFill/>
        </p:spPr>
        <p:txBody>
          <a:bodyPr wrap="square" rtlCol="0">
            <a:spAutoFit/>
          </a:bodyPr>
          <a:lstStyle/>
          <a:p>
            <a:r>
              <a:rPr lang="fr-BE" sz="2800" dirty="0" smtClean="0"/>
              <a:t>Découvrez l’article du cartoon ici:</a:t>
            </a:r>
          </a:p>
          <a:p>
            <a:r>
              <a:rPr lang="fr-BE" dirty="0" smtClean="0">
                <a:hlinkClick r:id="rId3"/>
              </a:rPr>
              <a:t>http://www.lemonde.fr/asie-pacifique/article/2015/05/13/la-coree-du-nord-execute-son-ministre-de-la-defense_4632585_3216.html</a:t>
            </a:r>
            <a:endParaRPr lang="fr-BE" dirty="0" smtClean="0"/>
          </a:p>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1. Introduction</a:t>
            </a:r>
            <a:endParaRPr lang="fr-BE" dirty="0"/>
          </a:p>
        </p:txBody>
      </p:sp>
      <p:sp>
        <p:nvSpPr>
          <p:cNvPr id="3" name="Tijdelijke aanduiding voor inhoud 2"/>
          <p:cNvSpPr>
            <a:spLocks noGrp="1"/>
          </p:cNvSpPr>
          <p:nvPr>
            <p:ph idx="1"/>
          </p:nvPr>
        </p:nvSpPr>
        <p:spPr/>
        <p:txBody>
          <a:bodyPr/>
          <a:lstStyle/>
          <a:p>
            <a:r>
              <a:rPr lang="fr-BE" dirty="0" smtClean="0"/>
              <a:t>Quel est le thème du dessin </a:t>
            </a:r>
          </a:p>
          <a:p>
            <a:pPr>
              <a:buNone/>
            </a:pPr>
            <a:r>
              <a:rPr lang="fr-BE" dirty="0" smtClean="0"/>
              <a:t>	satirique suivant? </a:t>
            </a:r>
          </a:p>
          <a:p>
            <a:r>
              <a:rPr lang="fr-BE" dirty="0" smtClean="0"/>
              <a:t>Ecoutez les faits</a:t>
            </a:r>
          </a:p>
          <a:p>
            <a:pPr>
              <a:buNone/>
            </a:pPr>
            <a:r>
              <a:rPr lang="fr-BE" dirty="0" smtClean="0"/>
              <a:t>   ici: </a:t>
            </a:r>
            <a:r>
              <a:rPr lang="fr-BE" dirty="0" smtClean="0">
                <a:hlinkClick r:id="rId2"/>
              </a:rPr>
              <a:t>http://www.lemonde.fr/politique/video/2015/05/05/jean-marie-le-pen-declare-la-guerre-a-sa-fille_4628118_823448.html</a:t>
            </a:r>
            <a:endParaRPr lang="fr-BE" dirty="0" smtClean="0"/>
          </a:p>
          <a:p>
            <a:pPr>
              <a:buNone/>
            </a:pPr>
            <a:endParaRPr lang="fr-BE" dirty="0" smtClean="0"/>
          </a:p>
          <a:p>
            <a:endParaRPr lang="fr-BE" dirty="0"/>
          </a:p>
        </p:txBody>
      </p:sp>
      <p:sp>
        <p:nvSpPr>
          <p:cNvPr id="4" name="Tijdelijke aanduiding voor dianummer 3"/>
          <p:cNvSpPr>
            <a:spLocks noGrp="1"/>
          </p:cNvSpPr>
          <p:nvPr>
            <p:ph type="sldNum" sz="quarter" idx="12"/>
          </p:nvPr>
        </p:nvSpPr>
        <p:spPr/>
        <p:txBody>
          <a:bodyPr/>
          <a:lstStyle/>
          <a:p>
            <a:fld id="{A75DE4FD-F265-48D5-A48A-692457D3B46D}" type="slidenum">
              <a:rPr lang="nl-BE" smtClean="0"/>
              <a:pPr/>
              <a:t>8</a:t>
            </a:fld>
            <a:endParaRPr lang="nl-BE"/>
          </a:p>
        </p:txBody>
      </p:sp>
      <p:pic>
        <p:nvPicPr>
          <p:cNvPr id="5" name="Afbeelding 4" descr="le-pen-renie-sa-fille.jpg"/>
          <p:cNvPicPr>
            <a:picLocks noChangeAspect="1"/>
          </p:cNvPicPr>
          <p:nvPr/>
        </p:nvPicPr>
        <p:blipFill>
          <a:blip r:embed="rId3" cstate="print"/>
          <a:stretch>
            <a:fillRect/>
          </a:stretch>
        </p:blipFill>
        <p:spPr>
          <a:xfrm>
            <a:off x="5292080" y="1268760"/>
            <a:ext cx="3707904" cy="5341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4704"/>
            <a:ext cx="8697144" cy="1066800"/>
          </a:xfrm>
        </p:spPr>
        <p:txBody>
          <a:bodyPr>
            <a:normAutofit fontScale="90000"/>
          </a:bodyPr>
          <a:lstStyle/>
          <a:p>
            <a:r>
              <a:rPr lang="fr-BE" dirty="0" smtClean="0"/>
              <a:t>Intermezzo: quelques exemples drôles </a:t>
            </a:r>
            <a:r>
              <a:rPr lang="fr-BE" dirty="0" smtClean="0">
                <a:sym typeface="Wingdings" pitchFamily="2" charset="2"/>
              </a:rPr>
              <a:t></a:t>
            </a:r>
            <a:endParaRPr lang="fr-BE" dirty="0"/>
          </a:p>
        </p:txBody>
      </p:sp>
      <p:pic>
        <p:nvPicPr>
          <p:cNvPr id="5" name="Tijdelijke aanduiding voor inhoud 4" descr="investissement_en_panne_en_france.jpg"/>
          <p:cNvPicPr>
            <a:picLocks noGrp="1" noChangeAspect="1"/>
          </p:cNvPicPr>
          <p:nvPr>
            <p:ph idx="1"/>
          </p:nvPr>
        </p:nvPicPr>
        <p:blipFill>
          <a:blip r:embed="rId2" cstate="print"/>
          <a:stretch>
            <a:fillRect/>
          </a:stretch>
        </p:blipFill>
        <p:spPr>
          <a:xfrm>
            <a:off x="857862" y="1579384"/>
            <a:ext cx="5658354" cy="5226905"/>
          </a:xfrm>
        </p:spPr>
      </p:pic>
      <p:sp>
        <p:nvSpPr>
          <p:cNvPr id="4" name="Tijdelijke aanduiding voor dianummer 3"/>
          <p:cNvSpPr>
            <a:spLocks noGrp="1"/>
          </p:cNvSpPr>
          <p:nvPr>
            <p:ph type="sldNum" sz="quarter" idx="12"/>
          </p:nvPr>
        </p:nvSpPr>
        <p:spPr/>
        <p:txBody>
          <a:bodyPr/>
          <a:lstStyle/>
          <a:p>
            <a:fld id="{A75DE4FD-F265-48D5-A48A-692457D3B46D}" type="slidenum">
              <a:rPr lang="nl-BE" smtClean="0"/>
              <a:pPr/>
              <a:t>9</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angepast 1">
      <a:majorFont>
        <a:latin typeface="Trebuchet MS"/>
        <a:ea typeface=""/>
        <a:cs typeface=""/>
      </a:majorFont>
      <a:minorFont>
        <a:latin typeface="Bradley Hand ITC"/>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722</Words>
  <Application>Microsoft Office PowerPoint</Application>
  <PresentationFormat>Diavoorstelling (4:3)</PresentationFormat>
  <Paragraphs>150</Paragraphs>
  <Slides>22</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Bradley Hand ITC</vt:lpstr>
      <vt:lpstr>Calibri</vt:lpstr>
      <vt:lpstr>Georgia</vt:lpstr>
      <vt:lpstr>Trebuchet MS</vt:lpstr>
      <vt:lpstr>Wingdings</vt:lpstr>
      <vt:lpstr>Wingdings 2</vt:lpstr>
      <vt:lpstr>Urban</vt:lpstr>
      <vt:lpstr>Webquest:  la presse satirique </vt:lpstr>
      <vt:lpstr>Contenu</vt:lpstr>
      <vt:lpstr>1. Introduction</vt:lpstr>
      <vt:lpstr>1. Introduction</vt:lpstr>
      <vt:lpstr>1. Introduction</vt:lpstr>
      <vt:lpstr>1. Introduction</vt:lpstr>
      <vt:lpstr>1. Introduction</vt:lpstr>
      <vt:lpstr>1. Introduction</vt:lpstr>
      <vt:lpstr>Intermezzo: quelques exemples drôles </vt:lpstr>
      <vt:lpstr>Intermezzo: quelques exemples drôles </vt:lpstr>
      <vt:lpstr>Intermezzo: quelques exemples drôles </vt:lpstr>
      <vt:lpstr>Intermezzo: quelques exemples drôles </vt:lpstr>
      <vt:lpstr> Intermezzo</vt:lpstr>
      <vt:lpstr>2. Tâche</vt:lpstr>
      <vt:lpstr>3. Processus</vt:lpstr>
      <vt:lpstr>3. Processus</vt:lpstr>
      <vt:lpstr>3. Processus</vt:lpstr>
      <vt:lpstr>Bonne chance! </vt:lpstr>
      <vt:lpstr>4. Évaluation</vt:lpstr>
      <vt:lpstr>5. Conclusion: félicitations!</vt:lpstr>
      <vt:lpstr>6. Ressources</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Webquest</dc:title>
  <dc:creator>Valerie</dc:creator>
  <cp:lastModifiedBy>Bogaert Veronik</cp:lastModifiedBy>
  <cp:revision>83</cp:revision>
  <dcterms:created xsi:type="dcterms:W3CDTF">2015-05-03T16:09:17Z</dcterms:created>
  <dcterms:modified xsi:type="dcterms:W3CDTF">2015-06-02T06:41:41Z</dcterms:modified>
</cp:coreProperties>
</file>