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73" r:id="rId10"/>
    <p:sldId id="264" r:id="rId11"/>
    <p:sldId id="265" r:id="rId12"/>
    <p:sldId id="266" r:id="rId13"/>
    <p:sldId id="263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D2E9-9253-4D70-84A2-2684533B4103}" type="datetimeFigureOut">
              <a:rPr lang="nl-BE" smtClean="0"/>
              <a:pPr/>
              <a:t>26/05/2015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4F5-CF34-4D09-BB60-6E225A022B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D2E9-9253-4D70-84A2-2684533B4103}" type="datetimeFigureOut">
              <a:rPr lang="nl-BE" smtClean="0"/>
              <a:pPr/>
              <a:t>26/05/2015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4F5-CF34-4D09-BB60-6E225A022B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D2E9-9253-4D70-84A2-2684533B4103}" type="datetimeFigureOut">
              <a:rPr lang="nl-BE" smtClean="0"/>
              <a:pPr/>
              <a:t>26/05/2015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4F5-CF34-4D09-BB60-6E225A022B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D2E9-9253-4D70-84A2-2684533B4103}" type="datetimeFigureOut">
              <a:rPr lang="nl-BE" smtClean="0"/>
              <a:pPr/>
              <a:t>26/05/2015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4F5-CF34-4D09-BB60-6E225A022B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D2E9-9253-4D70-84A2-2684533B4103}" type="datetimeFigureOut">
              <a:rPr lang="nl-BE" smtClean="0"/>
              <a:pPr/>
              <a:t>26/05/2015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4F5-CF34-4D09-BB60-6E225A022B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D2E9-9253-4D70-84A2-2684533B4103}" type="datetimeFigureOut">
              <a:rPr lang="nl-BE" smtClean="0"/>
              <a:pPr/>
              <a:t>26/05/2015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4F5-CF34-4D09-BB60-6E225A022B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D2E9-9253-4D70-84A2-2684533B4103}" type="datetimeFigureOut">
              <a:rPr lang="nl-BE" smtClean="0"/>
              <a:pPr/>
              <a:t>26/05/2015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4F5-CF34-4D09-BB60-6E225A022B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D2E9-9253-4D70-84A2-2684533B4103}" type="datetimeFigureOut">
              <a:rPr lang="nl-BE" smtClean="0"/>
              <a:pPr/>
              <a:t>26/05/2015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4F5-CF34-4D09-BB60-6E225A022B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D2E9-9253-4D70-84A2-2684533B4103}" type="datetimeFigureOut">
              <a:rPr lang="nl-BE" smtClean="0"/>
              <a:pPr/>
              <a:t>26/05/2015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4F5-CF34-4D09-BB60-6E225A022B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D2E9-9253-4D70-84A2-2684533B4103}" type="datetimeFigureOut">
              <a:rPr lang="nl-BE" smtClean="0"/>
              <a:pPr/>
              <a:t>26/05/2015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4F5-CF34-4D09-BB60-6E225A022B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D2E9-9253-4D70-84A2-2684533B4103}" type="datetimeFigureOut">
              <a:rPr lang="nl-BE" smtClean="0"/>
              <a:pPr/>
              <a:t>26/05/2015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84F5-CF34-4D09-BB60-6E225A022B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D2E9-9253-4D70-84A2-2684533B4103}" type="datetimeFigureOut">
              <a:rPr lang="nl-BE" smtClean="0"/>
              <a:pPr/>
              <a:t>26/05/2015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D84F5-CF34-4D09-BB60-6E225A022B8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ocine.fr/personne/fichepersonne-8264/biographie/" TargetMode="External"/><Relationship Id="rId7" Type="http://schemas.openxmlformats.org/officeDocument/2006/relationships/hyperlink" Target="http://cinema.encyclopedie.personnalites.bifi.fr/index.php?pk=1707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rousse.fr/encyclopedie/groupe-personnage/Dardenne/183810" TargetMode="External"/><Relationship Id="rId5" Type="http://schemas.openxmlformats.org/officeDocument/2006/relationships/hyperlink" Target="http://lesfilmsdufleuve.be/les-freres-dardenne/filmographies/" TargetMode="External"/><Relationship Id="rId4" Type="http://schemas.openxmlformats.org/officeDocument/2006/relationships/hyperlink" Target="http://www.allocine.fr/personne/fichepersonne-8265/biographi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ostalgie.be/images/journal-du-cinema/2014/4-avril/dardenn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2340768" y="0"/>
            <a:ext cx="14506575" cy="9525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838177"/>
          </a:xfrm>
        </p:spPr>
        <p:txBody>
          <a:bodyPr>
            <a:normAutofit fontScale="90000"/>
          </a:bodyPr>
          <a:lstStyle/>
          <a:p>
            <a:r>
              <a:rPr lang="nl-BE" dirty="0" err="1" smtClean="0">
                <a:latin typeface="AR JULIAN" pitchFamily="2" charset="0"/>
              </a:rPr>
              <a:t>Cinéma</a:t>
            </a:r>
            <a:r>
              <a:rPr lang="nl-BE" dirty="0" smtClean="0">
                <a:latin typeface="AR JULIAN" pitchFamily="2" charset="0"/>
              </a:rPr>
              <a:t> </a:t>
            </a:r>
            <a:r>
              <a:rPr lang="nl-BE" dirty="0" err="1" smtClean="0">
                <a:latin typeface="AR JULIAN" pitchFamily="2" charset="0"/>
              </a:rPr>
              <a:t>belge</a:t>
            </a:r>
            <a:r>
              <a:rPr lang="nl-BE" dirty="0" smtClean="0">
                <a:latin typeface="AR JULIAN" pitchFamily="2" charset="0"/>
              </a:rPr>
              <a:t/>
            </a:r>
            <a:br>
              <a:rPr lang="nl-BE" dirty="0" smtClean="0">
                <a:latin typeface="AR JULIAN" pitchFamily="2" charset="0"/>
              </a:rPr>
            </a:br>
            <a:r>
              <a:rPr lang="nl-BE" dirty="0" smtClean="0">
                <a:latin typeface="AR JULIAN" pitchFamily="2" charset="0"/>
              </a:rPr>
              <a:t/>
            </a:r>
            <a:br>
              <a:rPr lang="nl-BE" dirty="0" smtClean="0">
                <a:latin typeface="AR JULIAN" pitchFamily="2" charset="0"/>
              </a:rPr>
            </a:br>
            <a:r>
              <a:rPr lang="nl-BE" sz="5400" b="1" dirty="0" smtClean="0">
                <a:latin typeface="AR JULIAN" pitchFamily="2" charset="0"/>
              </a:rPr>
              <a:t>Les </a:t>
            </a:r>
            <a:r>
              <a:rPr lang="nl-BE" sz="5400" b="1" dirty="0" err="1" smtClean="0">
                <a:latin typeface="AR JULIAN" pitchFamily="2" charset="0"/>
              </a:rPr>
              <a:t>frères</a:t>
            </a:r>
            <a:r>
              <a:rPr lang="nl-BE" sz="5400" b="1" dirty="0" smtClean="0">
                <a:latin typeface="AR JULIAN" pitchFamily="2" charset="0"/>
              </a:rPr>
              <a:t> </a:t>
            </a:r>
            <a:br>
              <a:rPr lang="nl-BE" sz="5400" b="1" dirty="0" smtClean="0">
                <a:latin typeface="AR JULIAN" pitchFamily="2" charset="0"/>
              </a:rPr>
            </a:br>
            <a:r>
              <a:rPr lang="nl-BE" sz="5400" b="1" dirty="0" err="1" smtClean="0">
                <a:latin typeface="AR JULIAN" pitchFamily="2" charset="0"/>
              </a:rPr>
              <a:t>Dardenne</a:t>
            </a:r>
            <a:endParaRPr lang="nl-BE" b="1" dirty="0">
              <a:latin typeface="AR JULIAN" pitchFamily="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5589240"/>
            <a:ext cx="6400800" cy="1268760"/>
          </a:xfrm>
        </p:spPr>
        <p:txBody>
          <a:bodyPr>
            <a:normAutofit fontScale="85000" lnSpcReduction="20000"/>
          </a:bodyPr>
          <a:lstStyle/>
          <a:p>
            <a:r>
              <a:rPr lang="nl-BE" dirty="0" err="1" smtClean="0">
                <a:solidFill>
                  <a:schemeClr val="bg1"/>
                </a:solidFill>
                <a:latin typeface="AR JULIAN" pitchFamily="2" charset="0"/>
              </a:rPr>
              <a:t>WebQuest</a:t>
            </a:r>
            <a:r>
              <a:rPr lang="nl-BE" dirty="0" smtClean="0">
                <a:solidFill>
                  <a:schemeClr val="bg1"/>
                </a:solidFill>
                <a:latin typeface="AR JULIAN" pitchFamily="2" charset="0"/>
              </a:rPr>
              <a:t> </a:t>
            </a:r>
          </a:p>
          <a:p>
            <a:r>
              <a:rPr lang="nl-BE" dirty="0" smtClean="0">
                <a:solidFill>
                  <a:schemeClr val="bg1"/>
                </a:solidFill>
                <a:latin typeface="AR JULIAN" pitchFamily="2" charset="0"/>
              </a:rPr>
              <a:t>6 ASO </a:t>
            </a:r>
            <a:r>
              <a:rPr lang="nl-BE" dirty="0" err="1" smtClean="0">
                <a:solidFill>
                  <a:schemeClr val="bg1"/>
                </a:solidFill>
                <a:latin typeface="AR JULIAN" pitchFamily="2" charset="0"/>
              </a:rPr>
              <a:t>Langues</a:t>
            </a:r>
            <a:r>
              <a:rPr lang="nl-BE" dirty="0" smtClean="0">
                <a:solidFill>
                  <a:schemeClr val="bg1"/>
                </a:solidFill>
                <a:latin typeface="AR JULIAN" pitchFamily="2" charset="0"/>
              </a:rPr>
              <a:t> </a:t>
            </a:r>
            <a:r>
              <a:rPr lang="nl-BE" dirty="0" err="1" smtClean="0">
                <a:solidFill>
                  <a:schemeClr val="bg1"/>
                </a:solidFill>
                <a:latin typeface="AR JULIAN" pitchFamily="2" charset="0"/>
              </a:rPr>
              <a:t>modernes</a:t>
            </a:r>
            <a:endParaRPr lang="nl-BE" dirty="0" smtClean="0">
              <a:solidFill>
                <a:schemeClr val="bg1"/>
              </a:solidFill>
              <a:latin typeface="AR JULIAN" pitchFamily="2" charset="0"/>
            </a:endParaRPr>
          </a:p>
          <a:p>
            <a:r>
              <a:rPr lang="nl-BE" sz="1500" dirty="0" smtClean="0">
                <a:solidFill>
                  <a:schemeClr val="bg1"/>
                </a:solidFill>
                <a:latin typeface="AR JULIAN" pitchFamily="2" charset="0"/>
              </a:rPr>
              <a:t>Tom van den </a:t>
            </a:r>
            <a:r>
              <a:rPr lang="nl-BE" sz="1500" dirty="0" err="1" smtClean="0">
                <a:solidFill>
                  <a:schemeClr val="bg1"/>
                </a:solidFill>
                <a:latin typeface="AR JULIAN" pitchFamily="2" charset="0"/>
              </a:rPr>
              <a:t>Broecke</a:t>
            </a:r>
            <a:endParaRPr lang="nl-BE" sz="1500" dirty="0" smtClean="0">
              <a:solidFill>
                <a:schemeClr val="bg1"/>
              </a:solidFill>
              <a:latin typeface="AR JULIAN" pitchFamily="2" charset="0"/>
            </a:endParaRPr>
          </a:p>
          <a:p>
            <a:r>
              <a:rPr lang="nl-BE" sz="1500" dirty="0" err="1" smtClean="0">
                <a:solidFill>
                  <a:schemeClr val="bg1"/>
                </a:solidFill>
                <a:latin typeface="AR JULIAN" pitchFamily="2" charset="0"/>
              </a:rPr>
              <a:t>Tomvanden</a:t>
            </a:r>
            <a:r>
              <a:rPr lang="nl-BE" sz="1500" dirty="0" smtClean="0">
                <a:solidFill>
                  <a:schemeClr val="bg1"/>
                </a:solidFill>
                <a:latin typeface="AR JULIAN" pitchFamily="2" charset="0"/>
              </a:rPr>
              <a:t>_</a:t>
            </a:r>
            <a:r>
              <a:rPr lang="nl-BE" sz="1500" dirty="0" err="1" smtClean="0">
                <a:solidFill>
                  <a:schemeClr val="bg1"/>
                </a:solidFill>
                <a:latin typeface="AR JULIAN" pitchFamily="2" charset="0"/>
              </a:rPr>
              <a:t>broecke</a:t>
            </a:r>
            <a:r>
              <a:rPr lang="nl-BE" sz="1500" dirty="0" smtClean="0">
                <a:solidFill>
                  <a:schemeClr val="bg1"/>
                </a:solidFill>
                <a:latin typeface="AR JULIAN" pitchFamily="2" charset="0"/>
              </a:rPr>
              <a:t>@</a:t>
            </a:r>
            <a:r>
              <a:rPr lang="nl-BE" sz="1500" dirty="0" err="1" smtClean="0">
                <a:solidFill>
                  <a:schemeClr val="bg1"/>
                </a:solidFill>
                <a:latin typeface="AR JULIAN" pitchFamily="2" charset="0"/>
              </a:rPr>
              <a:t>hotmail.com</a:t>
            </a:r>
            <a:endParaRPr lang="nl-BE" sz="1500" dirty="0">
              <a:solidFill>
                <a:schemeClr val="bg1"/>
              </a:solidFill>
              <a:latin typeface="AR JULI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.standaardcdn.be/Assets/Images_Upload/2014/06/16/d12b0714-f535-11e3-a948-4500707672a5_web_scale_0.0578704_0.0578704__.jpg?scale=both&amp;format=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333500" y="-123826"/>
            <a:ext cx="10477500" cy="698182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AR JULIAN" pitchFamily="2" charset="0"/>
              </a:rPr>
              <a:t>Processus</a:t>
            </a:r>
            <a:r>
              <a:rPr lang="nl-BE" dirty="0" smtClean="0">
                <a:latin typeface="AR JULIAN" pitchFamily="2" charset="0"/>
              </a:rPr>
              <a:t> – </a:t>
            </a:r>
            <a:r>
              <a:rPr lang="nl-BE" dirty="0" err="1" smtClean="0">
                <a:latin typeface="AR JULIAN" pitchFamily="2" charset="0"/>
              </a:rPr>
              <a:t>Partie</a:t>
            </a:r>
            <a:r>
              <a:rPr lang="nl-BE" dirty="0" smtClean="0">
                <a:latin typeface="AR JULIAN" pitchFamily="2" charset="0"/>
              </a:rPr>
              <a:t> 1 (3)</a:t>
            </a:r>
            <a:endParaRPr lang="nl-BE" dirty="0">
              <a:latin typeface="AR JULIAN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58924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 b="1" u="sng" dirty="0" smtClean="0"/>
              <a:t>Rédaction d’une brochure informative</a:t>
            </a:r>
          </a:p>
          <a:p>
            <a:pPr marL="514350" indent="-514350">
              <a:buNone/>
            </a:pPr>
            <a:endParaRPr lang="fr-BE" dirty="0" smtClean="0"/>
          </a:p>
          <a:p>
            <a:pPr marL="514350" indent="-514350"/>
            <a:r>
              <a:rPr lang="fr-BE" dirty="0" smtClean="0"/>
              <a:t>Vous êtes libres de rédiger une </a:t>
            </a:r>
            <a:r>
              <a:rPr lang="fr-BE" b="1" dirty="0" smtClean="0"/>
              <a:t>brochure créative</a:t>
            </a:r>
            <a:r>
              <a:rPr lang="fr-BE" dirty="0" smtClean="0"/>
              <a:t>. Cependant, n’oubliez pas de donner au moins…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BE" dirty="0" smtClean="0"/>
              <a:t>… une brève </a:t>
            </a:r>
            <a:r>
              <a:rPr lang="fr-BE" b="1" dirty="0" smtClean="0"/>
              <a:t>biographie </a:t>
            </a:r>
            <a:r>
              <a:rPr lang="fr-BE" dirty="0" smtClean="0"/>
              <a:t>des deux frères.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BE" dirty="0" smtClean="0"/>
              <a:t>… les descriptions de </a:t>
            </a:r>
            <a:r>
              <a:rPr lang="fr-BE" b="1" dirty="0" smtClean="0"/>
              <a:t>trois films </a:t>
            </a:r>
            <a:r>
              <a:rPr lang="fr-BE" dirty="0" smtClean="0"/>
              <a:t>qu’ils ont réalisés.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BE" dirty="0" smtClean="0"/>
              <a:t>… un aperçu des </a:t>
            </a:r>
            <a:r>
              <a:rPr lang="fr-BE" b="1" dirty="0" smtClean="0"/>
              <a:t>prix</a:t>
            </a:r>
            <a:r>
              <a:rPr lang="fr-BE" dirty="0" smtClean="0"/>
              <a:t> les plus importants qu’ils ont déjà gagnés.</a:t>
            </a:r>
          </a:p>
          <a:p>
            <a:pPr marL="914400" lvl="1" indent="-514350">
              <a:buNone/>
            </a:pPr>
            <a:endParaRPr lang="fr-BE" dirty="0" smtClean="0"/>
          </a:p>
          <a:p>
            <a:pPr marL="514350" indent="-514350"/>
            <a:r>
              <a:rPr lang="fr-BE" dirty="0" smtClean="0"/>
              <a:t>Mais vous pouvez ajouter beaucoup d’autres choses, bien sûr! </a:t>
            </a:r>
            <a:r>
              <a:rPr lang="fr-BE" dirty="0" smtClean="0">
                <a:sym typeface="Wingdings" pitchFamily="2" charset="2"/>
              </a:rPr>
              <a:t></a:t>
            </a:r>
            <a:endParaRPr lang="fr-BE" dirty="0" smtClean="0"/>
          </a:p>
          <a:p>
            <a:pPr marL="514350" indent="-514350"/>
            <a:endParaRPr lang="fr-BE" dirty="0" smtClean="0"/>
          </a:p>
        </p:txBody>
      </p:sp>
      <p:pic>
        <p:nvPicPr>
          <p:cNvPr id="19460" name="Picture 4" descr="http://www.xn--icne-wqa.com/images/icones/8/6/pictograms-aem-0058-general-warning-haz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3501008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.standaardcdn.be/Assets/Images_Upload/2014/06/16/d12b0714-f535-11e3-a948-4500707672a5_web_scale_0.0578704_0.0578704__.jpg?scale=both&amp;format=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333500" y="-123826"/>
            <a:ext cx="10477500" cy="698182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AR JULIAN" pitchFamily="2" charset="0"/>
              </a:rPr>
              <a:t>Processus</a:t>
            </a:r>
            <a:r>
              <a:rPr lang="nl-BE" dirty="0" smtClean="0">
                <a:latin typeface="AR JULIAN" pitchFamily="2" charset="0"/>
              </a:rPr>
              <a:t> – </a:t>
            </a:r>
            <a:r>
              <a:rPr lang="nl-BE" dirty="0" err="1" smtClean="0">
                <a:latin typeface="AR JULIAN" pitchFamily="2" charset="0"/>
              </a:rPr>
              <a:t>Partie</a:t>
            </a:r>
            <a:r>
              <a:rPr lang="nl-BE" dirty="0" smtClean="0">
                <a:latin typeface="AR JULIAN" pitchFamily="2" charset="0"/>
              </a:rPr>
              <a:t> 2 (1)</a:t>
            </a:r>
            <a:endParaRPr lang="nl-BE" dirty="0">
              <a:latin typeface="AR JULIAN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5892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BE" b="1" u="sng" dirty="0" smtClean="0"/>
              <a:t>Présentation orale d’un film des Dardenne</a:t>
            </a:r>
          </a:p>
          <a:p>
            <a:pPr marL="514350" indent="-514350">
              <a:buFont typeface="+mj-lt"/>
              <a:buAutoNum type="arabicPeriod" startAt="2"/>
            </a:pPr>
            <a:endParaRPr lang="fr-BE" b="1" u="sng" dirty="0" smtClean="0"/>
          </a:p>
          <a:p>
            <a:pPr marL="514350" indent="-514350"/>
            <a:r>
              <a:rPr lang="fr-BE" dirty="0" smtClean="0"/>
              <a:t>Pendant ce cours, vous choisissez également un film des frères Dardenne que vous voulez regarder avec votre groupe.</a:t>
            </a:r>
          </a:p>
          <a:p>
            <a:pPr marL="514350" indent="-514350"/>
            <a:endParaRPr lang="fr-BE" dirty="0" smtClean="0"/>
          </a:p>
          <a:p>
            <a:pPr marL="514350" indent="-514350"/>
            <a:r>
              <a:rPr lang="fr-BE" dirty="0" smtClean="0"/>
              <a:t>Après avoir communiqué votre choix au professeur, vous avez encore deux semaines pour voir le film et pour préparer la petite présentation.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.standaardcdn.be/Assets/Images_Upload/2014/06/16/d12b0714-f535-11e3-a948-4500707672a5_web_scale_0.0578704_0.0578704__.jpg?scale=both&amp;format=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333500" y="-123826"/>
            <a:ext cx="10477500" cy="698182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AR JULIAN" pitchFamily="2" charset="0"/>
              </a:rPr>
              <a:t>Processus</a:t>
            </a:r>
            <a:r>
              <a:rPr lang="nl-BE" dirty="0" smtClean="0">
                <a:latin typeface="AR JULIAN" pitchFamily="2" charset="0"/>
              </a:rPr>
              <a:t> – </a:t>
            </a:r>
            <a:r>
              <a:rPr lang="nl-BE" dirty="0" err="1" smtClean="0">
                <a:latin typeface="AR JULIAN" pitchFamily="2" charset="0"/>
              </a:rPr>
              <a:t>Partie</a:t>
            </a:r>
            <a:r>
              <a:rPr lang="nl-BE" dirty="0" smtClean="0">
                <a:latin typeface="AR JULIAN" pitchFamily="2" charset="0"/>
              </a:rPr>
              <a:t> 2 (2)</a:t>
            </a:r>
            <a:endParaRPr lang="nl-BE" dirty="0">
              <a:latin typeface="AR JULIAN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58924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BE" b="1" u="sng" dirty="0" smtClean="0"/>
              <a:t>Présentation orale d’un film des Dardenne</a:t>
            </a:r>
          </a:p>
          <a:p>
            <a:pPr marL="514350" indent="-514350">
              <a:buFont typeface="+mj-lt"/>
              <a:buAutoNum type="arabicPeriod" startAt="2"/>
            </a:pPr>
            <a:endParaRPr lang="fr-BE" b="1" u="sng" dirty="0" smtClean="0"/>
          </a:p>
          <a:p>
            <a:pPr marL="514350" indent="-514350"/>
            <a:r>
              <a:rPr lang="fr-BE" dirty="0" smtClean="0"/>
              <a:t>Vous allez parler d’une manière </a:t>
            </a:r>
            <a:r>
              <a:rPr lang="fr-BE" b="1" dirty="0" smtClean="0"/>
              <a:t>enthousiaste </a:t>
            </a:r>
            <a:r>
              <a:rPr lang="fr-BE" dirty="0" smtClean="0"/>
              <a:t>sur le film pendant environ </a:t>
            </a:r>
            <a:r>
              <a:rPr lang="fr-BE" b="1" dirty="0" smtClean="0"/>
              <a:t>5 minutes </a:t>
            </a:r>
            <a:r>
              <a:rPr lang="fr-BE" dirty="0" smtClean="0"/>
              <a:t>(1-2 minutes par personne).</a:t>
            </a:r>
          </a:p>
          <a:p>
            <a:pPr marL="514350" indent="-514350"/>
            <a:endParaRPr lang="fr-BE" dirty="0" smtClean="0"/>
          </a:p>
          <a:p>
            <a:pPr marL="514350" indent="-514350"/>
            <a:r>
              <a:rPr lang="fr-BE" dirty="0" smtClean="0"/>
              <a:t>Vous expliquez </a:t>
            </a:r>
            <a:r>
              <a:rPr lang="fr-BE" b="1" dirty="0" smtClean="0"/>
              <a:t>pourquoi </a:t>
            </a:r>
            <a:r>
              <a:rPr lang="fr-BE" dirty="0" smtClean="0"/>
              <a:t>vous avez choisi le film en question, vous pouvez résumer </a:t>
            </a:r>
            <a:r>
              <a:rPr lang="fr-BE" b="1" dirty="0" smtClean="0"/>
              <a:t>l’histoire</a:t>
            </a:r>
            <a:r>
              <a:rPr lang="fr-BE" dirty="0" smtClean="0"/>
              <a:t>, décrire </a:t>
            </a:r>
            <a:r>
              <a:rPr lang="fr-BE" b="1" dirty="0" smtClean="0"/>
              <a:t>les personnages</a:t>
            </a:r>
            <a:r>
              <a:rPr lang="fr-BE" dirty="0" smtClean="0"/>
              <a:t>, etc.</a:t>
            </a:r>
          </a:p>
          <a:p>
            <a:pPr marL="514350" indent="-514350"/>
            <a:endParaRPr lang="fr-BE" dirty="0" smtClean="0"/>
          </a:p>
          <a:p>
            <a:pPr marL="514350" indent="-514350"/>
            <a:r>
              <a:rPr lang="fr-BE" dirty="0" smtClean="0"/>
              <a:t>D’abord vous allez présenter le film aux autres groupes, et puis vous pourrez faire la présentation pendant le festival!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s2.ds.static.rtbf.be/article/image/1248x702/0/8/d/fa84632d742f2729dc32ce8cb5d49733-140057981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60648" y="0"/>
            <a:ext cx="12191998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 JULIAN" pitchFamily="2" charset="0"/>
              </a:rPr>
              <a:t>Ressources</a:t>
            </a:r>
            <a:endParaRPr lang="nl-BE" dirty="0">
              <a:latin typeface="AR JULIAN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58924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fr-BE" dirty="0" smtClean="0"/>
              <a:t>	</a:t>
            </a:r>
            <a:r>
              <a:rPr lang="fr-BE" dirty="0" smtClean="0">
                <a:hlinkClick r:id="rId3"/>
              </a:rPr>
              <a:t>http://www.allocine.fr/personne/fichepersonne-8264/biographie/</a:t>
            </a:r>
            <a:endParaRPr lang="fr-BE" dirty="0" smtClean="0"/>
          </a:p>
          <a:p>
            <a:pPr marL="514350" indent="-514350">
              <a:buNone/>
            </a:pPr>
            <a:endParaRPr lang="fr-BE" dirty="0" smtClean="0"/>
          </a:p>
          <a:p>
            <a:pPr marL="514350" indent="-514350">
              <a:buNone/>
            </a:pPr>
            <a:r>
              <a:rPr lang="fr-BE" dirty="0" smtClean="0"/>
              <a:t>	</a:t>
            </a:r>
            <a:r>
              <a:rPr lang="fr-BE" dirty="0" smtClean="0">
                <a:hlinkClick r:id="rId4"/>
              </a:rPr>
              <a:t>http://www.allocine.fr/personne/fichepersonne-8265/biographie/</a:t>
            </a:r>
            <a:endParaRPr lang="fr-BE" dirty="0" smtClean="0"/>
          </a:p>
          <a:p>
            <a:pPr marL="514350" indent="-514350">
              <a:buNone/>
            </a:pPr>
            <a:endParaRPr lang="fr-BE" dirty="0" smtClean="0"/>
          </a:p>
          <a:p>
            <a:pPr marL="514350" indent="-514350">
              <a:buNone/>
            </a:pPr>
            <a:r>
              <a:rPr lang="fr-BE" dirty="0" smtClean="0"/>
              <a:t>	</a:t>
            </a:r>
            <a:r>
              <a:rPr lang="fr-BE" dirty="0" smtClean="0">
                <a:hlinkClick r:id="rId5"/>
              </a:rPr>
              <a:t>http://lesfilmsdufleuve.be/les-freres-dardenne/filmographies/</a:t>
            </a:r>
            <a:endParaRPr lang="fr-BE" dirty="0" smtClean="0"/>
          </a:p>
          <a:p>
            <a:pPr marL="514350" indent="-514350">
              <a:buNone/>
            </a:pPr>
            <a:endParaRPr lang="fr-BE" dirty="0" smtClean="0"/>
          </a:p>
          <a:p>
            <a:pPr marL="514350" indent="-514350">
              <a:buNone/>
            </a:pPr>
            <a:r>
              <a:rPr lang="fr-BE" dirty="0" smtClean="0"/>
              <a:t>	</a:t>
            </a:r>
            <a:r>
              <a:rPr lang="fr-BE" dirty="0" smtClean="0">
                <a:hlinkClick r:id="rId6"/>
              </a:rPr>
              <a:t>http://www.larousse.fr/encyclopedie/groupe-personnage/Dardenne/183810</a:t>
            </a:r>
            <a:endParaRPr lang="fr-BE" dirty="0" smtClean="0"/>
          </a:p>
          <a:p>
            <a:pPr marL="514350" indent="-514350">
              <a:buNone/>
            </a:pPr>
            <a:endParaRPr lang="fr-BE" dirty="0" smtClean="0"/>
          </a:p>
          <a:p>
            <a:pPr marL="514350" indent="-514350">
              <a:buNone/>
            </a:pPr>
            <a:r>
              <a:rPr lang="fr-BE" dirty="0" smtClean="0"/>
              <a:t>	</a:t>
            </a:r>
            <a:r>
              <a:rPr lang="fr-BE" dirty="0" smtClean="0">
                <a:hlinkClick r:id="rId7"/>
              </a:rPr>
              <a:t>http://cinema.encyclopedie.personnalites.bifi.fr/index.php?pk=17073</a:t>
            </a:r>
            <a:endParaRPr lang="fr-BE" dirty="0" smtClean="0"/>
          </a:p>
          <a:p>
            <a:pPr marL="514350" indent="-514350">
              <a:buNone/>
            </a:pPr>
            <a:endParaRPr lang="fr-BE" dirty="0" smtClean="0"/>
          </a:p>
          <a:p>
            <a:pPr marL="514350" indent="-514350">
              <a:buNone/>
            </a:pPr>
            <a:endParaRPr lang="fr-BE" dirty="0" smtClean="0"/>
          </a:p>
          <a:p>
            <a:pPr marL="514350" indent="-514350">
              <a:buNone/>
            </a:pPr>
            <a:endParaRPr lang="fr-BE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laudesuper.files.wordpress.com/2011/02/evaluatio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40151" y="1844824"/>
            <a:ext cx="3203849" cy="411508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l-BE" dirty="0" err="1" smtClean="0">
                <a:latin typeface="AR JULIAN" pitchFamily="2" charset="0"/>
              </a:rPr>
              <a:t>Évaluation</a:t>
            </a:r>
            <a:r>
              <a:rPr lang="nl-BE" dirty="0" smtClean="0">
                <a:latin typeface="AR JULIAN" pitchFamily="2" charset="0"/>
              </a:rPr>
              <a:t> (1)</a:t>
            </a:r>
            <a:endParaRPr lang="nl-BE" dirty="0">
              <a:latin typeface="AR JULIAN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fr-BE" dirty="0" smtClean="0"/>
              <a:t>Avez-vous terminé toutes les tâches de cette </a:t>
            </a:r>
            <a:r>
              <a:rPr lang="fr-BE" dirty="0" err="1" smtClean="0"/>
              <a:t>WebQuest</a:t>
            </a:r>
            <a:r>
              <a:rPr lang="fr-BE" dirty="0" smtClean="0"/>
              <a:t>? Très bien! </a:t>
            </a:r>
            <a:r>
              <a:rPr lang="fr-BE" dirty="0" smtClean="0">
                <a:sym typeface="Wingdings" pitchFamily="2" charset="2"/>
              </a:rPr>
              <a:t>Utilisez cette </a:t>
            </a:r>
            <a:r>
              <a:rPr lang="fr-BE" b="1" dirty="0" smtClean="0">
                <a:sym typeface="Wingdings" pitchFamily="2" charset="2"/>
              </a:rPr>
              <a:t>check-list</a:t>
            </a:r>
            <a:r>
              <a:rPr lang="fr-BE" dirty="0" smtClean="0">
                <a:sym typeface="Wingdings" pitchFamily="2" charset="2"/>
              </a:rPr>
              <a:t> pour vérifier si vous n’avez rien oublié. </a:t>
            </a:r>
          </a:p>
          <a:p>
            <a:pPr lvl="1">
              <a:buFont typeface="Wingdings" pitchFamily="2" charset="2"/>
              <a:buChar char="Ø"/>
            </a:pPr>
            <a:r>
              <a:rPr lang="fr-BE" dirty="0" smtClean="0">
                <a:sym typeface="Wingdings" pitchFamily="2" charset="2"/>
              </a:rPr>
              <a:t>Vous avez élaboré une </a:t>
            </a:r>
            <a:r>
              <a:rPr lang="fr-BE" u="sng" dirty="0" smtClean="0">
                <a:sym typeface="Wingdings" pitchFamily="2" charset="2"/>
              </a:rPr>
              <a:t>brochure informative</a:t>
            </a:r>
            <a:r>
              <a:rPr lang="fr-BE" dirty="0" smtClean="0">
                <a:sym typeface="Wingdings" pitchFamily="2" charset="2"/>
              </a:rPr>
              <a:t> qui contient au moins une brève biographie, une filmographie de 3 titres et un aperçu des prix.</a:t>
            </a:r>
          </a:p>
          <a:p>
            <a:pPr lvl="1">
              <a:buFont typeface="Wingdings" pitchFamily="2" charset="2"/>
              <a:buChar char="Ø"/>
            </a:pPr>
            <a:r>
              <a:rPr lang="fr-BE" dirty="0" smtClean="0">
                <a:sym typeface="Wingdings" pitchFamily="2" charset="2"/>
              </a:rPr>
              <a:t>Vous avez choisi un </a:t>
            </a:r>
            <a:r>
              <a:rPr lang="fr-BE" u="sng" dirty="0" smtClean="0">
                <a:sym typeface="Wingdings" pitchFamily="2" charset="2"/>
              </a:rPr>
              <a:t>film que vous allez voir et présenter en groupe</a:t>
            </a:r>
            <a:r>
              <a:rPr lang="fr-BE" dirty="0" smtClean="0">
                <a:sym typeface="Wingdings" pitchFamily="2" charset="2"/>
              </a:rPr>
              <a:t> (et vous avez déjà communiqué votre choix au professeur).</a:t>
            </a:r>
          </a:p>
          <a:p>
            <a:pPr lvl="1">
              <a:buNone/>
            </a:pPr>
            <a:endParaRPr lang="fr-BE" dirty="0" smtClean="0">
              <a:sym typeface="Wingdings" pitchFamily="2" charset="2"/>
            </a:endParaRPr>
          </a:p>
          <a:p>
            <a:r>
              <a:rPr lang="fr-BE" dirty="0" smtClean="0">
                <a:sym typeface="Wingdings" pitchFamily="2" charset="2"/>
              </a:rPr>
              <a:t>Avant d’envoyer votre brochure et pendant la préparation de la deuxième partie, vous pouvez consulter les </a:t>
            </a:r>
            <a:r>
              <a:rPr lang="fr-BE" b="1" dirty="0" smtClean="0">
                <a:sym typeface="Wingdings" pitchFamily="2" charset="2"/>
              </a:rPr>
              <a:t>critères d’évaluation</a:t>
            </a:r>
            <a:r>
              <a:rPr lang="fr-BE" dirty="0" smtClean="0">
                <a:sym typeface="Wingdings" pitchFamily="2" charset="2"/>
              </a:rPr>
              <a:t>.</a:t>
            </a:r>
            <a:endParaRPr lang="fr-BE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l-BE" dirty="0" err="1" smtClean="0">
                <a:latin typeface="AR JULIAN" pitchFamily="2" charset="0"/>
              </a:rPr>
              <a:t>Évaluation</a:t>
            </a:r>
            <a:r>
              <a:rPr lang="nl-BE" dirty="0" smtClean="0">
                <a:latin typeface="AR JULIAN" pitchFamily="2" charset="0"/>
              </a:rPr>
              <a:t> (2)</a:t>
            </a:r>
            <a:endParaRPr lang="nl-BE" dirty="0">
              <a:latin typeface="AR JULIAN" pitchFamily="2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07504" y="1246719"/>
          <a:ext cx="8928992" cy="52914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2288"/>
                <a:gridCol w="864096"/>
                <a:gridCol w="4320480"/>
                <a:gridCol w="1152128"/>
              </a:tblGrid>
              <a:tr h="352887"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Tâche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%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Critère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%</a:t>
                      </a:r>
                      <a:endParaRPr lang="nl-BE" dirty="0"/>
                    </a:p>
                  </a:txBody>
                  <a:tcPr/>
                </a:tc>
              </a:tr>
              <a:tr h="496736">
                <a:tc rowSpan="3">
                  <a:txBody>
                    <a:bodyPr/>
                    <a:lstStyle/>
                    <a:p>
                      <a:r>
                        <a:rPr lang="fr-BE" sz="2400" b="1" noProof="0" dirty="0" smtClean="0"/>
                        <a:t>Brochure (E.E.)</a:t>
                      </a:r>
                      <a:endParaRPr lang="fr-BE" sz="2400" b="1" noProof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fr-BE" sz="2400" noProof="0" dirty="0" smtClean="0"/>
                        <a:t>45 %</a:t>
                      </a:r>
                      <a:endParaRPr lang="fr-BE" sz="2400" noProof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noProof="0" smtClean="0"/>
                        <a:t>Contenu (biographie, 3 titres, prix,</a:t>
                      </a:r>
                      <a:r>
                        <a:rPr lang="fr-BE" baseline="0" noProof="0" smtClean="0"/>
                        <a:t>…)</a:t>
                      </a:r>
                      <a:endParaRPr lang="fr-B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20 %</a:t>
                      </a:r>
                      <a:endParaRPr lang="nl-BE" dirty="0"/>
                    </a:p>
                  </a:txBody>
                  <a:tcPr/>
                </a:tc>
              </a:tr>
              <a:tr h="709623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 smtClean="0"/>
                        <a:t>Langue (vocabulaire, grammaire et orthographe)</a:t>
                      </a:r>
                      <a:endParaRPr lang="fr-B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15 %</a:t>
                      </a:r>
                      <a:endParaRPr lang="nl-BE" dirty="0"/>
                    </a:p>
                  </a:txBody>
                  <a:tcPr/>
                </a:tc>
              </a:tr>
              <a:tr h="709623">
                <a:tc v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smtClean="0"/>
                        <a:t>Mise en page (structure, images, créativité)</a:t>
                      </a:r>
                      <a:endParaRPr lang="fr-BE" noProof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10 %</a:t>
                      </a:r>
                      <a:endParaRPr lang="nl-B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623">
                <a:tc rowSpan="3">
                  <a:txBody>
                    <a:bodyPr/>
                    <a:lstStyle/>
                    <a:p>
                      <a:r>
                        <a:rPr lang="fr-BE" sz="2400" b="1" noProof="0" dirty="0" smtClean="0"/>
                        <a:t>Présentation (E.O.)</a:t>
                      </a:r>
                      <a:endParaRPr lang="fr-BE" sz="2400" b="1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fr-BE" sz="2400" noProof="0" dirty="0" smtClean="0"/>
                        <a:t>40 %</a:t>
                      </a:r>
                      <a:endParaRPr lang="fr-BE" sz="240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noProof="0" smtClean="0"/>
                        <a:t>Contenu (résumé, personnages, motivation,…)</a:t>
                      </a:r>
                      <a:endParaRPr lang="fr-BE" noProof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20 %</a:t>
                      </a:r>
                      <a:endParaRPr lang="nl-B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09623">
                <a:tc v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 smtClean="0"/>
                        <a:t>Langue (vocabulaire,</a:t>
                      </a:r>
                      <a:r>
                        <a:rPr lang="fr-BE" baseline="0" noProof="0" dirty="0" smtClean="0"/>
                        <a:t> grammaire et rythme)</a:t>
                      </a:r>
                      <a:endParaRPr lang="fr-B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10 %</a:t>
                      </a:r>
                      <a:endParaRPr lang="nl-BE" dirty="0"/>
                    </a:p>
                  </a:txBody>
                  <a:tcPr/>
                </a:tc>
              </a:tr>
              <a:tr h="496736">
                <a:tc v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smtClean="0"/>
                        <a:t>Enthousiasme et créativité</a:t>
                      </a:r>
                      <a:endParaRPr lang="fr-BE" noProof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10 %</a:t>
                      </a:r>
                      <a:endParaRPr lang="nl-B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038">
                <a:tc rowSpan="2">
                  <a:txBody>
                    <a:bodyPr/>
                    <a:lstStyle/>
                    <a:p>
                      <a:r>
                        <a:rPr lang="fr-BE" sz="2400" b="1" noProof="0" dirty="0" err="1" smtClean="0"/>
                        <a:t>WebQuest</a:t>
                      </a:r>
                      <a:r>
                        <a:rPr lang="fr-BE" sz="2400" b="1" noProof="0" dirty="0" smtClean="0"/>
                        <a:t> </a:t>
                      </a:r>
                    </a:p>
                    <a:p>
                      <a:r>
                        <a:rPr lang="fr-BE" sz="2400" b="1" noProof="0" dirty="0" smtClean="0"/>
                        <a:t>(en général)</a:t>
                      </a:r>
                      <a:endParaRPr lang="fr-BE" sz="2400" b="1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fr-BE" sz="2400" noProof="0" dirty="0" smtClean="0"/>
                        <a:t>15 %</a:t>
                      </a:r>
                      <a:endParaRPr lang="fr-BE" sz="2400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BE" noProof="0" dirty="0" smtClean="0"/>
                        <a:t>Attitude en classe</a:t>
                      </a:r>
                      <a:endParaRPr lang="fr-BE" noProof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10 %</a:t>
                      </a:r>
                      <a:endParaRPr lang="nl-B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6736">
                <a:tc v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 smtClean="0"/>
                        <a:t>Gestion du temps</a:t>
                      </a:r>
                      <a:endParaRPr lang="fr-B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5 %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s1.ds.static.rtbf.be/article/image/1248x702/e/6/2/ace479ad68ca0dae9d30ccc4f542e3f1-1306089519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16632" y="0"/>
            <a:ext cx="12191998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AR JULIAN" pitchFamily="2" charset="0"/>
              </a:rPr>
              <a:t>Conclusion</a:t>
            </a:r>
            <a:endParaRPr lang="fr-BE" dirty="0">
              <a:latin typeface="AR JULIAN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r>
              <a:rPr lang="fr-BE" dirty="0" smtClean="0"/>
              <a:t>Félicitations! Vous avez terminé cette </a:t>
            </a:r>
            <a:r>
              <a:rPr lang="fr-BE" dirty="0" err="1" smtClean="0"/>
              <a:t>WebQuest</a:t>
            </a:r>
            <a:r>
              <a:rPr lang="fr-BE" dirty="0" smtClean="0"/>
              <a:t> sur la vie et l’œuvre des frères Dardenne.</a:t>
            </a:r>
          </a:p>
          <a:p>
            <a:endParaRPr lang="fr-BE" dirty="0" smtClean="0"/>
          </a:p>
          <a:p>
            <a:r>
              <a:rPr lang="fr-BE" dirty="0" smtClean="0"/>
              <a:t>Maintenant, vous pouvez envoyer votre brochure par mail au professeur.</a:t>
            </a:r>
          </a:p>
          <a:p>
            <a:endParaRPr lang="fr-BE" dirty="0" smtClean="0"/>
          </a:p>
          <a:p>
            <a:r>
              <a:rPr lang="fr-BE" dirty="0" smtClean="0"/>
              <a:t>Et dans deux semaines, vous allez présenter en groupe un film de ces cinéastes belges.</a:t>
            </a:r>
            <a:endParaRPr lang="fr-BE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s1.ds.static.rtbf.be/article/image/1248x702/e/6/2/ace479ad68ca0dae9d30ccc4f542e3f1-1306089519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16632" y="0"/>
            <a:ext cx="12191998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AR JULIAN" pitchFamily="2" charset="0"/>
              </a:rPr>
              <a:t>Conclusion</a:t>
            </a:r>
            <a:endParaRPr lang="fr-BE" dirty="0">
              <a:latin typeface="AR JULIAN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25144"/>
          </a:xfrm>
        </p:spPr>
        <p:txBody>
          <a:bodyPr>
            <a:normAutofit fontScale="77500" lnSpcReduction="20000"/>
          </a:bodyPr>
          <a:lstStyle/>
          <a:p>
            <a:r>
              <a:rPr lang="fr-BE" dirty="0" smtClean="0"/>
              <a:t>Vous vous rendez compte que </a:t>
            </a:r>
            <a:r>
              <a:rPr lang="fr-BE" b="1" dirty="0" smtClean="0"/>
              <a:t>vous avez appris beaucoup de choses</a:t>
            </a:r>
            <a:r>
              <a:rPr lang="fr-BE" dirty="0" smtClean="0"/>
              <a:t> pendant cette </a:t>
            </a:r>
            <a:r>
              <a:rPr lang="fr-BE" dirty="0" err="1" smtClean="0"/>
              <a:t>WebQuest</a:t>
            </a:r>
            <a:r>
              <a:rPr lang="fr-BE" dirty="0" smtClean="0"/>
              <a:t>?</a:t>
            </a:r>
          </a:p>
          <a:p>
            <a:endParaRPr lang="fr-BE" dirty="0" smtClean="0"/>
          </a:p>
          <a:p>
            <a:r>
              <a:rPr lang="fr-BE" dirty="0" smtClean="0"/>
              <a:t>Après avoir complété toutes les tâches,…</a:t>
            </a:r>
          </a:p>
          <a:p>
            <a:pPr lvl="1">
              <a:buFont typeface="Wingdings" pitchFamily="2" charset="2"/>
              <a:buChar char="Ø"/>
            </a:pPr>
            <a:r>
              <a:rPr lang="fr-BE" dirty="0" smtClean="0"/>
              <a:t>… vous avez </a:t>
            </a:r>
            <a:r>
              <a:rPr lang="fr-BE" u="sng" dirty="0" smtClean="0"/>
              <a:t>élargi vos connaissances</a:t>
            </a:r>
            <a:r>
              <a:rPr lang="fr-BE" dirty="0" smtClean="0"/>
              <a:t> sur la vie et l’œuvre des frères Dardenne.</a:t>
            </a:r>
          </a:p>
          <a:p>
            <a:pPr lvl="1">
              <a:buFont typeface="Wingdings" pitchFamily="2" charset="2"/>
              <a:buChar char="Ø"/>
            </a:pPr>
            <a:r>
              <a:rPr lang="fr-BE" dirty="0" smtClean="0"/>
              <a:t>… vous êtes capables de </a:t>
            </a:r>
            <a:r>
              <a:rPr lang="fr-BE" u="sng" dirty="0" smtClean="0"/>
              <a:t>rechercher des informations</a:t>
            </a:r>
            <a:r>
              <a:rPr lang="fr-BE" dirty="0" smtClean="0"/>
              <a:t> générales et spécifiques sur Internet, à l’aide des ressources proposées.</a:t>
            </a:r>
          </a:p>
          <a:p>
            <a:pPr lvl="1">
              <a:buFont typeface="Wingdings" pitchFamily="2" charset="2"/>
              <a:buChar char="Ø"/>
            </a:pPr>
            <a:r>
              <a:rPr lang="fr-BE" dirty="0" smtClean="0"/>
              <a:t>… vous êtes capables de </a:t>
            </a:r>
            <a:r>
              <a:rPr lang="fr-BE" u="sng" dirty="0" smtClean="0"/>
              <a:t>structurer</a:t>
            </a:r>
            <a:r>
              <a:rPr lang="fr-BE" dirty="0" smtClean="0"/>
              <a:t> ces données dans une brochure attrayante.</a:t>
            </a:r>
          </a:p>
          <a:p>
            <a:pPr lvl="1">
              <a:buFont typeface="Wingdings" pitchFamily="2" charset="2"/>
              <a:buChar char="Ø"/>
            </a:pPr>
            <a:r>
              <a:rPr lang="fr-BE" dirty="0" smtClean="0"/>
              <a:t>… vous êtes capables de </a:t>
            </a:r>
            <a:r>
              <a:rPr lang="fr-BE" u="sng" dirty="0" smtClean="0"/>
              <a:t>présenter oralement</a:t>
            </a:r>
            <a:r>
              <a:rPr lang="fr-BE" dirty="0" smtClean="0"/>
              <a:t> un film des frères Dardenne d’une manière correcte et enthousiaste.</a:t>
            </a:r>
          </a:p>
          <a:p>
            <a:pPr lvl="1">
              <a:buFont typeface="Wingdings" pitchFamily="2" charset="2"/>
              <a:buChar char="Ø"/>
            </a:pPr>
            <a:r>
              <a:rPr lang="fr-BE" dirty="0" smtClean="0"/>
              <a:t>… vous êtes capables de </a:t>
            </a:r>
            <a:r>
              <a:rPr lang="fr-BE" u="sng" dirty="0" smtClean="0"/>
              <a:t>travailler en groupe</a:t>
            </a:r>
            <a:r>
              <a:rPr lang="fr-BE" dirty="0" smtClean="0"/>
              <a:t> pendant l’élaboration des deux tâches.</a:t>
            </a:r>
          </a:p>
          <a:p>
            <a:pPr lvl="1">
              <a:buFont typeface="Wingdings" pitchFamily="2" charset="2"/>
              <a:buChar char="Ø"/>
            </a:pPr>
            <a:r>
              <a:rPr lang="fr-BE" dirty="0" smtClean="0"/>
              <a:t>… vous avez plus d’</a:t>
            </a:r>
            <a:r>
              <a:rPr lang="fr-BE" u="sng" dirty="0" smtClean="0"/>
              <a:t>intérêt</a:t>
            </a:r>
            <a:r>
              <a:rPr lang="fr-BE" dirty="0" smtClean="0"/>
              <a:t> dans le cinéma belge francophone.</a:t>
            </a:r>
            <a:endParaRPr lang="fr-B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1.nieuwsbladcdn.be/Assets/Images_Upload/2014/05/20/58ad530c-e007-11e3-aeff-93deec2b12d8_web_scale_0.1098633_0.1098633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477500" cy="76581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229600" cy="1143000"/>
          </a:xfrm>
        </p:spPr>
        <p:txBody>
          <a:bodyPr/>
          <a:lstStyle/>
          <a:p>
            <a:r>
              <a:rPr lang="nl-BE" sz="5400" dirty="0" smtClean="0">
                <a:latin typeface="AR JULIAN" pitchFamily="2" charset="0"/>
              </a:rPr>
              <a:t>Fin</a:t>
            </a:r>
            <a:endParaRPr lang="nl-BE" dirty="0">
              <a:latin typeface="AR JULI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ostalgie.be/images/journal-du-cinema/2014/4-avril/dardenn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340768" y="0"/>
            <a:ext cx="14506575" cy="9525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AR JULIAN" pitchFamily="2" charset="0"/>
              </a:rPr>
              <a:t>Introduction</a:t>
            </a:r>
            <a:r>
              <a:rPr lang="nl-BE" dirty="0" smtClean="0">
                <a:latin typeface="AR JULIAN" pitchFamily="2" charset="0"/>
              </a:rPr>
              <a:t> (1)</a:t>
            </a:r>
            <a:endParaRPr lang="nl-BE" dirty="0">
              <a:latin typeface="AR JULIAN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781128"/>
          </a:xfrm>
        </p:spPr>
        <p:txBody>
          <a:bodyPr/>
          <a:lstStyle/>
          <a:p>
            <a:r>
              <a:rPr lang="fr-BE" b="1" dirty="0" smtClean="0"/>
              <a:t>Avez-vous déjà vu des films francophones? </a:t>
            </a:r>
            <a:r>
              <a:rPr lang="fr-BE" i="1" dirty="0" smtClean="0"/>
              <a:t>Le Fabuleux Destin d’Amélie Poulain</a:t>
            </a:r>
            <a:r>
              <a:rPr lang="fr-BE" dirty="0" smtClean="0"/>
              <a:t>, </a:t>
            </a:r>
            <a:r>
              <a:rPr lang="fr-BE" i="1" dirty="0" smtClean="0"/>
              <a:t>Bienvenue chez les </a:t>
            </a:r>
            <a:r>
              <a:rPr lang="fr-BE" i="1" dirty="0" err="1" smtClean="0"/>
              <a:t>Ch’tis</a:t>
            </a:r>
            <a:r>
              <a:rPr lang="fr-BE" dirty="0" smtClean="0"/>
              <a:t>, </a:t>
            </a:r>
            <a:r>
              <a:rPr lang="fr-BE" i="1" dirty="0" smtClean="0"/>
              <a:t>Intouchables</a:t>
            </a:r>
            <a:r>
              <a:rPr lang="fr-BE" dirty="0" smtClean="0"/>
              <a:t>, ou encore d’autres?</a:t>
            </a:r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endParaRPr lang="fr-BE" dirty="0" smtClean="0"/>
          </a:p>
          <a:p>
            <a:r>
              <a:rPr lang="fr-BE" dirty="0" smtClean="0"/>
              <a:t>C’est déjà très bien! Néanmoins, ce sont tous des films français, alors qu’il existe aussi beaucoup de </a:t>
            </a:r>
            <a:r>
              <a:rPr lang="fr-BE" b="1" dirty="0" smtClean="0"/>
              <a:t>films belges francophones</a:t>
            </a:r>
            <a:r>
              <a:rPr lang="fr-BE" dirty="0" smtClean="0"/>
              <a:t>… C’est quelque chose dont il faut être fier! </a:t>
            </a:r>
            <a:r>
              <a:rPr lang="fr-BE" dirty="0" smtClean="0">
                <a:sym typeface="Wingdings" pitchFamily="2" charset="2"/>
              </a:rPr>
              <a:t></a:t>
            </a:r>
            <a:endParaRPr lang="fr-BE" dirty="0"/>
          </a:p>
        </p:txBody>
      </p:sp>
      <p:pic>
        <p:nvPicPr>
          <p:cNvPr id="4100" name="Picture 4" descr="http://aws.vdkimg.com/vk_list/9/0/9/6/909607_photo_scale_740x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40968"/>
            <a:ext cx="5400600" cy="1255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ostalgie.be/images/journal-du-cinema/2014/4-avril/dardenn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340768" y="0"/>
            <a:ext cx="14506575" cy="9525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AR JULIAN" pitchFamily="2" charset="0"/>
              </a:rPr>
              <a:t>Introduction</a:t>
            </a:r>
            <a:r>
              <a:rPr lang="nl-BE" dirty="0" smtClean="0">
                <a:latin typeface="AR JULIAN" pitchFamily="2" charset="0"/>
              </a:rPr>
              <a:t> (2)</a:t>
            </a:r>
            <a:endParaRPr lang="nl-BE" dirty="0">
              <a:latin typeface="AR JULIAN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428800"/>
            <a:ext cx="8712968" cy="5429200"/>
          </a:xfrm>
        </p:spPr>
        <p:txBody>
          <a:bodyPr>
            <a:normAutofit/>
          </a:bodyPr>
          <a:lstStyle/>
          <a:p>
            <a:r>
              <a:rPr lang="fr-BE" dirty="0" smtClean="0"/>
              <a:t>Est-ce que vous avez déjà entendu parler des </a:t>
            </a:r>
            <a:r>
              <a:rPr lang="fr-BE" b="1" dirty="0" smtClean="0"/>
              <a:t>frères Dardenne</a:t>
            </a:r>
            <a:r>
              <a:rPr lang="fr-BE" dirty="0" smtClean="0"/>
              <a:t>? Connaissez-vous leurs prénoms? Et leur profession?</a:t>
            </a:r>
          </a:p>
          <a:p>
            <a:endParaRPr lang="fr-BE" dirty="0" smtClean="0"/>
          </a:p>
          <a:p>
            <a:endParaRPr lang="fr-BE" dirty="0" smtClean="0"/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endParaRPr lang="fr-BE" dirty="0" smtClean="0"/>
          </a:p>
          <a:p>
            <a:pPr algn="ctr">
              <a:buNone/>
            </a:pPr>
            <a:r>
              <a:rPr lang="fr-BE" sz="2000" dirty="0" smtClean="0"/>
              <a:t>Une petite astuce pour vous aider… Qu’est-ce qu’ils ont gagné?</a:t>
            </a:r>
          </a:p>
          <a:p>
            <a:pPr algn="r">
              <a:buNone/>
            </a:pPr>
            <a:endParaRPr lang="fr-BE" sz="1400" dirty="0" smtClean="0"/>
          </a:p>
          <a:p>
            <a:pPr algn="r">
              <a:buNone/>
            </a:pPr>
            <a:r>
              <a:rPr lang="fr-BE" sz="1400" dirty="0" smtClean="0"/>
              <a:t>Découvrez les réponses à la page suivante…</a:t>
            </a:r>
            <a:endParaRPr lang="fr-BE" sz="1400" dirty="0"/>
          </a:p>
        </p:txBody>
      </p:sp>
      <p:pic>
        <p:nvPicPr>
          <p:cNvPr id="1026" name="Picture 2" descr="http://www.smh.com.au/ffximage/2005/05/23/palmdor_wideweb__430x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068960"/>
            <a:ext cx="3557910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ostalgie.be/images/journal-du-cinema/2014/4-avril/dardenn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340768" y="0"/>
            <a:ext cx="14506575" cy="9525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AR JULIAN" pitchFamily="2" charset="0"/>
              </a:rPr>
              <a:t>Introduction</a:t>
            </a:r>
            <a:r>
              <a:rPr lang="nl-BE" dirty="0" smtClean="0">
                <a:latin typeface="AR JULIAN" pitchFamily="2" charset="0"/>
              </a:rPr>
              <a:t> (3)</a:t>
            </a:r>
            <a:endParaRPr lang="nl-BE" dirty="0">
              <a:latin typeface="AR JULIAN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257800"/>
          </a:xfrm>
        </p:spPr>
        <p:txBody>
          <a:bodyPr>
            <a:normAutofit/>
          </a:bodyPr>
          <a:lstStyle/>
          <a:p>
            <a:r>
              <a:rPr lang="fr-BE" dirty="0" smtClean="0"/>
              <a:t>Dans cette </a:t>
            </a:r>
            <a:r>
              <a:rPr lang="fr-BE" dirty="0" err="1" smtClean="0"/>
              <a:t>WebQuest</a:t>
            </a:r>
            <a:r>
              <a:rPr lang="fr-BE" dirty="0" smtClean="0"/>
              <a:t>, vous allez découvrir l’œuvre des frères Dardenne, les </a:t>
            </a:r>
            <a:r>
              <a:rPr lang="fr-BE" b="1" dirty="0" smtClean="0"/>
              <a:t>réalisateurs</a:t>
            </a:r>
            <a:r>
              <a:rPr lang="fr-BE" dirty="0" smtClean="0"/>
              <a:t> les plus célèbres du cinéma belge francophone.</a:t>
            </a:r>
          </a:p>
          <a:p>
            <a:endParaRPr lang="fr-BE" dirty="0"/>
          </a:p>
          <a:p>
            <a:r>
              <a:rPr lang="fr-BE" b="1" dirty="0" smtClean="0"/>
              <a:t>Jean-Pierre et Luc </a:t>
            </a:r>
            <a:r>
              <a:rPr lang="fr-BE" dirty="0" smtClean="0"/>
              <a:t>Dardenne ont déjà fait plus de dix films et ils les réalisent toujours en commun!</a:t>
            </a:r>
          </a:p>
          <a:p>
            <a:endParaRPr lang="fr-BE" dirty="0"/>
          </a:p>
          <a:p>
            <a:r>
              <a:rPr lang="fr-BE" dirty="0" smtClean="0"/>
              <a:t>Leur œuvre est reconnue au niveau international: ils ont gagné </a:t>
            </a:r>
            <a:r>
              <a:rPr lang="fr-BE" b="1" dirty="0" smtClean="0"/>
              <a:t>la Palme d’Or </a:t>
            </a:r>
            <a:r>
              <a:rPr lang="fr-BE" dirty="0" smtClean="0"/>
              <a:t>à Cannes… deux fois!!</a:t>
            </a:r>
            <a:endParaRPr lang="fr-B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cus.levif.be/medias/130/67041_freres-dardenne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756592" y="0"/>
            <a:ext cx="102953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AR JULIAN" pitchFamily="2" charset="0"/>
              </a:rPr>
              <a:t>Tâche</a:t>
            </a:r>
            <a:r>
              <a:rPr lang="nl-BE" dirty="0" smtClean="0">
                <a:latin typeface="AR JULIAN" pitchFamily="2" charset="0"/>
              </a:rPr>
              <a:t> (1)</a:t>
            </a:r>
            <a:endParaRPr lang="nl-BE" dirty="0">
              <a:latin typeface="AR JULIAN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257800"/>
          </a:xfrm>
        </p:spPr>
        <p:txBody>
          <a:bodyPr>
            <a:normAutofit/>
          </a:bodyPr>
          <a:lstStyle/>
          <a:p>
            <a:r>
              <a:rPr lang="fr-BE" dirty="0" smtClean="0"/>
              <a:t>La sixième année organise bientôt </a:t>
            </a:r>
            <a:r>
              <a:rPr lang="fr-BE" b="1" dirty="0" smtClean="0"/>
              <a:t>un festival du cinéma francophone</a:t>
            </a:r>
            <a:r>
              <a:rPr lang="fr-BE" dirty="0" smtClean="0"/>
              <a:t>, que tous les autres élèves de l’école peuvent visiter.</a:t>
            </a:r>
          </a:p>
          <a:p>
            <a:endParaRPr lang="fr-BE" dirty="0" smtClean="0"/>
          </a:p>
          <a:p>
            <a:r>
              <a:rPr lang="fr-BE" dirty="0" smtClean="0"/>
              <a:t>Votre classe a choisi d’élaborer une activité autour des </a:t>
            </a:r>
            <a:r>
              <a:rPr lang="fr-BE" b="1" dirty="0" smtClean="0"/>
              <a:t>frères Dardenne</a:t>
            </a:r>
            <a:r>
              <a:rPr lang="fr-BE" dirty="0" smtClean="0"/>
              <a:t>. </a:t>
            </a:r>
          </a:p>
          <a:p>
            <a:endParaRPr lang="fr-BE" dirty="0" smtClean="0"/>
          </a:p>
          <a:p>
            <a:r>
              <a:rPr lang="fr-BE" dirty="0" smtClean="0"/>
              <a:t>La tâche se compose de </a:t>
            </a:r>
            <a:r>
              <a:rPr lang="fr-BE" b="1" dirty="0" smtClean="0"/>
              <a:t>deux parties </a:t>
            </a:r>
            <a:r>
              <a:rPr lang="fr-BE" dirty="0" smtClean="0"/>
              <a:t>et vous travaillez en groupes de </a:t>
            </a:r>
            <a:r>
              <a:rPr lang="fr-BE" b="1" dirty="0" smtClean="0"/>
              <a:t>3-4 personnes</a:t>
            </a:r>
            <a:r>
              <a:rPr lang="fr-BE" dirty="0" smtClean="0"/>
              <a:t>.</a:t>
            </a:r>
            <a:endParaRPr lang="fr-BE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cus.levif.be/medias/130/67041_freres-dardenne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756592" y="0"/>
            <a:ext cx="102953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AR JULIAN" pitchFamily="2" charset="0"/>
              </a:rPr>
              <a:t>Tâche</a:t>
            </a:r>
            <a:r>
              <a:rPr lang="nl-BE" dirty="0" smtClean="0">
                <a:latin typeface="AR JULIAN" pitchFamily="2" charset="0"/>
              </a:rPr>
              <a:t> (2)</a:t>
            </a:r>
            <a:endParaRPr lang="nl-BE" dirty="0">
              <a:latin typeface="AR JULIAN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 dirty="0" smtClean="0"/>
              <a:t>D’abord, vous allez rédiger </a:t>
            </a:r>
            <a:r>
              <a:rPr lang="fr-BE" b="1" dirty="0" smtClean="0"/>
              <a:t>une brochure informative</a:t>
            </a:r>
            <a:r>
              <a:rPr lang="fr-BE" dirty="0" smtClean="0"/>
              <a:t> sur les frères Dardenne.</a:t>
            </a:r>
          </a:p>
          <a:p>
            <a:pPr lvl="1"/>
            <a:r>
              <a:rPr lang="fr-BE" dirty="0" smtClean="0"/>
              <a:t>Vous remettez cette brochure à la fin de ce cours sous forme d’un fichier Word.</a:t>
            </a:r>
          </a:p>
          <a:p>
            <a:pPr lvl="1"/>
            <a:endParaRPr lang="fr-BE" dirty="0" smtClean="0"/>
          </a:p>
          <a:p>
            <a:pPr marL="514350" indent="-514350">
              <a:buFont typeface="+mj-lt"/>
              <a:buAutoNum type="arabicPeriod"/>
            </a:pPr>
            <a:r>
              <a:rPr lang="fr-BE" dirty="0" smtClean="0"/>
              <a:t>Ensuite, chaque groupe fera </a:t>
            </a:r>
            <a:r>
              <a:rPr lang="fr-BE" b="1" dirty="0" smtClean="0"/>
              <a:t>une présentation orale</a:t>
            </a:r>
            <a:r>
              <a:rPr lang="fr-BE" dirty="0" smtClean="0"/>
              <a:t> sur un des films des frères Dardenne.</a:t>
            </a:r>
          </a:p>
          <a:p>
            <a:pPr lvl="1"/>
            <a:r>
              <a:rPr lang="fr-BE" dirty="0" smtClean="0"/>
              <a:t>Pendant ce cours, vous vous mettez d’accord sur le film et vous communiquez votre choix au professeur.</a:t>
            </a:r>
          </a:p>
          <a:p>
            <a:pPr lvl="1"/>
            <a:r>
              <a:rPr lang="fr-BE" dirty="0" smtClean="0"/>
              <a:t>Après, vous avez encore deux semaines pour regarder le film et pour préparer la présentation.</a:t>
            </a:r>
            <a:endParaRPr lang="fr-B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ds1.ds.static.rtbf.be/article/image/1248x702/b/7/5/f9ff6540c092abd6a77908c034710a04-1388730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2191998" cy="6858000"/>
          </a:xfrm>
          <a:prstGeom prst="rect">
            <a:avLst/>
          </a:prstGeom>
          <a:noFill/>
        </p:spPr>
      </p:pic>
      <p:sp>
        <p:nvSpPr>
          <p:cNvPr id="6" name="Toelichting met afgeronde rechthoek 5"/>
          <p:cNvSpPr/>
          <p:nvPr/>
        </p:nvSpPr>
        <p:spPr>
          <a:xfrm>
            <a:off x="107504" y="116632"/>
            <a:ext cx="2304256" cy="1296144"/>
          </a:xfrm>
          <a:prstGeom prst="wedgeRoundRectCallout">
            <a:avLst>
              <a:gd name="adj1" fmla="val -7355"/>
              <a:gd name="adj2" fmla="val 93282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 err="1" smtClean="0">
                <a:solidFill>
                  <a:schemeClr val="tx1"/>
                </a:solidFill>
              </a:rPr>
              <a:t>C’est</a:t>
            </a:r>
            <a:r>
              <a:rPr lang="nl-BE" sz="2800" dirty="0" smtClean="0">
                <a:solidFill>
                  <a:schemeClr val="tx1"/>
                </a:solidFill>
              </a:rPr>
              <a:t> </a:t>
            </a:r>
            <a:r>
              <a:rPr lang="nl-BE" sz="2800" dirty="0" err="1" smtClean="0">
                <a:solidFill>
                  <a:schemeClr val="tx1"/>
                </a:solidFill>
              </a:rPr>
              <a:t>clair</a:t>
            </a:r>
            <a:r>
              <a:rPr lang="nl-BE" sz="2800" dirty="0" smtClean="0">
                <a:solidFill>
                  <a:schemeClr val="tx1"/>
                </a:solidFill>
              </a:rPr>
              <a:t> </a:t>
            </a:r>
            <a:r>
              <a:rPr lang="nl-BE" sz="2800" dirty="0" err="1" smtClean="0">
                <a:solidFill>
                  <a:schemeClr val="tx1"/>
                </a:solidFill>
              </a:rPr>
              <a:t>pour</a:t>
            </a:r>
            <a:r>
              <a:rPr lang="nl-BE" sz="2800" dirty="0" smtClean="0">
                <a:solidFill>
                  <a:schemeClr val="tx1"/>
                </a:solidFill>
              </a:rPr>
              <a:t> </a:t>
            </a:r>
            <a:r>
              <a:rPr lang="nl-BE" sz="2800" dirty="0" err="1" smtClean="0">
                <a:solidFill>
                  <a:schemeClr val="tx1"/>
                </a:solidFill>
              </a:rPr>
              <a:t>vous</a:t>
            </a:r>
            <a:r>
              <a:rPr lang="nl-BE" sz="2800" dirty="0" smtClean="0">
                <a:solidFill>
                  <a:schemeClr val="tx1"/>
                </a:solidFill>
              </a:rPr>
              <a:t>?</a:t>
            </a:r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7" name="Toelichting met afgeronde rechthoek 6"/>
          <p:cNvSpPr/>
          <p:nvPr/>
        </p:nvSpPr>
        <p:spPr>
          <a:xfrm>
            <a:off x="4572000" y="116632"/>
            <a:ext cx="2520280" cy="1008112"/>
          </a:xfrm>
          <a:prstGeom prst="wedgeRoundRectCallout">
            <a:avLst>
              <a:gd name="adj1" fmla="val -11879"/>
              <a:gd name="adj2" fmla="val 86436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 err="1" smtClean="0">
                <a:solidFill>
                  <a:schemeClr val="tx1"/>
                </a:solidFill>
              </a:rPr>
              <a:t>Alors</a:t>
            </a:r>
            <a:r>
              <a:rPr lang="nl-BE" sz="2800" dirty="0" smtClean="0">
                <a:solidFill>
                  <a:schemeClr val="tx1"/>
                </a:solidFill>
              </a:rPr>
              <a:t>, </a:t>
            </a:r>
            <a:r>
              <a:rPr lang="nl-BE" sz="2800" dirty="0" err="1" smtClean="0">
                <a:solidFill>
                  <a:schemeClr val="tx1"/>
                </a:solidFill>
              </a:rPr>
              <a:t>on</a:t>
            </a:r>
            <a:r>
              <a:rPr lang="nl-BE" sz="2800" dirty="0" smtClean="0">
                <a:solidFill>
                  <a:schemeClr val="tx1"/>
                </a:solidFill>
              </a:rPr>
              <a:t> y va!</a:t>
            </a:r>
            <a:endParaRPr lang="nl-B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.standaardcdn.be/Assets/Images_Upload/2014/06/16/d12b0714-f535-11e3-a948-4500707672a5_web_scale_0.0578704_0.0578704__.jpg?scale=both&amp;format=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333500" y="-123826"/>
            <a:ext cx="10477500" cy="698182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AR JULIAN" pitchFamily="2" charset="0"/>
              </a:rPr>
              <a:t>Processus</a:t>
            </a:r>
            <a:r>
              <a:rPr lang="nl-BE" dirty="0" smtClean="0">
                <a:latin typeface="AR JULIAN" pitchFamily="2" charset="0"/>
              </a:rPr>
              <a:t> – </a:t>
            </a:r>
            <a:r>
              <a:rPr lang="nl-BE" dirty="0" err="1" smtClean="0">
                <a:latin typeface="AR JULIAN" pitchFamily="2" charset="0"/>
              </a:rPr>
              <a:t>Partie</a:t>
            </a:r>
            <a:r>
              <a:rPr lang="nl-BE" dirty="0" smtClean="0">
                <a:latin typeface="AR JULIAN" pitchFamily="2" charset="0"/>
              </a:rPr>
              <a:t> 1 (1)</a:t>
            </a:r>
            <a:endParaRPr lang="nl-BE" dirty="0">
              <a:latin typeface="AR JULIAN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5892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 b="1" u="sng" dirty="0" smtClean="0"/>
              <a:t>Rédaction d’une brochure informative</a:t>
            </a:r>
          </a:p>
          <a:p>
            <a:pPr marL="514350" indent="-514350">
              <a:buFont typeface="+mj-lt"/>
              <a:buAutoNum type="arabicPeriod"/>
            </a:pPr>
            <a:endParaRPr lang="fr-BE" dirty="0" smtClean="0"/>
          </a:p>
          <a:p>
            <a:pPr marL="514350" indent="-514350"/>
            <a:r>
              <a:rPr lang="fr-BE" dirty="0" smtClean="0"/>
              <a:t>Dans un fichier Word, vous élaborez une brochure contenant des </a:t>
            </a:r>
            <a:r>
              <a:rPr lang="fr-BE" b="1" dirty="0" smtClean="0"/>
              <a:t>informations générales sur la vie et l’œuvre</a:t>
            </a:r>
            <a:r>
              <a:rPr lang="fr-BE" dirty="0" smtClean="0"/>
              <a:t> des frères Dardenne.</a:t>
            </a:r>
          </a:p>
          <a:p>
            <a:pPr marL="514350" indent="-514350"/>
            <a:endParaRPr lang="fr-BE" dirty="0" smtClean="0"/>
          </a:p>
          <a:p>
            <a:pPr marL="514350" indent="-514350"/>
            <a:r>
              <a:rPr lang="fr-BE" dirty="0" smtClean="0"/>
              <a:t>La brochure sera distribuée pendant le festival du cinéma francophone!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.standaardcdn.be/Assets/Images_Upload/2014/06/16/d12b0714-f535-11e3-a948-4500707672a5_web_scale_0.0578704_0.0578704__.jpg?scale=both&amp;format=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333500" y="-123826"/>
            <a:ext cx="10477500" cy="698182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AR JULIAN" pitchFamily="2" charset="0"/>
              </a:rPr>
              <a:t>Processus</a:t>
            </a:r>
            <a:r>
              <a:rPr lang="nl-BE" dirty="0" smtClean="0">
                <a:latin typeface="AR JULIAN" pitchFamily="2" charset="0"/>
              </a:rPr>
              <a:t> – </a:t>
            </a:r>
            <a:r>
              <a:rPr lang="nl-BE" dirty="0" err="1" smtClean="0">
                <a:latin typeface="AR JULIAN" pitchFamily="2" charset="0"/>
              </a:rPr>
              <a:t>Partie</a:t>
            </a:r>
            <a:r>
              <a:rPr lang="nl-BE" dirty="0" smtClean="0">
                <a:latin typeface="AR JULIAN" pitchFamily="2" charset="0"/>
              </a:rPr>
              <a:t> 1 (2)</a:t>
            </a:r>
            <a:endParaRPr lang="nl-BE" dirty="0">
              <a:latin typeface="AR JULIAN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58924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 b="1" u="sng" dirty="0" smtClean="0"/>
              <a:t>Rédaction d’une brochure informative</a:t>
            </a:r>
          </a:p>
          <a:p>
            <a:pPr marL="514350" indent="-514350">
              <a:buNone/>
            </a:pPr>
            <a:endParaRPr lang="fr-BE" dirty="0" smtClean="0"/>
          </a:p>
          <a:p>
            <a:pPr marL="514350" indent="-514350"/>
            <a:r>
              <a:rPr lang="fr-BE" dirty="0" smtClean="0"/>
              <a:t>Afin de travailler d’une manière bien structurée, chaque membre du groupe doit remplir un </a:t>
            </a:r>
            <a:r>
              <a:rPr lang="fr-BE" b="1" dirty="0" smtClean="0"/>
              <a:t>rôle</a:t>
            </a:r>
            <a:r>
              <a:rPr lang="fr-BE" dirty="0" smtClean="0"/>
              <a:t> spécifique. Vous distribuez donc les rôles suivants:</a:t>
            </a:r>
          </a:p>
          <a:p>
            <a:pPr marL="914400" lvl="1" indent="-514350"/>
            <a:r>
              <a:rPr lang="fr-BE" b="1" dirty="0" smtClean="0"/>
              <a:t>« Le chef »: </a:t>
            </a:r>
            <a:r>
              <a:rPr lang="fr-BE" dirty="0" smtClean="0"/>
              <a:t>organise la collaboration dans le groupe et envoie la brochure au professeur.</a:t>
            </a:r>
          </a:p>
          <a:p>
            <a:pPr marL="914400" lvl="1" indent="-514350"/>
            <a:r>
              <a:rPr lang="fr-BE" b="1" dirty="0" smtClean="0"/>
              <a:t>« Le rédacteur »</a:t>
            </a:r>
            <a:r>
              <a:rPr lang="fr-BE" dirty="0" smtClean="0"/>
              <a:t>: combine les différentes parties de la brochure pour en faire un texte cohérent.</a:t>
            </a:r>
          </a:p>
          <a:p>
            <a:pPr marL="914400" lvl="1" indent="-514350"/>
            <a:r>
              <a:rPr lang="fr-BE" b="1" dirty="0" smtClean="0"/>
              <a:t>« L’artiste »: </a:t>
            </a:r>
            <a:r>
              <a:rPr lang="fr-BE" dirty="0" smtClean="0"/>
              <a:t>est responsable de la mise en page de la brochure.</a:t>
            </a:r>
          </a:p>
          <a:p>
            <a:pPr marL="914400" lvl="1" indent="-514350"/>
            <a:r>
              <a:rPr lang="fr-BE" b="1" dirty="0" smtClean="0"/>
              <a:t>« L’inspecteur »: </a:t>
            </a:r>
            <a:r>
              <a:rPr lang="fr-BE" dirty="0" smtClean="0"/>
              <a:t>vérifie si la tâche est complète et s’il y a encore des fautes de langue. (groupes de 4 personnes)</a:t>
            </a:r>
          </a:p>
          <a:p>
            <a:pPr marL="514350" indent="-514350"/>
            <a:endParaRPr lang="fr-BE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970</Words>
  <Application>Microsoft Office PowerPoint</Application>
  <PresentationFormat>Diavoorstelling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Cinéma belge  Les frères  Dardenne</vt:lpstr>
      <vt:lpstr>Introduction (1)</vt:lpstr>
      <vt:lpstr>Introduction (2)</vt:lpstr>
      <vt:lpstr>Introduction (3)</vt:lpstr>
      <vt:lpstr>Tâche (1)</vt:lpstr>
      <vt:lpstr>Tâche (2)</vt:lpstr>
      <vt:lpstr>Dia 7</vt:lpstr>
      <vt:lpstr>Processus – Partie 1 (1)</vt:lpstr>
      <vt:lpstr>Processus – Partie 1 (2)</vt:lpstr>
      <vt:lpstr>Processus – Partie 1 (3)</vt:lpstr>
      <vt:lpstr>Processus – Partie 2 (1)</vt:lpstr>
      <vt:lpstr>Processus – Partie 2 (2)</vt:lpstr>
      <vt:lpstr>Ressources</vt:lpstr>
      <vt:lpstr>Évaluation (1)</vt:lpstr>
      <vt:lpstr>Évaluation (2)</vt:lpstr>
      <vt:lpstr>Conclusion</vt:lpstr>
      <vt:lpstr>Conclusion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Cinéma belge  Les frères  Dardenne</dc:title>
  <dc:creator>Tom</dc:creator>
  <cp:lastModifiedBy>Tom</cp:lastModifiedBy>
  <cp:revision>60</cp:revision>
  <dcterms:created xsi:type="dcterms:W3CDTF">2015-04-27T13:05:53Z</dcterms:created>
  <dcterms:modified xsi:type="dcterms:W3CDTF">2015-05-26T13:03:48Z</dcterms:modified>
</cp:coreProperties>
</file>