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3"/>
  </p:notesMasterIdLst>
  <p:sldIdLst>
    <p:sldId id="256" r:id="rId2"/>
    <p:sldId id="257" r:id="rId3"/>
    <p:sldId id="258" r:id="rId4"/>
    <p:sldId id="259" r:id="rId5"/>
    <p:sldId id="260" r:id="rId6"/>
    <p:sldId id="261" r:id="rId7"/>
    <p:sldId id="274" r:id="rId8"/>
    <p:sldId id="262" r:id="rId9"/>
    <p:sldId id="263" r:id="rId10"/>
    <p:sldId id="265" r:id="rId11"/>
    <p:sldId id="273" r:id="rId12"/>
    <p:sldId id="268" r:id="rId13"/>
    <p:sldId id="272" r:id="rId14"/>
    <p:sldId id="276" r:id="rId15"/>
    <p:sldId id="266" r:id="rId16"/>
    <p:sldId id="267" r:id="rId17"/>
    <p:sldId id="264" r:id="rId18"/>
    <p:sldId id="269" r:id="rId19"/>
    <p:sldId id="270" r:id="rId20"/>
    <p:sldId id="271" r:id="rId21"/>
    <p:sldId id="275" r:id="rId2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76" autoAdjust="0"/>
  </p:normalViewPr>
  <p:slideViewPr>
    <p:cSldViewPr snapToGrid="0">
      <p:cViewPr varScale="1">
        <p:scale>
          <a:sx n="83" d="100"/>
          <a:sy n="83" d="100"/>
        </p:scale>
        <p:origin x="8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35747-0925-4318-AD1F-8DD039981619}" type="datetimeFigureOut">
              <a:rPr lang="nl-BE" smtClean="0"/>
              <a:pPr/>
              <a:t>31/05/2015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D2688-BE57-49A6-9131-1CFFFB15EBA8}" type="slidenum">
              <a:rPr lang="nl-BE" smtClean="0"/>
              <a:pPr/>
              <a:t>‹nr.›</a:t>
            </a:fld>
            <a:endParaRPr lang="nl-BE"/>
          </a:p>
        </p:txBody>
      </p:sp>
    </p:spTree>
    <p:extLst>
      <p:ext uri="{BB962C8B-B14F-4D97-AF65-F5344CB8AC3E}">
        <p14:creationId xmlns:p14="http://schemas.microsoft.com/office/powerpoint/2010/main" val="10585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etituniversfle.blogspot.be/2012/02/comment-ecrire-une-critique-de-film.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a:t>
            </a:fld>
            <a:endParaRPr lang="nl-BE"/>
          </a:p>
        </p:txBody>
      </p:sp>
    </p:spTree>
    <p:extLst>
      <p:ext uri="{BB962C8B-B14F-4D97-AF65-F5344CB8AC3E}">
        <p14:creationId xmlns:p14="http://schemas.microsoft.com/office/powerpoint/2010/main" val="4657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10</a:t>
            </a:fld>
            <a:endParaRPr lang="nl-BE"/>
          </a:p>
        </p:txBody>
      </p:sp>
    </p:spTree>
    <p:extLst>
      <p:ext uri="{BB962C8B-B14F-4D97-AF65-F5344CB8AC3E}">
        <p14:creationId xmlns:p14="http://schemas.microsoft.com/office/powerpoint/2010/main" val="162284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11</a:t>
            </a:fld>
            <a:endParaRPr lang="nl-BE"/>
          </a:p>
        </p:txBody>
      </p:sp>
    </p:spTree>
    <p:extLst>
      <p:ext uri="{BB962C8B-B14F-4D97-AF65-F5344CB8AC3E}">
        <p14:creationId xmlns:p14="http://schemas.microsoft.com/office/powerpoint/2010/main" val="327887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12</a:t>
            </a:fld>
            <a:endParaRPr lang="nl-BE"/>
          </a:p>
        </p:txBody>
      </p:sp>
    </p:spTree>
    <p:extLst>
      <p:ext uri="{BB962C8B-B14F-4D97-AF65-F5344CB8AC3E}">
        <p14:creationId xmlns:p14="http://schemas.microsoft.com/office/powerpoint/2010/main" val="113598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13</a:t>
            </a:fld>
            <a:endParaRPr lang="nl-BE"/>
          </a:p>
        </p:txBody>
      </p:sp>
    </p:spTree>
    <p:extLst>
      <p:ext uri="{BB962C8B-B14F-4D97-AF65-F5344CB8AC3E}">
        <p14:creationId xmlns:p14="http://schemas.microsoft.com/office/powerpoint/2010/main" val="162379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15</a:t>
            </a:fld>
            <a:endParaRPr lang="nl-BE"/>
          </a:p>
        </p:txBody>
      </p:sp>
    </p:spTree>
    <p:extLst>
      <p:ext uri="{BB962C8B-B14F-4D97-AF65-F5344CB8AC3E}">
        <p14:creationId xmlns:p14="http://schemas.microsoft.com/office/powerpoint/2010/main" val="366600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16</a:t>
            </a:fld>
            <a:endParaRPr lang="nl-BE"/>
          </a:p>
        </p:txBody>
      </p:sp>
    </p:spTree>
    <p:extLst>
      <p:ext uri="{BB962C8B-B14F-4D97-AF65-F5344CB8AC3E}">
        <p14:creationId xmlns:p14="http://schemas.microsoft.com/office/powerpoint/2010/main" val="2921983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17</a:t>
            </a:fld>
            <a:endParaRPr lang="nl-BE"/>
          </a:p>
        </p:txBody>
      </p:sp>
    </p:spTree>
    <p:extLst>
      <p:ext uri="{BB962C8B-B14F-4D97-AF65-F5344CB8AC3E}">
        <p14:creationId xmlns:p14="http://schemas.microsoft.com/office/powerpoint/2010/main" val="36511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18</a:t>
            </a:fld>
            <a:endParaRPr lang="nl-BE"/>
          </a:p>
        </p:txBody>
      </p:sp>
    </p:spTree>
    <p:extLst>
      <p:ext uri="{BB962C8B-B14F-4D97-AF65-F5344CB8AC3E}">
        <p14:creationId xmlns:p14="http://schemas.microsoft.com/office/powerpoint/2010/main" val="221084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19</a:t>
            </a:fld>
            <a:endParaRPr lang="nl-BE"/>
          </a:p>
        </p:txBody>
      </p:sp>
    </p:spTree>
    <p:extLst>
      <p:ext uri="{BB962C8B-B14F-4D97-AF65-F5344CB8AC3E}">
        <p14:creationId xmlns:p14="http://schemas.microsoft.com/office/powerpoint/2010/main" val="11044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noProof="0" dirty="0" smtClean="0"/>
              <a:t>Le prof a utilisé les sources suivantes pour élaborer cette</a:t>
            </a:r>
            <a:r>
              <a:rPr lang="fr-FR" baseline="0" noProof="0" dirty="0" smtClean="0"/>
              <a:t> </a:t>
            </a:r>
            <a:r>
              <a:rPr lang="fr-FR" baseline="0" noProof="0" dirty="0" err="1" smtClean="0"/>
              <a:t>webquest</a:t>
            </a:r>
            <a:r>
              <a:rPr lang="nl-BE" baseline="0" dirty="0" smtClean="0"/>
              <a:t>:</a:t>
            </a:r>
            <a:br>
              <a:rPr lang="nl-BE" baseline="0" dirty="0" smtClean="0"/>
            </a:br>
            <a:r>
              <a:rPr lang="nl-BE" baseline="0" dirty="0" smtClean="0"/>
              <a:t>-</a:t>
            </a:r>
            <a:r>
              <a:rPr lang="fr-FR" sz="1200" b="0" i="1" u="none" strike="noStrike" kern="1200" baseline="0" dirty="0" smtClean="0">
                <a:solidFill>
                  <a:schemeClr val="tx1"/>
                </a:solidFill>
                <a:latin typeface="+mn-lt"/>
                <a:ea typeface="+mn-ea"/>
                <a:cs typeface="+mn-cs"/>
              </a:rPr>
              <a:t>Tatiana de Rosnay, Elle s’appelait Sarah, Éditions Héloïse d’Ormesson, 2007.</a:t>
            </a:r>
          </a:p>
          <a:p>
            <a:r>
              <a:rPr lang="fr-FR" sz="1200" b="0" i="1" u="none" strike="noStrike" kern="1200" baseline="0" dirty="0" smtClean="0">
                <a:solidFill>
                  <a:schemeClr val="tx1"/>
                </a:solidFill>
                <a:latin typeface="+mn-lt"/>
                <a:ea typeface="+mn-ea"/>
                <a:cs typeface="+mn-cs"/>
              </a:rPr>
              <a:t>-Le film Elle s’appelait Sarah</a:t>
            </a:r>
          </a:p>
          <a:p>
            <a:r>
              <a:rPr lang="fr-FR" sz="1200" b="0" i="1" u="none" strike="noStrike" kern="1200" baseline="0" dirty="0" smtClean="0">
                <a:solidFill>
                  <a:schemeClr val="tx1"/>
                </a:solidFill>
                <a:latin typeface="+mn-lt"/>
                <a:ea typeface="+mn-ea"/>
                <a:cs typeface="+mn-cs"/>
              </a:rPr>
              <a:t>-http://www.institutfrancais.de/cinefete/IMG/pdf/CINEFETE13_Dossier_Elle-s-appelait-Sarah.pdf</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kern="1200" baseline="0" dirty="0" smtClean="0">
                <a:solidFill>
                  <a:schemeClr val="tx1"/>
                </a:solidFill>
                <a:latin typeface="+mn-lt"/>
                <a:ea typeface="+mn-ea"/>
                <a:cs typeface="+mn-cs"/>
              </a:rPr>
              <a:t>-</a:t>
            </a:r>
            <a:r>
              <a:rPr lang="nl-BE" sz="1200" dirty="0" smtClean="0">
                <a:hlinkClick r:id="rId3"/>
              </a:rPr>
              <a:t>http://petituniversfle.blogspot.be/2012/02/comment-ecrire-une-critique-de-film.html</a:t>
            </a:r>
            <a:endParaRPr lang="nl-BE" sz="1200" dirty="0" smtClean="0"/>
          </a:p>
          <a:p>
            <a:endParaRPr lang="fr-FR" sz="1200" b="0" i="1" u="none" strike="noStrike" kern="1200" baseline="0" dirty="0" smtClean="0">
              <a:solidFill>
                <a:schemeClr val="tx1"/>
              </a:solidFill>
              <a:latin typeface="+mn-lt"/>
              <a:ea typeface="+mn-ea"/>
              <a:cs typeface="+mn-cs"/>
            </a:endParaRPr>
          </a:p>
          <a:p>
            <a:endParaRPr lang="fr-FR" sz="1200" b="0" i="1" u="none" strike="noStrike" kern="1200" baseline="0" dirty="0" smtClean="0">
              <a:solidFill>
                <a:schemeClr val="tx1"/>
              </a:solidFill>
              <a:latin typeface="+mn-lt"/>
              <a:ea typeface="+mn-ea"/>
              <a:cs typeface="+mn-cs"/>
            </a:endParaRPr>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20</a:t>
            </a:fld>
            <a:endParaRPr lang="nl-BE"/>
          </a:p>
        </p:txBody>
      </p:sp>
    </p:spTree>
    <p:extLst>
      <p:ext uri="{BB962C8B-B14F-4D97-AF65-F5344CB8AC3E}">
        <p14:creationId xmlns:p14="http://schemas.microsoft.com/office/powerpoint/2010/main" val="9973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2</a:t>
            </a:fld>
            <a:endParaRPr lang="nl-BE"/>
          </a:p>
        </p:txBody>
      </p:sp>
    </p:spTree>
    <p:extLst>
      <p:ext uri="{BB962C8B-B14F-4D97-AF65-F5344CB8AC3E}">
        <p14:creationId xmlns:p14="http://schemas.microsoft.com/office/powerpoint/2010/main" val="124908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3</a:t>
            </a:fld>
            <a:endParaRPr lang="nl-BE"/>
          </a:p>
        </p:txBody>
      </p:sp>
    </p:spTree>
    <p:extLst>
      <p:ext uri="{BB962C8B-B14F-4D97-AF65-F5344CB8AC3E}">
        <p14:creationId xmlns:p14="http://schemas.microsoft.com/office/powerpoint/2010/main" val="42809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4</a:t>
            </a:fld>
            <a:endParaRPr lang="nl-BE"/>
          </a:p>
        </p:txBody>
      </p:sp>
    </p:spTree>
    <p:extLst>
      <p:ext uri="{BB962C8B-B14F-4D97-AF65-F5344CB8AC3E}">
        <p14:creationId xmlns:p14="http://schemas.microsoft.com/office/powerpoint/2010/main" val="33517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5</a:t>
            </a:fld>
            <a:endParaRPr lang="nl-BE"/>
          </a:p>
        </p:txBody>
      </p:sp>
    </p:spTree>
    <p:extLst>
      <p:ext uri="{BB962C8B-B14F-4D97-AF65-F5344CB8AC3E}">
        <p14:creationId xmlns:p14="http://schemas.microsoft.com/office/powerpoint/2010/main" val="180709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6</a:t>
            </a:fld>
            <a:endParaRPr lang="nl-BE"/>
          </a:p>
        </p:txBody>
      </p:sp>
    </p:spTree>
    <p:extLst>
      <p:ext uri="{BB962C8B-B14F-4D97-AF65-F5344CB8AC3E}">
        <p14:creationId xmlns:p14="http://schemas.microsoft.com/office/powerpoint/2010/main" val="82503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7</a:t>
            </a:fld>
            <a:endParaRPr lang="nl-BE"/>
          </a:p>
        </p:txBody>
      </p:sp>
    </p:spTree>
    <p:extLst>
      <p:ext uri="{BB962C8B-B14F-4D97-AF65-F5344CB8AC3E}">
        <p14:creationId xmlns:p14="http://schemas.microsoft.com/office/powerpoint/2010/main" val="151139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8</a:t>
            </a:fld>
            <a:endParaRPr lang="nl-BE"/>
          </a:p>
        </p:txBody>
      </p:sp>
    </p:spTree>
    <p:extLst>
      <p:ext uri="{BB962C8B-B14F-4D97-AF65-F5344CB8AC3E}">
        <p14:creationId xmlns:p14="http://schemas.microsoft.com/office/powerpoint/2010/main" val="194559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87D2688-BE57-49A6-9131-1CFFFB15EBA8}" type="slidenum">
              <a:rPr lang="nl-BE" smtClean="0"/>
              <a:pPr/>
              <a:t>9</a:t>
            </a:fld>
            <a:endParaRPr lang="nl-BE"/>
          </a:p>
        </p:txBody>
      </p:sp>
    </p:spTree>
    <p:extLst>
      <p:ext uri="{BB962C8B-B14F-4D97-AF65-F5344CB8AC3E}">
        <p14:creationId xmlns:p14="http://schemas.microsoft.com/office/powerpoint/2010/main" val="264507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smtClean="0"/>
              <a:t>Klik om de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424219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190344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2492981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5D5867B-F61A-4B39-AF4F-D07FA83866B4}" type="slidenum">
              <a:rPr lang="nl-BE" smtClean="0"/>
              <a:pPr/>
              <a:t>‹nr.›</a:t>
            </a:fld>
            <a:endParaRPr lang="nl-BE"/>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35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43052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3" name="Date Placeholder 2"/>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38416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3" name="Date Placeholder 2"/>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77142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802883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136805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90932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smtClean="0"/>
              <a:t>Klik om de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329576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243140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913795" y="2912232"/>
            <a:ext cx="5107208" cy="287896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263130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275237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51776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smtClean="0"/>
              <a:t>Klik om de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107775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C7845CD-D5D2-415C-B55E-CC4521779B2A}" type="datetimeFigureOut">
              <a:rPr lang="nl-BE" smtClean="0"/>
              <a:pPr/>
              <a:t>31/05/2015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5D5867B-F61A-4B39-AF4F-D07FA83866B4}" type="slidenum">
              <a:rPr lang="nl-BE" smtClean="0"/>
              <a:pPr/>
              <a:t>‹nr.›</a:t>
            </a:fld>
            <a:endParaRPr lang="nl-BE"/>
          </a:p>
        </p:txBody>
      </p:sp>
    </p:spTree>
    <p:extLst>
      <p:ext uri="{BB962C8B-B14F-4D97-AF65-F5344CB8AC3E}">
        <p14:creationId xmlns:p14="http://schemas.microsoft.com/office/powerpoint/2010/main" val="318612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C7845CD-D5D2-415C-B55E-CC4521779B2A}" type="datetimeFigureOut">
              <a:rPr lang="nl-BE" smtClean="0"/>
              <a:pPr/>
              <a:t>31/05/2015</a:t>
            </a:fld>
            <a:endParaRPr lang="nl-B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D5867B-F61A-4B39-AF4F-D07FA83866B4}" type="slidenum">
              <a:rPr lang="nl-BE" smtClean="0"/>
              <a:pPr/>
              <a:t>‹nr.›</a:t>
            </a:fld>
            <a:endParaRPr lang="nl-BE"/>
          </a:p>
        </p:txBody>
      </p:sp>
    </p:spTree>
    <p:extLst>
      <p:ext uri="{BB962C8B-B14F-4D97-AF65-F5344CB8AC3E}">
        <p14:creationId xmlns:p14="http://schemas.microsoft.com/office/powerpoint/2010/main" val="2464148924"/>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narombaut@hot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hyperlink" Target="http://www.larousse.fr/encyclopedie/divers/rafle_du_V%C3%A9ldHiv/148491" TargetMode="External"/><Relationship Id="rId7" Type="http://schemas.openxmlformats.org/officeDocument/2006/relationships/hyperlink" Target="http://fr.wikipedia.org/wiki/Discours_de_Jacques_Chirac_du_16_juillet_1995_au_V%C3%A9lodrome_d'Hiver"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lefigaro.fr/politique/le-scan/2014/03/27/25001-20140327ARTFIG00092-le-discours-de-jacques-chirac-au-vel-d-hiv-en-1995.php" TargetMode="External"/><Relationship Id="rId5" Type="http://schemas.openxmlformats.org/officeDocument/2006/relationships/hyperlink" Target="http://www.parisinfo.com/musee-monument-paris/71160/M%C3%A9morial-de-la-Shoah,-Paris" TargetMode="External"/><Relationship Id="rId4" Type="http://schemas.openxmlformats.org/officeDocument/2006/relationships/hyperlink" Target="http://fr.wikipedia.org/wiki/Beaune-la-Rolande_(camp_de_trans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tatianaderosnay.com/index.php/bio" TargetMode="External"/><Relationship Id="rId13" Type="http://schemas.openxmlformats.org/officeDocument/2006/relationships/hyperlink" Target="http://www.lefigaro.fr/politique/le-scan/2014/03/27/25001-20140327ARTFIG00092-le-discours-de-jacques-chirac-au-vel-d-hiv-en-1995.php" TargetMode="External"/><Relationship Id="rId3" Type="http://schemas.openxmlformats.org/officeDocument/2006/relationships/hyperlink" Target="https://www.youtube.com/watch?v=2ae8XaEkbBU" TargetMode="External"/><Relationship Id="rId7" Type="http://schemas.openxmlformats.org/officeDocument/2006/relationships/hyperlink" Target="https://fr.cinema.yahoo.com/film/elle-sappelait-sarah/" TargetMode="External"/><Relationship Id="rId12" Type="http://schemas.openxmlformats.org/officeDocument/2006/relationships/hyperlink" Target="http://www.parisinfo.com/musee-monument-paris/71160/M%C3%A9morial-de-la-Shoah,-Pari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fr.wikipedia.org/wiki/Elle_s'appelait_Sarah_(film)" TargetMode="External"/><Relationship Id="rId11" Type="http://schemas.openxmlformats.org/officeDocument/2006/relationships/hyperlink" Target="http://fr.wikipedia.org/wiki/Beaune-la-Rolande_(camp_de_transit)" TargetMode="External"/><Relationship Id="rId5" Type="http://schemas.openxmlformats.org/officeDocument/2006/relationships/hyperlink" Target="http://www.critique-film.fr/" TargetMode="External"/><Relationship Id="rId10" Type="http://schemas.openxmlformats.org/officeDocument/2006/relationships/hyperlink" Target="http://www.larousse.fr/encyclopedie/divers/rafle_du_V%C3%A9ldHiv/148491" TargetMode="External"/><Relationship Id="rId4" Type="http://schemas.openxmlformats.org/officeDocument/2006/relationships/hyperlink" Target="http://www.vandale.be/" TargetMode="External"/><Relationship Id="rId9" Type="http://schemas.openxmlformats.org/officeDocument/2006/relationships/hyperlink" Target="http://www.elle.fr/Personnalites/Tatiana-De-Rosnay" TargetMode="External"/><Relationship Id="rId14" Type="http://schemas.openxmlformats.org/officeDocument/2006/relationships/hyperlink" Target="http://fr.wikipedia.org/wiki/Discours_de_Jacques_Chirac_du_16_juillet_1995_au_V%C3%A9lodrome_d'Hive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2ae8XaEkbB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petituniversfle.blogspot.be/2012/02/comment-ecrire-une-critique-de-film.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critique-film.fr/" TargetMode="External"/><Relationship Id="rId4" Type="http://schemas.openxmlformats.org/officeDocument/2006/relationships/hyperlink" Target="http://www.vandale.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fr.cinema.yahoo.com/film/elle-sappelait-sarah/" TargetMode="External"/><Relationship Id="rId4" Type="http://schemas.openxmlformats.org/officeDocument/2006/relationships/hyperlink" Target="http://fr.wikipedia.org/wiki/Elle_s'appelait_Sarah_(fil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atianaderosnay.com/index.php/bio"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hyperlink" Target="http://www.elle.fr/Personnalites/Tatiana-De-Rosna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Elle </a:t>
            </a:r>
            <a:r>
              <a:rPr lang="nl-BE" dirty="0" err="1" smtClean="0"/>
              <a:t>s’appelait</a:t>
            </a:r>
            <a:r>
              <a:rPr lang="nl-BE" dirty="0" smtClean="0"/>
              <a:t> Sarah</a:t>
            </a:r>
            <a:endParaRPr lang="nl-BE" dirty="0"/>
          </a:p>
        </p:txBody>
      </p:sp>
      <p:sp>
        <p:nvSpPr>
          <p:cNvPr id="3" name="Ondertitel 2"/>
          <p:cNvSpPr>
            <a:spLocks noGrp="1"/>
          </p:cNvSpPr>
          <p:nvPr>
            <p:ph type="subTitle" idx="1"/>
          </p:nvPr>
        </p:nvSpPr>
        <p:spPr>
          <a:xfrm>
            <a:off x="810000" y="4830881"/>
            <a:ext cx="10572000" cy="434974"/>
          </a:xfrm>
        </p:spPr>
        <p:txBody>
          <a:bodyPr>
            <a:noAutofit/>
          </a:bodyPr>
          <a:lstStyle/>
          <a:p>
            <a:pPr algn="r"/>
            <a:r>
              <a:rPr lang="nl-BE" dirty="0" err="1"/>
              <a:t>Shana</a:t>
            </a:r>
            <a:r>
              <a:rPr lang="nl-BE" dirty="0"/>
              <a:t> </a:t>
            </a:r>
            <a:r>
              <a:rPr lang="nl-BE" dirty="0" err="1"/>
              <a:t>Rombaut</a:t>
            </a:r>
            <a:endParaRPr lang="nl-BE" dirty="0"/>
          </a:p>
          <a:p>
            <a:pPr algn="r"/>
            <a:r>
              <a:rPr lang="nl-BE" sz="1600" dirty="0">
                <a:hlinkClick r:id="rId3"/>
              </a:rPr>
              <a:t>shanarombaut@hotmail.com</a:t>
            </a:r>
            <a:endParaRPr lang="nl-BE" sz="1600" dirty="0"/>
          </a:p>
          <a:p>
            <a:pPr algn="r"/>
            <a:endParaRPr lang="nl-BE" sz="1600" dirty="0"/>
          </a:p>
          <a:p>
            <a:pPr algn="r"/>
            <a:r>
              <a:rPr lang="nl-BE" sz="1600" b="1" dirty="0"/>
              <a:t>CECR: </a:t>
            </a:r>
            <a:r>
              <a:rPr lang="nl-BE" sz="1600" b="1" dirty="0" smtClean="0"/>
              <a:t>B1</a:t>
            </a:r>
            <a:endParaRPr lang="nl-BE" sz="1600" b="1" dirty="0"/>
          </a:p>
          <a:p>
            <a:pPr algn="r"/>
            <a:endParaRPr lang="nl-BE" sz="1600" dirty="0"/>
          </a:p>
        </p:txBody>
      </p:sp>
    </p:spTree>
    <p:extLst>
      <p:ext uri="{BB962C8B-B14F-4D97-AF65-F5344CB8AC3E}">
        <p14:creationId xmlns:p14="http://schemas.microsoft.com/office/powerpoint/2010/main" val="70039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12192000" cy="2308324"/>
          </a:xfrm>
          <a:prstGeom prst="rect">
            <a:avLst/>
          </a:prstGeom>
          <a:noFill/>
        </p:spPr>
        <p:txBody>
          <a:bodyPr wrap="square" rtlCol="0">
            <a:spAutoFit/>
          </a:bodyPr>
          <a:lstStyle/>
          <a:p>
            <a:r>
              <a:rPr lang="fr-FR" sz="2400" dirty="0" smtClean="0">
                <a:solidFill>
                  <a:schemeClr val="accent2">
                    <a:lumMod val="75000"/>
                  </a:schemeClr>
                </a:solidFill>
              </a:rPr>
              <a:t>Etape 4: Du livre au film (200 mots)</a:t>
            </a:r>
          </a:p>
          <a:p>
            <a:endParaRPr lang="fr-FR" sz="2000" dirty="0"/>
          </a:p>
          <a:p>
            <a:r>
              <a:rPr lang="fr-FR" sz="2000" dirty="0" smtClean="0"/>
              <a:t>Du livre au roman: Dans votre critique vous ajoutez un alinéa dans lequel vous analysez la transposition du roman à l’écran. Est-ce que le réalisateur du film est resté fidèle au roman de Tatiana de Rosnay? Pourquoi (pas)? Qu’est-ce qui se passe dans le roman? Quelles sont les différences ou les ressemblances?</a:t>
            </a:r>
          </a:p>
          <a:p>
            <a:pPr marL="342900" indent="-342900">
              <a:buAutoNum type="alphaUcParenR"/>
            </a:pPr>
            <a:endParaRPr lang="fr-FR" sz="2000" dirty="0"/>
          </a:p>
        </p:txBody>
      </p:sp>
      <p:pic>
        <p:nvPicPr>
          <p:cNvPr id="3" name="Afbeelding 2" descr="icoontje schrijv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3794" y="104171"/>
            <a:ext cx="429578" cy="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248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0" y="121140"/>
            <a:ext cx="12192000" cy="4339650"/>
          </a:xfrm>
          <a:prstGeom prst="rect">
            <a:avLst/>
          </a:prstGeom>
        </p:spPr>
        <p:txBody>
          <a:bodyPr wrap="square">
            <a:spAutoFit/>
          </a:bodyPr>
          <a:lstStyle/>
          <a:p>
            <a:pPr algn="just"/>
            <a:r>
              <a:rPr lang="nl-BE" sz="2400" dirty="0" err="1" smtClean="0"/>
              <a:t>Extraits</a:t>
            </a:r>
            <a:r>
              <a:rPr lang="nl-BE" sz="2400" dirty="0" smtClean="0"/>
              <a:t> </a:t>
            </a:r>
            <a:r>
              <a:rPr lang="nl-BE" sz="2400" dirty="0"/>
              <a:t>du </a:t>
            </a:r>
            <a:r>
              <a:rPr lang="nl-BE" sz="2400" dirty="0" err="1"/>
              <a:t>livre</a:t>
            </a:r>
            <a:endParaRPr lang="nl-BE" sz="2400" dirty="0"/>
          </a:p>
          <a:p>
            <a:pPr algn="just"/>
            <a:endParaRPr lang="fr-FR" sz="1200" i="1" dirty="0" smtClean="0">
              <a:latin typeface="Verdana" panose="020B0604030504040204" pitchFamily="34" charset="0"/>
            </a:endParaRPr>
          </a:p>
          <a:p>
            <a:pPr algn="just"/>
            <a:r>
              <a:rPr lang="fr-FR" sz="2000" dirty="0" smtClean="0"/>
              <a:t>1) La police entre dans la maison de Sarah</a:t>
            </a:r>
          </a:p>
          <a:p>
            <a:pPr algn="just"/>
            <a:endParaRPr lang="fr-FR" sz="2000" i="1" dirty="0" smtClean="0"/>
          </a:p>
          <a:p>
            <a:pPr algn="just"/>
            <a:r>
              <a:rPr lang="fr-FR" sz="2000" i="1" dirty="0" smtClean="0"/>
              <a:t>La </a:t>
            </a:r>
            <a:r>
              <a:rPr lang="fr-FR" sz="2000" i="1" dirty="0"/>
              <a:t>fillette fut la première à entendre le coup puissant contre la porte.</a:t>
            </a:r>
            <a:endParaRPr lang="fr-FR" sz="2000" dirty="0"/>
          </a:p>
          <a:p>
            <a:pPr algn="just"/>
            <a:r>
              <a:rPr lang="fr-FR" sz="2000" dirty="0"/>
              <a:t>   </a:t>
            </a:r>
            <a:r>
              <a:rPr lang="fr-FR" sz="2000" i="1" dirty="0"/>
              <a:t>Sa chambre était la plus proche de l'entrée de l'appartement. Dans la confusion du sommeil, elle avait d'abord pensé que c'était son père qui remontait de la cave où il se cachait, qu'il avait dû oublier ses clefs et insistait parce que personne ne l'avait entendu quand il avait frappé discrètement. Mais bientôt des voix s'élevèrent dans le silence de la nuit, fortes et brutales. Ce n'était pas son père. « Police ! Ouvrez ! Tout de suite ! » Le martèlement reprit, plus fort encore. Vibrant jusque dans la </a:t>
            </a:r>
            <a:r>
              <a:rPr lang="fr-FR" sz="2000" i="1" dirty="0" err="1"/>
              <a:t>mœlle</a:t>
            </a:r>
            <a:r>
              <a:rPr lang="fr-FR" sz="2000" i="1" dirty="0"/>
              <a:t> de ses os. Son jeune frère, qui dormait à côté d'elle, commença à s'agiter dans son lit. « Police ! Ouvrez ! Ouvrez ! » Quelle heure était-il ? Elle jeta un coup d'œil entre les rideaux. Il faisait encore sombre</a:t>
            </a:r>
            <a:r>
              <a:rPr lang="fr-FR" sz="2000" i="1" dirty="0" smtClean="0"/>
              <a:t>. </a:t>
            </a:r>
            <a:r>
              <a:rPr lang="fr-FR" sz="2000" dirty="0" smtClean="0"/>
              <a:t>(p. 11)</a:t>
            </a:r>
          </a:p>
          <a:p>
            <a:pPr algn="just"/>
            <a:endParaRPr lang="fr-FR" sz="2000" b="0" i="1" u="none" strike="noStrike" dirty="0">
              <a:effectLst/>
            </a:endParaRPr>
          </a:p>
          <a:p>
            <a:pPr algn="just"/>
            <a:r>
              <a:rPr lang="fr-FR" sz="2000" dirty="0" smtClean="0"/>
              <a:t>Scène du film: 0:41 – 2:41</a:t>
            </a:r>
            <a:endParaRPr lang="fr-FR" sz="2000" b="0" u="none" strike="noStrike" dirty="0">
              <a:effectLst/>
            </a:endParaRPr>
          </a:p>
        </p:txBody>
      </p:sp>
    </p:spTree>
    <p:extLst>
      <p:ext uri="{BB962C8B-B14F-4D97-AF65-F5344CB8AC3E}">
        <p14:creationId xmlns:p14="http://schemas.microsoft.com/office/powerpoint/2010/main" val="1245519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 y="80010"/>
            <a:ext cx="12192000" cy="7355860"/>
          </a:xfrm>
          <a:prstGeom prst="rect">
            <a:avLst/>
          </a:prstGeom>
          <a:noFill/>
        </p:spPr>
        <p:txBody>
          <a:bodyPr wrap="square" rtlCol="0">
            <a:spAutoFit/>
          </a:bodyPr>
          <a:lstStyle/>
          <a:p>
            <a:r>
              <a:rPr lang="fr-FR" sz="1600" dirty="0" smtClean="0"/>
              <a:t>2) Joshua, le chef de Julia, parcourt la liste des articles à venir</a:t>
            </a:r>
          </a:p>
          <a:p>
            <a:endParaRPr lang="fr-FR" sz="1600" dirty="0"/>
          </a:p>
          <a:p>
            <a:r>
              <a:rPr lang="fr-FR" sz="1600" dirty="0" smtClean="0"/>
              <a:t>Joshua </a:t>
            </a:r>
            <a:r>
              <a:rPr lang="fr-FR" sz="1600" dirty="0"/>
              <a:t>parcourut la liste des articles à venir. Il y en aurait un costaud à écrire à propos de l'élection présidentielle, gros sujet depuis la victoire controversée de Jean-Marie Le Pen au premier tour. Je ne tenais pas particulièrement à m'en charger, et me réjouis secrètement quand Alessandra fut désignée pour ce travail.</a:t>
            </a:r>
          </a:p>
          <a:p>
            <a:r>
              <a:rPr lang="fr-FR" sz="1600" dirty="0"/>
              <a:t>   « Julia, dit Joshua, en me regardant par-dessus les verres de ses lunettes, le soixantième anniversaire du </a:t>
            </a:r>
            <a:r>
              <a:rPr lang="fr-FR" sz="1600" dirty="0" err="1"/>
              <a:t>Vél</a:t>
            </a:r>
            <a:r>
              <a:rPr lang="fr-FR" sz="1600" dirty="0"/>
              <a:t> d'Hiv. C'est dans tes cordes. »</a:t>
            </a:r>
          </a:p>
          <a:p>
            <a:r>
              <a:rPr lang="fr-FR" sz="1600" dirty="0"/>
              <a:t>   Je me raclai la gorge. Qu'est-ce qu'il avait dit ? J'avais entendu quelque chose comme « le </a:t>
            </a:r>
            <a:r>
              <a:rPr lang="fr-FR" sz="1600" dirty="0" err="1"/>
              <a:t>véldive</a:t>
            </a:r>
            <a:r>
              <a:rPr lang="fr-FR" sz="1600" dirty="0"/>
              <a:t> ».</a:t>
            </a:r>
          </a:p>
          <a:p>
            <a:r>
              <a:rPr lang="fr-FR" sz="1600" dirty="0"/>
              <a:t>   Ça ne m'évoquait rien.</a:t>
            </a:r>
          </a:p>
          <a:p>
            <a:r>
              <a:rPr lang="fr-FR" sz="1600" dirty="0"/>
              <a:t>   Alessandra me regarda avec condescendance.</a:t>
            </a:r>
          </a:p>
          <a:p>
            <a:r>
              <a:rPr lang="fr-FR" sz="1600" dirty="0"/>
              <a:t>   « 16 juillet 1942 ? Ça ne te dit pas quelque chose ? » dit-elle. Je détestais ce ton mielleux de madame-je-sais-tout qu'elle prenait parfois. Comme aujourd'hui.</a:t>
            </a:r>
          </a:p>
          <a:p>
            <a:r>
              <a:rPr lang="fr-FR" sz="1600" dirty="0"/>
              <a:t>   Joshua poursuivit :</a:t>
            </a:r>
          </a:p>
          <a:p>
            <a:r>
              <a:rPr lang="fr-FR" sz="1600" dirty="0"/>
              <a:t>   « La grande rafle du vélodrome d'Hiver. </a:t>
            </a:r>
            <a:r>
              <a:rPr lang="fr-FR" sz="1600" dirty="0" err="1"/>
              <a:t>Vél</a:t>
            </a:r>
            <a:r>
              <a:rPr lang="fr-FR" sz="1600" dirty="0"/>
              <a:t> d'Hiv en abrégé. Un célèbre stade couvert où se tenaient des courses de vélo. Des milliers de familles juives y ont été parquées et enfermées pendant des jours dans des conditions atroces. Puis on les envoya à Auschwitz où elles ont toutes été gazées. »</a:t>
            </a:r>
          </a:p>
          <a:p>
            <a:r>
              <a:rPr lang="fr-FR" sz="1600" dirty="0"/>
              <a:t>   Ça commençait à me revenir. Mais ce n'était pas très précis dans mon esprit.</a:t>
            </a:r>
          </a:p>
          <a:p>
            <a:r>
              <a:rPr lang="fr-FR" sz="1600" dirty="0"/>
              <a:t>   « Oui, dis-je avec l'air assuré et en fixant Joshua. OK, alors je fais quoi ? »</a:t>
            </a:r>
          </a:p>
          <a:p>
            <a:r>
              <a:rPr lang="fr-FR" sz="1600" dirty="0"/>
              <a:t>   Il enfonça la tête dans les épaules.</a:t>
            </a:r>
          </a:p>
          <a:p>
            <a:r>
              <a:rPr lang="fr-FR" sz="1600" dirty="0"/>
              <a:t>   « Tu pourrais commencer par trouver des survivants ou des témoins. Puis tu vérifieras les détails de la commémoration, qui l'organise, où, quand. Puis je veux les faits. Ce qui s'est exactement passé. C'est un travail délicat, tu sais. Les Français sont toujours réticents quand il s'agit de parler de tout ça, de Vichy, de l'Occupation… Des choses dont ils ne sont pas très fiers</a:t>
            </a:r>
            <a:r>
              <a:rPr lang="fr-FR" sz="1600" dirty="0" smtClean="0"/>
              <a:t>. (p.46-47)</a:t>
            </a:r>
          </a:p>
          <a:p>
            <a:endParaRPr lang="fr-FR" sz="1600" dirty="0"/>
          </a:p>
          <a:p>
            <a:r>
              <a:rPr lang="fr-FR" sz="1600" dirty="0" smtClean="0"/>
              <a:t>Scène du film: 8:39 - 9:37</a:t>
            </a:r>
            <a:endParaRPr lang="fr-FR" sz="1600" dirty="0"/>
          </a:p>
          <a:p>
            <a:pPr marL="342900" indent="-342900">
              <a:buAutoNum type="alphaUcParenR"/>
            </a:pPr>
            <a:endParaRPr lang="nl-BE" dirty="0" smtClean="0"/>
          </a:p>
          <a:p>
            <a:pPr marL="342900" indent="-342900">
              <a:buAutoNum type="alphaUcParenR"/>
            </a:pPr>
            <a:endParaRPr lang="nl-BE" dirty="0"/>
          </a:p>
          <a:p>
            <a:pPr marL="342900" indent="-342900">
              <a:buAutoNum type="alphaUcParenR"/>
            </a:pPr>
            <a:endParaRPr lang="nl-BE" dirty="0" smtClean="0"/>
          </a:p>
        </p:txBody>
      </p:sp>
    </p:spTree>
    <p:extLst>
      <p:ext uri="{BB962C8B-B14F-4D97-AF65-F5344CB8AC3E}">
        <p14:creationId xmlns:p14="http://schemas.microsoft.com/office/powerpoint/2010/main" val="388278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hthoek 3"/>
          <p:cNvSpPr/>
          <p:nvPr/>
        </p:nvSpPr>
        <p:spPr>
          <a:xfrm>
            <a:off x="0" y="93519"/>
            <a:ext cx="12191999" cy="5324535"/>
          </a:xfrm>
          <a:prstGeom prst="rect">
            <a:avLst/>
          </a:prstGeom>
        </p:spPr>
        <p:txBody>
          <a:bodyPr wrap="square">
            <a:spAutoFit/>
          </a:bodyPr>
          <a:lstStyle/>
          <a:p>
            <a:r>
              <a:rPr lang="fr-FR" sz="2000" dirty="0">
                <a:latin typeface="Verdana" panose="020B0604030504040204" pitchFamily="34" charset="0"/>
              </a:rPr>
              <a:t> </a:t>
            </a:r>
            <a:r>
              <a:rPr lang="fr-FR" sz="2000" dirty="0"/>
              <a:t> </a:t>
            </a:r>
            <a:r>
              <a:rPr lang="fr-FR" sz="2000" dirty="0" smtClean="0"/>
              <a:t>3) Julia et </a:t>
            </a:r>
            <a:r>
              <a:rPr lang="fr-FR" sz="2000" dirty="0" err="1" smtClean="0"/>
              <a:t>Zoë</a:t>
            </a:r>
            <a:r>
              <a:rPr lang="fr-FR" sz="2000" dirty="0" smtClean="0"/>
              <a:t> rendent visite à William</a:t>
            </a:r>
          </a:p>
          <a:p>
            <a:endParaRPr lang="fr-FR" sz="2000" dirty="0"/>
          </a:p>
          <a:p>
            <a:r>
              <a:rPr lang="fr-FR" sz="2000" dirty="0" smtClean="0"/>
              <a:t>J'avais </a:t>
            </a:r>
            <a:r>
              <a:rPr lang="fr-FR" sz="2000" dirty="0"/>
              <a:t>hâte de rencontrer William. Il était là, tout près, dans cette ville, peut-être même se promenait-il, en ce moment, via </a:t>
            </a:r>
            <a:r>
              <a:rPr lang="fr-FR" sz="2000" dirty="0" err="1"/>
              <a:t>Fillungo</a:t>
            </a:r>
            <a:r>
              <a:rPr lang="fr-FR" sz="2000" dirty="0"/>
              <a:t>. Allongée dans ma petite chambre où montaient, par la fenêtre ouverte, des bribes de conversation, des rires, des pétarades de Vespa, la sonnette d'un vélo, je me sentais proche de Sarah, plus proche que jamais. J'allais rencontrer son fils, la chair de sa chair, le sang de son sang. Je ne serais jamais aussi proche de la petite fille à l'étoile jaune.</a:t>
            </a:r>
          </a:p>
          <a:p>
            <a:r>
              <a:rPr lang="fr-FR" sz="2000" dirty="0"/>
              <a:t>   </a:t>
            </a:r>
            <a:r>
              <a:rPr lang="fr-FR" sz="2000" i="1" dirty="0"/>
              <a:t>Tends la main, prends le téléphone et appelle-le. C'est simple. Facile.</a:t>
            </a:r>
            <a:r>
              <a:rPr lang="fr-FR" sz="2000" dirty="0"/>
              <a:t> Pourtant, j'étais incapable de le faire. Je fixai le vieux téléphone noir, impuissante, et soupirai de désespoir et d'irritation. Je remis à plus tard, me sentant idiote et presque honteuse. Je me rendis compte que j'étais tellement obsédée par le fils de Sarah que je n'avais pas regardé </a:t>
            </a:r>
            <a:r>
              <a:rPr lang="fr-FR" sz="2000" dirty="0" err="1"/>
              <a:t>Lucca</a:t>
            </a:r>
            <a:r>
              <a:rPr lang="fr-FR" sz="2000" dirty="0"/>
              <a:t>, son charme, sa beauté. J'avais suivi </a:t>
            </a:r>
            <a:r>
              <a:rPr lang="fr-FR" sz="2000" dirty="0" err="1"/>
              <a:t>Zoë</a:t>
            </a:r>
            <a:r>
              <a:rPr lang="fr-FR" sz="2000" dirty="0"/>
              <a:t> en somnambule, tandis qu'elle évoluait dans le réseau inextricable de ruelles sinueuses comme si elle avait toujours vécu ici. Je n'avais rien vu de </a:t>
            </a:r>
            <a:r>
              <a:rPr lang="fr-FR" sz="2000" dirty="0" err="1"/>
              <a:t>Lucca</a:t>
            </a:r>
            <a:r>
              <a:rPr lang="fr-FR" sz="2000" dirty="0"/>
              <a:t> car seul William </a:t>
            </a:r>
            <a:r>
              <a:rPr lang="fr-FR" sz="2000" dirty="0" err="1"/>
              <a:t>Rainsferd</a:t>
            </a:r>
            <a:r>
              <a:rPr lang="fr-FR" sz="2000" dirty="0"/>
              <a:t> comptait pour moi. Pourtant, j'étais incapable de l'appeler.</a:t>
            </a:r>
          </a:p>
          <a:p>
            <a:r>
              <a:rPr lang="fr-FR" sz="2000" dirty="0"/>
              <a:t>   </a:t>
            </a:r>
            <a:r>
              <a:rPr lang="fr-FR" sz="2000" dirty="0" err="1"/>
              <a:t>Zoë</a:t>
            </a:r>
            <a:r>
              <a:rPr lang="fr-FR" sz="2000" dirty="0"/>
              <a:t> entra et s'assit au bord du lit</a:t>
            </a:r>
            <a:r>
              <a:rPr lang="fr-FR" sz="2000" dirty="0" smtClean="0"/>
              <a:t>. (p. 322-323)</a:t>
            </a:r>
          </a:p>
          <a:p>
            <a:endParaRPr lang="fr-FR" sz="2000" dirty="0"/>
          </a:p>
          <a:p>
            <a:r>
              <a:rPr lang="fr-FR" sz="2000" dirty="0" smtClean="0"/>
              <a:t>Scène du film: 1:23:30 – 1:24:00</a:t>
            </a:r>
            <a:endParaRPr lang="fr-FR" sz="2000" dirty="0"/>
          </a:p>
        </p:txBody>
      </p:sp>
    </p:spTree>
    <p:extLst>
      <p:ext uri="{BB962C8B-B14F-4D97-AF65-F5344CB8AC3E}">
        <p14:creationId xmlns:p14="http://schemas.microsoft.com/office/powerpoint/2010/main" val="38619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
            <a:ext cx="12191999" cy="3970318"/>
          </a:xfrm>
          <a:prstGeom prst="rect">
            <a:avLst/>
          </a:prstGeom>
          <a:noFill/>
        </p:spPr>
        <p:txBody>
          <a:bodyPr wrap="square" rtlCol="0">
            <a:spAutoFit/>
          </a:bodyPr>
          <a:lstStyle/>
          <a:p>
            <a:r>
              <a:rPr lang="fr-FR" sz="2400" dirty="0" smtClean="0">
                <a:solidFill>
                  <a:schemeClr val="accent2">
                    <a:lumMod val="75000"/>
                  </a:schemeClr>
                </a:solidFill>
              </a:rPr>
              <a:t>Etape 5: Les </a:t>
            </a:r>
            <a:r>
              <a:rPr lang="fr-FR" sz="2400" dirty="0">
                <a:solidFill>
                  <a:schemeClr val="accent2">
                    <a:lumMod val="75000"/>
                  </a:schemeClr>
                </a:solidFill>
              </a:rPr>
              <a:t>images et l’histoire </a:t>
            </a:r>
            <a:r>
              <a:rPr lang="fr-FR" sz="2400" dirty="0" smtClean="0">
                <a:solidFill>
                  <a:schemeClr val="accent2">
                    <a:lumMod val="75000"/>
                  </a:schemeClr>
                </a:solidFill>
              </a:rPr>
              <a:t>(200 </a:t>
            </a:r>
            <a:r>
              <a:rPr lang="fr-FR" sz="2400" dirty="0">
                <a:solidFill>
                  <a:schemeClr val="accent2">
                    <a:lumMod val="75000"/>
                  </a:schemeClr>
                </a:solidFill>
              </a:rPr>
              <a:t>mots</a:t>
            </a:r>
            <a:r>
              <a:rPr lang="fr-FR" sz="2400" dirty="0" smtClean="0">
                <a:solidFill>
                  <a:schemeClr val="accent2">
                    <a:lumMod val="75000"/>
                  </a:schemeClr>
                </a:solidFill>
              </a:rPr>
              <a:t>)</a:t>
            </a:r>
          </a:p>
          <a:p>
            <a:endParaRPr lang="fr-FR" sz="2400" dirty="0" smtClean="0">
              <a:solidFill>
                <a:schemeClr val="accent2">
                  <a:lumMod val="75000"/>
                </a:schemeClr>
              </a:solidFill>
            </a:endParaRPr>
          </a:p>
          <a:p>
            <a:r>
              <a:rPr lang="fr-FR" sz="2400" dirty="0" smtClean="0"/>
              <a:t>Les </a:t>
            </a:r>
            <a:r>
              <a:rPr lang="fr-FR" sz="2400" dirty="0"/>
              <a:t>images et l’histoire: Voilà des images du film qui sont liées avec un fait historique de la Seconde Guerre mondiale ou de sa mémoire. Choisissez deux images, analysez le fait historique et liez-les au film. </a:t>
            </a:r>
            <a:r>
              <a:rPr lang="fr-FR" sz="2400" dirty="0" smtClean="0"/>
              <a:t>Ou bien vous </a:t>
            </a:r>
            <a:r>
              <a:rPr lang="fr-FR" sz="2400" dirty="0"/>
              <a:t>ajoutez la réflexion de cette activité à votre critique en tant qu’alinéa </a:t>
            </a:r>
            <a:r>
              <a:rPr lang="fr-FR" sz="2400" dirty="0" smtClean="0"/>
              <a:t>séparé, ou bien vous ajoutez cette partie au résumé. </a:t>
            </a:r>
            <a:endParaRPr lang="fr-FR" sz="2400" dirty="0"/>
          </a:p>
          <a:p>
            <a:pPr marL="342900" indent="-342900">
              <a:buAutoNum type="alphaUcParenR"/>
            </a:pPr>
            <a:endParaRPr lang="fr-FR" sz="2400" dirty="0"/>
          </a:p>
          <a:p>
            <a:r>
              <a:rPr lang="fr-FR" sz="2400" dirty="0" smtClean="0">
                <a:solidFill>
                  <a:schemeClr val="accent2">
                    <a:lumMod val="75000"/>
                  </a:schemeClr>
                </a:solidFill>
              </a:rPr>
              <a:t> </a:t>
            </a:r>
            <a:endParaRPr lang="fr-FR" sz="2400" dirty="0">
              <a:solidFill>
                <a:schemeClr val="accent2">
                  <a:lumMod val="75000"/>
                </a:schemeClr>
              </a:solidFill>
            </a:endParaRPr>
          </a:p>
          <a:p>
            <a:r>
              <a:rPr lang="nl-BE" sz="2400" dirty="0" smtClean="0"/>
              <a:t> </a:t>
            </a:r>
          </a:p>
          <a:p>
            <a:endParaRPr lang="nl-BE" dirty="0"/>
          </a:p>
          <a:p>
            <a:endParaRPr lang="nl-BE" dirty="0"/>
          </a:p>
        </p:txBody>
      </p:sp>
      <p:pic>
        <p:nvPicPr>
          <p:cNvPr id="4" name="Afbeelding 3" descr="icoontje schrijv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9" y="0"/>
            <a:ext cx="429578" cy="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37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stretch>
            <a:fillRect/>
          </a:stretch>
        </p:blipFill>
        <p:spPr>
          <a:xfrm>
            <a:off x="1916429" y="483632"/>
            <a:ext cx="3908521" cy="2175120"/>
          </a:xfrm>
          <a:prstGeom prst="rect">
            <a:avLst/>
          </a:prstGeom>
        </p:spPr>
      </p:pic>
      <p:sp>
        <p:nvSpPr>
          <p:cNvPr id="4" name="Tekstvak 3"/>
          <p:cNvSpPr txBox="1"/>
          <p:nvPr/>
        </p:nvSpPr>
        <p:spPr>
          <a:xfrm>
            <a:off x="80010" y="114300"/>
            <a:ext cx="4392660" cy="369332"/>
          </a:xfrm>
          <a:prstGeom prst="rect">
            <a:avLst/>
          </a:prstGeom>
          <a:noFill/>
        </p:spPr>
        <p:txBody>
          <a:bodyPr wrap="square" rtlCol="0">
            <a:spAutoFit/>
          </a:bodyPr>
          <a:lstStyle/>
          <a:p>
            <a:r>
              <a:rPr lang="fr-FR" dirty="0" smtClean="0"/>
              <a:t>Choisissez deux images</a:t>
            </a:r>
            <a:endParaRPr lang="fr-FR" dirty="0"/>
          </a:p>
        </p:txBody>
      </p:sp>
      <p:sp>
        <p:nvSpPr>
          <p:cNvPr id="5" name="Tekstvak 4"/>
          <p:cNvSpPr txBox="1"/>
          <p:nvPr/>
        </p:nvSpPr>
        <p:spPr>
          <a:xfrm>
            <a:off x="1967459" y="2792340"/>
            <a:ext cx="3790681" cy="369332"/>
          </a:xfrm>
          <a:prstGeom prst="rect">
            <a:avLst/>
          </a:prstGeom>
          <a:noFill/>
        </p:spPr>
        <p:txBody>
          <a:bodyPr wrap="square" rtlCol="0">
            <a:spAutoFit/>
          </a:bodyPr>
          <a:lstStyle/>
          <a:p>
            <a:pPr algn="ctr"/>
            <a:r>
              <a:rPr lang="fr-FR" dirty="0" smtClean="0"/>
              <a:t>La rafle du Vélodrome d‘Hiver</a:t>
            </a:r>
            <a:endParaRPr lang="nl-BE" dirty="0"/>
          </a:p>
        </p:txBody>
      </p:sp>
      <p:pic>
        <p:nvPicPr>
          <p:cNvPr id="6" name="Afbeelding 5"/>
          <p:cNvPicPr>
            <a:picLocks noChangeAspect="1"/>
          </p:cNvPicPr>
          <p:nvPr/>
        </p:nvPicPr>
        <p:blipFill>
          <a:blip r:embed="rId4" cstate="print"/>
          <a:stretch>
            <a:fillRect/>
          </a:stretch>
        </p:blipFill>
        <p:spPr>
          <a:xfrm>
            <a:off x="6464490" y="483632"/>
            <a:ext cx="3908521" cy="2175120"/>
          </a:xfrm>
          <a:prstGeom prst="rect">
            <a:avLst/>
          </a:prstGeom>
        </p:spPr>
      </p:pic>
      <p:sp>
        <p:nvSpPr>
          <p:cNvPr id="7" name="Tekstvak 6"/>
          <p:cNvSpPr txBox="1"/>
          <p:nvPr/>
        </p:nvSpPr>
        <p:spPr>
          <a:xfrm>
            <a:off x="6485850" y="2792340"/>
            <a:ext cx="3790681" cy="369332"/>
          </a:xfrm>
          <a:prstGeom prst="rect">
            <a:avLst/>
          </a:prstGeom>
          <a:noFill/>
        </p:spPr>
        <p:txBody>
          <a:bodyPr wrap="square" rtlCol="0">
            <a:spAutoFit/>
          </a:bodyPr>
          <a:lstStyle/>
          <a:p>
            <a:pPr algn="ctr"/>
            <a:r>
              <a:rPr lang="fr-FR" dirty="0" smtClean="0"/>
              <a:t>Camp de Beaune-la-Rolande</a:t>
            </a:r>
            <a:endParaRPr lang="nl-BE" dirty="0"/>
          </a:p>
        </p:txBody>
      </p:sp>
      <p:pic>
        <p:nvPicPr>
          <p:cNvPr id="8" name="Afbeelding 7"/>
          <p:cNvPicPr>
            <a:picLocks noChangeAspect="1"/>
          </p:cNvPicPr>
          <p:nvPr/>
        </p:nvPicPr>
        <p:blipFill>
          <a:blip r:embed="rId5" cstate="print"/>
          <a:stretch>
            <a:fillRect/>
          </a:stretch>
        </p:blipFill>
        <p:spPr>
          <a:xfrm>
            <a:off x="1916429" y="3396693"/>
            <a:ext cx="3908521" cy="2175120"/>
          </a:xfrm>
          <a:prstGeom prst="rect">
            <a:avLst/>
          </a:prstGeom>
        </p:spPr>
      </p:pic>
      <p:sp>
        <p:nvSpPr>
          <p:cNvPr id="10" name="Tekstvak 9"/>
          <p:cNvSpPr txBox="1"/>
          <p:nvPr/>
        </p:nvSpPr>
        <p:spPr>
          <a:xfrm>
            <a:off x="1916429" y="5709718"/>
            <a:ext cx="3790681" cy="369332"/>
          </a:xfrm>
          <a:prstGeom prst="rect">
            <a:avLst/>
          </a:prstGeom>
          <a:noFill/>
        </p:spPr>
        <p:txBody>
          <a:bodyPr wrap="square" rtlCol="0">
            <a:spAutoFit/>
          </a:bodyPr>
          <a:lstStyle/>
          <a:p>
            <a:pPr algn="ctr"/>
            <a:r>
              <a:rPr lang="fr-FR" dirty="0" smtClean="0"/>
              <a:t>Le mémorial de la Shoah</a:t>
            </a:r>
            <a:endParaRPr lang="nl-BE" dirty="0"/>
          </a:p>
        </p:txBody>
      </p:sp>
      <p:pic>
        <p:nvPicPr>
          <p:cNvPr id="11" name="Afbeelding 10"/>
          <p:cNvPicPr>
            <a:picLocks noChangeAspect="1"/>
          </p:cNvPicPr>
          <p:nvPr/>
        </p:nvPicPr>
        <p:blipFill>
          <a:blip r:embed="rId6" cstate="print"/>
          <a:stretch>
            <a:fillRect/>
          </a:stretch>
        </p:blipFill>
        <p:spPr>
          <a:xfrm>
            <a:off x="6485850" y="3396693"/>
            <a:ext cx="3908521" cy="2175120"/>
          </a:xfrm>
          <a:prstGeom prst="rect">
            <a:avLst/>
          </a:prstGeom>
        </p:spPr>
      </p:pic>
      <p:sp>
        <p:nvSpPr>
          <p:cNvPr id="12" name="Tekstvak 11"/>
          <p:cNvSpPr txBox="1"/>
          <p:nvPr/>
        </p:nvSpPr>
        <p:spPr>
          <a:xfrm>
            <a:off x="6464490" y="5709718"/>
            <a:ext cx="3790681" cy="369332"/>
          </a:xfrm>
          <a:prstGeom prst="rect">
            <a:avLst/>
          </a:prstGeom>
          <a:noFill/>
        </p:spPr>
        <p:txBody>
          <a:bodyPr wrap="square" rtlCol="0">
            <a:spAutoFit/>
          </a:bodyPr>
          <a:lstStyle/>
          <a:p>
            <a:pPr algn="ctr"/>
            <a:r>
              <a:rPr lang="fr-FR" dirty="0" smtClean="0"/>
              <a:t>Discours de Jacques Chirac</a:t>
            </a:r>
            <a:endParaRPr lang="nl-BE" dirty="0"/>
          </a:p>
        </p:txBody>
      </p:sp>
    </p:spTree>
    <p:extLst>
      <p:ext uri="{BB962C8B-B14F-4D97-AF65-F5344CB8AC3E}">
        <p14:creationId xmlns:p14="http://schemas.microsoft.com/office/powerpoint/2010/main" val="3310794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1575"/>
            <a:ext cx="12192000" cy="5847755"/>
          </a:xfrm>
          <a:prstGeom prst="rect">
            <a:avLst/>
          </a:prstGeom>
        </p:spPr>
        <p:txBody>
          <a:bodyPr wrap="square">
            <a:spAutoFit/>
          </a:bodyPr>
          <a:lstStyle/>
          <a:p>
            <a:r>
              <a:rPr lang="fr-FR" sz="2000" dirty="0" smtClean="0"/>
              <a:t>Sources à utiliser: </a:t>
            </a:r>
          </a:p>
          <a:p>
            <a:endParaRPr lang="fr-FR" sz="2000" dirty="0"/>
          </a:p>
          <a:p>
            <a:r>
              <a:rPr lang="fr-FR" sz="2000" dirty="0" smtClean="0"/>
              <a:t>-La rafle du Vélodrome d‘Hiver: </a:t>
            </a:r>
            <a:r>
              <a:rPr lang="fr-FR" sz="2000" dirty="0" smtClean="0">
                <a:hlinkClick r:id="rId3"/>
              </a:rPr>
              <a:t>http</a:t>
            </a:r>
            <a:r>
              <a:rPr lang="fr-FR" sz="2000" dirty="0">
                <a:hlinkClick r:id="rId3"/>
              </a:rPr>
              <a:t>://</a:t>
            </a:r>
            <a:r>
              <a:rPr lang="fr-FR" sz="2000" dirty="0" smtClean="0">
                <a:hlinkClick r:id="rId3"/>
              </a:rPr>
              <a:t>www.larousse.fr/encyclopedie/divers/rafle_du_V%C3%A9ldHiv/148491</a:t>
            </a:r>
            <a:endParaRPr lang="fr-FR" sz="2000" dirty="0" smtClean="0"/>
          </a:p>
          <a:p>
            <a:endParaRPr lang="fr-FR" sz="2000" dirty="0" smtClean="0"/>
          </a:p>
          <a:p>
            <a:r>
              <a:rPr lang="fr-FR" sz="2000" dirty="0" smtClean="0"/>
              <a:t>-Camp de Beaune-la-Rolande: </a:t>
            </a:r>
            <a:r>
              <a:rPr lang="fr-FR" sz="2000" dirty="0" smtClean="0">
                <a:hlinkClick r:id="rId4"/>
              </a:rPr>
              <a:t>http://fr.wikipedia.org/wiki/Beaune-la-Rolande_%28camp_de_transit%29</a:t>
            </a:r>
            <a:r>
              <a:rPr lang="fr-FR" sz="2000" dirty="0" smtClean="0"/>
              <a:t> </a:t>
            </a:r>
          </a:p>
          <a:p>
            <a:endParaRPr lang="fr-FR" sz="2000" dirty="0" smtClean="0"/>
          </a:p>
          <a:p>
            <a:r>
              <a:rPr lang="fr-FR" sz="2000" dirty="0" smtClean="0"/>
              <a:t>-Le mémorial de la Shoah: </a:t>
            </a:r>
            <a:r>
              <a:rPr lang="fr-FR" sz="2000" dirty="0" smtClean="0">
                <a:hlinkClick r:id="rId5"/>
              </a:rPr>
              <a:t>http://www.parisinfo.com/musee-monument-paris/71160/M%C3%A9morial-de-la-Shoah,-Paris</a:t>
            </a:r>
            <a:endParaRPr lang="fr-FR" sz="2000" dirty="0"/>
          </a:p>
          <a:p>
            <a:endParaRPr lang="fr-FR" sz="2000" dirty="0" smtClean="0"/>
          </a:p>
          <a:p>
            <a:r>
              <a:rPr lang="fr-FR" sz="2000" dirty="0" smtClean="0"/>
              <a:t>-Discours de Jacques Chirac: </a:t>
            </a:r>
            <a:r>
              <a:rPr lang="fr-FR" sz="2000" dirty="0" smtClean="0">
                <a:hlinkClick r:id="rId6"/>
              </a:rPr>
              <a:t>http://www.lefigaro.fr/politique/le-scan/2014/03/27/25001-20140327ARTFIG00092-le-discours-de-jacques-chirac-au-vel-d-hiv-en-1995.php</a:t>
            </a:r>
            <a:r>
              <a:rPr lang="fr-FR" sz="2000" dirty="0" smtClean="0"/>
              <a:t>, </a:t>
            </a:r>
            <a:r>
              <a:rPr lang="fr-FR" sz="2000" dirty="0" smtClean="0">
                <a:hlinkClick r:id="rId7"/>
              </a:rPr>
              <a:t>http://fr.wikipedia.org/wiki/Discours_de_Jacques_Chirac_du_16_juillet_1995_au_V%C3%A9lodrome_d%27Hiver</a:t>
            </a:r>
            <a:endParaRPr lang="fr-FR" sz="2000" dirty="0" smtClean="0"/>
          </a:p>
          <a:p>
            <a:endParaRPr lang="nl-BE" sz="2000" dirty="0" smtClean="0"/>
          </a:p>
          <a:p>
            <a:pPr algn="ctr"/>
            <a:endParaRPr lang="nl-BE" dirty="0" smtClean="0"/>
          </a:p>
          <a:p>
            <a:pPr algn="ctr"/>
            <a:endParaRPr lang="nl-BE" dirty="0" smtClean="0"/>
          </a:p>
          <a:p>
            <a:pPr algn="ctr"/>
            <a:endParaRPr lang="nl-BE" dirty="0"/>
          </a:p>
        </p:txBody>
      </p:sp>
    </p:spTree>
    <p:extLst>
      <p:ext uri="{BB962C8B-B14F-4D97-AF65-F5344CB8AC3E}">
        <p14:creationId xmlns:p14="http://schemas.microsoft.com/office/powerpoint/2010/main" val="1346289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12192000" cy="4062651"/>
          </a:xfrm>
          <a:prstGeom prst="rect">
            <a:avLst/>
          </a:prstGeom>
          <a:noFill/>
        </p:spPr>
        <p:txBody>
          <a:bodyPr wrap="square" rtlCol="0">
            <a:spAutoFit/>
          </a:bodyPr>
          <a:lstStyle/>
          <a:p>
            <a:r>
              <a:rPr lang="fr-FR" sz="2400" dirty="0" smtClean="0">
                <a:solidFill>
                  <a:schemeClr val="accent2">
                    <a:lumMod val="75000"/>
                  </a:schemeClr>
                </a:solidFill>
              </a:rPr>
              <a:t>Etape 6: Mise en page</a:t>
            </a:r>
          </a:p>
          <a:p>
            <a:endParaRPr lang="fr-FR" dirty="0"/>
          </a:p>
          <a:p>
            <a:r>
              <a:rPr lang="fr-FR" sz="2000" dirty="0" smtClean="0"/>
              <a:t>-Combinez les étapes 2, 3, 4, 5 et faites une critique consistante (utilisez des sous-titres comme </a:t>
            </a:r>
            <a:r>
              <a:rPr lang="fr-FR" sz="2000" i="1" dirty="0" smtClean="0"/>
              <a:t>résumé, opinion personnelle, du film au livre,… </a:t>
            </a:r>
            <a:r>
              <a:rPr lang="fr-FR" sz="2000" dirty="0" smtClean="0"/>
              <a:t>ou utilisez votre créativité).</a:t>
            </a:r>
          </a:p>
          <a:p>
            <a:r>
              <a:rPr lang="fr-FR" sz="2000" dirty="0"/>
              <a:t>-</a:t>
            </a:r>
            <a:r>
              <a:rPr lang="fr-FR" sz="2000" dirty="0" smtClean="0"/>
              <a:t>Cherchez un titre pour votre critique.</a:t>
            </a:r>
            <a:br>
              <a:rPr lang="fr-FR" sz="2000" dirty="0" smtClean="0"/>
            </a:br>
            <a:r>
              <a:rPr lang="fr-FR" sz="2000" dirty="0" smtClean="0"/>
              <a:t>-Cherchez une illustration pour ajouter à votre critique.</a:t>
            </a:r>
          </a:p>
          <a:p>
            <a:r>
              <a:rPr lang="fr-FR" sz="2000" dirty="0" smtClean="0"/>
              <a:t>-</a:t>
            </a:r>
            <a:r>
              <a:rPr lang="fr-FR" sz="2000" dirty="0"/>
              <a:t>Contrôlez bien si vous avez tout inclus. Il n’y a pas d’erreurs d’orthographe ou de grammaire? </a:t>
            </a:r>
          </a:p>
          <a:p>
            <a:endParaRPr lang="fr-FR" sz="2000" dirty="0" smtClean="0"/>
          </a:p>
          <a:p>
            <a:endParaRPr lang="fr-FR" sz="2000" dirty="0"/>
          </a:p>
          <a:p>
            <a:endParaRPr lang="fr-FR" sz="2000" dirty="0" smtClean="0"/>
          </a:p>
          <a:p>
            <a:r>
              <a:rPr lang="fr-FR" sz="2000" dirty="0" smtClean="0"/>
              <a:t>Donnez votre document rempli et votre critique au professeur!</a:t>
            </a:r>
          </a:p>
          <a:p>
            <a:endParaRPr lang="fr-FR" dirty="0" smtClean="0"/>
          </a:p>
          <a:p>
            <a:endParaRPr lang="nl-BE" dirty="0"/>
          </a:p>
        </p:txBody>
      </p:sp>
      <p:pic>
        <p:nvPicPr>
          <p:cNvPr id="3" name="Afbeelding 2" descr="icoontje schrijv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1292" y="81023"/>
            <a:ext cx="429578" cy="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32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92597"/>
            <a:ext cx="12192000" cy="5755422"/>
          </a:xfrm>
          <a:prstGeom prst="rect">
            <a:avLst/>
          </a:prstGeom>
          <a:noFill/>
        </p:spPr>
        <p:txBody>
          <a:bodyPr wrap="square" rtlCol="0">
            <a:spAutoFit/>
          </a:bodyPr>
          <a:lstStyle/>
          <a:p>
            <a:r>
              <a:rPr lang="nl-BE" sz="2400" u="sng" dirty="0" smtClean="0">
                <a:solidFill>
                  <a:schemeClr val="accent1">
                    <a:lumMod val="60000"/>
                    <a:lumOff val="40000"/>
                  </a:schemeClr>
                </a:solidFill>
              </a:rPr>
              <a:t>4. Ressources</a:t>
            </a:r>
          </a:p>
          <a:p>
            <a:endParaRPr lang="nl-BE" sz="2400" u="sng" dirty="0"/>
          </a:p>
          <a:p>
            <a:r>
              <a:rPr lang="nl-BE" sz="1600" dirty="0" err="1" smtClean="0"/>
              <a:t>Introduction</a:t>
            </a:r>
            <a:r>
              <a:rPr lang="nl-BE" sz="1600" dirty="0"/>
              <a:t>: </a:t>
            </a:r>
            <a:r>
              <a:rPr lang="nl-BE" sz="1600" dirty="0">
                <a:hlinkClick r:id="rId3"/>
              </a:rPr>
              <a:t>https://</a:t>
            </a:r>
            <a:r>
              <a:rPr lang="nl-BE" sz="1600" dirty="0" smtClean="0">
                <a:hlinkClick r:id="rId3"/>
              </a:rPr>
              <a:t>www.youtube.com/watch?v=2ae8XaEkbBU</a:t>
            </a:r>
            <a:endParaRPr lang="nl-BE" sz="1600" dirty="0" smtClean="0"/>
          </a:p>
          <a:p>
            <a:endParaRPr lang="nl-BE" sz="1600" dirty="0"/>
          </a:p>
          <a:p>
            <a:r>
              <a:rPr lang="nl-BE" sz="1600" dirty="0" err="1" smtClean="0"/>
              <a:t>Tâche</a:t>
            </a:r>
            <a:r>
              <a:rPr lang="nl-BE" sz="1600" dirty="0" smtClean="0"/>
              <a:t>: </a:t>
            </a:r>
          </a:p>
          <a:p>
            <a:r>
              <a:rPr lang="en-US" sz="1600" dirty="0" smtClean="0">
                <a:hlinkClick r:id="rId4"/>
              </a:rPr>
              <a:t>http</a:t>
            </a:r>
            <a:r>
              <a:rPr lang="en-US" sz="1600" dirty="0">
                <a:hlinkClick r:id="rId4"/>
              </a:rPr>
              <a:t>://www.vandale.be</a:t>
            </a:r>
            <a:r>
              <a:rPr lang="en-US" sz="1600" dirty="0" smtClean="0">
                <a:hlinkClick r:id="rId4"/>
              </a:rPr>
              <a:t>/</a:t>
            </a:r>
            <a:r>
              <a:rPr lang="en-US" sz="1600" dirty="0" smtClean="0"/>
              <a:t> </a:t>
            </a:r>
          </a:p>
          <a:p>
            <a:endParaRPr lang="en-US" sz="1600" dirty="0"/>
          </a:p>
          <a:p>
            <a:r>
              <a:rPr lang="en-US" sz="1600" dirty="0" smtClean="0">
                <a:hlinkClick r:id="rId5"/>
              </a:rPr>
              <a:t>http</a:t>
            </a:r>
            <a:r>
              <a:rPr lang="en-US" sz="1600" dirty="0">
                <a:hlinkClick r:id="rId5"/>
              </a:rPr>
              <a:t>://</a:t>
            </a:r>
            <a:r>
              <a:rPr lang="en-US" sz="1600" dirty="0" smtClean="0">
                <a:hlinkClick r:id="rId5"/>
              </a:rPr>
              <a:t>www.critique-film.fr/</a:t>
            </a:r>
            <a:endParaRPr lang="en-US" sz="1600" dirty="0"/>
          </a:p>
          <a:p>
            <a:endParaRPr lang="en-US" sz="1600" dirty="0" smtClean="0"/>
          </a:p>
          <a:p>
            <a:r>
              <a:rPr lang="fr-FR" sz="1600" dirty="0">
                <a:hlinkClick r:id="rId6"/>
              </a:rPr>
              <a:t>http://fr.wikipedia.org/wiki/Elle_s%27appelait_Sarah_%</a:t>
            </a:r>
            <a:r>
              <a:rPr lang="fr-FR" sz="1600" dirty="0" smtClean="0">
                <a:hlinkClick r:id="rId6"/>
              </a:rPr>
              <a:t>28film%29#Fiche_technique</a:t>
            </a:r>
            <a:endParaRPr lang="fr-FR" sz="1600" dirty="0" smtClean="0"/>
          </a:p>
          <a:p>
            <a:r>
              <a:rPr lang="fr-FR" sz="1600" dirty="0" smtClean="0">
                <a:hlinkClick r:id="rId7"/>
              </a:rPr>
              <a:t>https</a:t>
            </a:r>
            <a:r>
              <a:rPr lang="fr-FR" sz="1600" dirty="0">
                <a:hlinkClick r:id="rId7"/>
              </a:rPr>
              <a:t>://fr.cinema.yahoo.com/film/elle-sappelait-sarah</a:t>
            </a:r>
            <a:r>
              <a:rPr lang="fr-FR" sz="1600" dirty="0" smtClean="0">
                <a:hlinkClick r:id="rId7"/>
              </a:rPr>
              <a:t>/</a:t>
            </a:r>
            <a:endParaRPr lang="fr-FR" sz="1600" dirty="0" smtClean="0"/>
          </a:p>
          <a:p>
            <a:endParaRPr lang="fr-FR" sz="1600" dirty="0"/>
          </a:p>
          <a:p>
            <a:r>
              <a:rPr lang="fr-FR" sz="1600" dirty="0">
                <a:hlinkClick r:id="rId8"/>
              </a:rPr>
              <a:t>http://</a:t>
            </a:r>
            <a:r>
              <a:rPr lang="fr-FR" sz="1600" dirty="0" smtClean="0">
                <a:hlinkClick r:id="rId8"/>
              </a:rPr>
              <a:t>www.tatianaderosnay.com/index.php/bio</a:t>
            </a:r>
            <a:r>
              <a:rPr lang="fr-FR" sz="1600" dirty="0" smtClean="0"/>
              <a:t> </a:t>
            </a:r>
            <a:br>
              <a:rPr lang="fr-FR" sz="1600" dirty="0" smtClean="0"/>
            </a:br>
            <a:r>
              <a:rPr lang="fr-FR" sz="1600" dirty="0" smtClean="0">
                <a:hlinkClick r:id="rId9"/>
              </a:rPr>
              <a:t>http</a:t>
            </a:r>
            <a:r>
              <a:rPr lang="fr-FR" sz="1600" dirty="0">
                <a:hlinkClick r:id="rId9"/>
              </a:rPr>
              <a:t>://www.elle.fr/Personnalites/Tatiana-De-Rosnay</a:t>
            </a:r>
            <a:endParaRPr lang="fr-FR" sz="1600" dirty="0"/>
          </a:p>
          <a:p>
            <a:endParaRPr lang="en-US" sz="1600" dirty="0" smtClean="0"/>
          </a:p>
          <a:p>
            <a:r>
              <a:rPr lang="fr-FR" sz="1600" dirty="0">
                <a:hlinkClick r:id="rId10"/>
              </a:rPr>
              <a:t>http://</a:t>
            </a:r>
            <a:r>
              <a:rPr lang="fr-FR" sz="1600" dirty="0" smtClean="0">
                <a:hlinkClick r:id="rId10"/>
              </a:rPr>
              <a:t>www.larousse.fr/encyclopedie/divers/rafle_du_V%C3%A9ldHiv/148491</a:t>
            </a:r>
            <a:r>
              <a:rPr lang="fr-FR" sz="1600" dirty="0" smtClean="0"/>
              <a:t> </a:t>
            </a:r>
            <a:endParaRPr lang="fr-FR" sz="1600" dirty="0"/>
          </a:p>
          <a:p>
            <a:r>
              <a:rPr lang="fr-FR" sz="1600" dirty="0">
                <a:hlinkClick r:id="rId11"/>
              </a:rPr>
              <a:t>http://fr.wikipedia.org/wiki/Beaune-la-Rolande_%28camp_de_transit%29</a:t>
            </a:r>
            <a:r>
              <a:rPr lang="fr-FR" sz="1600" dirty="0"/>
              <a:t> </a:t>
            </a:r>
          </a:p>
          <a:p>
            <a:r>
              <a:rPr lang="fr-FR" sz="1600" dirty="0" smtClean="0">
                <a:hlinkClick r:id="rId12"/>
              </a:rPr>
              <a:t>http</a:t>
            </a:r>
            <a:r>
              <a:rPr lang="fr-FR" sz="1600" dirty="0">
                <a:hlinkClick r:id="rId12"/>
              </a:rPr>
              <a:t>://www.parisinfo.com/musee-monument-paris/71160/M%C3%A9morial-de-la-Shoah,-Paris</a:t>
            </a:r>
            <a:endParaRPr lang="fr-FR" sz="1600" dirty="0"/>
          </a:p>
          <a:p>
            <a:r>
              <a:rPr lang="fr-FR" sz="1600" dirty="0" smtClean="0">
                <a:hlinkClick r:id="rId13"/>
              </a:rPr>
              <a:t>http</a:t>
            </a:r>
            <a:r>
              <a:rPr lang="fr-FR" sz="1600" dirty="0">
                <a:hlinkClick r:id="rId13"/>
              </a:rPr>
              <a:t>://</a:t>
            </a:r>
            <a:r>
              <a:rPr lang="fr-FR" sz="1600" dirty="0" smtClean="0">
                <a:hlinkClick r:id="rId13"/>
              </a:rPr>
              <a:t>www.lefigaro.fr/politique/le-scan/2014/03/27/25001-20140327ARTFIG00092-le-discours-de-jacques-chirac-au-vel-d-hiv-en-1995.php</a:t>
            </a:r>
            <a:endParaRPr lang="fr-FR" sz="1600" dirty="0"/>
          </a:p>
          <a:p>
            <a:r>
              <a:rPr lang="fr-FR" sz="1600" dirty="0" smtClean="0">
                <a:hlinkClick r:id="rId14"/>
              </a:rPr>
              <a:t>http</a:t>
            </a:r>
            <a:r>
              <a:rPr lang="fr-FR" sz="1600" dirty="0">
                <a:hlinkClick r:id="rId14"/>
              </a:rPr>
              <a:t>://fr.wikipedia.org/wiki/Discours_de_Jacques_Chirac_du_16_juillet_1995_au_V%C3%A9lodrome_d%27Hiver</a:t>
            </a:r>
            <a:endParaRPr lang="fr-FR" sz="1600" dirty="0"/>
          </a:p>
          <a:p>
            <a:endParaRPr lang="nl-BE" sz="1600" dirty="0"/>
          </a:p>
        </p:txBody>
      </p:sp>
    </p:spTree>
    <p:extLst>
      <p:ext uri="{BB962C8B-B14F-4D97-AF65-F5344CB8AC3E}">
        <p14:creationId xmlns:p14="http://schemas.microsoft.com/office/powerpoint/2010/main" val="1236763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12192000" cy="7155805"/>
          </a:xfrm>
          <a:prstGeom prst="rect">
            <a:avLst/>
          </a:prstGeom>
          <a:noFill/>
        </p:spPr>
        <p:txBody>
          <a:bodyPr wrap="square" rtlCol="0">
            <a:spAutoFit/>
          </a:bodyPr>
          <a:lstStyle/>
          <a:p>
            <a:r>
              <a:rPr lang="nl-BE" sz="2400" u="sng" dirty="0" smtClean="0">
                <a:solidFill>
                  <a:schemeClr val="accent1">
                    <a:lumMod val="60000"/>
                    <a:lumOff val="40000"/>
                  </a:schemeClr>
                </a:solidFill>
              </a:rPr>
              <a:t>5. </a:t>
            </a:r>
            <a:r>
              <a:rPr lang="nl-BE" sz="2400" u="sng" dirty="0" err="1" smtClean="0">
                <a:solidFill>
                  <a:schemeClr val="accent1">
                    <a:lumMod val="60000"/>
                    <a:lumOff val="40000"/>
                  </a:schemeClr>
                </a:solidFill>
              </a:rPr>
              <a:t>Conclusion</a:t>
            </a:r>
            <a:endParaRPr lang="nl-BE" sz="2400" u="sng" dirty="0" smtClean="0">
              <a:solidFill>
                <a:schemeClr val="accent1">
                  <a:lumMod val="60000"/>
                  <a:lumOff val="40000"/>
                </a:schemeClr>
              </a:solidFill>
            </a:endParaRPr>
          </a:p>
          <a:p>
            <a:endParaRPr lang="nl-BE" sz="2400" u="sng" dirty="0"/>
          </a:p>
          <a:p>
            <a:r>
              <a:rPr lang="nl-BE" sz="2400" dirty="0" smtClean="0"/>
              <a:t>Voilà, </a:t>
            </a:r>
            <a:r>
              <a:rPr lang="nl-BE" sz="2400" dirty="0" err="1" smtClean="0"/>
              <a:t>vous</a:t>
            </a:r>
            <a:r>
              <a:rPr lang="nl-BE" sz="2400" dirty="0" smtClean="0"/>
              <a:t> </a:t>
            </a:r>
            <a:r>
              <a:rPr lang="nl-BE" sz="2400" dirty="0" err="1" smtClean="0"/>
              <a:t>avez</a:t>
            </a:r>
            <a:r>
              <a:rPr lang="nl-BE" sz="2400" dirty="0" smtClean="0"/>
              <a:t> </a:t>
            </a:r>
            <a:r>
              <a:rPr lang="nl-BE" sz="2400" dirty="0" err="1" smtClean="0"/>
              <a:t>parcouru</a:t>
            </a:r>
            <a:r>
              <a:rPr lang="nl-BE" sz="2400" dirty="0" smtClean="0"/>
              <a:t> </a:t>
            </a:r>
            <a:r>
              <a:rPr lang="nl-BE" sz="2400" dirty="0" err="1" smtClean="0"/>
              <a:t>toutes</a:t>
            </a:r>
            <a:r>
              <a:rPr lang="nl-BE" sz="2400" dirty="0" smtClean="0"/>
              <a:t> les </a:t>
            </a:r>
            <a:r>
              <a:rPr lang="nl-BE" sz="2400" dirty="0" err="1" smtClean="0"/>
              <a:t>étapes</a:t>
            </a:r>
            <a:r>
              <a:rPr lang="nl-BE" sz="2400" dirty="0" smtClean="0"/>
              <a:t>. Au cours de ces recherches, </a:t>
            </a:r>
            <a:r>
              <a:rPr lang="nl-BE" sz="2400" dirty="0" err="1" smtClean="0"/>
              <a:t>vous</a:t>
            </a:r>
            <a:r>
              <a:rPr lang="nl-BE" sz="2400" dirty="0" smtClean="0"/>
              <a:t> </a:t>
            </a:r>
            <a:r>
              <a:rPr lang="nl-BE" sz="2400" dirty="0" err="1" smtClean="0"/>
              <a:t>avez</a:t>
            </a:r>
            <a:r>
              <a:rPr lang="nl-BE" sz="2400" dirty="0" smtClean="0"/>
              <a:t>:</a:t>
            </a:r>
          </a:p>
          <a:p>
            <a:endParaRPr lang="nl-BE" sz="2400" dirty="0"/>
          </a:p>
          <a:p>
            <a:pPr>
              <a:lnSpc>
                <a:spcPct val="90000"/>
              </a:lnSpc>
              <a:buFontTx/>
              <a:buNone/>
            </a:pPr>
            <a:r>
              <a:rPr lang="nl-BE" sz="2400" dirty="0"/>
              <a:t>	- 	</a:t>
            </a:r>
            <a:r>
              <a:rPr lang="nl-BE" sz="2400" dirty="0" err="1" smtClean="0"/>
              <a:t>formulé</a:t>
            </a:r>
            <a:r>
              <a:rPr lang="nl-BE" sz="2400" dirty="0" smtClean="0"/>
              <a:t> des </a:t>
            </a:r>
            <a:r>
              <a:rPr lang="nl-BE" sz="2400" dirty="0" err="1" smtClean="0"/>
              <a:t>hypothèses</a:t>
            </a:r>
            <a:r>
              <a:rPr lang="nl-BE" sz="2400" dirty="0" smtClean="0"/>
              <a:t> quant au film</a:t>
            </a:r>
          </a:p>
          <a:p>
            <a:pPr>
              <a:lnSpc>
                <a:spcPct val="90000"/>
              </a:lnSpc>
              <a:buFontTx/>
              <a:buNone/>
            </a:pPr>
            <a:r>
              <a:rPr lang="nl-BE" sz="2400" dirty="0"/>
              <a:t>	</a:t>
            </a:r>
            <a:r>
              <a:rPr lang="nl-BE" sz="2400" dirty="0" smtClean="0"/>
              <a:t>-	vu </a:t>
            </a:r>
            <a:r>
              <a:rPr lang="nl-BE" sz="2400" dirty="0" err="1" smtClean="0"/>
              <a:t>le</a:t>
            </a:r>
            <a:r>
              <a:rPr lang="nl-BE" sz="2400" dirty="0" smtClean="0"/>
              <a:t> film </a:t>
            </a:r>
            <a:r>
              <a:rPr lang="nl-BE" sz="2400" dirty="0" err="1" smtClean="0"/>
              <a:t>français</a:t>
            </a:r>
            <a:r>
              <a:rPr lang="nl-BE" sz="2400" dirty="0" smtClean="0"/>
              <a:t> </a:t>
            </a:r>
            <a:r>
              <a:rPr lang="nl-BE" sz="2400" i="1" dirty="0" smtClean="0"/>
              <a:t>Elle </a:t>
            </a:r>
            <a:r>
              <a:rPr lang="nl-BE" sz="2400" i="1" dirty="0" err="1" smtClean="0"/>
              <a:t>s’appelait</a:t>
            </a:r>
            <a:r>
              <a:rPr lang="nl-BE" sz="2400" i="1" dirty="0" smtClean="0"/>
              <a:t> Sarah</a:t>
            </a:r>
            <a:endParaRPr lang="nl-BE" sz="2400" dirty="0" smtClean="0"/>
          </a:p>
          <a:p>
            <a:pPr>
              <a:lnSpc>
                <a:spcPct val="90000"/>
              </a:lnSpc>
              <a:buFontTx/>
              <a:buNone/>
            </a:pPr>
            <a:r>
              <a:rPr lang="nl-BE" sz="2400" dirty="0"/>
              <a:t>	</a:t>
            </a:r>
            <a:r>
              <a:rPr lang="nl-BE" sz="2400" dirty="0" smtClean="0"/>
              <a:t>-	fait </a:t>
            </a:r>
            <a:r>
              <a:rPr lang="nl-BE" sz="2400" dirty="0" err="1" smtClean="0"/>
              <a:t>connaissance</a:t>
            </a:r>
            <a:r>
              <a:rPr lang="nl-BE" sz="2400" dirty="0" smtClean="0"/>
              <a:t> </a:t>
            </a:r>
            <a:r>
              <a:rPr lang="nl-BE" sz="2400" dirty="0" err="1" smtClean="0"/>
              <a:t>avec</a:t>
            </a:r>
            <a:r>
              <a:rPr lang="nl-BE" sz="2400" dirty="0" smtClean="0"/>
              <a:t> </a:t>
            </a:r>
            <a:r>
              <a:rPr lang="nl-BE" sz="2400" dirty="0" err="1" smtClean="0"/>
              <a:t>l’auteur</a:t>
            </a:r>
            <a:r>
              <a:rPr lang="nl-BE" sz="2400" dirty="0" smtClean="0"/>
              <a:t> </a:t>
            </a:r>
            <a:r>
              <a:rPr lang="nl-BE" sz="2400" dirty="0" err="1" smtClean="0"/>
              <a:t>Tatiana</a:t>
            </a:r>
            <a:r>
              <a:rPr lang="nl-BE" sz="2400" dirty="0" smtClean="0"/>
              <a:t> de </a:t>
            </a:r>
            <a:r>
              <a:rPr lang="nl-BE" sz="2400" dirty="0" err="1" smtClean="0"/>
              <a:t>Rosnay</a:t>
            </a:r>
            <a:endParaRPr lang="nl-BE" sz="2400" dirty="0" smtClean="0"/>
          </a:p>
          <a:p>
            <a:pPr>
              <a:lnSpc>
                <a:spcPct val="90000"/>
              </a:lnSpc>
              <a:buFontTx/>
              <a:buNone/>
            </a:pPr>
            <a:r>
              <a:rPr lang="nl-BE" sz="2400" dirty="0"/>
              <a:t>	</a:t>
            </a:r>
            <a:r>
              <a:rPr lang="nl-BE" sz="2400" dirty="0" smtClean="0"/>
              <a:t>- 	fait </a:t>
            </a:r>
            <a:r>
              <a:rPr lang="nl-BE" sz="2400" dirty="0" err="1" smtClean="0"/>
              <a:t>un</a:t>
            </a:r>
            <a:r>
              <a:rPr lang="nl-BE" sz="2400" dirty="0" smtClean="0"/>
              <a:t> </a:t>
            </a:r>
            <a:r>
              <a:rPr lang="nl-BE" sz="2400" dirty="0" err="1" smtClean="0"/>
              <a:t>résumé</a:t>
            </a:r>
            <a:r>
              <a:rPr lang="nl-BE" sz="2400" dirty="0" smtClean="0"/>
              <a:t> du film </a:t>
            </a:r>
            <a:r>
              <a:rPr lang="nl-BE" sz="2400" i="1" dirty="0" smtClean="0"/>
              <a:t>Elle </a:t>
            </a:r>
            <a:r>
              <a:rPr lang="nl-BE" sz="2400" i="1" dirty="0" err="1" smtClean="0"/>
              <a:t>s’appelait</a:t>
            </a:r>
            <a:r>
              <a:rPr lang="nl-BE" sz="2400" i="1" dirty="0" smtClean="0"/>
              <a:t> Sarah</a:t>
            </a:r>
          </a:p>
          <a:p>
            <a:pPr>
              <a:lnSpc>
                <a:spcPct val="90000"/>
              </a:lnSpc>
              <a:buFontTx/>
              <a:buNone/>
            </a:pPr>
            <a:r>
              <a:rPr lang="nl-BE" sz="2400" i="1" dirty="0"/>
              <a:t>	</a:t>
            </a:r>
            <a:r>
              <a:rPr lang="nl-BE" sz="2400" i="1" dirty="0" smtClean="0"/>
              <a:t>-	</a:t>
            </a:r>
            <a:r>
              <a:rPr lang="nl-BE" sz="2400" dirty="0" err="1" smtClean="0"/>
              <a:t>donné</a:t>
            </a:r>
            <a:r>
              <a:rPr lang="nl-BE" sz="2400" dirty="0" smtClean="0"/>
              <a:t> </a:t>
            </a:r>
            <a:r>
              <a:rPr lang="nl-BE" sz="2400" dirty="0" err="1" smtClean="0"/>
              <a:t>votre</a:t>
            </a:r>
            <a:r>
              <a:rPr lang="nl-BE" sz="2400" dirty="0" smtClean="0"/>
              <a:t> opinion du film </a:t>
            </a:r>
            <a:r>
              <a:rPr lang="nl-BE" sz="2400" i="1" dirty="0" smtClean="0"/>
              <a:t>Elle </a:t>
            </a:r>
            <a:r>
              <a:rPr lang="nl-BE" sz="2400" i="1" dirty="0" err="1" smtClean="0"/>
              <a:t>s’appelait</a:t>
            </a:r>
            <a:r>
              <a:rPr lang="nl-BE" sz="2400" i="1" dirty="0" smtClean="0"/>
              <a:t> Sarah</a:t>
            </a:r>
          </a:p>
          <a:p>
            <a:pPr>
              <a:lnSpc>
                <a:spcPct val="90000"/>
              </a:lnSpc>
              <a:buFontTx/>
              <a:buNone/>
            </a:pPr>
            <a:r>
              <a:rPr lang="nl-BE" sz="2400" i="1" dirty="0"/>
              <a:t>	</a:t>
            </a:r>
            <a:r>
              <a:rPr lang="nl-BE" sz="2400" i="1" dirty="0" smtClean="0"/>
              <a:t>-	</a:t>
            </a:r>
            <a:r>
              <a:rPr lang="nl-BE" sz="2400" dirty="0" smtClean="0"/>
              <a:t>fait </a:t>
            </a:r>
            <a:r>
              <a:rPr lang="nl-BE" sz="2400" dirty="0" err="1" smtClean="0"/>
              <a:t>connaissance</a:t>
            </a:r>
            <a:r>
              <a:rPr lang="nl-BE" sz="2400" dirty="0" smtClean="0"/>
              <a:t> </a:t>
            </a:r>
            <a:r>
              <a:rPr lang="nl-BE" sz="2400" dirty="0" err="1" smtClean="0"/>
              <a:t>avec</a:t>
            </a:r>
            <a:r>
              <a:rPr lang="nl-BE" sz="2400" dirty="0" smtClean="0"/>
              <a:t> </a:t>
            </a:r>
            <a:r>
              <a:rPr lang="nl-BE" sz="2400" dirty="0" err="1" smtClean="0"/>
              <a:t>le</a:t>
            </a:r>
            <a:r>
              <a:rPr lang="nl-BE" sz="2400" dirty="0" smtClean="0"/>
              <a:t> </a:t>
            </a:r>
            <a:r>
              <a:rPr lang="nl-BE" sz="2400" dirty="0" err="1" smtClean="0"/>
              <a:t>livre</a:t>
            </a:r>
            <a:endParaRPr lang="nl-BE" sz="2400" dirty="0"/>
          </a:p>
          <a:p>
            <a:pPr>
              <a:lnSpc>
                <a:spcPct val="90000"/>
              </a:lnSpc>
              <a:buFontTx/>
              <a:buNone/>
            </a:pPr>
            <a:r>
              <a:rPr lang="nl-BE" sz="2400" dirty="0" smtClean="0"/>
              <a:t>	-	fait </a:t>
            </a:r>
            <a:r>
              <a:rPr lang="nl-BE" sz="2400" dirty="0" err="1" smtClean="0"/>
              <a:t>connaissance</a:t>
            </a:r>
            <a:r>
              <a:rPr lang="nl-BE" sz="2400" dirty="0" smtClean="0"/>
              <a:t> </a:t>
            </a:r>
            <a:r>
              <a:rPr lang="nl-BE" sz="2400" dirty="0" err="1" smtClean="0"/>
              <a:t>avec</a:t>
            </a:r>
            <a:r>
              <a:rPr lang="nl-BE" sz="2400" dirty="0" smtClean="0"/>
              <a:t> </a:t>
            </a:r>
            <a:r>
              <a:rPr lang="nl-BE" sz="2400" dirty="0" err="1" smtClean="0"/>
              <a:t>l’histoire</a:t>
            </a:r>
            <a:r>
              <a:rPr lang="nl-BE" sz="2400" dirty="0"/>
              <a:t> </a:t>
            </a:r>
            <a:r>
              <a:rPr lang="nl-BE" sz="2400" dirty="0" smtClean="0"/>
              <a:t>des </a:t>
            </a:r>
            <a:r>
              <a:rPr lang="nl-BE" sz="2400" dirty="0" err="1"/>
              <a:t>J</a:t>
            </a:r>
            <a:r>
              <a:rPr lang="nl-BE" sz="2400" dirty="0" err="1" smtClean="0"/>
              <a:t>uifs</a:t>
            </a:r>
            <a:r>
              <a:rPr lang="nl-BE" sz="2400" dirty="0" smtClean="0"/>
              <a:t> </a:t>
            </a:r>
            <a:r>
              <a:rPr lang="nl-BE" sz="2400" dirty="0" smtClean="0"/>
              <a:t>en France</a:t>
            </a:r>
          </a:p>
          <a:p>
            <a:pPr>
              <a:lnSpc>
                <a:spcPct val="90000"/>
              </a:lnSpc>
              <a:buFontTx/>
              <a:buNone/>
            </a:pPr>
            <a:r>
              <a:rPr lang="nl-BE" sz="2400" dirty="0"/>
              <a:t>	- 	</a:t>
            </a:r>
            <a:r>
              <a:rPr lang="fr-FR" sz="2400" dirty="0" smtClean="0"/>
              <a:t>lu</a:t>
            </a:r>
            <a:r>
              <a:rPr lang="fr-FR" sz="2400" dirty="0"/>
              <a:t>, entendu, parlé et écrit la langue française et… vous </a:t>
            </a:r>
            <a:r>
              <a:rPr lang="fr-FR" sz="2400" dirty="0" smtClean="0"/>
              <a:t>					avez </a:t>
            </a:r>
            <a:r>
              <a:rPr lang="fr-FR" sz="2400" dirty="0"/>
              <a:t>« pensé » en français</a:t>
            </a:r>
            <a:endParaRPr lang="nl-BE" sz="2400" dirty="0" smtClean="0"/>
          </a:p>
          <a:p>
            <a:pPr>
              <a:lnSpc>
                <a:spcPct val="90000"/>
              </a:lnSpc>
              <a:buFontTx/>
              <a:buNone/>
            </a:pPr>
            <a:r>
              <a:rPr lang="nl-BE" sz="2400" dirty="0">
                <a:solidFill>
                  <a:srgbClr val="333399"/>
                </a:solidFill>
              </a:rPr>
              <a:t>	</a:t>
            </a:r>
            <a:endParaRPr lang="nl-BE" sz="2400" dirty="0" smtClean="0">
              <a:solidFill>
                <a:srgbClr val="333399"/>
              </a:solidFill>
            </a:endParaRPr>
          </a:p>
          <a:p>
            <a:pPr>
              <a:lnSpc>
                <a:spcPct val="90000"/>
              </a:lnSpc>
              <a:buFontTx/>
              <a:buNone/>
            </a:pPr>
            <a:endParaRPr lang="nl-BE" sz="4400" dirty="0" smtClean="0">
              <a:solidFill>
                <a:srgbClr val="333399"/>
              </a:solidFill>
            </a:endParaRPr>
          </a:p>
          <a:p>
            <a:pPr algn="ctr">
              <a:lnSpc>
                <a:spcPct val="90000"/>
              </a:lnSpc>
              <a:buFontTx/>
              <a:buNone/>
            </a:pPr>
            <a:r>
              <a:rPr lang="nl-BE" sz="6600" dirty="0" err="1" smtClean="0">
                <a:solidFill>
                  <a:srgbClr val="333399"/>
                </a:solidFill>
              </a:rPr>
              <a:t>Félicitations</a:t>
            </a:r>
            <a:r>
              <a:rPr lang="nl-BE" sz="6600" dirty="0" smtClean="0">
                <a:solidFill>
                  <a:srgbClr val="333399"/>
                </a:solidFill>
              </a:rPr>
              <a:t>! </a:t>
            </a:r>
            <a:endParaRPr lang="nl-BE" sz="6600" dirty="0">
              <a:solidFill>
                <a:srgbClr val="333399"/>
              </a:solidFill>
            </a:endParaRPr>
          </a:p>
          <a:p>
            <a:endParaRPr lang="nl-BE" sz="2400" dirty="0" smtClean="0"/>
          </a:p>
          <a:p>
            <a:endParaRPr lang="nl-BE" sz="2400" u="sng" dirty="0"/>
          </a:p>
        </p:txBody>
      </p:sp>
    </p:spTree>
    <p:extLst>
      <p:ext uri="{BB962C8B-B14F-4D97-AF65-F5344CB8AC3E}">
        <p14:creationId xmlns:p14="http://schemas.microsoft.com/office/powerpoint/2010/main" val="97833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12192000" cy="1631216"/>
          </a:xfrm>
          <a:prstGeom prst="rect">
            <a:avLst/>
          </a:prstGeom>
          <a:noFill/>
        </p:spPr>
        <p:txBody>
          <a:bodyPr wrap="square" rtlCol="0">
            <a:spAutoFit/>
          </a:bodyPr>
          <a:lstStyle/>
          <a:p>
            <a:r>
              <a:rPr lang="fr-FR" sz="2400" u="sng" dirty="0" smtClean="0">
                <a:solidFill>
                  <a:schemeClr val="accent1">
                    <a:lumMod val="60000"/>
                    <a:lumOff val="40000"/>
                  </a:schemeClr>
                </a:solidFill>
              </a:rPr>
              <a:t>1. Introduction</a:t>
            </a:r>
          </a:p>
          <a:p>
            <a:endParaRPr lang="fr-FR" dirty="0" smtClean="0"/>
          </a:p>
          <a:p>
            <a:r>
              <a:rPr lang="fr-FR" sz="2000" dirty="0" smtClean="0"/>
              <a:t>Bientôt c’est la semaine des langues. Pendant cette semaine on va regarder un film qui s’intitule </a:t>
            </a:r>
            <a:r>
              <a:rPr lang="fr-FR" sz="2000" i="1" dirty="0" smtClean="0"/>
              <a:t>Elle s’appelait Sarah</a:t>
            </a:r>
            <a:r>
              <a:rPr lang="fr-FR" sz="2000" dirty="0" smtClean="0"/>
              <a:t>. Voilà l’affiche:</a:t>
            </a:r>
            <a:endParaRPr lang="fr-FR" sz="2000" dirty="0"/>
          </a:p>
          <a:p>
            <a:endParaRPr lang="fr-FR" dirty="0"/>
          </a:p>
        </p:txBody>
      </p:sp>
      <p:pic>
        <p:nvPicPr>
          <p:cNvPr id="3" name="Afbeelding 2"/>
          <p:cNvPicPr>
            <a:picLocks noChangeAspect="1"/>
          </p:cNvPicPr>
          <p:nvPr/>
        </p:nvPicPr>
        <p:blipFill>
          <a:blip r:embed="rId3" cstate="print"/>
          <a:stretch>
            <a:fillRect/>
          </a:stretch>
        </p:blipFill>
        <p:spPr>
          <a:xfrm>
            <a:off x="4426527" y="1420086"/>
            <a:ext cx="3772294" cy="5271659"/>
          </a:xfrm>
          <a:prstGeom prst="rect">
            <a:avLst/>
          </a:prstGeom>
        </p:spPr>
      </p:pic>
    </p:spTree>
    <p:extLst>
      <p:ext uri="{BB962C8B-B14F-4D97-AF65-F5344CB8AC3E}">
        <p14:creationId xmlns:p14="http://schemas.microsoft.com/office/powerpoint/2010/main" val="267169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82880" y="125730"/>
            <a:ext cx="5840730" cy="461665"/>
          </a:xfrm>
          <a:prstGeom prst="rect">
            <a:avLst/>
          </a:prstGeom>
          <a:noFill/>
        </p:spPr>
        <p:txBody>
          <a:bodyPr wrap="square" rtlCol="0">
            <a:spAutoFit/>
          </a:bodyPr>
          <a:lstStyle/>
          <a:p>
            <a:r>
              <a:rPr lang="nl-BE" sz="2400" u="sng" dirty="0" smtClean="0">
                <a:solidFill>
                  <a:schemeClr val="accent1">
                    <a:lumMod val="60000"/>
                    <a:lumOff val="40000"/>
                  </a:schemeClr>
                </a:solidFill>
              </a:rPr>
              <a:t>6. Evaluation</a:t>
            </a:r>
            <a:endParaRPr lang="nl-BE" sz="2400" u="sng" dirty="0">
              <a:solidFill>
                <a:schemeClr val="accent1">
                  <a:lumMod val="60000"/>
                  <a:lumOff val="40000"/>
                </a:scheme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104203605"/>
              </p:ext>
            </p:extLst>
          </p:nvPr>
        </p:nvGraphicFramePr>
        <p:xfrm>
          <a:off x="2141315" y="790115"/>
          <a:ext cx="7963383" cy="3550391"/>
        </p:xfrm>
        <a:graphic>
          <a:graphicData uri="http://schemas.openxmlformats.org/drawingml/2006/table">
            <a:tbl>
              <a:tblPr firstRow="1" bandRow="1">
                <a:tableStyleId>{5C22544A-7EE6-4342-B048-85BDC9FD1C3A}</a:tableStyleId>
              </a:tblPr>
              <a:tblGrid>
                <a:gridCol w="1471496"/>
                <a:gridCol w="2695680"/>
                <a:gridCol w="3796207"/>
              </a:tblGrid>
              <a:tr h="595142">
                <a:tc>
                  <a:txBody>
                    <a:bodyPr/>
                    <a:lstStyle/>
                    <a:p>
                      <a:r>
                        <a:rPr lang="fr-FR" sz="2000" b="0" noProof="0" dirty="0" smtClean="0">
                          <a:solidFill>
                            <a:schemeClr val="bg2">
                              <a:lumMod val="60000"/>
                              <a:lumOff val="40000"/>
                            </a:schemeClr>
                          </a:solidFill>
                        </a:rPr>
                        <a:t>Etape 1</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pPr algn="ctr"/>
                      <a:r>
                        <a:rPr lang="fr-FR" sz="2000" b="0" noProof="0" dirty="0" smtClean="0">
                          <a:solidFill>
                            <a:schemeClr val="bg2">
                              <a:lumMod val="60000"/>
                              <a:lumOff val="40000"/>
                            </a:schemeClr>
                          </a:solidFill>
                        </a:rPr>
                        <a:t>5%</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r>
                        <a:rPr lang="fr-FR" sz="2000" b="0" noProof="0" dirty="0" smtClean="0">
                          <a:solidFill>
                            <a:schemeClr val="bg2">
                              <a:lumMod val="60000"/>
                              <a:lumOff val="40000"/>
                            </a:schemeClr>
                          </a:solidFill>
                        </a:rPr>
                        <a:t>Fiche technique du film</a:t>
                      </a:r>
                      <a:endParaRPr lang="fr-FR" sz="2000" b="0" noProof="0" dirty="0">
                        <a:solidFill>
                          <a:schemeClr val="bg2">
                            <a:lumMod val="60000"/>
                            <a:lumOff val="40000"/>
                          </a:schemeClr>
                        </a:solidFill>
                      </a:endParaRPr>
                    </a:p>
                  </a:txBody>
                  <a:tcPr>
                    <a:solidFill>
                      <a:schemeClr val="accent1">
                        <a:tint val="40000"/>
                      </a:schemeClr>
                    </a:solidFill>
                  </a:tcPr>
                </a:tc>
              </a:tr>
              <a:tr h="570090">
                <a:tc>
                  <a:txBody>
                    <a:bodyPr/>
                    <a:lstStyle/>
                    <a:p>
                      <a:r>
                        <a:rPr lang="fr-FR" sz="2000" b="0" noProof="0" dirty="0" smtClean="0">
                          <a:solidFill>
                            <a:schemeClr val="bg2">
                              <a:lumMod val="60000"/>
                              <a:lumOff val="40000"/>
                            </a:schemeClr>
                          </a:solidFill>
                        </a:rPr>
                        <a:t>Etape 2</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pPr algn="ctr"/>
                      <a:r>
                        <a:rPr lang="fr-FR" sz="2000" b="0" noProof="0" dirty="0" smtClean="0">
                          <a:solidFill>
                            <a:schemeClr val="bg2">
                              <a:lumMod val="60000"/>
                              <a:lumOff val="40000"/>
                            </a:schemeClr>
                          </a:solidFill>
                        </a:rPr>
                        <a:t>20%</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r>
                        <a:rPr lang="fr-FR" sz="2000" b="0" noProof="0" dirty="0" smtClean="0">
                          <a:solidFill>
                            <a:schemeClr val="bg2">
                              <a:lumMod val="60000"/>
                              <a:lumOff val="40000"/>
                            </a:schemeClr>
                          </a:solidFill>
                        </a:rPr>
                        <a:t>Résumé</a:t>
                      </a:r>
                      <a:endParaRPr lang="fr-FR" sz="2000" b="0" noProof="0" dirty="0">
                        <a:solidFill>
                          <a:schemeClr val="bg2">
                            <a:lumMod val="60000"/>
                            <a:lumOff val="40000"/>
                          </a:schemeClr>
                        </a:solidFill>
                      </a:endParaRPr>
                    </a:p>
                  </a:txBody>
                  <a:tcPr>
                    <a:solidFill>
                      <a:schemeClr val="accent1">
                        <a:tint val="40000"/>
                      </a:schemeClr>
                    </a:solidFill>
                  </a:tcPr>
                </a:tc>
              </a:tr>
              <a:tr h="570090">
                <a:tc>
                  <a:txBody>
                    <a:bodyPr/>
                    <a:lstStyle/>
                    <a:p>
                      <a:r>
                        <a:rPr lang="fr-FR" sz="2000" b="0" noProof="0" dirty="0" smtClean="0">
                          <a:solidFill>
                            <a:schemeClr val="bg2">
                              <a:lumMod val="60000"/>
                              <a:lumOff val="40000"/>
                            </a:schemeClr>
                          </a:solidFill>
                        </a:rPr>
                        <a:t>Etape 3</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pPr algn="ctr"/>
                      <a:r>
                        <a:rPr lang="fr-FR" sz="2000" b="0" noProof="0" dirty="0" smtClean="0">
                          <a:solidFill>
                            <a:schemeClr val="bg2">
                              <a:lumMod val="60000"/>
                              <a:lumOff val="40000"/>
                            </a:schemeClr>
                          </a:solidFill>
                        </a:rPr>
                        <a:t>20%</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r>
                        <a:rPr lang="fr-FR" sz="2000" b="0" noProof="0" dirty="0" smtClean="0">
                          <a:solidFill>
                            <a:schemeClr val="bg2">
                              <a:lumMod val="60000"/>
                              <a:lumOff val="40000"/>
                            </a:schemeClr>
                          </a:solidFill>
                        </a:rPr>
                        <a:t>Opinion</a:t>
                      </a:r>
                      <a:r>
                        <a:rPr lang="fr-FR" sz="2000" b="0" baseline="0" noProof="0" dirty="0" smtClean="0">
                          <a:solidFill>
                            <a:schemeClr val="bg2">
                              <a:lumMod val="60000"/>
                              <a:lumOff val="40000"/>
                            </a:schemeClr>
                          </a:solidFill>
                        </a:rPr>
                        <a:t> personnelle</a:t>
                      </a:r>
                      <a:endParaRPr lang="fr-FR" sz="2000" b="0" noProof="0" dirty="0">
                        <a:solidFill>
                          <a:schemeClr val="bg2">
                            <a:lumMod val="60000"/>
                            <a:lumOff val="40000"/>
                          </a:schemeClr>
                        </a:solidFill>
                      </a:endParaRPr>
                    </a:p>
                  </a:txBody>
                  <a:tcPr>
                    <a:solidFill>
                      <a:schemeClr val="accent1">
                        <a:tint val="40000"/>
                      </a:schemeClr>
                    </a:solidFill>
                  </a:tcPr>
                </a:tc>
              </a:tr>
              <a:tr h="570090">
                <a:tc>
                  <a:txBody>
                    <a:bodyPr/>
                    <a:lstStyle/>
                    <a:p>
                      <a:r>
                        <a:rPr lang="fr-FR" sz="2000" b="0" noProof="0" dirty="0" smtClean="0">
                          <a:solidFill>
                            <a:schemeClr val="bg2">
                              <a:lumMod val="60000"/>
                              <a:lumOff val="40000"/>
                            </a:schemeClr>
                          </a:solidFill>
                        </a:rPr>
                        <a:t>Etape 4</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pPr algn="ctr"/>
                      <a:r>
                        <a:rPr lang="fr-FR" sz="2000" b="0" noProof="0" dirty="0" smtClean="0">
                          <a:solidFill>
                            <a:schemeClr val="bg2">
                              <a:lumMod val="60000"/>
                              <a:lumOff val="40000"/>
                            </a:schemeClr>
                          </a:solidFill>
                        </a:rPr>
                        <a:t>20%</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pPr marL="0" indent="0">
                        <a:buNone/>
                      </a:pPr>
                      <a:r>
                        <a:rPr lang="fr-FR" sz="2000" b="0" noProof="0" dirty="0" smtClean="0">
                          <a:solidFill>
                            <a:schemeClr val="bg2">
                              <a:lumMod val="60000"/>
                              <a:lumOff val="40000"/>
                            </a:schemeClr>
                          </a:solidFill>
                        </a:rPr>
                        <a:t>Du livre au film</a:t>
                      </a:r>
                    </a:p>
                  </a:txBody>
                  <a:tcPr>
                    <a:solidFill>
                      <a:schemeClr val="accent1">
                        <a:tint val="40000"/>
                      </a:schemeClr>
                    </a:solidFill>
                  </a:tcPr>
                </a:tc>
              </a:tr>
              <a:tr h="674889">
                <a:tc>
                  <a:txBody>
                    <a:bodyPr/>
                    <a:lstStyle/>
                    <a:p>
                      <a:r>
                        <a:rPr lang="fr-FR" sz="2000" b="0" noProof="0" dirty="0" smtClean="0">
                          <a:solidFill>
                            <a:schemeClr val="bg2">
                              <a:lumMod val="60000"/>
                              <a:lumOff val="40000"/>
                            </a:schemeClr>
                          </a:solidFill>
                        </a:rPr>
                        <a:t>Etape 5</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pPr algn="ctr"/>
                      <a:r>
                        <a:rPr lang="fr-FR" sz="2000" b="0" noProof="0" dirty="0" smtClean="0">
                          <a:solidFill>
                            <a:schemeClr val="bg2">
                              <a:lumMod val="60000"/>
                              <a:lumOff val="40000"/>
                            </a:schemeClr>
                          </a:solidFill>
                        </a:rPr>
                        <a:t>20%</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0" noProof="0" dirty="0" smtClean="0">
                          <a:solidFill>
                            <a:schemeClr val="bg2">
                              <a:lumMod val="60000"/>
                              <a:lumOff val="40000"/>
                            </a:schemeClr>
                          </a:solidFill>
                        </a:rPr>
                        <a:t>Les images et l’histoire</a:t>
                      </a:r>
                      <a:endParaRPr lang="fr-FR" sz="2000" b="0" noProof="0" dirty="0">
                        <a:solidFill>
                          <a:schemeClr val="bg2">
                            <a:lumMod val="60000"/>
                            <a:lumOff val="40000"/>
                          </a:schemeClr>
                        </a:solidFill>
                      </a:endParaRPr>
                    </a:p>
                  </a:txBody>
                  <a:tcPr>
                    <a:solidFill>
                      <a:schemeClr val="accent1">
                        <a:tint val="40000"/>
                      </a:schemeClr>
                    </a:solidFill>
                  </a:tcPr>
                </a:tc>
              </a:tr>
              <a:tr h="570090">
                <a:tc>
                  <a:txBody>
                    <a:bodyPr/>
                    <a:lstStyle/>
                    <a:p>
                      <a:r>
                        <a:rPr lang="fr-FR" sz="2000" b="0" noProof="0" dirty="0" smtClean="0">
                          <a:solidFill>
                            <a:schemeClr val="bg2">
                              <a:lumMod val="60000"/>
                              <a:lumOff val="40000"/>
                            </a:schemeClr>
                          </a:solidFill>
                        </a:rPr>
                        <a:t>Etape 6</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pPr algn="ctr"/>
                      <a:r>
                        <a:rPr lang="fr-FR" sz="2000" b="0" noProof="0" smtClean="0">
                          <a:solidFill>
                            <a:schemeClr val="bg2">
                              <a:lumMod val="60000"/>
                              <a:lumOff val="40000"/>
                            </a:schemeClr>
                          </a:solidFill>
                        </a:rPr>
                        <a:t>15%</a:t>
                      </a:r>
                      <a:endParaRPr lang="fr-FR" sz="2000" b="0" noProof="0" dirty="0">
                        <a:solidFill>
                          <a:schemeClr val="bg2">
                            <a:lumMod val="60000"/>
                            <a:lumOff val="40000"/>
                          </a:schemeClr>
                        </a:solidFill>
                      </a:endParaRPr>
                    </a:p>
                  </a:txBody>
                  <a:tcPr>
                    <a:solidFill>
                      <a:schemeClr val="accent1">
                        <a:tint val="40000"/>
                      </a:schemeClr>
                    </a:solidFill>
                  </a:tcPr>
                </a:tc>
                <a:tc>
                  <a:txBody>
                    <a:bodyPr/>
                    <a:lstStyle/>
                    <a:p>
                      <a:r>
                        <a:rPr lang="fr-FR" sz="2000" b="0" noProof="0" dirty="0" smtClean="0">
                          <a:solidFill>
                            <a:schemeClr val="bg2">
                              <a:lumMod val="60000"/>
                              <a:lumOff val="40000"/>
                            </a:schemeClr>
                          </a:solidFill>
                        </a:rPr>
                        <a:t>Mise en page</a:t>
                      </a:r>
                      <a:endParaRPr lang="fr-FR" sz="2000" b="0" noProof="0" dirty="0">
                        <a:solidFill>
                          <a:schemeClr val="bg2">
                            <a:lumMod val="60000"/>
                            <a:lumOff val="40000"/>
                          </a:schemeClr>
                        </a:solidFill>
                      </a:endParaRPr>
                    </a:p>
                  </a:txBody>
                  <a:tcPr>
                    <a:solidFill>
                      <a:schemeClr val="accent1">
                        <a:tint val="40000"/>
                      </a:schemeClr>
                    </a:solidFill>
                  </a:tcPr>
                </a:tc>
              </a:tr>
            </a:tbl>
          </a:graphicData>
        </a:graphic>
      </p:graphicFrame>
      <p:sp>
        <p:nvSpPr>
          <p:cNvPr id="6" name="Rechthoek 5"/>
          <p:cNvSpPr/>
          <p:nvPr/>
        </p:nvSpPr>
        <p:spPr>
          <a:xfrm>
            <a:off x="750570" y="4616708"/>
            <a:ext cx="9262110" cy="1785104"/>
          </a:xfrm>
          <a:prstGeom prst="rect">
            <a:avLst/>
          </a:prstGeom>
        </p:spPr>
        <p:txBody>
          <a:bodyPr wrap="square">
            <a:spAutoFit/>
          </a:bodyPr>
          <a:lstStyle/>
          <a:p>
            <a:pPr>
              <a:buFontTx/>
              <a:buNone/>
            </a:pPr>
            <a:r>
              <a:rPr lang="nl-BE" dirty="0" err="1"/>
              <a:t>Nous</a:t>
            </a:r>
            <a:r>
              <a:rPr lang="nl-BE" dirty="0"/>
              <a:t> </a:t>
            </a:r>
            <a:r>
              <a:rPr lang="nl-BE" dirty="0" err="1"/>
              <a:t>prendrons</a:t>
            </a:r>
            <a:r>
              <a:rPr lang="nl-BE" dirty="0"/>
              <a:t> en </a:t>
            </a:r>
            <a:r>
              <a:rPr lang="nl-BE" dirty="0" err="1"/>
              <a:t>compte</a:t>
            </a:r>
            <a:r>
              <a:rPr lang="nl-BE" dirty="0"/>
              <a:t>: </a:t>
            </a:r>
          </a:p>
          <a:p>
            <a:pPr>
              <a:buFontTx/>
              <a:buNone/>
            </a:pPr>
            <a:endParaRPr lang="nl-BE" dirty="0">
              <a:solidFill>
                <a:srgbClr val="FF0000"/>
              </a:solidFill>
            </a:endParaRPr>
          </a:p>
          <a:p>
            <a:pPr>
              <a:buFontTx/>
              <a:buNone/>
            </a:pPr>
            <a:r>
              <a:rPr lang="nl-BE" sz="2000" dirty="0"/>
              <a:t>		</a:t>
            </a:r>
            <a:r>
              <a:rPr lang="nl-BE" dirty="0"/>
              <a:t>- </a:t>
            </a:r>
            <a:r>
              <a:rPr lang="nl-BE" dirty="0" err="1"/>
              <a:t>votre</a:t>
            </a:r>
            <a:r>
              <a:rPr lang="nl-BE" dirty="0"/>
              <a:t> </a:t>
            </a:r>
            <a:r>
              <a:rPr lang="nl-BE" dirty="0" err="1"/>
              <a:t>participation</a:t>
            </a:r>
            <a:r>
              <a:rPr lang="nl-BE" dirty="0"/>
              <a:t> en </a:t>
            </a:r>
            <a:r>
              <a:rPr lang="nl-BE" dirty="0" err="1"/>
              <a:t>classe</a:t>
            </a:r>
            <a:endParaRPr lang="nl-BE" dirty="0"/>
          </a:p>
          <a:p>
            <a:pPr>
              <a:buFontTx/>
              <a:buNone/>
            </a:pPr>
            <a:r>
              <a:rPr lang="nl-BE" dirty="0"/>
              <a:t>		- </a:t>
            </a:r>
            <a:r>
              <a:rPr lang="nl-BE" dirty="0" err="1"/>
              <a:t>l’élaboration</a:t>
            </a:r>
            <a:r>
              <a:rPr lang="nl-BE" dirty="0"/>
              <a:t> de </a:t>
            </a:r>
            <a:r>
              <a:rPr lang="nl-BE" dirty="0" smtClean="0"/>
              <a:t>vos </a:t>
            </a:r>
            <a:r>
              <a:rPr lang="nl-BE" dirty="0" err="1" smtClean="0"/>
              <a:t>tâches</a:t>
            </a:r>
            <a:endParaRPr lang="nl-BE" dirty="0"/>
          </a:p>
          <a:p>
            <a:pPr>
              <a:buFontTx/>
              <a:buNone/>
            </a:pPr>
            <a:r>
              <a:rPr lang="nl-BE" dirty="0"/>
              <a:t>		- </a:t>
            </a:r>
            <a:r>
              <a:rPr lang="nl-BE" dirty="0" err="1"/>
              <a:t>votre</a:t>
            </a:r>
            <a:r>
              <a:rPr lang="nl-BE" dirty="0"/>
              <a:t> </a:t>
            </a:r>
            <a:r>
              <a:rPr lang="nl-BE" dirty="0" err="1"/>
              <a:t>originalité</a:t>
            </a:r>
            <a:r>
              <a:rPr lang="nl-BE" dirty="0"/>
              <a:t> et </a:t>
            </a:r>
            <a:r>
              <a:rPr lang="nl-BE" dirty="0" err="1"/>
              <a:t>créativité</a:t>
            </a:r>
            <a:endParaRPr lang="nl-BE" dirty="0"/>
          </a:p>
          <a:p>
            <a:pPr>
              <a:buFontTx/>
              <a:buNone/>
            </a:pPr>
            <a:r>
              <a:rPr lang="nl-BE" dirty="0"/>
              <a:t>		- la </a:t>
            </a:r>
            <a:r>
              <a:rPr lang="nl-BE" dirty="0" err="1"/>
              <a:t>langue</a:t>
            </a:r>
            <a:r>
              <a:rPr lang="nl-BE" dirty="0"/>
              <a:t> </a:t>
            </a:r>
            <a:r>
              <a:rPr lang="nl-BE" dirty="0" smtClean="0"/>
              <a:t>(grammaire + </a:t>
            </a:r>
            <a:r>
              <a:rPr lang="nl-BE" dirty="0" err="1" smtClean="0"/>
              <a:t>orthographe</a:t>
            </a:r>
            <a:r>
              <a:rPr lang="nl-BE" dirty="0" smtClean="0"/>
              <a:t>)</a:t>
            </a:r>
            <a:endParaRPr lang="nl-BE" i="1" dirty="0"/>
          </a:p>
        </p:txBody>
      </p:sp>
    </p:spTree>
    <p:extLst>
      <p:ext uri="{BB962C8B-B14F-4D97-AF65-F5344CB8AC3E}">
        <p14:creationId xmlns:p14="http://schemas.microsoft.com/office/powerpoint/2010/main" val="139899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12192000" cy="5016758"/>
          </a:xfrm>
          <a:prstGeom prst="rect">
            <a:avLst/>
          </a:prstGeom>
          <a:noFill/>
        </p:spPr>
        <p:txBody>
          <a:bodyPr wrap="square">
            <a:spAutoFit/>
          </a:bodyPr>
          <a:lstStyle/>
          <a:p>
            <a:endParaRPr lang="fr-FR" sz="3200" i="1" dirty="0" smtClean="0">
              <a:solidFill>
                <a:srgbClr val="FFFF00"/>
              </a:solidFill>
            </a:endParaRPr>
          </a:p>
          <a:p>
            <a:endParaRPr lang="fr-FR" sz="3200" i="1" dirty="0">
              <a:solidFill>
                <a:srgbClr val="FFFF00"/>
              </a:solidFill>
            </a:endParaRPr>
          </a:p>
          <a:p>
            <a:endParaRPr lang="fr-FR" sz="3200" i="1" dirty="0" smtClean="0">
              <a:solidFill>
                <a:srgbClr val="FFFF00"/>
              </a:solidFill>
            </a:endParaRPr>
          </a:p>
          <a:p>
            <a:r>
              <a:rPr lang="fr-FR" sz="3200" i="1" dirty="0" smtClean="0"/>
              <a:t>Les </a:t>
            </a:r>
            <a:r>
              <a:rPr lang="fr-FR" sz="3200" i="1" dirty="0"/>
              <a:t>16 et 17 juillet 1942, 13 152 Juifs furent arrêtés dans Paris et sa banlieue, déportés et assassinés à Auschwitz. Dans le Vélodrome d'Hiver qui s'élevait ici, 4 115 enfants, 2 916 femmes, 1 129 hommes furent parqués dans des conditions inhumaines par la police du gouvernement de Vichy par ordre des occupants nazis. Que ceux qui ont tenté de leur venir en aide soient remerciés. Passant, souviens-toi !</a:t>
            </a:r>
            <a:endParaRPr lang="nl-BE" sz="3200" i="1" dirty="0"/>
          </a:p>
        </p:txBody>
      </p:sp>
    </p:spTree>
    <p:extLst>
      <p:ext uri="{BB962C8B-B14F-4D97-AF65-F5344CB8AC3E}">
        <p14:creationId xmlns:p14="http://schemas.microsoft.com/office/powerpoint/2010/main" val="1433217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12191999" cy="6463308"/>
          </a:xfrm>
          <a:prstGeom prst="rect">
            <a:avLst/>
          </a:prstGeom>
        </p:spPr>
        <p:txBody>
          <a:bodyPr wrap="square">
            <a:spAutoFit/>
          </a:bodyPr>
          <a:lstStyle/>
          <a:p>
            <a:r>
              <a:rPr lang="fr-FR" b="1" i="0" u="none" strike="noStrike" baseline="0" dirty="0" smtClean="0"/>
              <a:t>Discussion à deux</a:t>
            </a:r>
          </a:p>
          <a:p>
            <a:endParaRPr lang="fr-FR" dirty="0"/>
          </a:p>
          <a:p>
            <a:r>
              <a:rPr lang="fr-FR" sz="2000" i="0" u="none" strike="noStrike" baseline="0" dirty="0" smtClean="0"/>
              <a:t>1) Lorsque vous voyez l’affiche de ce film, à quel genre pensez-vous ? Pourquoi?</a:t>
            </a:r>
          </a:p>
          <a:p>
            <a:r>
              <a:rPr lang="fr-FR" sz="2000" i="0" u="none" strike="noStrike" dirty="0" smtClean="0"/>
              <a:t> </a:t>
            </a:r>
            <a:endParaRPr lang="fr-FR" sz="2000" i="0" u="none" strike="noStrike" baseline="0" dirty="0" smtClean="0"/>
          </a:p>
          <a:p>
            <a:r>
              <a:rPr lang="fr-FR" sz="2000" i="0" u="none" strike="noStrike" baseline="0" dirty="0" smtClean="0"/>
              <a:t>□ un (film) documentaire 		□ une série télévisée</a:t>
            </a:r>
          </a:p>
          <a:p>
            <a:r>
              <a:rPr lang="fr-FR" sz="2000" i="0" u="none" strike="noStrike" baseline="0" dirty="0" smtClean="0"/>
              <a:t>□ un film policier 			□ une comédie</a:t>
            </a:r>
          </a:p>
          <a:p>
            <a:r>
              <a:rPr lang="nl-BE" sz="2000" i="0" u="none" strike="noStrike" baseline="0" dirty="0" smtClean="0"/>
              <a:t>□ </a:t>
            </a:r>
            <a:r>
              <a:rPr lang="nl-BE" sz="2000" i="0" u="none" strike="noStrike" baseline="0" dirty="0" err="1" smtClean="0"/>
              <a:t>un</a:t>
            </a:r>
            <a:r>
              <a:rPr lang="nl-BE" sz="2000" i="0" u="none" strike="noStrike" baseline="0" dirty="0" smtClean="0"/>
              <a:t> reportage 				□ </a:t>
            </a:r>
            <a:r>
              <a:rPr lang="nl-BE" sz="2000" i="0" u="none" strike="noStrike" baseline="0" dirty="0" err="1" smtClean="0"/>
              <a:t>un</a:t>
            </a:r>
            <a:r>
              <a:rPr lang="nl-BE" sz="2000" i="0" u="none" strike="noStrike" baseline="0" dirty="0" smtClean="0"/>
              <a:t> </a:t>
            </a:r>
            <a:r>
              <a:rPr lang="nl-BE" sz="2000" i="0" u="none" strike="noStrike" baseline="0" dirty="0" err="1" smtClean="0"/>
              <a:t>drame</a:t>
            </a:r>
            <a:endParaRPr lang="nl-BE" sz="2000" i="0" u="none" strike="noStrike" baseline="0" dirty="0" smtClean="0"/>
          </a:p>
          <a:p>
            <a:r>
              <a:rPr lang="fr-FR" sz="2000" i="0" u="none" strike="noStrike" baseline="0" dirty="0" smtClean="0"/>
              <a:t>□ un film d’horreur 			□ un film romantique</a:t>
            </a:r>
          </a:p>
          <a:p>
            <a:endParaRPr lang="fr-FR" sz="2000" dirty="0"/>
          </a:p>
          <a:p>
            <a:r>
              <a:rPr lang="fr-FR" sz="2000" dirty="0" smtClean="0"/>
              <a:t>2) Regardez la bande annonce (</a:t>
            </a:r>
            <a:r>
              <a:rPr lang="nl-BE" sz="2000" dirty="0">
                <a:hlinkClick r:id="rId3"/>
              </a:rPr>
              <a:t>https://</a:t>
            </a:r>
            <a:r>
              <a:rPr lang="nl-BE" sz="2000" dirty="0" smtClean="0">
                <a:hlinkClick r:id="rId3"/>
              </a:rPr>
              <a:t>www.youtube.com/watch?v=2ae8XaEkbBU</a:t>
            </a:r>
            <a:r>
              <a:rPr lang="nl-BE" sz="2000" dirty="0" smtClean="0"/>
              <a:t>)</a:t>
            </a:r>
            <a:r>
              <a:rPr lang="fr-FR" sz="2000" dirty="0" smtClean="0"/>
              <a:t>	</a:t>
            </a:r>
          </a:p>
          <a:p>
            <a:endParaRPr lang="fr-FR" sz="2000" dirty="0" smtClean="0"/>
          </a:p>
          <a:p>
            <a:r>
              <a:rPr lang="fr-FR" sz="2000" dirty="0" smtClean="0"/>
              <a:t>Formulez </a:t>
            </a:r>
            <a:r>
              <a:rPr lang="fr-FR" sz="2000" dirty="0"/>
              <a:t>des hypothèses sur le contenu de </a:t>
            </a:r>
            <a:r>
              <a:rPr lang="fr-FR" sz="2000" dirty="0" smtClean="0"/>
              <a:t>l’histoire.</a:t>
            </a:r>
          </a:p>
          <a:p>
            <a:endParaRPr lang="fr-FR" sz="2000" dirty="0"/>
          </a:p>
          <a:p>
            <a:r>
              <a:rPr lang="fr-FR" sz="2000" dirty="0"/>
              <a:t>––   Il s’agit d’une (en)quête individuelle : quel en est le but ?</a:t>
            </a:r>
          </a:p>
          <a:p>
            <a:r>
              <a:rPr lang="fr-FR" sz="2000" dirty="0"/>
              <a:t>––   Où se passe cette enquête ? Sur quel laps de temps porte-t-elle ?</a:t>
            </a:r>
          </a:p>
          <a:p>
            <a:r>
              <a:rPr lang="fr-FR" sz="2000" dirty="0"/>
              <a:t>––   </a:t>
            </a:r>
            <a:r>
              <a:rPr lang="fr-FR" sz="2000" dirty="0" smtClean="0"/>
              <a:t>Y </a:t>
            </a:r>
            <a:r>
              <a:rPr lang="fr-FR" sz="2000" dirty="0" err="1" smtClean="0"/>
              <a:t>a-t-il</a:t>
            </a:r>
            <a:r>
              <a:rPr lang="fr-FR" sz="2000" dirty="0" smtClean="0"/>
              <a:t> des </a:t>
            </a:r>
            <a:r>
              <a:rPr lang="fr-FR" sz="2000" dirty="0"/>
              <a:t>personnes </a:t>
            </a:r>
            <a:r>
              <a:rPr lang="fr-FR" sz="2000" dirty="0" smtClean="0"/>
              <a:t>qui ont disparues </a:t>
            </a:r>
            <a:r>
              <a:rPr lang="fr-FR" sz="2000" dirty="0"/>
              <a:t>? Lesquelles ?</a:t>
            </a:r>
          </a:p>
          <a:p>
            <a:r>
              <a:rPr lang="fr-FR" sz="2000" dirty="0"/>
              <a:t>––   Cette (en)quête a-t-elle des conséquences ?</a:t>
            </a:r>
          </a:p>
          <a:p>
            <a:r>
              <a:rPr lang="fr-FR" sz="2000" dirty="0"/>
              <a:t>––   Est-ce que la journaliste, Julia, effectue ce travail seule </a:t>
            </a:r>
            <a:r>
              <a:rPr lang="fr-FR" sz="2000" dirty="0" smtClean="0"/>
              <a:t>?</a:t>
            </a:r>
          </a:p>
          <a:p>
            <a:endParaRPr lang="fr-FR" sz="2000" dirty="0"/>
          </a:p>
          <a:p>
            <a:r>
              <a:rPr lang="fr-FR" sz="2000" dirty="0" smtClean="0"/>
              <a:t>3) Voyons le film!</a:t>
            </a:r>
            <a:endParaRPr lang="fr-FR" sz="2000" dirty="0"/>
          </a:p>
          <a:p>
            <a:endParaRPr lang="nl-BE" dirty="0"/>
          </a:p>
        </p:txBody>
      </p:sp>
    </p:spTree>
    <p:extLst>
      <p:ext uri="{BB962C8B-B14F-4D97-AF65-F5344CB8AC3E}">
        <p14:creationId xmlns:p14="http://schemas.microsoft.com/office/powerpoint/2010/main" val="235694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72735"/>
            <a:ext cx="12192000" cy="6647974"/>
          </a:xfrm>
          <a:prstGeom prst="rect">
            <a:avLst/>
          </a:prstGeom>
          <a:noFill/>
        </p:spPr>
        <p:txBody>
          <a:bodyPr wrap="square" rtlCol="0">
            <a:spAutoFit/>
          </a:bodyPr>
          <a:lstStyle/>
          <a:p>
            <a:r>
              <a:rPr lang="fr-FR" sz="2400" u="sng" dirty="0" smtClean="0">
                <a:solidFill>
                  <a:schemeClr val="accent1">
                    <a:lumMod val="60000"/>
                    <a:lumOff val="40000"/>
                  </a:schemeClr>
                </a:solidFill>
              </a:rPr>
              <a:t>2. Tâche</a:t>
            </a:r>
          </a:p>
          <a:p>
            <a:endParaRPr lang="fr-FR" dirty="0" smtClean="0"/>
          </a:p>
          <a:p>
            <a:r>
              <a:rPr lang="fr-FR" sz="2000" dirty="0" smtClean="0"/>
              <a:t>En tant que critiques de cinéma pour </a:t>
            </a:r>
            <a:r>
              <a:rPr lang="en-US" sz="2000" dirty="0" smtClean="0"/>
              <a:t>Critique-film.fr </a:t>
            </a:r>
            <a:r>
              <a:rPr lang="fr-FR" sz="2000" dirty="0" smtClean="0"/>
              <a:t>vous devez écrire une critique du film </a:t>
            </a:r>
            <a:r>
              <a:rPr lang="fr-FR" sz="2000" i="1" dirty="0" smtClean="0"/>
              <a:t>Elle s’appelait Sarah. </a:t>
            </a:r>
            <a:r>
              <a:rPr lang="fr-FR" sz="2000" dirty="0" smtClean="0"/>
              <a:t>Une </a:t>
            </a:r>
            <a:r>
              <a:rPr lang="fr-FR" sz="2000" dirty="0"/>
              <a:t>critique est un texte qui porte un jugement sur une œuvre (livre, pièce de théâtre, film…) et qui vise </a:t>
            </a:r>
            <a:r>
              <a:rPr lang="fr-FR" sz="2000" dirty="0" smtClean="0"/>
              <a:t>à persuader </a:t>
            </a:r>
            <a:r>
              <a:rPr lang="fr-FR" sz="2000" dirty="0"/>
              <a:t>ou dissuader le destinataire </a:t>
            </a:r>
            <a:r>
              <a:rPr lang="fr-FR" sz="2000" dirty="0" smtClean="0"/>
              <a:t>de découvrir </a:t>
            </a:r>
            <a:r>
              <a:rPr lang="fr-FR" sz="2000" dirty="0"/>
              <a:t>cette </a:t>
            </a:r>
            <a:r>
              <a:rPr lang="fr-FR" sz="2000" dirty="0" smtClean="0"/>
              <a:t>œuvre. Elle </a:t>
            </a:r>
            <a:r>
              <a:rPr lang="fr-FR" sz="2000" dirty="0"/>
              <a:t>se </a:t>
            </a:r>
            <a:r>
              <a:rPr lang="fr-FR" sz="2000" dirty="0" smtClean="0"/>
              <a:t>compose</a:t>
            </a:r>
            <a:r>
              <a:rPr lang="fr-FR" sz="2000" dirty="0"/>
              <a:t> d’une partie informative (fiche technique, bref </a:t>
            </a:r>
            <a:r>
              <a:rPr lang="fr-FR" sz="2000" dirty="0" smtClean="0"/>
              <a:t>résumé) et</a:t>
            </a:r>
            <a:r>
              <a:rPr lang="fr-FR" sz="2000" dirty="0"/>
              <a:t> d’une partie </a:t>
            </a:r>
            <a:r>
              <a:rPr lang="fr-FR" sz="2000" dirty="0" smtClean="0"/>
              <a:t>argumentative (opinion </a:t>
            </a:r>
            <a:r>
              <a:rPr lang="fr-FR" sz="2000" dirty="0"/>
              <a:t>personnelle fondée sur divers arguments).</a:t>
            </a:r>
            <a:endParaRPr lang="fr-FR" sz="2000" i="1" dirty="0" smtClean="0"/>
          </a:p>
          <a:p>
            <a:endParaRPr lang="fr-FR" sz="2000" i="1" dirty="0"/>
          </a:p>
          <a:p>
            <a:r>
              <a:rPr lang="fr-FR" sz="2000" dirty="0" smtClean="0"/>
              <a:t>Vous allez rechercher des informations sur Internet pour élaborer cette critique. Votre recherche sera composée de différentes étapes qui sont expliquées sous le point 3 (</a:t>
            </a:r>
            <a:r>
              <a:rPr lang="fr-FR" sz="2000" i="1" dirty="0" smtClean="0"/>
              <a:t>Processus). </a:t>
            </a:r>
            <a:r>
              <a:rPr lang="fr-FR" sz="2000" dirty="0" smtClean="0"/>
              <a:t>Vous disposerez de </a:t>
            </a:r>
            <a:r>
              <a:rPr lang="fr-FR" sz="2000" dirty="0"/>
              <a:t>2</a:t>
            </a:r>
            <a:r>
              <a:rPr lang="fr-FR" sz="2000" dirty="0" smtClean="0"/>
              <a:t> cours pour terminer votre critique en parcourant les différentes étapes. </a:t>
            </a:r>
            <a:endParaRPr lang="fr-FR" sz="2000" dirty="0"/>
          </a:p>
          <a:p>
            <a:endParaRPr lang="fr-FR" sz="2000" dirty="0" smtClean="0"/>
          </a:p>
          <a:p>
            <a:r>
              <a:rPr lang="fr-FR" sz="2000" dirty="0" smtClean="0"/>
              <a:t>Les critiques notent leurs pensées. Vous devez élaborer un document Word que vous complétez chaque fois </a:t>
            </a:r>
            <a:r>
              <a:rPr lang="fr-FR" sz="2000" dirty="0"/>
              <a:t>que vous voyez l’image </a:t>
            </a:r>
            <a:r>
              <a:rPr lang="fr-FR" sz="2000" dirty="0" smtClean="0"/>
              <a:t>suivante:</a:t>
            </a:r>
          </a:p>
          <a:p>
            <a:endParaRPr lang="fr-FR" dirty="0"/>
          </a:p>
          <a:p>
            <a:endParaRPr lang="fr-FR" dirty="0" smtClean="0"/>
          </a:p>
          <a:p>
            <a:endParaRPr lang="fr-FR" dirty="0"/>
          </a:p>
          <a:p>
            <a:endParaRPr lang="fr-FR" dirty="0" smtClean="0"/>
          </a:p>
          <a:p>
            <a:endParaRPr lang="fr-FR" dirty="0" smtClean="0"/>
          </a:p>
          <a:p>
            <a:endParaRPr lang="fr-FR" dirty="0"/>
          </a:p>
          <a:p>
            <a:endParaRPr lang="nl-BE" dirty="0" smtClean="0"/>
          </a:p>
          <a:p>
            <a:endParaRPr lang="nl-BE" dirty="0"/>
          </a:p>
        </p:txBody>
      </p:sp>
      <p:pic>
        <p:nvPicPr>
          <p:cNvPr id="3" name="Afbeelding 2" descr="icoontje schrijv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847369"/>
            <a:ext cx="638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629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
            <a:ext cx="12192000" cy="7294305"/>
          </a:xfrm>
          <a:prstGeom prst="rect">
            <a:avLst/>
          </a:prstGeom>
          <a:noFill/>
        </p:spPr>
        <p:txBody>
          <a:bodyPr wrap="square" rtlCol="0">
            <a:spAutoFit/>
          </a:bodyPr>
          <a:lstStyle/>
          <a:p>
            <a:r>
              <a:rPr lang="nl-BE" sz="2400" u="sng" dirty="0" smtClean="0">
                <a:solidFill>
                  <a:schemeClr val="accent1">
                    <a:lumMod val="60000"/>
                    <a:lumOff val="40000"/>
                  </a:schemeClr>
                </a:solidFill>
              </a:rPr>
              <a:t>3. </a:t>
            </a:r>
            <a:r>
              <a:rPr lang="nl-BE" sz="2400" u="sng" dirty="0" err="1" smtClean="0">
                <a:solidFill>
                  <a:schemeClr val="accent1">
                    <a:lumMod val="60000"/>
                    <a:lumOff val="40000"/>
                  </a:schemeClr>
                </a:solidFill>
              </a:rPr>
              <a:t>Processus</a:t>
            </a:r>
            <a:endParaRPr lang="nl-BE" sz="2400" u="sng" dirty="0" smtClean="0">
              <a:solidFill>
                <a:schemeClr val="accent1">
                  <a:lumMod val="60000"/>
                  <a:lumOff val="40000"/>
                </a:schemeClr>
              </a:solidFill>
            </a:endParaRPr>
          </a:p>
          <a:p>
            <a:endParaRPr lang="nl-BE" dirty="0" smtClean="0"/>
          </a:p>
          <a:p>
            <a:r>
              <a:rPr lang="nl-BE" dirty="0" smtClean="0"/>
              <a:t>Pour </a:t>
            </a:r>
            <a:r>
              <a:rPr lang="nl-BE" dirty="0" err="1" smtClean="0"/>
              <a:t>élaborer</a:t>
            </a:r>
            <a:r>
              <a:rPr lang="nl-BE" dirty="0" smtClean="0"/>
              <a:t> </a:t>
            </a:r>
            <a:r>
              <a:rPr lang="nl-BE" dirty="0" smtClean="0">
                <a:hlinkClick r:id="rId3"/>
              </a:rPr>
              <a:t>la </a:t>
            </a:r>
            <a:r>
              <a:rPr lang="nl-BE" dirty="0" err="1" smtClean="0">
                <a:hlinkClick r:id="rId3"/>
              </a:rPr>
              <a:t>critique</a:t>
            </a:r>
            <a:r>
              <a:rPr lang="nl-BE" dirty="0">
                <a:hlinkClick r:id="rId3"/>
              </a:rPr>
              <a:t> </a:t>
            </a:r>
            <a:r>
              <a:rPr lang="nl-BE" dirty="0" err="1" smtClean="0"/>
              <a:t>vous</a:t>
            </a:r>
            <a:r>
              <a:rPr lang="nl-BE" dirty="0" smtClean="0"/>
              <a:t> </a:t>
            </a:r>
            <a:r>
              <a:rPr lang="nl-BE" dirty="0" err="1" smtClean="0"/>
              <a:t>allez</a:t>
            </a:r>
            <a:r>
              <a:rPr lang="nl-BE" dirty="0" smtClean="0"/>
              <a:t> </a:t>
            </a:r>
            <a:r>
              <a:rPr lang="nl-BE" dirty="0" err="1" smtClean="0"/>
              <a:t>parcourir</a:t>
            </a:r>
            <a:r>
              <a:rPr lang="nl-BE" dirty="0" smtClean="0"/>
              <a:t> 6 </a:t>
            </a:r>
            <a:r>
              <a:rPr lang="nl-BE" dirty="0" err="1" smtClean="0"/>
              <a:t>étapes</a:t>
            </a:r>
            <a:r>
              <a:rPr lang="nl-BE" dirty="0" smtClean="0"/>
              <a:t>:</a:t>
            </a:r>
          </a:p>
          <a:p>
            <a:endParaRPr lang="nl-BE" dirty="0"/>
          </a:p>
          <a:p>
            <a:pPr marL="342900" indent="-342900">
              <a:buAutoNum type="arabicParenR"/>
            </a:pPr>
            <a:r>
              <a:rPr lang="nl-BE" dirty="0" smtClean="0"/>
              <a:t>Fiche </a:t>
            </a:r>
            <a:r>
              <a:rPr lang="nl-BE" dirty="0" err="1" smtClean="0"/>
              <a:t>technique</a:t>
            </a:r>
            <a:r>
              <a:rPr lang="nl-BE" dirty="0" smtClean="0"/>
              <a:t> du film</a:t>
            </a:r>
          </a:p>
          <a:p>
            <a:pPr marL="342900" indent="-342900">
              <a:buAutoNum type="arabicParenR"/>
            </a:pPr>
            <a:r>
              <a:rPr lang="nl-BE" dirty="0" err="1" smtClean="0"/>
              <a:t>Résumé</a:t>
            </a:r>
            <a:r>
              <a:rPr lang="nl-BE" dirty="0" smtClean="0"/>
              <a:t> du film</a:t>
            </a:r>
          </a:p>
          <a:p>
            <a:pPr marL="342900" indent="-342900">
              <a:buAutoNum type="arabicParenR"/>
            </a:pPr>
            <a:r>
              <a:rPr lang="nl-BE" dirty="0" smtClean="0"/>
              <a:t>Opinion </a:t>
            </a:r>
            <a:r>
              <a:rPr lang="nl-BE" dirty="0" err="1" smtClean="0"/>
              <a:t>personnelle</a:t>
            </a:r>
            <a:endParaRPr lang="nl-BE" dirty="0" smtClean="0"/>
          </a:p>
          <a:p>
            <a:pPr marL="342900" indent="-342900">
              <a:buAutoNum type="arabicParenR"/>
            </a:pPr>
            <a:r>
              <a:rPr lang="nl-BE" dirty="0" smtClean="0"/>
              <a:t>Du </a:t>
            </a:r>
            <a:r>
              <a:rPr lang="nl-BE" dirty="0" err="1" smtClean="0"/>
              <a:t>livre</a:t>
            </a:r>
            <a:r>
              <a:rPr lang="nl-BE" dirty="0" smtClean="0"/>
              <a:t> au film</a:t>
            </a:r>
          </a:p>
          <a:p>
            <a:pPr marL="342900" indent="-342900">
              <a:buAutoNum type="arabicParenR"/>
            </a:pPr>
            <a:r>
              <a:rPr lang="nl-BE" dirty="0" smtClean="0"/>
              <a:t>Les images et </a:t>
            </a:r>
            <a:r>
              <a:rPr lang="nl-BE" dirty="0" err="1" smtClean="0"/>
              <a:t>l’histoire</a:t>
            </a:r>
            <a:endParaRPr lang="nl-BE" dirty="0" smtClean="0"/>
          </a:p>
          <a:p>
            <a:pPr marL="342900" indent="-342900">
              <a:buAutoNum type="arabicParenR"/>
            </a:pPr>
            <a:r>
              <a:rPr lang="nl-BE" dirty="0" smtClean="0"/>
              <a:t>Mise en page</a:t>
            </a:r>
          </a:p>
          <a:p>
            <a:pPr marL="342900" indent="-342900">
              <a:buAutoNum type="arabicParenR"/>
            </a:pPr>
            <a:endParaRPr lang="nl-BE" dirty="0"/>
          </a:p>
          <a:p>
            <a:r>
              <a:rPr lang="en-US" dirty="0" err="1"/>
              <a:t>Vous</a:t>
            </a:r>
            <a:r>
              <a:rPr lang="en-US" dirty="0"/>
              <a:t> </a:t>
            </a:r>
            <a:r>
              <a:rPr lang="en-US" dirty="0" err="1"/>
              <a:t>devez</a:t>
            </a:r>
            <a:r>
              <a:rPr lang="en-US" dirty="0"/>
              <a:t> </a:t>
            </a:r>
            <a:r>
              <a:rPr lang="en-US" dirty="0" err="1"/>
              <a:t>parcourir</a:t>
            </a:r>
            <a:r>
              <a:rPr lang="en-US" dirty="0"/>
              <a:t> les </a:t>
            </a:r>
            <a:r>
              <a:rPr lang="en-US" dirty="0" err="1"/>
              <a:t>étapes</a:t>
            </a:r>
            <a:r>
              <a:rPr lang="en-US" dirty="0"/>
              <a:t> </a:t>
            </a:r>
            <a:r>
              <a:rPr lang="en-US" dirty="0" err="1"/>
              <a:t>chronologiquement</a:t>
            </a:r>
            <a:r>
              <a:rPr lang="en-US" dirty="0"/>
              <a:t>. </a:t>
            </a:r>
            <a:r>
              <a:rPr lang="en-US" dirty="0" err="1"/>
              <a:t>Chaque</a:t>
            </a:r>
            <a:r>
              <a:rPr lang="en-US" dirty="0"/>
              <a:t> </a:t>
            </a:r>
            <a:r>
              <a:rPr lang="en-US" dirty="0" err="1"/>
              <a:t>étape</a:t>
            </a:r>
            <a:r>
              <a:rPr lang="en-US" dirty="0"/>
              <a:t> </a:t>
            </a:r>
            <a:r>
              <a:rPr lang="en-US" dirty="0" err="1" smtClean="0"/>
              <a:t>doit</a:t>
            </a:r>
            <a:r>
              <a:rPr lang="en-US" dirty="0" smtClean="0"/>
              <a:t> </a:t>
            </a:r>
            <a:r>
              <a:rPr lang="en-US" dirty="0" err="1"/>
              <a:t>donc</a:t>
            </a:r>
            <a:r>
              <a:rPr lang="en-US" dirty="0"/>
              <a:t> </a:t>
            </a:r>
            <a:r>
              <a:rPr lang="en-US" dirty="0" err="1"/>
              <a:t>être</a:t>
            </a:r>
            <a:r>
              <a:rPr lang="en-US" dirty="0"/>
              <a:t> </a:t>
            </a:r>
            <a:r>
              <a:rPr lang="en-US" dirty="0" err="1"/>
              <a:t>achevée</a:t>
            </a:r>
            <a:r>
              <a:rPr lang="en-US" dirty="0"/>
              <a:t> </a:t>
            </a:r>
            <a:r>
              <a:rPr lang="en-US" dirty="0" err="1"/>
              <a:t>avant</a:t>
            </a:r>
            <a:r>
              <a:rPr lang="en-US" dirty="0"/>
              <a:t> de passer à la </a:t>
            </a:r>
            <a:r>
              <a:rPr lang="en-US" dirty="0" err="1"/>
              <a:t>suivante</a:t>
            </a:r>
            <a:r>
              <a:rPr lang="en-US" dirty="0"/>
              <a:t>. </a:t>
            </a:r>
            <a:endParaRPr lang="en-US" dirty="0" smtClean="0"/>
          </a:p>
          <a:p>
            <a:r>
              <a:rPr lang="en-US" dirty="0"/>
              <a:t/>
            </a:r>
            <a:br>
              <a:rPr lang="en-US" dirty="0"/>
            </a:br>
            <a:r>
              <a:rPr lang="en-US" dirty="0" err="1" smtClean="0"/>
              <a:t>N’oubliez</a:t>
            </a:r>
            <a:r>
              <a:rPr lang="en-US" dirty="0" smtClean="0"/>
              <a:t> </a:t>
            </a:r>
            <a:r>
              <a:rPr lang="en-US" dirty="0"/>
              <a:t>pas de </a:t>
            </a:r>
            <a:r>
              <a:rPr lang="en-US" dirty="0" err="1"/>
              <a:t>remplir</a:t>
            </a:r>
            <a:r>
              <a:rPr lang="en-US" dirty="0"/>
              <a:t> </a:t>
            </a:r>
            <a:r>
              <a:rPr lang="en-US" dirty="0" err="1"/>
              <a:t>votre</a:t>
            </a:r>
            <a:r>
              <a:rPr lang="en-US" dirty="0"/>
              <a:t> </a:t>
            </a:r>
            <a:r>
              <a:rPr lang="en-US" dirty="0" smtClean="0"/>
              <a:t>document au </a:t>
            </a:r>
            <a:r>
              <a:rPr lang="en-US" dirty="0" err="1"/>
              <a:t>cours</a:t>
            </a:r>
            <a:r>
              <a:rPr lang="en-US" dirty="0"/>
              <a:t> de </a:t>
            </a:r>
            <a:r>
              <a:rPr lang="en-US" dirty="0" err="1"/>
              <a:t>votre</a:t>
            </a:r>
            <a:r>
              <a:rPr lang="en-US" dirty="0"/>
              <a:t> </a:t>
            </a:r>
            <a:r>
              <a:rPr lang="en-US" dirty="0" err="1"/>
              <a:t>recherche</a:t>
            </a:r>
            <a:r>
              <a:rPr lang="en-US" dirty="0"/>
              <a:t>. </a:t>
            </a:r>
            <a:br>
              <a:rPr lang="en-US" dirty="0"/>
            </a:br>
            <a:endParaRPr lang="en-US" dirty="0" smtClean="0"/>
          </a:p>
          <a:p>
            <a:r>
              <a:rPr lang="en-US" dirty="0" smtClean="0"/>
              <a:t>Pour </a:t>
            </a:r>
            <a:r>
              <a:rPr lang="en-US" dirty="0" err="1" smtClean="0"/>
              <a:t>rechercher</a:t>
            </a:r>
            <a:r>
              <a:rPr lang="en-US" dirty="0" smtClean="0"/>
              <a:t> des mots </a:t>
            </a:r>
            <a:r>
              <a:rPr lang="en-US" dirty="0" err="1" smtClean="0"/>
              <a:t>inconnus</a:t>
            </a:r>
            <a:r>
              <a:rPr lang="en-US" dirty="0" smtClean="0"/>
              <a:t>: </a:t>
            </a:r>
            <a:r>
              <a:rPr lang="en-US" dirty="0" smtClean="0">
                <a:hlinkClick r:id="rId4"/>
              </a:rPr>
              <a:t>http://www.vandale.be/</a:t>
            </a:r>
            <a:endParaRPr lang="en-US" dirty="0" smtClean="0"/>
          </a:p>
          <a:p>
            <a:endParaRPr lang="en-US" dirty="0"/>
          </a:p>
          <a:p>
            <a:r>
              <a:rPr lang="en-US" dirty="0" err="1"/>
              <a:t>Q</a:t>
            </a:r>
            <a:r>
              <a:rPr lang="en-US" dirty="0" err="1" smtClean="0"/>
              <a:t>uelques</a:t>
            </a:r>
            <a:r>
              <a:rPr lang="en-US" dirty="0" smtClean="0"/>
              <a:t> </a:t>
            </a:r>
            <a:r>
              <a:rPr lang="en-US" dirty="0" err="1" smtClean="0"/>
              <a:t>exemples</a:t>
            </a:r>
            <a:r>
              <a:rPr lang="en-US" dirty="0" smtClean="0"/>
              <a:t> de critiques de </a:t>
            </a:r>
            <a:r>
              <a:rPr lang="en-US" dirty="0" err="1" smtClean="0"/>
              <a:t>cinéma</a:t>
            </a:r>
            <a:r>
              <a:rPr lang="en-US" dirty="0" smtClean="0"/>
              <a:t>: </a:t>
            </a:r>
            <a:r>
              <a:rPr lang="en-US" dirty="0" smtClean="0">
                <a:hlinkClick r:id="rId5"/>
              </a:rPr>
              <a:t>http://www.critique-film.fr/</a:t>
            </a:r>
            <a:endParaRPr lang="en-US" dirty="0" smtClean="0"/>
          </a:p>
          <a:p>
            <a:r>
              <a:rPr lang="en-US" dirty="0"/>
              <a:t/>
            </a:r>
            <a:br>
              <a:rPr lang="en-US" dirty="0"/>
            </a:br>
            <a:endParaRPr lang="en-US" dirty="0"/>
          </a:p>
          <a:p>
            <a:r>
              <a:rPr lang="en-US" dirty="0"/>
              <a:t>		</a:t>
            </a:r>
            <a:r>
              <a:rPr lang="en-US" dirty="0" smtClean="0"/>
              <a:t>		</a:t>
            </a:r>
            <a:r>
              <a:rPr lang="en-US" sz="4800" b="1" dirty="0" smtClean="0"/>
              <a:t>Bonne </a:t>
            </a:r>
            <a:r>
              <a:rPr lang="fr-FR" sz="4800" b="1" dirty="0" smtClean="0"/>
              <a:t>chance</a:t>
            </a:r>
            <a:r>
              <a:rPr lang="en-US" sz="4800" b="1" dirty="0" smtClean="0"/>
              <a:t> </a:t>
            </a:r>
            <a:r>
              <a:rPr lang="en-US" sz="4800" b="1" dirty="0"/>
              <a:t>!</a:t>
            </a:r>
          </a:p>
          <a:p>
            <a:endParaRPr lang="nl-BE" dirty="0" smtClean="0"/>
          </a:p>
          <a:p>
            <a:pPr marL="342900" indent="-342900">
              <a:buAutoNum type="arabicParenR"/>
            </a:pPr>
            <a:endParaRPr lang="nl-BE" dirty="0"/>
          </a:p>
        </p:txBody>
      </p:sp>
      <p:pic>
        <p:nvPicPr>
          <p:cNvPr id="3" name="Afbeelding 2" descr="icoontje schrijven.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8112" y="3929122"/>
            <a:ext cx="351683" cy="31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914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 name="Tekstvak 1"/>
          <p:cNvSpPr txBox="1"/>
          <p:nvPr/>
        </p:nvSpPr>
        <p:spPr>
          <a:xfrm>
            <a:off x="0" y="0"/>
            <a:ext cx="12192000" cy="5293757"/>
          </a:xfrm>
          <a:prstGeom prst="rect">
            <a:avLst/>
          </a:prstGeom>
          <a:noFill/>
        </p:spPr>
        <p:txBody>
          <a:bodyPr wrap="square" rtlCol="0">
            <a:spAutoFit/>
          </a:bodyPr>
          <a:lstStyle/>
          <a:p>
            <a:r>
              <a:rPr lang="fr-FR" sz="2400" dirty="0" smtClean="0">
                <a:solidFill>
                  <a:schemeClr val="accent2">
                    <a:lumMod val="75000"/>
                  </a:schemeClr>
                </a:solidFill>
              </a:rPr>
              <a:t>Etape 1: Fiche technique du film</a:t>
            </a:r>
          </a:p>
          <a:p>
            <a:endParaRPr lang="fr-FR" sz="2000" dirty="0" smtClean="0"/>
          </a:p>
          <a:p>
            <a:r>
              <a:rPr lang="fr-FR" sz="2000" dirty="0" smtClean="0"/>
              <a:t>Cherchez sur: </a:t>
            </a:r>
            <a:r>
              <a:rPr lang="fr-FR" sz="2000" dirty="0" smtClean="0">
                <a:hlinkClick r:id="rId4"/>
              </a:rPr>
              <a:t>http://fr.wikipedia.org/wiki/Elle_s%27appelait_Sarah_%28film%29#Fiche_technique</a:t>
            </a:r>
            <a:r>
              <a:rPr lang="fr-FR" sz="2000" dirty="0" smtClean="0"/>
              <a:t> et </a:t>
            </a:r>
            <a:r>
              <a:rPr lang="fr-FR" sz="2000" dirty="0" smtClean="0">
                <a:hlinkClick r:id="rId5"/>
              </a:rPr>
              <a:t>https://fr.cinema.yahoo.com/film/elle-sappelait-sarah/</a:t>
            </a:r>
            <a:endParaRPr lang="fr-FR" sz="2000" dirty="0" smtClean="0"/>
          </a:p>
          <a:p>
            <a:endParaRPr lang="fr-FR" sz="2000" dirty="0" smtClean="0"/>
          </a:p>
          <a:p>
            <a:r>
              <a:rPr lang="fr-FR" sz="2000" dirty="0" smtClean="0"/>
              <a:t>Titre du film:</a:t>
            </a:r>
          </a:p>
          <a:p>
            <a:r>
              <a:rPr lang="fr-FR" sz="2000" dirty="0" smtClean="0"/>
              <a:t>Nom du réalisateur:</a:t>
            </a:r>
          </a:p>
          <a:p>
            <a:r>
              <a:rPr lang="fr-FR" sz="2000" dirty="0" smtClean="0"/>
              <a:t>Date de sortie du film en France: </a:t>
            </a:r>
          </a:p>
          <a:p>
            <a:r>
              <a:rPr lang="fr-FR" sz="2000" dirty="0" smtClean="0"/>
              <a:t>Durée du film:</a:t>
            </a:r>
          </a:p>
          <a:p>
            <a:r>
              <a:rPr lang="fr-FR" sz="2000" dirty="0" smtClean="0"/>
              <a:t>Musique de:</a:t>
            </a:r>
          </a:p>
          <a:p>
            <a:r>
              <a:rPr lang="fr-FR" sz="2000" dirty="0" smtClean="0"/>
              <a:t>Noms des principaux acteurs:</a:t>
            </a:r>
          </a:p>
          <a:p>
            <a:r>
              <a:rPr lang="fr-FR" sz="2000" dirty="0" smtClean="0"/>
              <a:t>Genre:</a:t>
            </a:r>
          </a:p>
          <a:p>
            <a:r>
              <a:rPr lang="fr-FR" sz="2000" dirty="0" smtClean="0"/>
              <a:t>Titre original et auteur du livre dont est adapté le film:</a:t>
            </a:r>
            <a:br>
              <a:rPr lang="fr-FR" sz="2000" dirty="0" smtClean="0"/>
            </a:br>
            <a:r>
              <a:rPr lang="fr-FR" sz="2000" dirty="0" smtClean="0"/>
              <a:t>Titre français du livre: </a:t>
            </a:r>
          </a:p>
          <a:p>
            <a:endParaRPr lang="fr-FR" dirty="0" smtClean="0"/>
          </a:p>
          <a:p>
            <a:endParaRPr lang="fr-FR" dirty="0" smtClean="0"/>
          </a:p>
          <a:p>
            <a:endParaRPr lang="fr-FR" dirty="0"/>
          </a:p>
        </p:txBody>
      </p:sp>
      <p:pic>
        <p:nvPicPr>
          <p:cNvPr id="3" name="Afbeelding 2" descr="icoontje schrijven.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4118" y="0"/>
            <a:ext cx="429578" cy="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287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 y="7153"/>
            <a:ext cx="12191999" cy="5132716"/>
          </a:xfrm>
          <a:prstGeom prst="rect">
            <a:avLst/>
          </a:prstGeom>
          <a:noFill/>
        </p:spPr>
        <p:txBody>
          <a:bodyPr wrap="square" rtlCol="0">
            <a:spAutoFit/>
          </a:bodyPr>
          <a:lstStyle/>
          <a:p>
            <a:r>
              <a:rPr lang="fr-FR" sz="2000" dirty="0" smtClean="0"/>
              <a:t>Un petit peu d’information sur l’auteur: </a:t>
            </a:r>
          </a:p>
          <a:p>
            <a:endParaRPr lang="fr-FR" sz="2000" dirty="0" smtClean="0"/>
          </a:p>
          <a:p>
            <a:r>
              <a:rPr lang="fr-FR" sz="2000" dirty="0" smtClean="0"/>
              <a:t>Utilisez </a:t>
            </a:r>
            <a:r>
              <a:rPr lang="fr-FR" sz="2000" dirty="0" smtClean="0">
                <a:hlinkClick r:id="rId3"/>
              </a:rPr>
              <a:t>http://www.tatianaderosnay.com/index.php/bio</a:t>
            </a:r>
            <a:r>
              <a:rPr lang="fr-FR" sz="2000" dirty="0" smtClean="0"/>
              <a:t> et </a:t>
            </a:r>
            <a:r>
              <a:rPr lang="fr-FR" sz="2000" dirty="0" smtClean="0">
                <a:hlinkClick r:id="rId4"/>
              </a:rPr>
              <a:t>http://www.elle.fr/Personnalites/Tatiana-De-Rosnay</a:t>
            </a:r>
            <a:endParaRPr lang="fr-FR" sz="2000" dirty="0" smtClean="0"/>
          </a:p>
          <a:p>
            <a:endParaRPr lang="fr-FR" sz="2000" dirty="0" smtClean="0"/>
          </a:p>
          <a:p>
            <a:r>
              <a:rPr lang="fr-FR" sz="2000" dirty="0" smtClean="0"/>
              <a:t>Née à:</a:t>
            </a:r>
            <a:br>
              <a:rPr lang="fr-FR" sz="2000" dirty="0" smtClean="0"/>
            </a:br>
            <a:r>
              <a:rPr lang="fr-FR" sz="2000" dirty="0" smtClean="0"/>
              <a:t>Nationalité:</a:t>
            </a:r>
            <a:br>
              <a:rPr lang="fr-FR" sz="2000" dirty="0" smtClean="0"/>
            </a:br>
            <a:r>
              <a:rPr lang="fr-FR" sz="2000" dirty="0" smtClean="0"/>
              <a:t>Etudes: </a:t>
            </a:r>
          </a:p>
          <a:p>
            <a:r>
              <a:rPr lang="fr-FR" sz="2000" dirty="0" smtClean="0"/>
              <a:t>Premier roman (</a:t>
            </a:r>
            <a:r>
              <a:rPr lang="fr-FR" sz="2000" dirty="0" err="1" smtClean="0"/>
              <a:t>date+nom</a:t>
            </a:r>
            <a:r>
              <a:rPr lang="fr-FR" sz="2000" dirty="0" smtClean="0"/>
              <a:t>): </a:t>
            </a:r>
            <a:br>
              <a:rPr lang="fr-FR" sz="2000" dirty="0" smtClean="0"/>
            </a:br>
            <a:r>
              <a:rPr lang="fr-FR" sz="2000" dirty="0" smtClean="0"/>
              <a:t>Nombre de romans publiés en France:</a:t>
            </a:r>
            <a:br>
              <a:rPr lang="fr-FR" sz="2000" dirty="0" smtClean="0"/>
            </a:br>
            <a:r>
              <a:rPr lang="fr-FR" sz="2000" dirty="0" smtClean="0"/>
              <a:t>Résidence à: </a:t>
            </a:r>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3" name="Afbeelding 2" descr="icoontje schrijve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1269" y="7153"/>
            <a:ext cx="429578" cy="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alalettre.com/pics/tatiana-rosnay-melusine-maya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7760" y="1623047"/>
            <a:ext cx="3924240" cy="5234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Tekstvak 2"/>
          <p:cNvSpPr txBox="1"/>
          <p:nvPr/>
        </p:nvSpPr>
        <p:spPr>
          <a:xfrm>
            <a:off x="150471" y="125730"/>
            <a:ext cx="12041530" cy="2862322"/>
          </a:xfrm>
          <a:prstGeom prst="rect">
            <a:avLst/>
          </a:prstGeom>
          <a:noFill/>
        </p:spPr>
        <p:txBody>
          <a:bodyPr wrap="square" rtlCol="0">
            <a:spAutoFit/>
          </a:bodyPr>
          <a:lstStyle/>
          <a:p>
            <a:r>
              <a:rPr lang="fr-FR" sz="2400" dirty="0" smtClean="0">
                <a:solidFill>
                  <a:schemeClr val="accent2">
                    <a:lumMod val="75000"/>
                  </a:schemeClr>
                </a:solidFill>
              </a:rPr>
              <a:t>Etape 2: Un résumé (200 mots) </a:t>
            </a:r>
          </a:p>
          <a:p>
            <a:endParaRPr lang="fr-FR" sz="2000" dirty="0" smtClean="0">
              <a:solidFill>
                <a:schemeClr val="accent2">
                  <a:lumMod val="75000"/>
                </a:schemeClr>
              </a:solidFill>
            </a:endParaRPr>
          </a:p>
          <a:p>
            <a:r>
              <a:rPr lang="fr-FR" sz="2000" dirty="0" smtClean="0"/>
              <a:t>Faites un résumé du film d’environ 200 mots. Le résumé doit donc être bref et ne peut pas dévoiler toute l’intrigue!</a:t>
            </a:r>
          </a:p>
          <a:p>
            <a:endParaRPr lang="fr-FR" sz="2000" dirty="0" smtClean="0"/>
          </a:p>
          <a:p>
            <a:r>
              <a:rPr lang="fr-FR" sz="2000" dirty="0" smtClean="0"/>
              <a:t>Attention: plagiat = 0! </a:t>
            </a:r>
          </a:p>
          <a:p>
            <a:endParaRPr lang="nl-BE" sz="2000" dirty="0" smtClean="0"/>
          </a:p>
          <a:p>
            <a:endParaRPr lang="nl-BE" dirty="0"/>
          </a:p>
          <a:p>
            <a:endParaRPr lang="nl-BE" dirty="0"/>
          </a:p>
        </p:txBody>
      </p:sp>
      <p:pic>
        <p:nvPicPr>
          <p:cNvPr id="4" name="Afbeelding 3" descr="icoontje schrijve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4949" y="125730"/>
            <a:ext cx="429578" cy="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743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ekstvak 1"/>
          <p:cNvSpPr txBox="1"/>
          <p:nvPr/>
        </p:nvSpPr>
        <p:spPr>
          <a:xfrm>
            <a:off x="0" y="0"/>
            <a:ext cx="12192000" cy="5663089"/>
          </a:xfrm>
          <a:prstGeom prst="rect">
            <a:avLst/>
          </a:prstGeom>
          <a:noFill/>
        </p:spPr>
        <p:txBody>
          <a:bodyPr wrap="square" rtlCol="0">
            <a:spAutoFit/>
          </a:bodyPr>
          <a:lstStyle/>
          <a:p>
            <a:r>
              <a:rPr lang="fr-FR" sz="2400" dirty="0" smtClean="0">
                <a:solidFill>
                  <a:schemeClr val="accent2">
                    <a:lumMod val="75000"/>
                  </a:schemeClr>
                </a:solidFill>
              </a:rPr>
              <a:t>Etape 3: Opinion personnelle (200 mots) </a:t>
            </a:r>
          </a:p>
          <a:p>
            <a:endParaRPr lang="fr-FR" dirty="0" smtClean="0">
              <a:solidFill>
                <a:schemeClr val="accent2">
                  <a:lumMod val="75000"/>
                </a:schemeClr>
              </a:solidFill>
            </a:endParaRPr>
          </a:p>
          <a:p>
            <a:r>
              <a:rPr lang="fr-FR" sz="2000" dirty="0" smtClean="0"/>
              <a:t>Est-ce que vous avez aimé ou détesté le film? Pourquoi? </a:t>
            </a:r>
          </a:p>
          <a:p>
            <a:r>
              <a:rPr lang="fr-FR" sz="2000" dirty="0" smtClean="0"/>
              <a:t>Choisissez au moins trois aspects de la liste suivante que vous intégrez dans votre opinion:</a:t>
            </a:r>
          </a:p>
          <a:p>
            <a:endParaRPr lang="fr-FR" sz="2000" dirty="0" smtClean="0"/>
          </a:p>
          <a:p>
            <a:r>
              <a:rPr lang="fr-FR" sz="2000" dirty="0" smtClean="0"/>
              <a:t>-le héros</a:t>
            </a:r>
            <a:br>
              <a:rPr lang="fr-FR" sz="2000" dirty="0" smtClean="0"/>
            </a:br>
            <a:r>
              <a:rPr lang="fr-FR" sz="2000" dirty="0" smtClean="0"/>
              <a:t>-les personnages</a:t>
            </a:r>
            <a:br>
              <a:rPr lang="fr-FR" sz="2000" dirty="0" smtClean="0"/>
            </a:br>
            <a:r>
              <a:rPr lang="fr-FR" sz="2000" dirty="0" smtClean="0"/>
              <a:t>-la qualité du scenario</a:t>
            </a:r>
            <a:br>
              <a:rPr lang="fr-FR" sz="2000" dirty="0" smtClean="0"/>
            </a:br>
            <a:r>
              <a:rPr lang="fr-FR" sz="2000" dirty="0" smtClean="0"/>
              <a:t>-les lieux et les décors</a:t>
            </a:r>
            <a:br>
              <a:rPr lang="fr-FR" sz="2000" dirty="0" smtClean="0"/>
            </a:br>
            <a:r>
              <a:rPr lang="fr-FR" sz="2000" dirty="0" smtClean="0"/>
              <a:t>-la narration</a:t>
            </a:r>
            <a:br>
              <a:rPr lang="fr-FR" sz="2000" dirty="0" smtClean="0"/>
            </a:br>
            <a:r>
              <a:rPr lang="fr-FR" sz="2000" dirty="0" smtClean="0"/>
              <a:t>-les images</a:t>
            </a:r>
            <a:br>
              <a:rPr lang="fr-FR" sz="2000" dirty="0" smtClean="0"/>
            </a:br>
            <a:r>
              <a:rPr lang="fr-FR" sz="2000" dirty="0" smtClean="0"/>
              <a:t>-le son</a:t>
            </a:r>
            <a:br>
              <a:rPr lang="fr-FR" sz="2000" dirty="0" smtClean="0"/>
            </a:br>
            <a:r>
              <a:rPr lang="fr-FR" sz="2000" dirty="0" smtClean="0"/>
              <a:t>-les costumes</a:t>
            </a:r>
            <a:br>
              <a:rPr lang="fr-FR" sz="2000" dirty="0" smtClean="0"/>
            </a:br>
            <a:r>
              <a:rPr lang="fr-FR" sz="2000" dirty="0" smtClean="0"/>
              <a:t>-l’interprétation des acteurs</a:t>
            </a:r>
            <a:br>
              <a:rPr lang="fr-FR" sz="2000" dirty="0" smtClean="0"/>
            </a:br>
            <a:r>
              <a:rPr lang="fr-FR" sz="2000" dirty="0" smtClean="0"/>
              <a:t>-votre scène préférée</a:t>
            </a:r>
            <a:r>
              <a:rPr lang="nl-BE" sz="2000" dirty="0" smtClean="0"/>
              <a:t/>
            </a:r>
            <a:br>
              <a:rPr lang="nl-BE" sz="2000" dirty="0" smtClean="0"/>
            </a:br>
            <a:endParaRPr lang="nl-BE" sz="2000" dirty="0" smtClean="0"/>
          </a:p>
          <a:p>
            <a:endParaRPr lang="nl-BE" sz="2000" dirty="0" smtClean="0"/>
          </a:p>
          <a:p>
            <a:r>
              <a:rPr lang="fr-FR" sz="2000" dirty="0" smtClean="0"/>
              <a:t>Pour appuyer chaque idée, donnez un exemple pour illustrer et/ou argumenter. </a:t>
            </a:r>
            <a:endParaRPr lang="nl-BE" sz="2000" dirty="0"/>
          </a:p>
        </p:txBody>
      </p:sp>
      <p:pic>
        <p:nvPicPr>
          <p:cNvPr id="3" name="Afbeelding 2" descr="icoontje schrijve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211" y="81023"/>
            <a:ext cx="429578" cy="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1692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TM04033921[[fn=Damast]]</Template>
  <TotalTime>1014</TotalTime>
  <Words>878</Words>
  <Application>Microsoft Office PowerPoint</Application>
  <PresentationFormat>Breedbeeld</PresentationFormat>
  <Paragraphs>250</Paragraphs>
  <Slides>21</Slides>
  <Notes>19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Bookman Old Style</vt:lpstr>
      <vt:lpstr>Calibri</vt:lpstr>
      <vt:lpstr>Rockwell</vt:lpstr>
      <vt:lpstr>Verdana</vt:lpstr>
      <vt:lpstr>Damask</vt:lpstr>
      <vt:lpstr>Elle s’appelait Sarah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DeRombauts</dc:creator>
  <cp:lastModifiedBy>DeRombauts</cp:lastModifiedBy>
  <cp:revision>133</cp:revision>
  <dcterms:created xsi:type="dcterms:W3CDTF">2015-04-28T07:08:22Z</dcterms:created>
  <dcterms:modified xsi:type="dcterms:W3CDTF">2015-05-31T16:35:19Z</dcterms:modified>
</cp:coreProperties>
</file>