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5" r:id="rId2"/>
    <p:sldId id="279" r:id="rId3"/>
    <p:sldId id="259" r:id="rId4"/>
    <p:sldId id="276" r:id="rId5"/>
    <p:sldId id="285" r:id="rId6"/>
    <p:sldId id="257" r:id="rId7"/>
    <p:sldId id="262" r:id="rId8"/>
    <p:sldId id="263" r:id="rId9"/>
    <p:sldId id="260" r:id="rId10"/>
    <p:sldId id="264" r:id="rId11"/>
    <p:sldId id="271" r:id="rId12"/>
    <p:sldId id="267" r:id="rId13"/>
    <p:sldId id="268" r:id="rId14"/>
    <p:sldId id="269" r:id="rId15"/>
    <p:sldId id="270" r:id="rId16"/>
    <p:sldId id="272" r:id="rId17"/>
    <p:sldId id="280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FF"/>
    <a:srgbClr val="CEE7FE"/>
    <a:srgbClr val="ECF5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33" autoAdjust="0"/>
    <p:restoredTop sz="94660"/>
  </p:normalViewPr>
  <p:slideViewPr>
    <p:cSldViewPr>
      <p:cViewPr varScale="1">
        <p:scale>
          <a:sx n="68" d="100"/>
          <a:sy n="68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B96ED-3F59-48D9-AE51-BCF0EB68E15E}" type="datetimeFigureOut">
              <a:rPr lang="nl-BE" smtClean="0"/>
              <a:pPr/>
              <a:t>31/05/2015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E2D00E-F22B-4C4B-89CB-0EC6EF892AC8}" type="slidenum">
              <a:rPr lang="nl-BE" smtClean="0"/>
              <a:pPr/>
              <a:t>‹nr.›</a:t>
            </a:fld>
            <a:endParaRPr lang="nl-BE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figaro.fr/cinema/2015/03/29/03002-20150329ARTFIG00039-louis-de-funes-reste-dans-le-coeur-des-francais.php" TargetMode="External"/><Relationship Id="rId2" Type="http://schemas.openxmlformats.org/officeDocument/2006/relationships/hyperlink" Target="http://www.lexpress.fr/culture/cinema/jeanne-la-femme-de-louis-de-funes-est-decedee-a-101-ans_1662005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nKc7mCUCDY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SQVMb0n_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SEckVvnZw8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GVMwIawdN9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PtoaKp5rDk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UCpUtRnnje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press.fr/culture/cinema/video-louis-de-funes-aurait-eu-100-ans-cette-semaine_1562591.html" TargetMode="External"/><Relationship Id="rId2" Type="http://schemas.openxmlformats.org/officeDocument/2006/relationships/hyperlink" Target="http://www.premiere.fr/Star/Louis-de-Funes-10170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eKlisHMIf0" TargetMode="External"/><Relationship Id="rId4" Type="http://schemas.openxmlformats.org/officeDocument/2006/relationships/hyperlink" Target="https://www.youtube.com/watch?v=Xuv4ErJEK8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scritique.com/top/resultats/Les_meilleurs_films_avec_Louis_de_Funes/435504" TargetMode="External"/><Relationship Id="rId2" Type="http://schemas.openxmlformats.org/officeDocument/2006/relationships/hyperlink" Target="http://www.allocine.fr/personne/fichepersonne-1639/filmographie/to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hlinkClick r:id="rId2"/>
          </p:cNvPr>
          <p:cNvSpPr txBox="1"/>
          <p:nvPr/>
        </p:nvSpPr>
        <p:spPr>
          <a:xfrm rot="20766991">
            <a:off x="1083089" y="1447033"/>
            <a:ext cx="7429552" cy="1631216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latin typeface="Times New Roman" pitchFamily="18" charset="0"/>
                <a:cs typeface="Times New Roman" pitchFamily="18" charset="0"/>
              </a:rPr>
              <a:t>Jeanne, la femme de Louis de </a:t>
            </a:r>
            <a:r>
              <a:rPr lang="nl-BE" sz="3600" b="1" dirty="0" err="1" smtClean="0">
                <a:latin typeface="Times New Roman" pitchFamily="18" charset="0"/>
                <a:cs typeface="Times New Roman" pitchFamily="18" charset="0"/>
              </a:rPr>
              <a:t>Funès</a:t>
            </a:r>
            <a:r>
              <a:rPr lang="nl-BE" sz="3600" b="1" dirty="0" smtClean="0">
                <a:latin typeface="Times New Roman" pitchFamily="18" charset="0"/>
                <a:cs typeface="Times New Roman" pitchFamily="18" charset="0"/>
              </a:rPr>
              <a:t>, est </a:t>
            </a:r>
            <a:r>
              <a:rPr lang="nl-BE" sz="3600" b="1" dirty="0" err="1" smtClean="0">
                <a:latin typeface="Times New Roman" pitchFamily="18" charset="0"/>
                <a:cs typeface="Times New Roman" pitchFamily="18" charset="0"/>
              </a:rPr>
              <a:t>décédée</a:t>
            </a:r>
            <a:r>
              <a:rPr lang="nl-BE" sz="3600" b="1" dirty="0" smtClean="0">
                <a:latin typeface="Times New Roman" pitchFamily="18" charset="0"/>
                <a:cs typeface="Times New Roman" pitchFamily="18" charset="0"/>
              </a:rPr>
              <a:t> à 101 </a:t>
            </a:r>
            <a:r>
              <a:rPr lang="nl-BE" sz="36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nl-BE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nl-BE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nl-BE" sz="2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L’Express</a:t>
            </a:r>
            <a:r>
              <a:rPr lang="nl-BE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17/03/2015)</a:t>
            </a:r>
            <a:endParaRPr lang="nl-BE" sz="2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kstvak 2">
            <a:hlinkClick r:id="rId3"/>
          </p:cNvPr>
          <p:cNvSpPr txBox="1"/>
          <p:nvPr/>
        </p:nvSpPr>
        <p:spPr>
          <a:xfrm rot="361913">
            <a:off x="636612" y="4029154"/>
            <a:ext cx="7429552" cy="163121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Louis de Funès reste dans le cœur des Français</a:t>
            </a:r>
          </a:p>
          <a:p>
            <a:pPr algn="ctr"/>
            <a:r>
              <a:rPr lang="fr-FR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(Le figaro, 30/03/2015)</a:t>
            </a:r>
            <a:r>
              <a:rPr lang="nl-BE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fr-FR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28596" y="614364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nl-BE" sz="2400" i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Cliquez</a:t>
            </a:r>
            <a:r>
              <a:rPr lang="nl-BE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sur les </a:t>
            </a:r>
            <a:r>
              <a:rPr lang="nl-BE" sz="2400" i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titres</a:t>
            </a:r>
            <a:r>
              <a:rPr lang="nl-BE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nl-BE" sz="2400" i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pour</a:t>
            </a:r>
            <a:r>
              <a:rPr lang="nl-BE" sz="2400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lire les </a:t>
            </a:r>
            <a:r>
              <a:rPr lang="nl-BE" sz="2400" i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articles</a:t>
            </a:r>
            <a:r>
              <a:rPr lang="nl-BE" sz="2400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4282" y="200024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nl-BE" sz="2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parajita" pitchFamily="34" charset="0"/>
              </a:rPr>
              <a:t>Cliquez sur l’affiche pour regarder la bande annonce</a:t>
            </a:r>
            <a:endParaRPr lang="nl-BE" sz="24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050" name="Picture 2" descr="http://images.moviepostershop.com/the-gendarme-of-st-tropez-movie-poster-1964-102052001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50016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4282" y="200024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nl-BE" sz="2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parajita" pitchFamily="34" charset="0"/>
              </a:rPr>
              <a:t>Cliquez sur l’affiche pour regarder la bande annonce</a:t>
            </a:r>
            <a:endParaRPr lang="nl-BE" sz="24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074" name="Picture 2" descr="http://fr.web.img6.acsta.net/medias/nmedia/18/62/88/08/1925372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-1"/>
            <a:ext cx="5214974" cy="6889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4282" y="200024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nl-BE" sz="2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parajita" pitchFamily="34" charset="0"/>
              </a:rPr>
              <a:t>Cliquez sur l’affiche pour regarder la bande annonce</a:t>
            </a:r>
            <a:endParaRPr lang="nl-BE" sz="24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2530" name="Picture 2" descr="http://ecx.images-amazon.com/images/I/81pPAF7B7RL._SL1500_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0"/>
            <a:ext cx="4857784" cy="6922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4282" y="200024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nl-BE" sz="2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parajita" pitchFamily="34" charset="0"/>
              </a:rPr>
              <a:t>Cliquez sur l’affiche pour regarder la bande annonce</a:t>
            </a:r>
            <a:endParaRPr lang="nl-BE" sz="24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3556" name="Picture 4" descr="http://s49.radikal.ru/i125/1212/43/ef7f1ac5240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0"/>
            <a:ext cx="543139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4282" y="2000240"/>
            <a:ext cx="2357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nl-BE" sz="24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parajita" pitchFamily="34" charset="0"/>
              </a:rPr>
              <a:t>Cliquez sur l’affiche pour regarder la bande annonce</a:t>
            </a:r>
            <a:endParaRPr lang="nl-BE" sz="24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24578" name="Picture 2" descr="http://www.cinemotions.com/data/films/0089/53/1/affiche-Les-Grandes-vacances-196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0"/>
            <a:ext cx="503607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Processus</a:t>
            </a:r>
            <a:r>
              <a:rPr lang="nl-BE" sz="5400" b="1" dirty="0" smtClean="0"/>
              <a:t> (2)</a:t>
            </a:r>
            <a:endParaRPr lang="nl-BE" sz="54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42878" y="2040252"/>
            <a:ext cx="8715468" cy="4817748"/>
          </a:xfrm>
        </p:spPr>
        <p:txBody>
          <a:bodyPr>
            <a:normAutofit/>
          </a:bodyPr>
          <a:lstStyle/>
          <a:p>
            <a:pPr marL="514350" indent="-514350">
              <a:buClrTx/>
              <a:buNone/>
            </a:pPr>
            <a:r>
              <a:rPr lang="nl-BE" sz="3200" b="1" dirty="0" smtClean="0">
                <a:latin typeface="Calibri" pitchFamily="34" charset="0"/>
              </a:rPr>
              <a:t>APRES CE COURS, </a:t>
            </a:r>
            <a:r>
              <a:rPr lang="nl-BE" sz="3200" b="1" dirty="0" err="1" smtClean="0">
                <a:latin typeface="Calibri" pitchFamily="34" charset="0"/>
              </a:rPr>
              <a:t>vous</a:t>
            </a:r>
            <a:r>
              <a:rPr lang="nl-BE" sz="3200" b="1" dirty="0" smtClean="0">
                <a:latin typeface="Calibri" pitchFamily="34" charset="0"/>
              </a:rPr>
              <a:t> </a:t>
            </a:r>
            <a:r>
              <a:rPr lang="nl-BE" sz="3200" b="1" dirty="0" err="1" smtClean="0">
                <a:latin typeface="Calibri" pitchFamily="34" charset="0"/>
              </a:rPr>
              <a:t>avez</a:t>
            </a:r>
            <a:r>
              <a:rPr lang="nl-BE" sz="3200" b="1" dirty="0" smtClean="0">
                <a:latin typeface="Calibri" pitchFamily="34" charset="0"/>
              </a:rPr>
              <a:t> </a:t>
            </a:r>
            <a:r>
              <a:rPr lang="nl-BE" sz="3200" b="1" u="sng" dirty="0" err="1" smtClean="0">
                <a:latin typeface="Calibri" pitchFamily="34" charset="0"/>
              </a:rPr>
              <a:t>une</a:t>
            </a:r>
            <a:r>
              <a:rPr lang="nl-BE" sz="3200" b="1" u="sng" dirty="0" smtClean="0">
                <a:latin typeface="Calibri" pitchFamily="34" charset="0"/>
              </a:rPr>
              <a:t> </a:t>
            </a:r>
            <a:r>
              <a:rPr lang="nl-BE" sz="3200" b="1" u="sng" dirty="0" err="1" smtClean="0">
                <a:latin typeface="Calibri" pitchFamily="34" charset="0"/>
              </a:rPr>
              <a:t>semaine</a:t>
            </a:r>
            <a:r>
              <a:rPr lang="nl-BE" sz="3200" b="1" dirty="0" smtClean="0">
                <a:latin typeface="Calibri" pitchFamily="34" charset="0"/>
              </a:rPr>
              <a:t> </a:t>
            </a:r>
            <a:r>
              <a:rPr lang="nl-BE" sz="3200" b="1" dirty="0" err="1" smtClean="0">
                <a:latin typeface="Calibri" pitchFamily="34" charset="0"/>
              </a:rPr>
              <a:t>pour</a:t>
            </a: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3200" b="1" dirty="0" err="1" smtClean="0">
                <a:latin typeface="Calibri" pitchFamily="34" charset="0"/>
              </a:rPr>
              <a:t>regarder</a:t>
            </a:r>
            <a:r>
              <a:rPr lang="nl-BE" sz="3200" b="1" dirty="0" smtClean="0">
                <a:latin typeface="Calibri" pitchFamily="34" charset="0"/>
              </a:rPr>
              <a:t> </a:t>
            </a:r>
            <a:r>
              <a:rPr lang="nl-BE" sz="3200" b="1" dirty="0" err="1" smtClean="0">
                <a:latin typeface="Calibri" pitchFamily="34" charset="0"/>
              </a:rPr>
              <a:t>le</a:t>
            </a:r>
            <a:r>
              <a:rPr lang="nl-BE" sz="3200" b="1" dirty="0" smtClean="0">
                <a:latin typeface="Calibri" pitchFamily="34" charset="0"/>
              </a:rPr>
              <a:t> film à la </a:t>
            </a:r>
            <a:r>
              <a:rPr lang="nl-BE" sz="3200" b="1" dirty="0" err="1" smtClean="0">
                <a:latin typeface="Calibri" pitchFamily="34" charset="0"/>
              </a:rPr>
              <a:t>maison</a:t>
            </a:r>
            <a:r>
              <a:rPr lang="nl-BE" sz="3200" b="1" dirty="0" smtClean="0">
                <a:latin typeface="Calibri" pitchFamily="34" charset="0"/>
              </a:rPr>
              <a:t> </a:t>
            </a: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2800" b="1" i="1" dirty="0" err="1" smtClean="0">
                <a:latin typeface="Calibri" pitchFamily="34" charset="0"/>
              </a:rPr>
              <a:t>Eventuellement</a:t>
            </a:r>
            <a:r>
              <a:rPr lang="nl-BE" sz="2800" b="1" i="1" dirty="0" smtClean="0">
                <a:latin typeface="Calibri" pitchFamily="34" charset="0"/>
              </a:rPr>
              <a:t>: </a:t>
            </a:r>
            <a:r>
              <a:rPr lang="nl-BE" sz="2800" b="1" i="1" dirty="0" err="1" smtClean="0">
                <a:latin typeface="Calibri" pitchFamily="34" charset="0"/>
              </a:rPr>
              <a:t>versions</a:t>
            </a:r>
            <a:r>
              <a:rPr lang="nl-BE" sz="2800" b="1" i="1" dirty="0" smtClean="0">
                <a:latin typeface="Calibri" pitchFamily="34" charset="0"/>
              </a:rPr>
              <a:t> </a:t>
            </a:r>
            <a:r>
              <a:rPr lang="nl-BE" sz="2800" b="1" i="1" dirty="0" err="1" smtClean="0">
                <a:latin typeface="Calibri" pitchFamily="34" charset="0"/>
              </a:rPr>
              <a:t>intégrales</a:t>
            </a:r>
            <a:r>
              <a:rPr lang="nl-BE" sz="2800" b="1" i="1" dirty="0" smtClean="0">
                <a:latin typeface="Calibri" pitchFamily="34" charset="0"/>
              </a:rPr>
              <a:t> sur </a:t>
            </a:r>
            <a:r>
              <a:rPr lang="nl-BE" sz="2800" b="1" i="1" dirty="0" err="1" smtClean="0">
                <a:latin typeface="Calibri" pitchFamily="34" charset="0"/>
              </a:rPr>
              <a:t>youtube</a:t>
            </a:r>
            <a:r>
              <a:rPr lang="nl-BE" sz="2800" b="1" i="1" dirty="0" smtClean="0">
                <a:latin typeface="Calibri" pitchFamily="34" charset="0"/>
              </a:rPr>
              <a:t>:</a:t>
            </a:r>
          </a:p>
          <a:p>
            <a:pPr marL="514350" indent="-514350">
              <a:buClrTx/>
              <a:buNone/>
            </a:pPr>
            <a:r>
              <a:rPr lang="it-IT" sz="2800" b="1" dirty="0" smtClean="0">
                <a:latin typeface="Calibri" pitchFamily="34" charset="0"/>
                <a:hlinkClick r:id="rId2"/>
              </a:rPr>
              <a:t>La Grande Vadrouille (film complet)</a:t>
            </a:r>
            <a:endParaRPr lang="it-IT" sz="2800" b="1" dirty="0" smtClean="0">
              <a:latin typeface="Calibri" pitchFamily="34" charset="0"/>
            </a:endParaRPr>
          </a:p>
        </p:txBody>
      </p:sp>
      <p:pic>
        <p:nvPicPr>
          <p:cNvPr id="26626" name="Picture 2" descr="C:\Users\Gebruiker\AppData\Local\Microsoft\Windows\Temporary Internet Files\Content.IE5\GH86SV1T\otraprensa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357562"/>
            <a:ext cx="1371603" cy="1371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Processus</a:t>
            </a:r>
            <a:r>
              <a:rPr lang="nl-BE" sz="5400" b="1" dirty="0" smtClean="0"/>
              <a:t> (3)</a:t>
            </a:r>
            <a:endParaRPr lang="nl-BE" sz="54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1374" y="1857364"/>
            <a:ext cx="9072626" cy="481774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Tx/>
              <a:buNone/>
            </a:pPr>
            <a:r>
              <a:rPr lang="nl-BE" sz="3200" b="1" dirty="0" smtClean="0">
                <a:latin typeface="Calibri" pitchFamily="34" charset="0"/>
              </a:rPr>
              <a:t>      LES COURS 2 ET 3:</a:t>
            </a: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3200" dirty="0" smtClean="0">
                <a:latin typeface="+mj-lt"/>
              </a:rPr>
              <a:t>      </a:t>
            </a:r>
            <a:r>
              <a:rPr lang="nl-BE" sz="3200" dirty="0" err="1" smtClean="0">
                <a:latin typeface="+mj-lt"/>
              </a:rPr>
              <a:t>Elaboration</a:t>
            </a:r>
            <a:r>
              <a:rPr lang="nl-BE" sz="3200" dirty="0" smtClean="0">
                <a:latin typeface="+mj-lt"/>
              </a:rPr>
              <a:t> </a:t>
            </a:r>
            <a:r>
              <a:rPr lang="nl-BE" sz="3200" dirty="0" err="1" smtClean="0">
                <a:latin typeface="+mj-lt"/>
              </a:rPr>
              <a:t>d’un</a:t>
            </a:r>
            <a:r>
              <a:rPr lang="nl-BE" sz="3200" dirty="0" smtClean="0">
                <a:latin typeface="+mj-lt"/>
              </a:rPr>
              <a:t> </a:t>
            </a:r>
            <a:r>
              <a:rPr lang="nl-BE" sz="3200" dirty="0" err="1" smtClean="0">
                <a:latin typeface="+mj-lt"/>
              </a:rPr>
              <a:t>dépliant</a:t>
            </a:r>
            <a:r>
              <a:rPr lang="nl-BE" sz="3200" dirty="0" smtClean="0">
                <a:latin typeface="+mj-lt"/>
              </a:rPr>
              <a:t> </a:t>
            </a:r>
            <a:r>
              <a:rPr lang="nl-BE" sz="3200" dirty="0" err="1" smtClean="0">
                <a:latin typeface="+mj-lt"/>
              </a:rPr>
              <a:t>attrayant</a:t>
            </a:r>
            <a:r>
              <a:rPr lang="nl-BE" sz="3200" dirty="0" smtClean="0">
                <a:latin typeface="+mj-lt"/>
              </a:rPr>
              <a:t> dans </a:t>
            </a:r>
            <a:r>
              <a:rPr lang="nl-BE" sz="3200" dirty="0" err="1" smtClean="0">
                <a:latin typeface="+mj-lt"/>
              </a:rPr>
              <a:t>lequel</a:t>
            </a:r>
            <a:r>
              <a:rPr lang="nl-BE" sz="3200" dirty="0" smtClean="0">
                <a:latin typeface="+mj-lt"/>
              </a:rPr>
              <a:t>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vous  présentez Louis de Funès </a:t>
            </a:r>
            <a:r>
              <a:rPr lang="fr-FR" altLang="nl-BE" sz="3200" i="1" dirty="0" smtClean="0">
                <a:latin typeface="+mj-lt"/>
                <a:cs typeface="Aparajita" pitchFamily="34" charset="0"/>
                <a:hlinkClick r:id="rId2" action="ppaction://hlinksldjump"/>
              </a:rPr>
              <a:t>(dia 4)</a:t>
            </a:r>
            <a:r>
              <a:rPr lang="fr-FR" altLang="nl-BE" sz="3200" i="1" u="sng" dirty="0" smtClean="0">
                <a:latin typeface="+mj-lt"/>
                <a:cs typeface="Aparajita" pitchFamily="34" charset="0"/>
                <a:hlinkClick r:id="rId2" action="ppaction://hlinksldjump"/>
              </a:rPr>
              <a:t>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et le film sélectionné. </a:t>
            </a:r>
          </a:p>
          <a:p>
            <a:pPr marL="514350" indent="-514350">
              <a:buClrTx/>
              <a:buNone/>
            </a:pPr>
            <a:endParaRPr lang="fr-FR" sz="3200" dirty="0" smtClean="0">
              <a:latin typeface="+mj-lt"/>
              <a:cs typeface="Aparajita" pitchFamily="34" charset="0"/>
            </a:endParaRPr>
          </a:p>
          <a:p>
            <a:pPr marL="514350" indent="-514350">
              <a:buClrTx/>
              <a:buNone/>
            </a:pPr>
            <a:r>
              <a:rPr lang="fr-FR" sz="3200" dirty="0" smtClean="0">
                <a:latin typeface="+mj-lt"/>
                <a:cs typeface="Aparajita" pitchFamily="34" charset="0"/>
              </a:rPr>
              <a:t>	Création d’une nouvelle affiche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pour promouvoir le  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film et susciter la curiosité des spectateurs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potentiels.</a:t>
            </a:r>
            <a:endParaRPr lang="nl-BE" sz="3200" dirty="0" smtClean="0">
              <a:latin typeface="+mj-lt"/>
            </a:endParaRP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endParaRPr lang="nl-BE" sz="3200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3200" b="1" dirty="0" smtClean="0">
                <a:latin typeface="Calibri" pitchFamily="34" charset="0"/>
              </a:rPr>
              <a:t> </a:t>
            </a:r>
            <a:endParaRPr lang="nl-BE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err="1" smtClean="0"/>
              <a:t>Objectifs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+mj-lt"/>
              </a:rPr>
              <a:t>Les objectifs qu'on veut réaliser à l'aide de cette </a:t>
            </a:r>
            <a:r>
              <a:rPr lang="fr-FR" sz="2800" dirty="0" err="1" smtClean="0">
                <a:latin typeface="+mj-lt"/>
              </a:rPr>
              <a:t>webquest</a:t>
            </a:r>
            <a:r>
              <a:rPr lang="fr-FR" sz="2800" dirty="0" smtClean="0">
                <a:latin typeface="+mj-lt"/>
              </a:rPr>
              <a:t>: </a:t>
            </a:r>
            <a:endParaRPr lang="nl-BE" sz="2800" dirty="0" smtClean="0">
              <a:latin typeface="+mj-lt"/>
            </a:endParaRPr>
          </a:p>
          <a:p>
            <a:pPr>
              <a:buNone/>
            </a:pPr>
            <a:r>
              <a:rPr lang="fr-FR" sz="2800" dirty="0" smtClean="0">
                <a:latin typeface="+mj-lt"/>
              </a:rPr>
              <a:t> </a:t>
            </a:r>
            <a:endParaRPr lang="nl-BE" sz="2800" dirty="0" smtClean="0">
              <a:latin typeface="+mj-lt"/>
            </a:endParaRPr>
          </a:p>
          <a:p>
            <a:pPr lvl="1">
              <a:buClrTx/>
              <a:buFont typeface="Courier New" pitchFamily="49" charset="0"/>
              <a:buChar char="o"/>
            </a:pPr>
            <a:r>
              <a:rPr lang="fr-FR" sz="2800" i="1" dirty="0" smtClean="0">
                <a:latin typeface="+mj-lt"/>
              </a:rPr>
              <a:t>Vous êtes capables d'expliquer qui était Louis de Funès à quelqu'un qui ne le connaît pas. (C1)</a:t>
            </a:r>
            <a:endParaRPr lang="nl-BE" sz="2800" i="1" dirty="0" smtClean="0">
              <a:latin typeface="+mj-lt"/>
            </a:endParaRPr>
          </a:p>
          <a:p>
            <a:pPr lvl="1">
              <a:buClrTx/>
              <a:buFont typeface="Courier New" pitchFamily="49" charset="0"/>
              <a:buChar char="o"/>
            </a:pPr>
            <a:r>
              <a:rPr lang="fr-FR" sz="2800" i="1" dirty="0" smtClean="0">
                <a:latin typeface="+mj-lt"/>
              </a:rPr>
              <a:t>Vous êtes capables de nommer au moins 2 films dans lesquels Louis de Funès joue un rôle important. (C2)</a:t>
            </a:r>
            <a:endParaRPr lang="nl-BE" sz="28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err="1" smtClean="0"/>
              <a:t>Objectifs</a:t>
            </a:r>
            <a:r>
              <a:rPr lang="nl-BE" b="1" dirty="0" smtClean="0"/>
              <a:t> (2)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fr-FR" sz="2800" i="1" dirty="0" smtClean="0">
                <a:latin typeface="+mj-lt"/>
              </a:rPr>
              <a:t>Vous êtes capables de rédiger de petits textes informatifs (Cp1)</a:t>
            </a:r>
            <a:endParaRPr lang="nl-BE" sz="2800" i="1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fr-FR" sz="2800" i="1" dirty="0" smtClean="0">
                <a:latin typeface="+mj-lt"/>
              </a:rPr>
              <a:t>Vous êtes capables de sélectionner des informations adéquates après avoir fait une recherche sur Internet à base de sites sélectionnés (Cp2)</a:t>
            </a:r>
            <a:endParaRPr lang="nl-BE" sz="2800" i="1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fr-FR" sz="2800" i="1" dirty="0" smtClean="0">
                <a:latin typeface="+mj-lt"/>
              </a:rPr>
              <a:t>Vous êtes capables de présenter les éléments-clés d'un film à l'aide d'une affiche (Cp3)</a:t>
            </a:r>
            <a:endParaRPr lang="nl-BE" sz="2800" i="1" dirty="0" smtClean="0">
              <a:latin typeface="+mj-lt"/>
            </a:endParaRP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err="1" smtClean="0"/>
              <a:t>Objectifs</a:t>
            </a:r>
            <a:r>
              <a:rPr lang="nl-BE" b="1" dirty="0" smtClean="0"/>
              <a:t> (3)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ClrTx/>
              <a:buFont typeface="Courier New" pitchFamily="49" charset="0"/>
              <a:buChar char="o"/>
            </a:pPr>
            <a:r>
              <a:rPr lang="fr-BE" sz="2800" i="1" dirty="0" smtClean="0">
                <a:latin typeface="+mj-lt"/>
              </a:rPr>
              <a:t>Vous êtes disposés à travailler en groupe (de façon efficace) (A1)</a:t>
            </a:r>
            <a:endParaRPr lang="nl-BE" sz="2800" i="1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fr-BE" sz="2800" i="1" dirty="0" smtClean="0">
                <a:latin typeface="+mj-lt"/>
              </a:rPr>
              <a:t>Vous développez de l'intérêt </a:t>
            </a:r>
            <a:r>
              <a:rPr lang="fr-FR" sz="2800" i="1" dirty="0" smtClean="0">
                <a:latin typeface="+mj-lt"/>
              </a:rPr>
              <a:t>pour la culture française (A2)</a:t>
            </a:r>
            <a:endParaRPr lang="nl-BE" sz="2800" i="1" dirty="0" smtClean="0">
              <a:latin typeface="+mj-lt"/>
            </a:endParaRP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500034" y="2571744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b="1" dirty="0" err="1" smtClean="0">
                <a:latin typeface="+mj-lt"/>
              </a:rPr>
              <a:t>Connaissez-vous</a:t>
            </a:r>
            <a:r>
              <a:rPr lang="nl-BE" sz="4400" b="1" dirty="0" smtClean="0">
                <a:latin typeface="+mj-lt"/>
              </a:rPr>
              <a:t> </a:t>
            </a:r>
            <a:r>
              <a:rPr lang="nl-BE" sz="4400" b="1" i="1" dirty="0" smtClean="0">
                <a:latin typeface="+mj-lt"/>
              </a:rPr>
              <a:t>Louis de </a:t>
            </a:r>
            <a:r>
              <a:rPr lang="nl-BE" sz="4400" b="1" i="1" dirty="0" err="1" smtClean="0">
                <a:latin typeface="+mj-lt"/>
              </a:rPr>
              <a:t>Funès</a:t>
            </a:r>
            <a:r>
              <a:rPr lang="nl-BE" sz="4400" b="1" dirty="0" smtClean="0">
                <a:latin typeface="+mj-lt"/>
              </a:rPr>
              <a:t>?</a:t>
            </a:r>
          </a:p>
          <a:p>
            <a:endParaRPr lang="nl-BE" sz="4400" b="1" dirty="0" smtClean="0">
              <a:latin typeface="+mj-lt"/>
            </a:endParaRPr>
          </a:p>
          <a:p>
            <a:r>
              <a:rPr lang="nl-BE" sz="4400" b="1" i="1" dirty="0" err="1" smtClean="0">
                <a:latin typeface="+mj-lt"/>
              </a:rPr>
              <a:t>Avez-vous</a:t>
            </a:r>
            <a:r>
              <a:rPr lang="nl-BE" sz="4400" b="1" i="1" dirty="0" smtClean="0">
                <a:latin typeface="+mj-lt"/>
              </a:rPr>
              <a:t> déjà vu des films de lui?</a:t>
            </a:r>
          </a:p>
          <a:p>
            <a:pPr>
              <a:buFont typeface="Courier New" pitchFamily="49" charset="0"/>
              <a:buChar char="o"/>
            </a:pPr>
            <a:endParaRPr lang="nl-BE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nl-BE" b="1" dirty="0" err="1" smtClean="0"/>
              <a:t>Evaluation</a:t>
            </a:r>
            <a:endParaRPr lang="nl-BE" b="1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00034" y="1357298"/>
          <a:ext cx="8358246" cy="5582768"/>
        </p:xfrm>
        <a:graphic>
          <a:graphicData uri="http://schemas.openxmlformats.org/drawingml/2006/table">
            <a:tbl>
              <a:tblPr/>
              <a:tblGrid>
                <a:gridCol w="7294469"/>
                <a:gridCol w="1063777"/>
              </a:tblGrid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Calibri"/>
                          <a:ea typeface="Calibri"/>
                          <a:cs typeface="Times New Roman"/>
                        </a:rPr>
                        <a:t>PRODUITS FINAUX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1465" algn="ctr"/>
                        </a:tabLs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	/17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Calibri"/>
                          <a:ea typeface="Calibri"/>
                          <a:cs typeface="Times New Roman"/>
                        </a:rPr>
                        <a:t>Dépliant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/10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Contenu 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/3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Orthographe et grammaire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/3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Style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/2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Mise en page attrayante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/2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Calibri"/>
                          <a:ea typeface="Calibri"/>
                          <a:cs typeface="Times New Roman"/>
                        </a:rPr>
                        <a:t>Affiche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/7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Sélection des éléments-clés du film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/3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Originalité et créativité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/2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/>
                          <a:ea typeface="Calibri"/>
                          <a:cs typeface="Times New Roman"/>
                        </a:rPr>
                        <a:t>Mise en page attrayante</a:t>
                      </a:r>
                      <a:endParaRPr lang="nl-BE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/2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Calibri"/>
                          <a:ea typeface="Calibri"/>
                          <a:cs typeface="Times New Roman"/>
                        </a:rPr>
                        <a:t>PROCESSUS ET ATTITUDE PENDANT LES </a:t>
                      </a:r>
                      <a:r>
                        <a:rPr lang="fr-FR" sz="2800" b="1" dirty="0" smtClean="0">
                          <a:latin typeface="Calibri"/>
                          <a:ea typeface="Calibri"/>
                          <a:cs typeface="Times New Roman"/>
                        </a:rPr>
                        <a:t>COURS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Calibri"/>
                          <a:ea typeface="Calibri"/>
                          <a:cs typeface="Times New Roman"/>
                        </a:rPr>
                        <a:t>/3</a:t>
                      </a:r>
                      <a:endParaRPr lang="nl-BE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5214950"/>
            <a:ext cx="6072230" cy="1011117"/>
          </a:xfrm>
        </p:spPr>
        <p:txBody>
          <a:bodyPr>
            <a:noAutofit/>
          </a:bodyPr>
          <a:lstStyle/>
          <a:p>
            <a:r>
              <a:rPr lang="nl-BE" sz="5400" dirty="0" err="1" smtClean="0"/>
              <a:t>Beaucoup</a:t>
            </a:r>
            <a:r>
              <a:rPr lang="nl-BE" sz="5400" dirty="0" smtClean="0"/>
              <a:t> de </a:t>
            </a:r>
            <a:r>
              <a:rPr lang="nl-BE" sz="5400" dirty="0" err="1" smtClean="0"/>
              <a:t>succès</a:t>
            </a:r>
            <a:r>
              <a:rPr lang="nl-BE" sz="5400" dirty="0" smtClean="0"/>
              <a:t>! </a:t>
            </a:r>
            <a:endParaRPr lang="nl-BE" sz="5400" dirty="0"/>
          </a:p>
        </p:txBody>
      </p:sp>
      <p:pic>
        <p:nvPicPr>
          <p:cNvPr id="5" name="Tijdelijke aanduiding voor afbeelding 4" descr="Louis de Funè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890" b="1689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4414" y="5000636"/>
            <a:ext cx="5214974" cy="1011117"/>
          </a:xfrm>
        </p:spPr>
        <p:txBody>
          <a:bodyPr>
            <a:noAutofit/>
          </a:bodyPr>
          <a:lstStyle/>
          <a:p>
            <a:r>
              <a:rPr lang="nl-BE" sz="5400" dirty="0" smtClean="0"/>
              <a:t>Louis de </a:t>
            </a:r>
            <a:r>
              <a:rPr lang="nl-BE" sz="5400" dirty="0" err="1" smtClean="0"/>
              <a:t>Funès</a:t>
            </a:r>
            <a:r>
              <a:rPr lang="nl-BE" sz="5400" dirty="0" smtClean="0"/>
              <a:t> </a:t>
            </a:r>
            <a:endParaRPr lang="nl-BE" sz="5400" dirty="0"/>
          </a:p>
        </p:txBody>
      </p:sp>
      <p:pic>
        <p:nvPicPr>
          <p:cNvPr id="6" name="Tijdelijke aanduiding voor afbeelding 5" descr="Loui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431" r="7431"/>
          <a:stretch>
            <a:fillRect/>
          </a:stretch>
        </p:blipFill>
        <p:spPr/>
      </p:pic>
      <p:sp>
        <p:nvSpPr>
          <p:cNvPr id="4" name="Tekstvak 3"/>
          <p:cNvSpPr txBox="1"/>
          <p:nvPr/>
        </p:nvSpPr>
        <p:spPr>
          <a:xfrm>
            <a:off x="1214414" y="578645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err="1" smtClean="0">
                <a:latin typeface="+mj-lt"/>
              </a:rPr>
              <a:t>Webquest</a:t>
            </a:r>
            <a:r>
              <a:rPr lang="nl-BE" b="1" dirty="0" smtClean="0">
                <a:latin typeface="+mj-lt"/>
              </a:rPr>
              <a:t> </a:t>
            </a:r>
            <a:r>
              <a:rPr lang="nl-BE" b="1" dirty="0" err="1" smtClean="0">
                <a:latin typeface="+mj-lt"/>
              </a:rPr>
              <a:t>pour</a:t>
            </a:r>
            <a:r>
              <a:rPr lang="nl-BE" b="1" dirty="0" smtClean="0">
                <a:latin typeface="+mj-lt"/>
              </a:rPr>
              <a:t> la 4</a:t>
            </a:r>
            <a:r>
              <a:rPr lang="nl-BE" b="1" baseline="30000" dirty="0" smtClean="0">
                <a:latin typeface="+mj-lt"/>
              </a:rPr>
              <a:t>e</a:t>
            </a:r>
            <a:r>
              <a:rPr lang="nl-BE" b="1" dirty="0" smtClean="0">
                <a:latin typeface="+mj-lt"/>
              </a:rPr>
              <a:t> </a:t>
            </a:r>
            <a:r>
              <a:rPr lang="nl-BE" b="1" dirty="0" err="1" smtClean="0">
                <a:latin typeface="+mj-lt"/>
              </a:rPr>
              <a:t>année</a:t>
            </a:r>
            <a:r>
              <a:rPr lang="nl-BE" b="1" dirty="0" smtClean="0">
                <a:latin typeface="+mj-lt"/>
              </a:rPr>
              <a:t> de </a:t>
            </a:r>
            <a:r>
              <a:rPr lang="nl-BE" b="1" dirty="0" err="1" smtClean="0">
                <a:latin typeface="+mj-lt"/>
              </a:rPr>
              <a:t>l'enseignement</a:t>
            </a:r>
            <a:r>
              <a:rPr lang="nl-BE" b="1" dirty="0" smtClean="0">
                <a:latin typeface="+mj-lt"/>
              </a:rPr>
              <a:t> secondaire </a:t>
            </a:r>
            <a:r>
              <a:rPr lang="nl-BE" b="1" dirty="0" err="1" smtClean="0">
                <a:latin typeface="+mj-lt"/>
              </a:rPr>
              <a:t>général</a:t>
            </a:r>
            <a:endParaRPr lang="nl-BE" b="1" dirty="0" smtClean="0">
              <a:latin typeface="+mj-lt"/>
            </a:endParaRPr>
          </a:p>
          <a:p>
            <a:r>
              <a:rPr lang="nl-BE" b="1" dirty="0" err="1" smtClean="0">
                <a:solidFill>
                  <a:schemeClr val="tx2"/>
                </a:solidFill>
                <a:latin typeface="+mj-lt"/>
              </a:rPr>
              <a:t>nathaliefrancken</a:t>
            </a:r>
            <a:r>
              <a:rPr lang="nl-BE" b="1" dirty="0" smtClean="0">
                <a:solidFill>
                  <a:schemeClr val="tx2"/>
                </a:solidFill>
                <a:latin typeface="+mj-lt"/>
              </a:rPr>
              <a:t>@</a:t>
            </a:r>
            <a:r>
              <a:rPr lang="nl-BE" b="1" dirty="0" err="1" smtClean="0">
                <a:solidFill>
                  <a:schemeClr val="tx2"/>
                </a:solidFill>
                <a:latin typeface="+mj-lt"/>
              </a:rPr>
              <a:t>y</a:t>
            </a:r>
            <a:r>
              <a:rPr lang="nl-BE" b="1" dirty="0" err="1" smtClean="0">
                <a:solidFill>
                  <a:schemeClr val="tx2"/>
                </a:solidFill>
                <a:latin typeface="+mj-lt"/>
              </a:rPr>
              <a:t>ahoo.com</a:t>
            </a:r>
            <a:endParaRPr lang="nl-BE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728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La vie de </a:t>
            </a:r>
            <a:r>
              <a:rPr lang="fr-FR" b="1" i="1" dirty="0" smtClean="0"/>
              <a:t>Louis de Funès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89120"/>
          </a:xfrm>
        </p:spPr>
        <p:txBody>
          <a:bodyPr/>
          <a:lstStyle/>
          <a:p>
            <a:pPr>
              <a:buClr>
                <a:srgbClr val="002060"/>
              </a:buClr>
              <a:buFont typeface="Courier New" pitchFamily="49" charset="0"/>
              <a:buChar char="o"/>
            </a:pPr>
            <a:r>
              <a:rPr lang="nl-BE" sz="2800" dirty="0" err="1" smtClean="0">
                <a:latin typeface="+mj-lt"/>
                <a:hlinkClick r:id="rId2"/>
              </a:rPr>
              <a:t>Biographie</a:t>
            </a:r>
            <a:r>
              <a:rPr lang="nl-BE" sz="2800" dirty="0" smtClean="0">
                <a:latin typeface="+mj-lt"/>
                <a:hlinkClick r:id="rId2"/>
              </a:rPr>
              <a:t> (Première)</a:t>
            </a:r>
            <a:endParaRPr lang="nl-BE" sz="2800" dirty="0" smtClean="0">
              <a:latin typeface="+mj-lt"/>
            </a:endParaRPr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r>
              <a:rPr lang="nl-BE" sz="2800" dirty="0" err="1" smtClean="0">
                <a:latin typeface="+mj-lt"/>
                <a:hlinkClick r:id="rId3"/>
              </a:rPr>
              <a:t>Article</a:t>
            </a:r>
            <a:r>
              <a:rPr lang="nl-BE" sz="2800" dirty="0" smtClean="0">
                <a:latin typeface="+mj-lt"/>
                <a:hlinkClick r:id="rId3"/>
              </a:rPr>
              <a:t> (</a:t>
            </a:r>
            <a:r>
              <a:rPr lang="nl-BE" sz="2800" dirty="0" err="1" smtClean="0">
                <a:latin typeface="+mj-lt"/>
                <a:hlinkClick r:id="rId3"/>
              </a:rPr>
              <a:t>L'Express</a:t>
            </a:r>
            <a:r>
              <a:rPr lang="nl-BE" sz="2800" dirty="0" smtClean="0">
                <a:latin typeface="+mj-lt"/>
                <a:hlinkClick r:id="rId3"/>
              </a:rPr>
              <a:t>)</a:t>
            </a:r>
            <a:endParaRPr lang="nl-BE" sz="2800" dirty="0" smtClean="0">
              <a:latin typeface="+mj-lt"/>
            </a:endParaRPr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r>
              <a:rPr lang="fr-FR" sz="2800" dirty="0" smtClean="0">
                <a:latin typeface="+mj-lt"/>
                <a:hlinkClick r:id="rId4"/>
              </a:rPr>
              <a:t>Hommage à Louis de Funès (France 2)</a:t>
            </a:r>
            <a:endParaRPr lang="fr-FR" sz="2800" dirty="0" smtClean="0">
              <a:latin typeface="+mj-lt"/>
            </a:endParaRPr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r>
              <a:rPr lang="fr-FR" sz="2800" dirty="0" smtClean="0">
                <a:latin typeface="+mj-lt"/>
                <a:hlinkClick r:id="rId5"/>
              </a:rPr>
              <a:t>Hommage à Louis de Funès 2 (France 2)</a:t>
            </a:r>
            <a:endParaRPr lang="nl-BE" sz="2800" dirty="0" smtClean="0">
              <a:latin typeface="+mj-lt"/>
            </a:endParaRPr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endParaRPr lang="nl-BE" dirty="0" smtClean="0"/>
          </a:p>
          <a:p>
            <a:pPr algn="ctr">
              <a:buClr>
                <a:srgbClr val="002060"/>
              </a:buClr>
              <a:buFont typeface="Courier New" pitchFamily="49" charset="0"/>
              <a:buChar char="o"/>
            </a:pPr>
            <a:endParaRPr lang="nl-BE" sz="2800" i="1" dirty="0" smtClean="0">
              <a:latin typeface="+mj-lt"/>
            </a:endParaRPr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endParaRPr lang="nl-BE" dirty="0" smtClean="0"/>
          </a:p>
          <a:p>
            <a:pPr>
              <a:buClr>
                <a:srgbClr val="002060"/>
              </a:buClr>
              <a:buFont typeface="Courier New" pitchFamily="49" charset="0"/>
              <a:buChar char="o"/>
            </a:pPr>
            <a:endParaRPr lang="nl-BE" dirty="0" smtClean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0"/>
            <a:ext cx="8786874" cy="1357322"/>
          </a:xfrm>
        </p:spPr>
        <p:txBody>
          <a:bodyPr>
            <a:normAutofit fontScale="90000"/>
          </a:bodyPr>
          <a:lstStyle/>
          <a:p>
            <a:r>
              <a:rPr lang="nl-BE" b="1" dirty="0" err="1" smtClean="0"/>
              <a:t>Répondez</a:t>
            </a:r>
            <a:r>
              <a:rPr lang="nl-BE" b="1" dirty="0" smtClean="0"/>
              <a:t> </a:t>
            </a:r>
            <a:r>
              <a:rPr lang="nl-BE" b="1" dirty="0" err="1" smtClean="0"/>
              <a:t>aux</a:t>
            </a:r>
            <a:r>
              <a:rPr lang="nl-BE" b="1" dirty="0" smtClean="0"/>
              <a:t> </a:t>
            </a:r>
            <a:r>
              <a:rPr lang="nl-BE" b="1" dirty="0" err="1" smtClean="0"/>
              <a:t>questions</a:t>
            </a:r>
            <a:r>
              <a:rPr lang="nl-BE" b="1" dirty="0" smtClean="0"/>
              <a:t> </a:t>
            </a:r>
            <a:r>
              <a:rPr lang="nl-BE" b="1" dirty="0" err="1" smtClean="0"/>
              <a:t>suivantes</a:t>
            </a:r>
            <a:r>
              <a:rPr lang="nl-BE" b="1" dirty="0" smtClean="0"/>
              <a:t>* 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42" cy="5286388"/>
          </a:xfrm>
        </p:spPr>
        <p:txBody>
          <a:bodyPr>
            <a:normAutofit fontScale="85000" lnSpcReduction="20000"/>
          </a:bodyPr>
          <a:lstStyle/>
          <a:p>
            <a:pPr>
              <a:buClrTx/>
              <a:buFont typeface="Courier New" pitchFamily="49" charset="0"/>
              <a:buChar char="o"/>
            </a:pPr>
            <a:r>
              <a:rPr lang="nl-BE" sz="3700" dirty="0" err="1" smtClean="0">
                <a:latin typeface="+mj-lt"/>
              </a:rPr>
              <a:t>Quelle</a:t>
            </a:r>
            <a:r>
              <a:rPr lang="nl-BE" sz="3700" dirty="0" smtClean="0">
                <a:latin typeface="+mj-lt"/>
              </a:rPr>
              <a:t> est sa date de </a:t>
            </a:r>
            <a:r>
              <a:rPr lang="nl-BE" sz="3700" dirty="0" err="1" smtClean="0">
                <a:latin typeface="+mj-lt"/>
              </a:rPr>
              <a:t>naissance</a:t>
            </a:r>
            <a:r>
              <a:rPr lang="nl-BE" sz="3700" dirty="0" smtClean="0">
                <a:latin typeface="+mj-lt"/>
              </a:rPr>
              <a:t> et sa date de </a:t>
            </a:r>
            <a:r>
              <a:rPr lang="nl-BE" sz="3700" dirty="0" err="1" smtClean="0">
                <a:latin typeface="+mj-lt"/>
              </a:rPr>
              <a:t>décès</a:t>
            </a:r>
            <a:r>
              <a:rPr lang="nl-BE" sz="3700" dirty="0" smtClean="0">
                <a:latin typeface="+mj-lt"/>
              </a:rPr>
              <a:t>?</a:t>
            </a:r>
          </a:p>
          <a:p>
            <a:pPr marL="274320" lvl="1" indent="-274320">
              <a:buClrTx/>
              <a:buSzPct val="95000"/>
              <a:buFont typeface="Courier New" pitchFamily="49" charset="0"/>
              <a:buChar char="o"/>
            </a:pPr>
            <a:r>
              <a:rPr lang="nl-BE" sz="3700" dirty="0" err="1" smtClean="0">
                <a:latin typeface="+mj-lt"/>
              </a:rPr>
              <a:t>Quelle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était</a:t>
            </a:r>
            <a:r>
              <a:rPr lang="nl-BE" sz="3700" dirty="0" smtClean="0">
                <a:latin typeface="+mj-lt"/>
              </a:rPr>
              <a:t> la </a:t>
            </a:r>
            <a:r>
              <a:rPr lang="nl-BE" sz="3700" dirty="0" err="1" smtClean="0">
                <a:latin typeface="+mj-lt"/>
              </a:rPr>
              <a:t>cause</a:t>
            </a:r>
            <a:r>
              <a:rPr lang="nl-BE" sz="3700" dirty="0" smtClean="0">
                <a:latin typeface="+mj-lt"/>
              </a:rPr>
              <a:t> de </a:t>
            </a:r>
            <a:r>
              <a:rPr lang="nl-BE" sz="3700" dirty="0" err="1" smtClean="0">
                <a:latin typeface="+mj-lt"/>
              </a:rPr>
              <a:t>son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décès</a:t>
            </a:r>
            <a:r>
              <a:rPr lang="nl-BE" sz="3700" dirty="0" smtClean="0">
                <a:latin typeface="+mj-lt"/>
              </a:rPr>
              <a:t>?</a:t>
            </a:r>
            <a:endParaRPr lang="fr-FR" sz="3700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nl-BE" sz="3700" dirty="0" err="1" smtClean="0">
                <a:latin typeface="+mj-lt"/>
              </a:rPr>
              <a:t>Pourquoi</a:t>
            </a:r>
            <a:r>
              <a:rPr lang="nl-BE" sz="3700" dirty="0" smtClean="0">
                <a:latin typeface="+mj-lt"/>
              </a:rPr>
              <a:t> Louis de </a:t>
            </a:r>
            <a:r>
              <a:rPr lang="nl-BE" sz="3700" dirty="0" err="1" smtClean="0">
                <a:latin typeface="+mj-lt"/>
              </a:rPr>
              <a:t>Funès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était-il</a:t>
            </a:r>
            <a:r>
              <a:rPr lang="nl-BE" sz="3700" dirty="0" smtClean="0">
                <a:latin typeface="+mj-lt"/>
              </a:rPr>
              <a:t> si </a:t>
            </a:r>
            <a:r>
              <a:rPr lang="nl-BE" sz="3700" dirty="0" err="1" smtClean="0">
                <a:latin typeface="+mj-lt"/>
              </a:rPr>
              <a:t>célèbre</a:t>
            </a:r>
            <a:r>
              <a:rPr lang="nl-BE" sz="3700" dirty="0" smtClean="0">
                <a:latin typeface="+mj-lt"/>
              </a:rPr>
              <a:t>? 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fr-FR" sz="3700" dirty="0" smtClean="0">
                <a:latin typeface="+mj-lt"/>
              </a:rPr>
              <a:t>Dans quel film est-ce qu’il se fait remarquer pour la première fois du grand public?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fr-FR" sz="3700" dirty="0" smtClean="0">
                <a:latin typeface="+mj-lt"/>
              </a:rPr>
              <a:t>A quel réalisateur Louis de Funès reste-t-il surtout associé? Donnez le nom de deux de leurs films à succès.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nl-BE" sz="3700" dirty="0" err="1" smtClean="0">
                <a:latin typeface="+mj-lt"/>
              </a:rPr>
              <a:t>Avec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quel</a:t>
            </a:r>
            <a:r>
              <a:rPr lang="nl-BE" sz="3700" dirty="0" smtClean="0">
                <a:latin typeface="+mj-lt"/>
              </a:rPr>
              <a:t> acteur </a:t>
            </a:r>
            <a:r>
              <a:rPr lang="nl-BE" sz="3700" dirty="0" err="1" smtClean="0">
                <a:latin typeface="+mj-lt"/>
              </a:rPr>
              <a:t>français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forme-t-il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un</a:t>
            </a:r>
            <a:r>
              <a:rPr lang="nl-BE" sz="3700" dirty="0" smtClean="0">
                <a:latin typeface="+mj-lt"/>
              </a:rPr>
              <a:t> duo </a:t>
            </a:r>
            <a:r>
              <a:rPr lang="nl-BE" sz="3700" dirty="0" err="1" smtClean="0">
                <a:latin typeface="+mj-lt"/>
              </a:rPr>
              <a:t>comique</a:t>
            </a:r>
            <a:r>
              <a:rPr lang="nl-BE" sz="3700" dirty="0" smtClean="0">
                <a:latin typeface="+mj-lt"/>
              </a:rPr>
              <a:t> </a:t>
            </a:r>
            <a:r>
              <a:rPr lang="nl-BE" sz="3700" dirty="0" err="1" smtClean="0">
                <a:latin typeface="+mj-lt"/>
              </a:rPr>
              <a:t>mémorable</a:t>
            </a:r>
            <a:r>
              <a:rPr lang="nl-BE" sz="3700" dirty="0" smtClean="0">
                <a:latin typeface="+mj-lt"/>
              </a:rPr>
              <a:t> dans </a:t>
            </a:r>
            <a:r>
              <a:rPr lang="nl-BE" sz="3700" dirty="0" err="1" smtClean="0">
                <a:latin typeface="+mj-lt"/>
              </a:rPr>
              <a:t>le</a:t>
            </a:r>
            <a:r>
              <a:rPr lang="nl-BE" sz="3700" dirty="0" smtClean="0">
                <a:latin typeface="+mj-lt"/>
              </a:rPr>
              <a:t> film </a:t>
            </a:r>
            <a:r>
              <a:rPr lang="nl-BE" sz="3700" i="1" dirty="0" smtClean="0">
                <a:latin typeface="+mj-lt"/>
              </a:rPr>
              <a:t>La Grande </a:t>
            </a:r>
            <a:r>
              <a:rPr lang="nl-BE" sz="3700" i="1" dirty="0" err="1" smtClean="0">
                <a:latin typeface="+mj-lt"/>
              </a:rPr>
              <a:t>Vadrouille</a:t>
            </a:r>
            <a:r>
              <a:rPr lang="nl-BE" sz="3700" dirty="0" smtClean="0">
                <a:latin typeface="+mj-lt"/>
              </a:rPr>
              <a:t>? 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fr-FR" sz="3700" dirty="0" smtClean="0">
                <a:latin typeface="+mj-lt"/>
              </a:rPr>
              <a:t>Où se trouve le musée dédié à Louis de Funès?</a:t>
            </a:r>
            <a:endParaRPr lang="fr-FR" sz="3700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endParaRPr lang="fr-FR" sz="3200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endParaRPr lang="fr-FR" sz="3200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endParaRPr lang="fr-FR" sz="3200" dirty="0" smtClean="0">
              <a:latin typeface="+mj-lt"/>
            </a:endParaRPr>
          </a:p>
          <a:p>
            <a:pPr lvl="1">
              <a:buClrTx/>
              <a:buNone/>
            </a:pPr>
            <a:endParaRPr lang="nl-BE" sz="2200" dirty="0" smtClean="0">
              <a:latin typeface="+mj-lt"/>
            </a:endParaRPr>
          </a:p>
          <a:p>
            <a:pPr>
              <a:buClrTx/>
              <a:buFont typeface="Courier New" pitchFamily="49" charset="0"/>
              <a:buChar char="o"/>
            </a:pPr>
            <a:endParaRPr lang="nl-BE" sz="3200" dirty="0" smtClean="0"/>
          </a:p>
          <a:p>
            <a:pPr>
              <a:buClrTx/>
              <a:buFont typeface="Courier New" pitchFamily="49" charset="0"/>
              <a:buChar char="o"/>
            </a:pPr>
            <a:endParaRPr lang="nl-BE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Votre</a:t>
            </a:r>
            <a:r>
              <a:rPr lang="nl-BE" sz="5400" b="1" dirty="0" smtClean="0"/>
              <a:t> </a:t>
            </a:r>
            <a:r>
              <a:rPr lang="nl-BE" sz="5400" b="1" dirty="0" err="1" smtClean="0"/>
              <a:t>tâche</a:t>
            </a:r>
            <a:endParaRPr lang="nl-BE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57364"/>
            <a:ext cx="8715404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altLang="nl-BE" dirty="0" smtClean="0">
                <a:latin typeface="+mj-lt"/>
                <a:cs typeface="Aparajita" pitchFamily="34" charset="0"/>
              </a:rPr>
              <a:t>    </a:t>
            </a:r>
          </a:p>
          <a:p>
            <a:pPr algn="just">
              <a:buNone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   Pour la journée portes ouvertes de notre école, vous allez organiser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un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après-midi</a:t>
            </a:r>
            <a:r>
              <a:rPr lang="nl-BE" sz="3200" dirty="0" smtClean="0">
                <a:latin typeface="+mj-lt"/>
                <a:cs typeface="Aparajita" pitchFamily="34" charset="0"/>
              </a:rPr>
              <a:t> de la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comédie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française</a:t>
            </a:r>
            <a:r>
              <a:rPr lang="nl-BE" sz="3200" dirty="0" smtClean="0">
                <a:latin typeface="+mj-lt"/>
                <a:cs typeface="Aparajita" pitchFamily="34" charset="0"/>
              </a:rPr>
              <a:t> pendant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lequel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le</a:t>
            </a:r>
            <a:r>
              <a:rPr lang="nl-BE" sz="3200" dirty="0" smtClean="0">
                <a:latin typeface="+mj-lt"/>
                <a:cs typeface="Aparajita" pitchFamily="34" charset="0"/>
              </a:rPr>
              <a:t> public fait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connaissance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avec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une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figure</a:t>
            </a:r>
            <a:r>
              <a:rPr lang="nl-BE" sz="3200" dirty="0" smtClean="0">
                <a:latin typeface="+mj-lt"/>
                <a:cs typeface="Aparajita" pitchFamily="34" charset="0"/>
              </a:rPr>
              <a:t> de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proue</a:t>
            </a:r>
            <a:r>
              <a:rPr lang="nl-BE" sz="3200" dirty="0" smtClean="0">
                <a:latin typeface="+mj-lt"/>
                <a:cs typeface="Aparajita" pitchFamily="34" charset="0"/>
              </a:rPr>
              <a:t>, </a:t>
            </a:r>
            <a:r>
              <a:rPr lang="nl-BE" sz="3200" dirty="0" err="1" smtClean="0">
                <a:latin typeface="+mj-lt"/>
                <a:cs typeface="Aparajita" pitchFamily="34" charset="0"/>
              </a:rPr>
              <a:t>notamment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r>
              <a:rPr lang="nl-BE" sz="3200" b="1" i="1" dirty="0" smtClean="0">
                <a:latin typeface="+mj-lt"/>
                <a:cs typeface="Aparajita" pitchFamily="34" charset="0"/>
              </a:rPr>
              <a:t>Louis de </a:t>
            </a:r>
            <a:r>
              <a:rPr lang="nl-BE" sz="3200" b="1" i="1" dirty="0" err="1" smtClean="0">
                <a:latin typeface="+mj-lt"/>
                <a:cs typeface="Aparajita" pitchFamily="34" charset="0"/>
              </a:rPr>
              <a:t>Funès</a:t>
            </a:r>
            <a:r>
              <a:rPr lang="nl-BE" sz="3200" b="1" i="1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smtClean="0">
                <a:latin typeface="+mj-lt"/>
                <a:cs typeface="Aparajita" pitchFamily="34" charset="0"/>
              </a:rPr>
              <a:t>!</a:t>
            </a:r>
            <a:r>
              <a:rPr lang="nl-BE" sz="3200" b="1" i="1" dirty="0" smtClean="0">
                <a:latin typeface="+mj-lt"/>
                <a:cs typeface="Aparajita" pitchFamily="34" charset="0"/>
              </a:rPr>
              <a:t> </a:t>
            </a:r>
            <a:r>
              <a:rPr lang="nl-BE" sz="3200" dirty="0" smtClean="0">
                <a:latin typeface="+mj-lt"/>
                <a:cs typeface="Aparajita" pitchFamily="34" charset="0"/>
              </a:rPr>
              <a:t> </a:t>
            </a:r>
            <a:endParaRPr lang="nl-BE" dirty="0" smtClean="0">
              <a:latin typeface="+mj-lt"/>
              <a:cs typeface="Aparajita" pitchFamily="34" charset="0"/>
            </a:endParaRPr>
          </a:p>
          <a:p>
            <a:pPr>
              <a:buNone/>
            </a:pPr>
            <a:r>
              <a:rPr lang="nl-BE" dirty="0" smtClean="0">
                <a:latin typeface="Palatino Linotype" pitchFamily="18" charset="0"/>
              </a:rPr>
              <a:t> </a:t>
            </a:r>
          </a:p>
          <a:p>
            <a:endParaRPr lang="nl-BE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Votre</a:t>
            </a:r>
            <a:r>
              <a:rPr lang="nl-BE" sz="5400" b="1" dirty="0" smtClean="0"/>
              <a:t> </a:t>
            </a:r>
            <a:r>
              <a:rPr lang="nl-BE" sz="5400" b="1" dirty="0" err="1" smtClean="0"/>
              <a:t>tâche</a:t>
            </a:r>
            <a:r>
              <a:rPr lang="nl-BE" sz="5400" b="1" dirty="0" smtClean="0"/>
              <a:t> (2)</a:t>
            </a:r>
            <a:endParaRPr lang="nl-BE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714488"/>
            <a:ext cx="8715404" cy="5357850"/>
          </a:xfrm>
          <a:noFill/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altLang="nl-BE" dirty="0" smtClean="0">
                <a:latin typeface="+mj-lt"/>
                <a:cs typeface="Aparajita" pitchFamily="34" charset="0"/>
              </a:rPr>
              <a:t>    </a:t>
            </a:r>
          </a:p>
          <a:p>
            <a:pPr algn="just">
              <a:buClrTx/>
              <a:buFont typeface="Courier New" pitchFamily="49" charset="0"/>
              <a:buChar char="o"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   </a:t>
            </a:r>
            <a:r>
              <a:rPr lang="fr-FR" altLang="nl-BE" sz="3500" dirty="0" smtClean="0">
                <a:latin typeface="+mj-lt"/>
                <a:cs typeface="Aparajita" pitchFamily="34" charset="0"/>
              </a:rPr>
              <a:t>Vous choisissez un film de la liste suivante:</a:t>
            </a:r>
            <a:endParaRPr lang="fr-FR" altLang="nl-BE" sz="3200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Font typeface="Courier New" pitchFamily="49" charset="0"/>
              <a:buChar char="o"/>
            </a:pPr>
            <a:endParaRPr lang="fr-FR" altLang="nl-BE" sz="3200" dirty="0" smtClean="0">
              <a:latin typeface="+mj-lt"/>
              <a:cs typeface="Aparajita" pitchFamily="34" charset="0"/>
            </a:endParaRPr>
          </a:p>
          <a:p>
            <a:pPr>
              <a:buClr>
                <a:schemeClr val="accent1"/>
              </a:buClr>
              <a:buNone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		</a:t>
            </a:r>
            <a:r>
              <a:rPr lang="fr-FR" altLang="nl-BE" sz="3500" dirty="0" smtClean="0">
                <a:latin typeface="+mj-lt"/>
                <a:cs typeface="Aparajita" pitchFamily="34" charset="0"/>
              </a:rPr>
              <a:t>- </a:t>
            </a:r>
            <a:r>
              <a:rPr lang="fr-FR" altLang="nl-BE" sz="3000" i="1" dirty="0" smtClean="0">
                <a:latin typeface="+mj-lt"/>
                <a:cs typeface="Aparajita" pitchFamily="34" charset="0"/>
              </a:rPr>
              <a:t>Le Gendarme de Saint-Tropez (1964)</a:t>
            </a:r>
          </a:p>
          <a:p>
            <a:pPr>
              <a:buClr>
                <a:schemeClr val="accent1"/>
              </a:buClr>
              <a:buNone/>
            </a:pPr>
            <a:r>
              <a:rPr lang="fr-FR" altLang="nl-BE" sz="3000" i="1" dirty="0" smtClean="0">
                <a:latin typeface="+mj-lt"/>
                <a:cs typeface="Aparajita" pitchFamily="34" charset="0"/>
              </a:rPr>
              <a:t>		- Le Corniaud (1965)</a:t>
            </a:r>
            <a:endParaRPr lang="fr-FR" altLang="nl-BE" i="1" dirty="0" smtClean="0">
              <a:latin typeface="+mj-lt"/>
              <a:cs typeface="Aparajita" pitchFamily="34" charset="0"/>
            </a:endParaRPr>
          </a:p>
          <a:p>
            <a:pPr>
              <a:buClr>
                <a:schemeClr val="accent1"/>
              </a:buClr>
              <a:buNone/>
            </a:pPr>
            <a:r>
              <a:rPr lang="fr-FR" altLang="nl-BE" sz="3000" i="1" dirty="0" smtClean="0">
                <a:latin typeface="+mj-lt"/>
                <a:cs typeface="Aparajita" pitchFamily="34" charset="0"/>
              </a:rPr>
              <a:t>		-</a:t>
            </a:r>
            <a:r>
              <a:rPr lang="fr-FR" altLang="nl-BE" sz="3500" dirty="0" smtClean="0">
                <a:latin typeface="+mj-lt"/>
                <a:cs typeface="Aparajita" pitchFamily="34" charset="0"/>
              </a:rPr>
              <a:t> </a:t>
            </a:r>
            <a:r>
              <a:rPr lang="fr-FR" altLang="nl-BE" sz="3000" i="1" dirty="0" smtClean="0">
                <a:latin typeface="+mj-lt"/>
                <a:cs typeface="Aparajita" pitchFamily="34" charset="0"/>
              </a:rPr>
              <a:t>La Grande Vadrouille (1966)</a:t>
            </a:r>
            <a:endParaRPr lang="fr-FR" altLang="nl-BE" dirty="0" smtClean="0">
              <a:solidFill>
                <a:srgbClr val="F7FBFF"/>
              </a:solidFill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r>
              <a:rPr lang="fr-FR" altLang="nl-BE" dirty="0" smtClean="0">
                <a:solidFill>
                  <a:srgbClr val="F7FBFF"/>
                </a:solidFill>
                <a:latin typeface="+mj-lt"/>
                <a:cs typeface="Aparajita" pitchFamily="34" charset="0"/>
              </a:rPr>
              <a:t>		</a:t>
            </a:r>
            <a:r>
              <a:rPr lang="fr-FR" altLang="nl-BE" sz="3000" dirty="0" smtClean="0">
                <a:latin typeface="+mj-lt"/>
                <a:cs typeface="Aparajita" pitchFamily="34" charset="0"/>
              </a:rPr>
              <a:t>- </a:t>
            </a:r>
            <a:r>
              <a:rPr lang="fr-FR" altLang="nl-BE" sz="3000" i="1" dirty="0" smtClean="0">
                <a:latin typeface="+mj-lt"/>
                <a:cs typeface="Aparajita" pitchFamily="34" charset="0"/>
              </a:rPr>
              <a:t>Oscar (1967)</a:t>
            </a:r>
            <a:endParaRPr lang="fr-FR" altLang="nl-BE" i="1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r>
              <a:rPr lang="fr-FR" altLang="nl-BE" sz="3000" i="1" dirty="0" smtClean="0">
                <a:latin typeface="+mj-lt"/>
                <a:cs typeface="Aparajita" pitchFamily="34" charset="0"/>
              </a:rPr>
              <a:t>		- Les Grandes Vacances (1967)	</a:t>
            </a:r>
            <a:endParaRPr lang="fr-FR" altLang="nl-BE" sz="2800" i="1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endParaRPr lang="fr-FR" altLang="nl-BE" sz="2800" i="1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r>
              <a:rPr lang="fr-FR" altLang="nl-BE" sz="2400" dirty="0" smtClean="0">
                <a:solidFill>
                  <a:srgbClr val="F7FBFF"/>
                </a:solidFill>
                <a:latin typeface="+mj-lt"/>
                <a:cs typeface="Aparajita" pitchFamily="34" charset="0"/>
              </a:rPr>
              <a:t> </a:t>
            </a:r>
          </a:p>
          <a:p>
            <a:pPr algn="just">
              <a:buClr>
                <a:schemeClr val="accent1"/>
              </a:buClr>
              <a:buNone/>
            </a:pPr>
            <a:endParaRPr lang="fr-FR" altLang="nl-BE" sz="2400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None/>
            </a:pPr>
            <a:endParaRPr lang="fr-FR" altLang="nl-BE" sz="3200" dirty="0" smtClean="0">
              <a:latin typeface="+mj-lt"/>
              <a:cs typeface="Aparajita" pitchFamily="34" charset="0"/>
            </a:endParaRPr>
          </a:p>
          <a:p>
            <a:pPr algn="just">
              <a:buClr>
                <a:schemeClr val="accent1"/>
              </a:buClr>
              <a:buFont typeface="Courier New" pitchFamily="49" charset="0"/>
              <a:buChar char="o"/>
            </a:pPr>
            <a:endParaRPr lang="nl-BE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Votre</a:t>
            </a:r>
            <a:r>
              <a:rPr lang="nl-BE" sz="5400" b="1" dirty="0" smtClean="0"/>
              <a:t> </a:t>
            </a:r>
            <a:r>
              <a:rPr lang="nl-BE" sz="5400" b="1" dirty="0" err="1" smtClean="0"/>
              <a:t>tâche</a:t>
            </a:r>
            <a:r>
              <a:rPr lang="nl-BE" sz="5400" b="1" dirty="0" smtClean="0"/>
              <a:t> (3)</a:t>
            </a:r>
            <a:endParaRPr lang="nl-BE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357850"/>
          </a:xfrm>
          <a:noFill/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altLang="nl-BE" dirty="0" smtClean="0">
                <a:latin typeface="+mj-lt"/>
                <a:cs typeface="Aparajita" pitchFamily="34" charset="0"/>
              </a:rPr>
              <a:t>    </a:t>
            </a:r>
            <a:endParaRPr lang="fr-FR" altLang="nl-BE" sz="3200" dirty="0" smtClean="0">
              <a:latin typeface="+mj-lt"/>
              <a:cs typeface="Aparajita" pitchFamily="34" charset="0"/>
            </a:endParaRPr>
          </a:p>
          <a:p>
            <a:pPr algn="just">
              <a:buClrTx/>
              <a:buFont typeface="Courier New" pitchFamily="49" charset="0"/>
              <a:buChar char="o"/>
            </a:pPr>
            <a:r>
              <a:rPr lang="fr-FR" altLang="nl-BE" sz="3800" dirty="0" smtClean="0">
                <a:latin typeface="+mj-lt"/>
                <a:cs typeface="Aparajita" pitchFamily="34" charset="0"/>
              </a:rPr>
              <a:t>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Vous regardez le film de votre choix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 Pour la réussite de cet après-midi, il est nécessaire   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 que…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vous élaboriez un </a:t>
            </a:r>
            <a:r>
              <a:rPr lang="fr-FR" altLang="nl-BE" sz="3200" b="1" dirty="0" smtClean="0">
                <a:latin typeface="+mj-lt"/>
                <a:cs typeface="Aparajita" pitchFamily="34" charset="0"/>
              </a:rPr>
              <a:t>dépliant attrayant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dans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lequel vous  présentez </a:t>
            </a:r>
            <a:r>
              <a:rPr lang="fr-FR" altLang="nl-BE" sz="3200" i="1" dirty="0" smtClean="0">
                <a:latin typeface="+mj-lt"/>
                <a:cs typeface="Aparajita" pitchFamily="34" charset="0"/>
              </a:rPr>
              <a:t>Louis de Funès 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et </a:t>
            </a:r>
            <a:r>
              <a:rPr lang="fr-FR" altLang="nl-BE" sz="3200" i="1" dirty="0" smtClean="0">
                <a:latin typeface="+mj-lt"/>
                <a:cs typeface="Aparajita" pitchFamily="34" charset="0"/>
              </a:rPr>
              <a:t>le </a:t>
            </a:r>
            <a:br>
              <a:rPr lang="fr-FR" altLang="nl-BE" sz="3200" i="1" dirty="0" smtClean="0">
                <a:latin typeface="+mj-lt"/>
                <a:cs typeface="Aparajita" pitchFamily="34" charset="0"/>
              </a:rPr>
            </a:br>
            <a:r>
              <a:rPr lang="fr-FR" altLang="nl-BE" sz="3200" i="1" dirty="0" smtClean="0">
                <a:latin typeface="+mj-lt"/>
                <a:cs typeface="Aparajita" pitchFamily="34" charset="0"/>
              </a:rPr>
              <a:t>film sélectionné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. </a:t>
            </a:r>
            <a:r>
              <a:rPr lang="fr-FR" altLang="nl-BE" sz="2800" dirty="0" smtClean="0">
                <a:latin typeface="+mj-lt"/>
                <a:cs typeface="Aparajita" pitchFamily="34" charset="0"/>
              </a:rPr>
              <a:t>(</a:t>
            </a:r>
            <a:r>
              <a:rPr lang="fr-FR" altLang="nl-BE" sz="2800" dirty="0" smtClean="0">
                <a:latin typeface="+mj-lt"/>
                <a:cs typeface="Aparajita" pitchFamily="34" charset="0"/>
              </a:rPr>
              <a:t>Intégrez l’information que vous avez recherchée dans l’introduction*.)</a:t>
            </a:r>
            <a:endParaRPr lang="fr-FR" altLang="nl-BE" sz="3200" dirty="0" smtClean="0">
              <a:latin typeface="+mj-lt"/>
              <a:cs typeface="Aparajit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fr-FR" altLang="nl-BE" sz="3200" dirty="0" smtClean="0">
                <a:latin typeface="+mj-lt"/>
                <a:cs typeface="Aparajita" pitchFamily="34" charset="0"/>
              </a:rPr>
              <a:t>vous créiez une </a:t>
            </a:r>
            <a:r>
              <a:rPr lang="fr-FR" altLang="nl-BE" sz="3200" b="1" dirty="0" smtClean="0">
                <a:latin typeface="+mj-lt"/>
                <a:cs typeface="Aparajita" pitchFamily="34" charset="0"/>
              </a:rPr>
              <a:t>affiche</a:t>
            </a:r>
            <a:r>
              <a:rPr lang="fr-FR" altLang="nl-BE" sz="3200" dirty="0" smtClean="0">
                <a:latin typeface="+mj-lt"/>
                <a:cs typeface="Aparajita" pitchFamily="34" charset="0"/>
              </a:rPr>
              <a:t> pour promouvoir le  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film et susciter la curiosité des spectateurs </a:t>
            </a:r>
            <a:br>
              <a:rPr lang="fr-FR" altLang="nl-BE" sz="3200" dirty="0" smtClean="0">
                <a:latin typeface="+mj-lt"/>
                <a:cs typeface="Aparajita" pitchFamily="34" charset="0"/>
              </a:rPr>
            </a:br>
            <a:r>
              <a:rPr lang="fr-FR" altLang="nl-BE" sz="3200" dirty="0" smtClean="0">
                <a:latin typeface="+mj-lt"/>
                <a:cs typeface="Aparajita" pitchFamily="34" charset="0"/>
              </a:rPr>
              <a:t>potentiels.</a:t>
            </a:r>
            <a:endParaRPr lang="nl-BE" sz="32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l-BE" sz="5400" b="1" dirty="0" err="1" smtClean="0"/>
              <a:t>Processus</a:t>
            </a:r>
            <a:endParaRPr lang="nl-BE" sz="5400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28596" y="1714488"/>
            <a:ext cx="8501122" cy="481774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ClrTx/>
              <a:buNone/>
            </a:pPr>
            <a:r>
              <a:rPr lang="nl-BE" sz="3200" b="1" dirty="0" smtClean="0">
                <a:latin typeface="Calibri" pitchFamily="34" charset="0"/>
              </a:rPr>
              <a:t>PENDANT CE COURS:</a:t>
            </a:r>
          </a:p>
          <a:p>
            <a:pPr marL="514350" indent="-514350">
              <a:buClrTx/>
              <a:buNone/>
            </a:pPr>
            <a:endParaRPr lang="nl-BE" sz="3200" b="1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3200" dirty="0" smtClean="0">
                <a:latin typeface="Calibri" pitchFamily="34" charset="0"/>
              </a:rPr>
              <a:t>1.  </a:t>
            </a:r>
            <a:r>
              <a:rPr lang="nl-BE" sz="3800" dirty="0" err="1" smtClean="0">
                <a:latin typeface="Calibri" pitchFamily="34" charset="0"/>
              </a:rPr>
              <a:t>Formez</a:t>
            </a:r>
            <a:r>
              <a:rPr lang="nl-BE" sz="3800" dirty="0" smtClean="0">
                <a:latin typeface="Calibri" pitchFamily="34" charset="0"/>
              </a:rPr>
              <a:t> des </a:t>
            </a:r>
            <a:r>
              <a:rPr lang="nl-BE" sz="3800" dirty="0" err="1" smtClean="0">
                <a:latin typeface="Calibri" pitchFamily="34" charset="0"/>
              </a:rPr>
              <a:t>groupes</a:t>
            </a:r>
            <a:r>
              <a:rPr lang="nl-BE" sz="3800" dirty="0" smtClean="0">
                <a:latin typeface="Calibri" pitchFamily="34" charset="0"/>
              </a:rPr>
              <a:t> de 2 à 3 </a:t>
            </a:r>
            <a:r>
              <a:rPr lang="nl-BE" sz="3800" dirty="0" err="1" smtClean="0">
                <a:latin typeface="Calibri" pitchFamily="34" charset="0"/>
              </a:rPr>
              <a:t>personnes</a:t>
            </a:r>
            <a:endParaRPr lang="nl-BE" sz="3800" dirty="0" smtClean="0">
              <a:latin typeface="Calibri" pitchFamily="34" charset="0"/>
            </a:endParaRPr>
          </a:p>
          <a:p>
            <a:pPr marL="514350" indent="-514350">
              <a:buClrTx/>
              <a:buAutoNum type="arabicPeriod" startAt="2"/>
            </a:pPr>
            <a:r>
              <a:rPr lang="nl-BE" sz="3800" dirty="0" err="1" smtClean="0">
                <a:latin typeface="Calibri" pitchFamily="34" charset="0"/>
              </a:rPr>
              <a:t>Lisez</a:t>
            </a:r>
            <a:r>
              <a:rPr lang="nl-BE" sz="3800" dirty="0" smtClean="0">
                <a:latin typeface="Calibri" pitchFamily="34" charset="0"/>
              </a:rPr>
              <a:t> des </a:t>
            </a:r>
            <a:r>
              <a:rPr lang="nl-BE" sz="3800" dirty="0" err="1" smtClean="0">
                <a:latin typeface="Calibri" pitchFamily="34" charset="0"/>
              </a:rPr>
              <a:t>critiques</a:t>
            </a:r>
            <a:r>
              <a:rPr lang="nl-BE" sz="3800" dirty="0" smtClean="0">
                <a:latin typeface="Calibri" pitchFamily="34" charset="0"/>
              </a:rPr>
              <a:t> et des synopsis (</a:t>
            </a:r>
            <a:r>
              <a:rPr lang="nl-BE" sz="3800" dirty="0" err="1" smtClean="0">
                <a:latin typeface="Calibri" pitchFamily="34" charset="0"/>
                <a:hlinkClick r:id="rId2"/>
              </a:rPr>
              <a:t>AlloCiné</a:t>
            </a:r>
            <a:r>
              <a:rPr lang="nl-BE" sz="3800" dirty="0" smtClean="0">
                <a:latin typeface="Calibri" pitchFamily="34" charset="0"/>
              </a:rPr>
              <a:t>   </a:t>
            </a:r>
            <a:r>
              <a:rPr lang="nl-BE" sz="3800" dirty="0" err="1" smtClean="0">
                <a:latin typeface="Calibri" pitchFamily="34" charset="0"/>
                <a:hlinkClick r:id="rId3"/>
              </a:rPr>
              <a:t>Sens</a:t>
            </a:r>
            <a:r>
              <a:rPr lang="nl-BE" sz="3800" dirty="0" smtClean="0">
                <a:latin typeface="Calibri" pitchFamily="34" charset="0"/>
                <a:hlinkClick r:id="rId3"/>
              </a:rPr>
              <a:t> </a:t>
            </a:r>
            <a:r>
              <a:rPr lang="nl-BE" sz="3800" dirty="0" err="1" smtClean="0">
                <a:latin typeface="Calibri" pitchFamily="34" charset="0"/>
                <a:hlinkClick r:id="rId3"/>
              </a:rPr>
              <a:t>critique</a:t>
            </a:r>
            <a:r>
              <a:rPr lang="nl-BE" sz="3800" dirty="0" smtClean="0">
                <a:latin typeface="Calibri" pitchFamily="34" charset="0"/>
              </a:rPr>
              <a:t>) + </a:t>
            </a:r>
            <a:r>
              <a:rPr lang="nl-BE" sz="3800" dirty="0" err="1" smtClean="0">
                <a:latin typeface="Calibri" pitchFamily="34" charset="0"/>
              </a:rPr>
              <a:t>regardez</a:t>
            </a:r>
            <a:r>
              <a:rPr lang="nl-BE" sz="3800" dirty="0" smtClean="0">
                <a:latin typeface="Calibri" pitchFamily="34" charset="0"/>
              </a:rPr>
              <a:t>  les </a:t>
            </a:r>
            <a:r>
              <a:rPr lang="nl-BE" sz="3800" dirty="0" err="1" smtClean="0">
                <a:latin typeface="Calibri" pitchFamily="34" charset="0"/>
              </a:rPr>
              <a:t>bandes</a:t>
            </a:r>
            <a:r>
              <a:rPr lang="nl-BE" sz="3800" dirty="0" smtClean="0">
                <a:latin typeface="Calibri" pitchFamily="34" charset="0"/>
              </a:rPr>
              <a:t> annonces afin de </a:t>
            </a:r>
            <a:r>
              <a:rPr lang="nl-BE" sz="3800" dirty="0" err="1" smtClean="0">
                <a:latin typeface="Calibri" pitchFamily="34" charset="0"/>
              </a:rPr>
              <a:t>pouvoir</a:t>
            </a:r>
            <a:r>
              <a:rPr lang="nl-BE" sz="3800" dirty="0" smtClean="0">
                <a:latin typeface="Calibri" pitchFamily="34" charset="0"/>
              </a:rPr>
              <a:t> faire </a:t>
            </a:r>
            <a:r>
              <a:rPr lang="nl-BE" sz="3800" dirty="0" err="1" smtClean="0">
                <a:latin typeface="Calibri" pitchFamily="34" charset="0"/>
              </a:rPr>
              <a:t>un</a:t>
            </a:r>
            <a:r>
              <a:rPr lang="nl-BE" sz="3800" dirty="0" smtClean="0">
                <a:latin typeface="Calibri" pitchFamily="34" charset="0"/>
              </a:rPr>
              <a:t> </a:t>
            </a:r>
            <a:r>
              <a:rPr lang="nl-BE" sz="3800" dirty="0" err="1" smtClean="0">
                <a:latin typeface="Calibri" pitchFamily="34" charset="0"/>
              </a:rPr>
              <a:t>choix</a:t>
            </a:r>
            <a:r>
              <a:rPr lang="nl-BE" sz="3800" dirty="0" smtClean="0">
                <a:latin typeface="Calibri" pitchFamily="34" charset="0"/>
              </a:rPr>
              <a:t> </a:t>
            </a:r>
            <a:r>
              <a:rPr lang="nl-BE" sz="3800" dirty="0" err="1" smtClean="0">
                <a:latin typeface="Calibri" pitchFamily="34" charset="0"/>
              </a:rPr>
              <a:t>réfléchi</a:t>
            </a:r>
            <a:r>
              <a:rPr lang="nl-BE" sz="3800" dirty="0" smtClean="0">
                <a:latin typeface="Calibri" pitchFamily="34" charset="0"/>
              </a:rPr>
              <a:t> </a:t>
            </a:r>
          </a:p>
          <a:p>
            <a:pPr marL="514350" indent="-514350">
              <a:buClrTx/>
              <a:buNone/>
            </a:pPr>
            <a:endParaRPr lang="nl-BE" sz="3200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r>
              <a:rPr lang="nl-BE" sz="3200" dirty="0" smtClean="0">
                <a:latin typeface="Calibri" pitchFamily="34" charset="0"/>
              </a:rPr>
              <a:t>   </a:t>
            </a:r>
            <a:r>
              <a:rPr lang="nl-BE" sz="3200" dirty="0" smtClean="0">
                <a:solidFill>
                  <a:srgbClr val="FF0000"/>
                </a:solidFill>
                <a:latin typeface="Calibri" pitchFamily="34" charset="0"/>
              </a:rPr>
              <a:t>!  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Ce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soir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(à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partir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de 18h),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vous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pouvez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indiquer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votre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comédie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l-BE" sz="3300" dirty="0" err="1" smtClean="0">
                <a:solidFill>
                  <a:srgbClr val="FF0000"/>
                </a:solidFill>
                <a:latin typeface="Calibri" pitchFamily="34" charset="0"/>
              </a:rPr>
              <a:t>préférée</a:t>
            </a:r>
            <a:r>
              <a:rPr lang="nl-BE" sz="3300" dirty="0" smtClean="0">
                <a:solidFill>
                  <a:srgbClr val="FF0000"/>
                </a:solidFill>
                <a:latin typeface="Calibri" pitchFamily="34" charset="0"/>
              </a:rPr>
              <a:t> sur smartschool.</a:t>
            </a:r>
            <a:r>
              <a:rPr lang="nl-BE" sz="3300" dirty="0" smtClean="0">
                <a:latin typeface="Calibri" pitchFamily="34" charset="0"/>
              </a:rPr>
              <a:t>  </a:t>
            </a:r>
          </a:p>
          <a:p>
            <a:pPr marL="514350" indent="-514350">
              <a:buClrTx/>
              <a:buNone/>
            </a:pPr>
            <a:r>
              <a:rPr lang="nl-BE" sz="3300" i="1" dirty="0" smtClean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nl-BE" sz="3300" b="1" i="1" dirty="0" smtClean="0">
                <a:solidFill>
                  <a:srgbClr val="FF0000"/>
                </a:solidFill>
                <a:latin typeface="Calibri" pitchFamily="34" charset="0"/>
              </a:rPr>
              <a:t>(max. 2 </a:t>
            </a:r>
            <a:r>
              <a:rPr lang="nl-BE" sz="3300" b="1" i="1" dirty="0" err="1" smtClean="0">
                <a:solidFill>
                  <a:srgbClr val="FF0000"/>
                </a:solidFill>
                <a:latin typeface="Calibri" pitchFamily="34" charset="0"/>
              </a:rPr>
              <a:t>groupes</a:t>
            </a:r>
            <a:r>
              <a:rPr lang="nl-BE" sz="3300" b="1" i="1" dirty="0" smtClean="0">
                <a:solidFill>
                  <a:srgbClr val="FF0000"/>
                </a:solidFill>
                <a:latin typeface="Calibri" pitchFamily="34" charset="0"/>
              </a:rPr>
              <a:t>/film)</a:t>
            </a:r>
            <a:r>
              <a:rPr lang="nl-BE" sz="3300" b="1" dirty="0" smtClean="0">
                <a:latin typeface="Calibri" pitchFamily="34" charset="0"/>
              </a:rPr>
              <a:t>      </a:t>
            </a:r>
          </a:p>
          <a:p>
            <a:pPr marL="514350" indent="-514350">
              <a:buClrTx/>
              <a:buAutoNum type="arabicPeriod" startAt="2"/>
            </a:pPr>
            <a:endParaRPr lang="nl-BE" sz="2800" dirty="0" smtClean="0">
              <a:latin typeface="Calibri" pitchFamily="34" charset="0"/>
            </a:endParaRPr>
          </a:p>
          <a:p>
            <a:pPr marL="514350" indent="-514350">
              <a:buClrTx/>
              <a:buAutoNum type="arabicPeriod" startAt="2"/>
            </a:pPr>
            <a:endParaRPr lang="nl-BE" sz="2800" dirty="0" smtClean="0">
              <a:latin typeface="Calibri" pitchFamily="34" charset="0"/>
            </a:endParaRPr>
          </a:p>
          <a:p>
            <a:pPr marL="514350" indent="-514350">
              <a:buClrTx/>
              <a:buAutoNum type="arabicPeriod" startAt="2"/>
            </a:pPr>
            <a:endParaRPr lang="nl-BE" sz="3200" dirty="0" smtClean="0">
              <a:latin typeface="Calibri" pitchFamily="34" charset="0"/>
            </a:endParaRPr>
          </a:p>
          <a:p>
            <a:pPr marL="514350" indent="-514350">
              <a:buClrTx/>
              <a:buNone/>
            </a:pPr>
            <a:endParaRPr lang="nl-BE" sz="3200" dirty="0" smtClean="0">
              <a:latin typeface="Calibri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nl-BE" sz="3200" dirty="0" smtClean="0">
              <a:latin typeface="Calibri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None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endParaRPr lang="nl-BE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811</TotalTime>
  <Words>603</Words>
  <Application>Microsoft Office PowerPoint</Application>
  <PresentationFormat>Diavoorstelling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Stroom</vt:lpstr>
      <vt:lpstr>Dia 1</vt:lpstr>
      <vt:lpstr>Dia 2</vt:lpstr>
      <vt:lpstr>Louis de Funès </vt:lpstr>
      <vt:lpstr>La vie de Louis de Funès </vt:lpstr>
      <vt:lpstr>Répondez aux questions suivantes* </vt:lpstr>
      <vt:lpstr>Votre tâche</vt:lpstr>
      <vt:lpstr>Votre tâche (2)</vt:lpstr>
      <vt:lpstr>Votre tâche (3)</vt:lpstr>
      <vt:lpstr>Processus</vt:lpstr>
      <vt:lpstr>Dia 10</vt:lpstr>
      <vt:lpstr>Dia 11</vt:lpstr>
      <vt:lpstr>Dia 12</vt:lpstr>
      <vt:lpstr>Dia 13</vt:lpstr>
      <vt:lpstr>Dia 14</vt:lpstr>
      <vt:lpstr>Processus (2)</vt:lpstr>
      <vt:lpstr>Processus (3)</vt:lpstr>
      <vt:lpstr>Objectifs</vt:lpstr>
      <vt:lpstr>Objectifs (2)</vt:lpstr>
      <vt:lpstr>Objectifs (3)</vt:lpstr>
      <vt:lpstr>Evaluation</vt:lpstr>
      <vt:lpstr>Beaucoup de succès!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Nathalie Francken</dc:creator>
  <cp:lastModifiedBy>Gebruiker</cp:lastModifiedBy>
  <cp:revision>95</cp:revision>
  <dcterms:created xsi:type="dcterms:W3CDTF">2015-05-14T10:41:56Z</dcterms:created>
  <dcterms:modified xsi:type="dcterms:W3CDTF">2015-05-31T22:46:38Z</dcterms:modified>
</cp:coreProperties>
</file>