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3" r:id="rId16"/>
    <p:sldId id="264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24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80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395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820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B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572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521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020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646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918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181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504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D099BB7-5848-4BE1-B53C-30C10D7FF61E}" type="datetimeFigureOut">
              <a:rPr lang="fr-BE" smtClean="0"/>
              <a:t>21/03/2017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4D443AC-13E3-4566-84C6-4F72D9A905DA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864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tvansprolant@hotmail.com" TargetMode="External"/><Relationship Id="rId2" Type="http://schemas.openxmlformats.org/officeDocument/2006/relationships/hyperlink" Target="mailto:Laurent.vanSprolant@student.uantwerpen.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jourdefrance.com/n2/qcm/a42t.htm" TargetMode="External"/><Relationship Id="rId2" Type="http://schemas.openxmlformats.org/officeDocument/2006/relationships/hyperlink" Target="https://www.youtube.com/watch?v=yvIBiCiAuUQ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www.ina.fr/video/CAB98001522/zola-dreyfus-video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istancescolaire.com/eleve/4e/histoire/reviser-une-notion/l-affaire-dreyfus-4_his_28" TargetMode="External"/><Relationship Id="rId2" Type="http://schemas.openxmlformats.org/officeDocument/2006/relationships/hyperlink" Target="http://expositions.bnf.fr/zola/zola/expo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a.fr/video/CAB98001522/zola-dreyfus-video.html" TargetMode="External"/><Relationship Id="rId5" Type="http://schemas.openxmlformats.org/officeDocument/2006/relationships/hyperlink" Target="http://www.bonjourdefrance.com/n2/qcm/a42t.htm" TargetMode="External"/><Relationship Id="rId4" Type="http://schemas.openxmlformats.org/officeDocument/2006/relationships/hyperlink" Target="https://www.youtube.com/watch?v=yvIBiCiAuUQ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vene.lefigaro.fr/citation/verite-marche-rien-arretera-2529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xpositions.bnf.fr/zola/zola/expo/index.htm" TargetMode="External"/><Relationship Id="rId2" Type="http://schemas.openxmlformats.org/officeDocument/2006/relationships/hyperlink" Target="http://www.larousse.fr/encyclopedie/personnage/%C3%89mile_Zola/15067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assistancescolaire.com/eleve/4e/histoire/reviser-une-notion/l-affaire-dreyfus-4_his_28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BE" dirty="0" smtClean="0"/>
              <a:t>J’accuse…!</a:t>
            </a:r>
            <a:br>
              <a:rPr lang="fr-BE" dirty="0" smtClean="0"/>
            </a:br>
            <a:r>
              <a:rPr lang="fr-BE" sz="4800" dirty="0" err="1"/>
              <a:t>é</a:t>
            </a:r>
            <a:r>
              <a:rPr lang="fr-BE" sz="4800" dirty="0" err="1" smtClean="0"/>
              <a:t>mile</a:t>
            </a:r>
            <a:r>
              <a:rPr lang="fr-BE" sz="4800" dirty="0" smtClean="0"/>
              <a:t> Zola et l’affaire Dreyfus</a:t>
            </a:r>
            <a:endParaRPr lang="fr-BE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20297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BE" sz="1400" dirty="0" smtClean="0"/>
              <a:t>                                           Niveau du cadre européen de référence des langues: B1 / B2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BE" sz="1400" dirty="0" smtClean="0"/>
              <a:t>                                  </a:t>
            </a:r>
            <a:r>
              <a:rPr lang="fr-BE" sz="1400" dirty="0" smtClean="0"/>
              <a:t>6ASO : </a:t>
            </a:r>
            <a:r>
              <a:rPr lang="fr-BE" sz="1400" dirty="0" smtClean="0"/>
              <a:t>2 cours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dirty="0" smtClean="0"/>
              <a:t>Laurent van Sprolant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400" dirty="0" smtClean="0">
                <a:hlinkClick r:id="rId2"/>
              </a:rPr>
              <a:t>Laurent.vanSprolant@student.uantwerpen.be</a:t>
            </a:r>
            <a:r>
              <a:rPr lang="fr-BE" sz="14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400" dirty="0" smtClean="0">
                <a:hlinkClick r:id="rId3"/>
              </a:rPr>
              <a:t>laurentvansprolant@hotmail.com</a:t>
            </a:r>
            <a:endParaRPr lang="fr-BE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4377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   2</a:t>
            </a:r>
            <a:r>
              <a:rPr lang="fr-BE" baseline="30000" dirty="0" smtClean="0"/>
              <a:t>e</a:t>
            </a:r>
            <a:r>
              <a:rPr lang="fr-BE" dirty="0" smtClean="0"/>
              <a:t> </a:t>
            </a:r>
            <a:r>
              <a:rPr lang="fr-BE" dirty="0"/>
              <a:t>étape: l’affaire </a:t>
            </a:r>
            <a:r>
              <a:rPr lang="fr-BE" dirty="0" err="1"/>
              <a:t>dreyfus</a:t>
            </a:r>
            <a:r>
              <a:rPr lang="fr-BE" dirty="0"/>
              <a:t> </a:t>
            </a:r>
            <a:r>
              <a:rPr lang="fr-BE" dirty="0" smtClean="0"/>
              <a:t>2/2</a:t>
            </a:r>
            <a:br>
              <a:rPr lang="fr-BE" dirty="0" smtClean="0"/>
            </a:br>
            <a:r>
              <a:rPr lang="fr-BE" dirty="0" smtClean="0"/>
              <a:t>            (5</a:t>
            </a:r>
            <a:r>
              <a:rPr lang="fr-BE" dirty="0"/>
              <a:t>’)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 smtClean="0">
                <a:solidFill>
                  <a:srgbClr val="A11D0F"/>
                </a:solidFill>
              </a:rPr>
              <a:t>TRAVAILLEZ À DEUX</a:t>
            </a:r>
            <a:endParaRPr lang="fr-BE" dirty="0">
              <a:solidFill>
                <a:srgbClr val="A11D0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/>
              <a:t>Parlez 2 minutes de ce que vous avez appris sur l’affaire Dreyfus.</a:t>
            </a:r>
            <a:endParaRPr lang="fr-BE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/>
              <a:t>Ensuite, prenez votre dossier et mettez les 9 images dans l’ordre chronologique.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800" dirty="0" smtClean="0"/>
              <a:t> </a:t>
            </a:r>
            <a:endParaRPr lang="fr-BE" sz="1800" dirty="0"/>
          </a:p>
        </p:txBody>
      </p:sp>
      <p:pic>
        <p:nvPicPr>
          <p:cNvPr id="4098" name="Picture 2" descr="http://blog.crdp-versailles.fr/fhuardhistgeo/public/PDF/1stmg-hist-theme1/dessin-dreyfus-din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44" y="1290320"/>
            <a:ext cx="4486015" cy="55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22" y="4228084"/>
            <a:ext cx="1772920" cy="24909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66" y="4228084"/>
            <a:ext cx="1759614" cy="24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3</a:t>
            </a:r>
            <a:r>
              <a:rPr lang="fr-BE" baseline="30000" dirty="0" smtClean="0"/>
              <a:t>e</a:t>
            </a:r>
            <a:r>
              <a:rPr lang="fr-BE" dirty="0" smtClean="0"/>
              <a:t> étape: « j’accuse…! » 1/2</a:t>
            </a:r>
            <a:br>
              <a:rPr lang="fr-BE" dirty="0" smtClean="0"/>
            </a:br>
            <a:r>
              <a:rPr lang="fr-BE" dirty="0" smtClean="0"/>
              <a:t>(10’)</a:t>
            </a:r>
            <a:endParaRPr lang="fr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398885"/>
            <a:ext cx="3820160" cy="5252721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28640" y="2194560"/>
            <a:ext cx="5490464" cy="39776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dirty="0" smtClean="0">
              <a:solidFill>
                <a:srgbClr val="A11D0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dirty="0" smtClean="0">
              <a:solidFill>
                <a:srgbClr val="A11D0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 smtClean="0">
                <a:solidFill>
                  <a:srgbClr val="A11D0F"/>
                </a:solidFill>
              </a:rPr>
              <a:t>TRAVAIL </a:t>
            </a:r>
            <a:r>
              <a:rPr lang="fr-BE" dirty="0">
                <a:solidFill>
                  <a:srgbClr val="A11D0F"/>
                </a:solidFill>
              </a:rPr>
              <a:t>INDIVIDUEL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dirty="0" smtClean="0"/>
              <a:t>Prenez votre dossier et lisez l’extrait de « J’accuse…! ».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dirty="0" smtClean="0"/>
              <a:t>Ensuite, répondez aux questions à choix multiples. </a:t>
            </a:r>
            <a:endParaRPr lang="fr-B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20831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3</a:t>
            </a:r>
            <a:r>
              <a:rPr lang="fr-BE" baseline="30000" dirty="0"/>
              <a:t>e</a:t>
            </a:r>
            <a:r>
              <a:rPr lang="fr-BE" dirty="0"/>
              <a:t> étape: « j’accuse…! » </a:t>
            </a:r>
            <a:r>
              <a:rPr lang="fr-BE" dirty="0" smtClean="0"/>
              <a:t>2/2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(10’)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4856480" y="2194560"/>
            <a:ext cx="6410960" cy="39776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dirty="0" smtClean="0">
              <a:solidFill>
                <a:srgbClr val="A11D0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 smtClean="0">
                <a:solidFill>
                  <a:srgbClr val="A11D0F"/>
                </a:solidFill>
              </a:rPr>
              <a:t>TRAVAIL </a:t>
            </a:r>
            <a:r>
              <a:rPr lang="fr-BE" dirty="0">
                <a:solidFill>
                  <a:srgbClr val="A11D0F"/>
                </a:solidFill>
              </a:rPr>
              <a:t>INDIVIDUEL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b="1" dirty="0" smtClean="0"/>
              <a:t>Les conséquences de « J’accuse…! 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dirty="0" smtClean="0"/>
              <a:t>Regardez </a:t>
            </a:r>
            <a:r>
              <a:rPr lang="fr-BE" sz="1800" dirty="0" smtClean="0">
                <a:hlinkClick r:id="rId2"/>
              </a:rPr>
              <a:t>l’extrait du film </a:t>
            </a:r>
            <a:r>
              <a:rPr lang="fr-BE" sz="1800" dirty="0" smtClean="0"/>
              <a:t>« L’affaire </a:t>
            </a:r>
            <a:r>
              <a:rPr lang="fr-BE" sz="1800" dirty="0"/>
              <a:t>D</a:t>
            </a:r>
            <a:r>
              <a:rPr lang="fr-BE" sz="1800" dirty="0" smtClean="0"/>
              <a:t>reyfus » (2’12) et complétez votre dossier.</a:t>
            </a:r>
            <a:endParaRPr lang="fr-B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dirty="0" smtClean="0"/>
              <a:t>Ensuite, cherchez d’autres conséquences dans </a:t>
            </a:r>
            <a:r>
              <a:rPr lang="fr-BE" sz="1800" dirty="0" smtClean="0">
                <a:hlinkClick r:id="rId3"/>
              </a:rPr>
              <a:t>l’article</a:t>
            </a:r>
            <a:r>
              <a:rPr lang="fr-BE" sz="1800" dirty="0" smtClean="0"/>
              <a:t> de Bonjour la France et complétez votre dossier.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dirty="0" smtClean="0"/>
              <a:t>Si vous êtes déjà prêts, regardez le </a:t>
            </a:r>
            <a:r>
              <a:rPr lang="fr-BE" sz="1800" dirty="0" smtClean="0">
                <a:hlinkClick r:id="rId4"/>
              </a:rPr>
              <a:t>reportage</a:t>
            </a:r>
            <a:r>
              <a:rPr lang="fr-BE" sz="1800" dirty="0" smtClean="0"/>
              <a:t> sur « J’accuse…! » (3’18).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1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800" dirty="0"/>
              <a:t> </a:t>
            </a:r>
            <a:r>
              <a:rPr lang="fr-BE" sz="1400" dirty="0" smtClean="0"/>
              <a:t>          (</a:t>
            </a:r>
            <a:r>
              <a:rPr lang="fr-BE" sz="1400" dirty="0"/>
              <a:t>ouvrez </a:t>
            </a:r>
            <a:r>
              <a:rPr lang="fr-BE" sz="1400" dirty="0" smtClean="0"/>
              <a:t>les liens </a:t>
            </a:r>
            <a:r>
              <a:rPr lang="fr-BE" sz="1400" dirty="0"/>
              <a:t>web en cliquant </a:t>
            </a:r>
            <a:r>
              <a:rPr lang="fr-BE" sz="1400" dirty="0" smtClean="0"/>
              <a:t>avec </a:t>
            </a:r>
            <a:r>
              <a:rPr lang="fr-BE" sz="1400" dirty="0"/>
              <a:t>le bouton droit de la souris)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400" dirty="0"/>
          </a:p>
        </p:txBody>
      </p:sp>
      <p:pic>
        <p:nvPicPr>
          <p:cNvPr id="5122" name="Picture 2" descr="http://collections.bm-lyon.fr/PER0034bd010df7b27e/web_Source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801414"/>
            <a:ext cx="3779519" cy="44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4</a:t>
            </a:r>
            <a:r>
              <a:rPr lang="fr-BE" baseline="30000" dirty="0" smtClean="0"/>
              <a:t>e</a:t>
            </a:r>
            <a:r>
              <a:rPr lang="fr-BE" dirty="0" smtClean="0"/>
              <a:t> étape: rédaction des arguments</a:t>
            </a:r>
            <a:br>
              <a:rPr lang="fr-BE" dirty="0" smtClean="0"/>
            </a:br>
            <a:r>
              <a:rPr lang="fr-BE" dirty="0" smtClean="0"/>
              <a:t>(30’)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445068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BE" sz="1600" dirty="0" smtClean="0">
                <a:solidFill>
                  <a:srgbClr val="C00000"/>
                </a:solidFill>
              </a:rPr>
              <a:t>TRAVAIL INDIVIDUEL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fr-BE" sz="16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BE" sz="1600" dirty="0" smtClean="0"/>
              <a:t>Vos </a:t>
            </a:r>
            <a:r>
              <a:rPr lang="fr-BE" sz="1600" dirty="0"/>
              <a:t>4 arguments</a:t>
            </a:r>
            <a:r>
              <a:rPr lang="fr-BE" sz="1600" dirty="0" smtClean="0"/>
              <a:t>…</a:t>
            </a:r>
            <a:endParaRPr lang="fr-BE" sz="1600" dirty="0"/>
          </a:p>
          <a:p>
            <a:pPr algn="just">
              <a:lnSpc>
                <a:spcPct val="110000"/>
              </a:lnSpc>
            </a:pPr>
            <a:r>
              <a:rPr lang="fr-BE" sz="1600" dirty="0"/>
              <a:t> sont écrits sur une feuille A4</a:t>
            </a:r>
            <a:r>
              <a:rPr lang="fr-BE" sz="1600" dirty="0" smtClean="0"/>
              <a:t>.</a:t>
            </a:r>
            <a:endParaRPr lang="fr-BE" sz="1600" dirty="0"/>
          </a:p>
          <a:p>
            <a:pPr algn="just">
              <a:lnSpc>
                <a:spcPct val="110000"/>
              </a:lnSpc>
            </a:pPr>
            <a:r>
              <a:rPr lang="fr-BE" sz="1600" dirty="0"/>
              <a:t>comptent au minimum 25 mots par argument. </a:t>
            </a:r>
          </a:p>
          <a:p>
            <a:pPr algn="just">
              <a:lnSpc>
                <a:spcPct val="110000"/>
              </a:lnSpc>
            </a:pPr>
            <a:r>
              <a:rPr lang="fr-BE" sz="1600" dirty="0"/>
              <a:t>contiennent des informations sur: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BE" sz="1600" dirty="0"/>
              <a:t>         </a:t>
            </a:r>
            <a:r>
              <a:rPr lang="fr-BE" sz="1600" i="1" dirty="0"/>
              <a:t>1. la vie et l’œuvre d’Émile Zola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BE" sz="1600" i="1" dirty="0"/>
              <a:t>         2. le rôle de Zola dans l’affaire Dreyfus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BE" sz="1600" i="1" dirty="0"/>
              <a:t>         3. les conséquences de « J’accuse…! </a:t>
            </a:r>
            <a:r>
              <a:rPr lang="fr-BE" sz="1600" i="1" dirty="0" smtClean="0"/>
              <a:t>»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fr-BE" sz="1600" i="1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fr-BE" sz="1600" dirty="0" smtClean="0"/>
              <a:t>Faites attention aux fautes d’orthographe et de grammaire !</a:t>
            </a:r>
            <a:endParaRPr lang="fr-BE" sz="1600" dirty="0"/>
          </a:p>
          <a:p>
            <a:endParaRPr lang="fr-BE" dirty="0"/>
          </a:p>
        </p:txBody>
      </p:sp>
      <p:pic>
        <p:nvPicPr>
          <p:cNvPr id="6146" name="Picture 2" descr="http://www.deslettres.fr/wp-content/uploads/2013/07/Zola_Jaccuse_Manuscr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70" y="2093976"/>
            <a:ext cx="3003597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800" dirty="0" smtClean="0"/>
              <a:t>5</a:t>
            </a:r>
            <a:r>
              <a:rPr lang="fr-BE" sz="4800" baseline="30000" dirty="0" smtClean="0"/>
              <a:t>e</a:t>
            </a:r>
            <a:r>
              <a:rPr lang="fr-BE" sz="4800" dirty="0" smtClean="0"/>
              <a:t> étape: correction du dossier </a:t>
            </a:r>
            <a:endParaRPr lang="fr-BE" sz="4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r>
              <a:rPr lang="fr-BE" dirty="0" smtClean="0"/>
              <a:t>Écoutez le professeur</a:t>
            </a:r>
          </a:p>
          <a:p>
            <a:endParaRPr lang="fr-BE" dirty="0"/>
          </a:p>
          <a:p>
            <a:r>
              <a:rPr lang="fr-BE" dirty="0" smtClean="0"/>
              <a:t>Participez activement à la correction</a:t>
            </a:r>
          </a:p>
          <a:p>
            <a:endParaRPr lang="fr-BE" dirty="0"/>
          </a:p>
          <a:p>
            <a:r>
              <a:rPr lang="fr-BE" dirty="0" smtClean="0"/>
              <a:t>Complétez et corrigez votre dossier</a:t>
            </a:r>
            <a:endParaRPr lang="fr-BE" dirty="0"/>
          </a:p>
        </p:txBody>
      </p:sp>
      <p:pic>
        <p:nvPicPr>
          <p:cNvPr id="1026" name="Picture 2" descr="http://upload.wikimedia.org/wikipedia/commons/thumb/8/87/BALZAC_Corrections2.jpg/220px-BALZAC_Corrections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46" y="1728831"/>
            <a:ext cx="3874883" cy="48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évaluation</a:t>
            </a:r>
            <a:endParaRPr lang="fr-BE" dirty="0"/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093081"/>
              </p:ext>
            </p:extLst>
          </p:nvPr>
        </p:nvGraphicFramePr>
        <p:xfrm>
          <a:off x="1837853" y="1955549"/>
          <a:ext cx="8464990" cy="4299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0169"/>
                <a:gridCol w="1722152"/>
                <a:gridCol w="1721217"/>
                <a:gridCol w="1592267"/>
                <a:gridCol w="527018"/>
                <a:gridCol w="527018"/>
                <a:gridCol w="525149"/>
              </a:tblGrid>
              <a:tr h="28971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2"/>
                          </a:solidFill>
                          <a:effectLst/>
                        </a:rPr>
                        <a:t>CONTENU</a:t>
                      </a:r>
                      <a:endParaRPr lang="fr-BE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1D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432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 dirty="0">
                          <a:solidFill>
                            <a:schemeClr val="bg2"/>
                          </a:solidFill>
                          <a:effectLst/>
                        </a:rPr>
                        <a:t>Structure et cohésion du texte</a:t>
                      </a:r>
                      <a:endParaRPr lang="fr-BE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Vous délivrez un produit structuré et cohérent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Vous délivrez un texte cohérent, mais peu structuré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Votre texte n’est ni structuré ni cohérent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1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0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2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 dirty="0">
                          <a:solidFill>
                            <a:schemeClr val="bg2"/>
                          </a:solidFill>
                          <a:effectLst/>
                        </a:rPr>
                        <a:t>Argumentation</a:t>
                      </a:r>
                      <a:endParaRPr lang="fr-BE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Vous élaborez des arguments pertinents et convaincants. Vous exploitez bien les contenus du sujet. 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Vous élaborez des arguments peu pertinents et peu convaincants, mais vous exploitez bien les contenus du sujet.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Votre texte ne peut pas être considéré comme une argumentation. Vous n’exploitez pas ou peu les contenus du sujet.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1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0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 dirty="0">
                          <a:solidFill>
                            <a:schemeClr val="bg2"/>
                          </a:solidFill>
                          <a:effectLst/>
                        </a:rPr>
                        <a:t>originalité</a:t>
                      </a:r>
                      <a:endParaRPr lang="fr-BE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Vous témoignez d’une certaine originalité. 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Vous copiez littéralement le contenu du dossier.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1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0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255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2"/>
                          </a:solidFill>
                          <a:effectLst/>
                        </a:rPr>
                        <a:t>LANGUE</a:t>
                      </a:r>
                      <a:endParaRPr lang="fr-BE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1D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578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 dirty="0">
                          <a:solidFill>
                            <a:schemeClr val="bg2"/>
                          </a:solidFill>
                          <a:effectLst/>
                        </a:rPr>
                        <a:t>Vocabulaire</a:t>
                      </a:r>
                      <a:endParaRPr lang="fr-BE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</a:rPr>
                        <a:t>Vocabulaire riche. Emploi de termes nouveaux (dossier).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Vocabulaire limité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Choix de mots inacceptable.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1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</a:rPr>
                        <a:t>0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 dirty="0">
                          <a:solidFill>
                            <a:schemeClr val="bg2"/>
                          </a:solidFill>
                          <a:effectLst/>
                        </a:rPr>
                        <a:t>Structure des phrases</a:t>
                      </a:r>
                      <a:endParaRPr lang="fr-BE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Construction de phrases presque parfaite.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Plusieurs structures fautives, mais encore acceptables.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Phrases trop souvent mal construites. Flamand traduit.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1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0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5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 dirty="0">
                          <a:solidFill>
                            <a:schemeClr val="bg2"/>
                          </a:solidFill>
                          <a:effectLst/>
                        </a:rPr>
                        <a:t>Orthographe</a:t>
                      </a:r>
                      <a:endParaRPr lang="fr-BE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Très peu de fautes d’orthographe.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Vous faites de nombreuses fautes d’orthographe. (+3/argument)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 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</a:rPr>
                        <a:t>1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900" dirty="0">
                          <a:effectLst/>
                        </a:rPr>
                        <a:t>0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2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ressources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>
              <a:hlinkClick r:id="rId2"/>
            </a:endParaRPr>
          </a:p>
          <a:p>
            <a:r>
              <a:rPr lang="fr-BE" dirty="0">
                <a:hlinkClick r:id="rId2"/>
              </a:rPr>
              <a:t>http://www.larousse.fr/encyclopedie/personnage/%</a:t>
            </a:r>
            <a:r>
              <a:rPr lang="fr-BE" dirty="0" smtClean="0">
                <a:hlinkClick r:id="rId2"/>
              </a:rPr>
              <a:t>C3%89mile_Zola/150676 </a:t>
            </a:r>
            <a:endParaRPr lang="fr-BE" dirty="0">
              <a:hlinkClick r:id="rId2"/>
            </a:endParaRPr>
          </a:p>
          <a:p>
            <a:r>
              <a:rPr lang="fr-BE" dirty="0" smtClean="0">
                <a:hlinkClick r:id="rId2"/>
              </a:rPr>
              <a:t>http</a:t>
            </a:r>
            <a:r>
              <a:rPr lang="fr-BE" dirty="0">
                <a:hlinkClick r:id="rId2"/>
              </a:rPr>
              <a:t>://</a:t>
            </a:r>
            <a:r>
              <a:rPr lang="fr-BE" dirty="0" smtClean="0">
                <a:hlinkClick r:id="rId2"/>
              </a:rPr>
              <a:t>expositions.bnf.fr/zola/zola/expo/index.htm</a:t>
            </a:r>
            <a:r>
              <a:rPr lang="fr-BE" dirty="0" smtClean="0"/>
              <a:t> </a:t>
            </a:r>
          </a:p>
          <a:p>
            <a:r>
              <a:rPr lang="fr-BE" dirty="0">
                <a:hlinkClick r:id="rId3"/>
              </a:rPr>
              <a:t>http://</a:t>
            </a:r>
            <a:r>
              <a:rPr lang="fr-BE" dirty="0" smtClean="0">
                <a:hlinkClick r:id="rId3"/>
              </a:rPr>
              <a:t>www.assistancescolaire.com/eleve/4e/histoire/reviser-une-notion/l-affaire-dreyfus-4_his_28</a:t>
            </a:r>
            <a:r>
              <a:rPr lang="fr-BE" dirty="0" smtClean="0"/>
              <a:t>  </a:t>
            </a:r>
          </a:p>
          <a:p>
            <a:r>
              <a:rPr lang="fr-BE" dirty="0">
                <a:hlinkClick r:id="rId4"/>
              </a:rPr>
              <a:t>https://</a:t>
            </a:r>
            <a:r>
              <a:rPr lang="fr-BE" dirty="0" smtClean="0">
                <a:hlinkClick r:id="rId4"/>
              </a:rPr>
              <a:t>www.youtube.com/watch?v=yvIBiCiAuUQ</a:t>
            </a:r>
            <a:r>
              <a:rPr lang="fr-BE" dirty="0" smtClean="0"/>
              <a:t> </a:t>
            </a:r>
          </a:p>
          <a:p>
            <a:r>
              <a:rPr lang="fr-BE" dirty="0">
                <a:hlinkClick r:id="rId5"/>
              </a:rPr>
              <a:t>http://</a:t>
            </a:r>
            <a:r>
              <a:rPr lang="fr-BE" dirty="0" smtClean="0">
                <a:hlinkClick r:id="rId5"/>
              </a:rPr>
              <a:t>www.bonjourdefrance.com/n2/qcm/a42t.htm</a:t>
            </a:r>
            <a:r>
              <a:rPr lang="fr-BE" dirty="0" smtClean="0"/>
              <a:t> </a:t>
            </a:r>
          </a:p>
          <a:p>
            <a:r>
              <a:rPr lang="fr-BE" dirty="0">
                <a:hlinkClick r:id="rId6"/>
              </a:rPr>
              <a:t>http://</a:t>
            </a:r>
            <a:r>
              <a:rPr lang="fr-BE" dirty="0" smtClean="0">
                <a:hlinkClick r:id="rId6"/>
              </a:rPr>
              <a:t>www.ina.fr/video/CAB98001522/zola-dreyfus-video.html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56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200" dirty="0"/>
              <a:t>Les élèves sont prêt(e)s à…</a:t>
            </a:r>
            <a:br>
              <a:rPr lang="fr-BE" sz="1200" dirty="0"/>
            </a:br>
            <a:r>
              <a:rPr lang="fr-BE" sz="1200" dirty="0"/>
              <a:t/>
            </a:r>
            <a:br>
              <a:rPr lang="fr-BE" sz="1200" dirty="0"/>
            </a:br>
            <a:r>
              <a:rPr lang="fr-BE" sz="1200" dirty="0" smtClean="0"/>
              <a:t>  - </a:t>
            </a:r>
            <a:r>
              <a:rPr lang="fr-BE" sz="1200" dirty="0"/>
              <a:t>chercher </a:t>
            </a:r>
            <a:r>
              <a:rPr lang="fr-BE" sz="1200" dirty="0" smtClean="0"/>
              <a:t>des informations </a:t>
            </a:r>
            <a:r>
              <a:rPr lang="fr-BE" sz="1200" dirty="0"/>
              <a:t>sur les sites proposés.</a:t>
            </a:r>
            <a:br>
              <a:rPr lang="fr-BE" sz="1200" dirty="0"/>
            </a:br>
            <a:r>
              <a:rPr lang="fr-BE" sz="1200" dirty="0" smtClean="0"/>
              <a:t>  - </a:t>
            </a:r>
            <a:r>
              <a:rPr lang="fr-BE" sz="1200" dirty="0"/>
              <a:t>écouter et regarder des fragments audio-visuels </a:t>
            </a:r>
            <a:r>
              <a:rPr lang="fr-BE" sz="1200" dirty="0" smtClean="0"/>
              <a:t>présentés </a:t>
            </a:r>
            <a:r>
              <a:rPr lang="fr-BE" sz="1200" dirty="0"/>
              <a:t>sur ces sites. </a:t>
            </a:r>
            <a:br>
              <a:rPr lang="fr-BE" sz="1200" dirty="0"/>
            </a:br>
            <a:r>
              <a:rPr lang="fr-BE" sz="1200" dirty="0" smtClean="0"/>
              <a:t>  - </a:t>
            </a:r>
            <a:r>
              <a:rPr lang="fr-BE" sz="1200" dirty="0"/>
              <a:t>élaborer </a:t>
            </a:r>
            <a:r>
              <a:rPr lang="fr-BE" sz="1200" dirty="0" smtClean="0"/>
              <a:t>des arguments pertinents sur </a:t>
            </a:r>
            <a:r>
              <a:rPr lang="fr-BE" sz="1200" dirty="0"/>
              <a:t>le sujet donné</a:t>
            </a:r>
            <a:r>
              <a:rPr lang="fr-BE" sz="12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1200" dirty="0"/>
              <a:t> </a:t>
            </a:r>
            <a:r>
              <a:rPr lang="fr-BE" sz="1200" dirty="0" smtClean="0"/>
              <a:t>      - </a:t>
            </a:r>
            <a:r>
              <a:rPr lang="fr-FR" sz="1200" dirty="0"/>
              <a:t>collaborer avec </a:t>
            </a:r>
            <a:r>
              <a:rPr lang="fr-FR" sz="1200" dirty="0" smtClean="0"/>
              <a:t>leurs </a:t>
            </a:r>
            <a:r>
              <a:rPr lang="fr-FR" sz="1200" dirty="0"/>
              <a:t>collègues élèves. </a:t>
            </a:r>
            <a:endParaRPr lang="fr-BE" sz="1200" dirty="0" smtClean="0"/>
          </a:p>
          <a:p>
            <a:pPr>
              <a:buNone/>
            </a:pPr>
            <a:endParaRPr lang="fr-FR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1200" dirty="0"/>
              <a:t>A la fin de cette </a:t>
            </a:r>
            <a:r>
              <a:rPr lang="fr-BE" sz="1200" dirty="0" err="1"/>
              <a:t>webquest</a:t>
            </a:r>
            <a:r>
              <a:rPr lang="fr-BE" sz="1200" dirty="0"/>
              <a:t>, vous serez </a:t>
            </a:r>
            <a:r>
              <a:rPr lang="fr-BE" sz="1200" dirty="0" smtClean="0"/>
              <a:t>capable…</a:t>
            </a:r>
            <a:endParaRPr lang="fr-BE" sz="12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1200" dirty="0"/>
              <a:t/>
            </a:r>
            <a:br>
              <a:rPr lang="fr-BE" sz="1200" dirty="0"/>
            </a:br>
            <a:r>
              <a:rPr lang="fr-BE" sz="1200" dirty="0" smtClean="0"/>
              <a:t>  - de </a:t>
            </a:r>
            <a:r>
              <a:rPr lang="fr-FR" sz="1200" dirty="0" smtClean="0"/>
              <a:t>décrire </a:t>
            </a:r>
            <a:r>
              <a:rPr lang="fr-FR" sz="1200" dirty="0"/>
              <a:t>en vos propres mots qui était Émile Zola. </a:t>
            </a:r>
            <a:endParaRPr lang="fr-FR" sz="12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00" dirty="0"/>
              <a:t> </a:t>
            </a:r>
            <a:r>
              <a:rPr lang="fr-FR" sz="1200" dirty="0" smtClean="0"/>
              <a:t>      - d’énumérer </a:t>
            </a:r>
            <a:r>
              <a:rPr lang="fr-FR" sz="1200" dirty="0"/>
              <a:t>au moins deux livres </a:t>
            </a:r>
            <a:r>
              <a:rPr lang="fr-FR" sz="1200" dirty="0" smtClean="0"/>
              <a:t>écrits par Émile </a:t>
            </a:r>
            <a:r>
              <a:rPr lang="fr-FR" sz="1200" dirty="0"/>
              <a:t>Zola. </a:t>
            </a:r>
            <a:endParaRPr lang="fr-FR" sz="12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00" dirty="0"/>
              <a:t> </a:t>
            </a:r>
            <a:r>
              <a:rPr lang="fr-FR" sz="1200" dirty="0" smtClean="0"/>
              <a:t>      - de nommer le courant littéraire dans lequel s’inscrit Émile Zola.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00" dirty="0"/>
              <a:t> </a:t>
            </a:r>
            <a:r>
              <a:rPr lang="fr-FR" sz="1200" dirty="0" smtClean="0"/>
              <a:t>      - d’expliquer les grandes lignes de l’histoire de l’affaire Dreyfus.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00" dirty="0"/>
              <a:t> </a:t>
            </a:r>
            <a:r>
              <a:rPr lang="fr-FR" sz="1200" dirty="0" smtClean="0"/>
              <a:t>      - de parler correctement d’un sujet déterminé.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00" dirty="0"/>
              <a:t> </a:t>
            </a:r>
            <a:r>
              <a:rPr lang="fr-FR" sz="1200" dirty="0" smtClean="0"/>
              <a:t>      - de </a:t>
            </a:r>
            <a:r>
              <a:rPr lang="fr-FR" sz="1200" dirty="0"/>
              <a:t>vérifier ou falsifier une thèse  après une seule lecture du texte. </a:t>
            </a:r>
            <a:endParaRPr lang="fr-FR" sz="12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00" dirty="0"/>
              <a:t> </a:t>
            </a:r>
            <a:r>
              <a:rPr lang="fr-FR" sz="1200" dirty="0" smtClean="0"/>
              <a:t>      - de </a:t>
            </a:r>
            <a:r>
              <a:rPr lang="fr-FR" sz="1200" dirty="0"/>
              <a:t>faire une </a:t>
            </a:r>
            <a:r>
              <a:rPr lang="fr-FR" sz="1200" dirty="0" smtClean="0"/>
              <a:t>sélection </a:t>
            </a:r>
            <a:r>
              <a:rPr lang="fr-FR" sz="1200" dirty="0"/>
              <a:t>et réfléchir sur les contenus offerts en vue d’une tâche spécifique</a:t>
            </a:r>
            <a:r>
              <a:rPr lang="fr-FR" sz="12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00" dirty="0"/>
              <a:t> </a:t>
            </a:r>
            <a:r>
              <a:rPr lang="fr-FR" sz="1200" dirty="0" smtClean="0"/>
              <a:t>      - de rédiger </a:t>
            </a:r>
            <a:r>
              <a:rPr lang="fr-FR" sz="1200" dirty="0"/>
              <a:t>correctement quelques arguments pertinents en faveur d’un sujet déterminé.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BE" sz="1200" dirty="0"/>
              <a:t/>
            </a:r>
            <a:br>
              <a:rPr lang="fr-BE" sz="1200" dirty="0"/>
            </a:b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5105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200" b="1" dirty="0" smtClean="0"/>
              <a:t>« </a:t>
            </a:r>
            <a:r>
              <a:rPr lang="fr-BE" sz="3200" b="1" u="sng" dirty="0" smtClean="0">
                <a:hlinkClick r:id="rId2"/>
              </a:rPr>
              <a:t>La vérité est en marche et rien ne l’arrêtera.</a:t>
            </a:r>
            <a:r>
              <a:rPr lang="fr-BE" sz="3200" b="1" dirty="0" smtClean="0"/>
              <a:t> »</a:t>
            </a:r>
            <a:r>
              <a:rPr lang="fr-BE" b="1" dirty="0"/>
              <a:t/>
            </a:r>
            <a:br>
              <a:rPr lang="fr-BE" b="1" dirty="0"/>
            </a:b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5" name="Picture 2" descr="http://1jour1actu.com/wp-content/uploads/z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54" y="1997191"/>
            <a:ext cx="8283920" cy="454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</a:t>
            </a:r>
            <a:endParaRPr lang="fr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</a:p>
          <a:p>
            <a:r>
              <a:rPr lang="fr-BE" dirty="0" smtClean="0"/>
              <a:t>Tâche</a:t>
            </a:r>
          </a:p>
          <a:p>
            <a:r>
              <a:rPr lang="fr-BE" dirty="0" smtClean="0"/>
              <a:t>Processus par étapes</a:t>
            </a:r>
          </a:p>
          <a:p>
            <a:r>
              <a:rPr lang="fr-BE" dirty="0" smtClean="0"/>
              <a:t>Évaluation</a:t>
            </a:r>
          </a:p>
          <a:p>
            <a:r>
              <a:rPr lang="fr-BE" dirty="0" smtClean="0"/>
              <a:t>Ressources</a:t>
            </a:r>
          </a:p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 descr="http://expositions.bnf.fr/zola/dreyfus/images/med_2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6" y="1837854"/>
            <a:ext cx="6890432" cy="45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 (5’)</a:t>
            </a:r>
            <a:endParaRPr lang="fr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 smtClean="0">
                <a:solidFill>
                  <a:srgbClr val="A11D0F"/>
                </a:solidFill>
              </a:rPr>
              <a:t>TRAVAILLEZ À DEUX (5’)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BE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fr-BE" sz="1800" i="1" dirty="0" smtClean="0"/>
              <a:t>Décrivez oralement ce que vous voyez sur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800" i="1" dirty="0"/>
              <a:t> </a:t>
            </a:r>
            <a:r>
              <a:rPr lang="fr-BE" sz="1800" i="1" dirty="0" smtClean="0"/>
              <a:t>     l’image.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800" i="1" dirty="0" smtClean="0">
                <a:solidFill>
                  <a:srgbClr val="A11D0F"/>
                </a:solidFill>
              </a:rPr>
              <a:t>2.   </a:t>
            </a:r>
            <a:r>
              <a:rPr lang="fr-BE" sz="1800" i="1" dirty="0" smtClean="0"/>
              <a:t>Qui est l’homme aux lunettes?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800" i="1" dirty="0"/>
              <a:t> </a:t>
            </a:r>
            <a:r>
              <a:rPr lang="fr-BE" sz="1800" i="1" dirty="0" smtClean="0"/>
              <a:t>     Pourquoi tient-il une plume dans 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800" i="1" dirty="0"/>
              <a:t> </a:t>
            </a:r>
            <a:r>
              <a:rPr lang="fr-BE" sz="1800" i="1" dirty="0" smtClean="0"/>
              <a:t>     mains?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800" i="1" dirty="0" smtClean="0"/>
              <a:t>      Que se passe-t-il?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800" i="1" dirty="0"/>
              <a:t> </a:t>
            </a:r>
            <a:r>
              <a:rPr lang="fr-BE" sz="1800" i="1" dirty="0" smtClean="0"/>
              <a:t>   Notez vos hypothèses dans votre dossier.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800" i="1" dirty="0"/>
              <a:t> </a:t>
            </a:r>
            <a:r>
              <a:rPr lang="fr-BE" sz="1800" i="1" dirty="0" smtClean="0"/>
              <a:t>  </a:t>
            </a:r>
            <a:endParaRPr lang="fr-BE" sz="1800" i="1" dirty="0"/>
          </a:p>
        </p:txBody>
      </p:sp>
      <p:pic>
        <p:nvPicPr>
          <p:cNvPr id="1026" name="Picture 2" descr="http://upload.wikimedia.org/wikipedia/commons/6/6f/Carte_jaccus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8" y="2489704"/>
            <a:ext cx="5094664" cy="32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8800" dirty="0" smtClean="0"/>
              <a:t>Tâche</a:t>
            </a:r>
            <a:endParaRPr lang="fr-BE" sz="8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5294377" cy="3977640"/>
          </a:xfrm>
        </p:spPr>
        <p:txBody>
          <a:bodyPr/>
          <a:lstStyle/>
          <a:p>
            <a:pPr marL="0" indent="0" algn="just">
              <a:buNone/>
            </a:pPr>
            <a:r>
              <a:rPr lang="fr-BE" sz="1800" dirty="0" smtClean="0"/>
              <a:t>À l’occasion de la journée mondiale de la liberté de la </a:t>
            </a:r>
            <a:r>
              <a:rPr lang="fr-BE" sz="1800" dirty="0" smtClean="0"/>
              <a:t>presse, </a:t>
            </a:r>
            <a:r>
              <a:rPr lang="fr-BE" sz="1800" dirty="0" smtClean="0"/>
              <a:t>la Bibliothèque nationale de France organise une exposition en l’honneur d’Émile Zola et de la parution de son « J’accuse…! ». </a:t>
            </a:r>
          </a:p>
          <a:p>
            <a:pPr marL="0" indent="0" algn="just">
              <a:buNone/>
            </a:pPr>
            <a:r>
              <a:rPr lang="fr-BE" sz="1800" dirty="0" smtClean="0"/>
              <a:t>Afin de promouvoir l’exposition auprès des jeunes à l’étranger, l’Ambassade de France demande aux élèves </a:t>
            </a:r>
            <a:r>
              <a:rPr lang="fr-BE" sz="1800" dirty="0" smtClean="0"/>
              <a:t>de </a:t>
            </a:r>
            <a:r>
              <a:rPr lang="fr-BE" sz="1800" dirty="0"/>
              <a:t>mettre par écrit 4 arguments pertinents qui </a:t>
            </a:r>
            <a:r>
              <a:rPr lang="fr-BE" sz="1800" dirty="0" smtClean="0"/>
              <a:t>démontrent </a:t>
            </a:r>
            <a:r>
              <a:rPr lang="fr-BE" sz="1800" dirty="0"/>
              <a:t>l’intérêt </a:t>
            </a:r>
            <a:r>
              <a:rPr lang="fr-BE" sz="1800" dirty="0" smtClean="0"/>
              <a:t>d’une exposition sur Émile Zola et son </a:t>
            </a:r>
            <a:r>
              <a:rPr lang="fr-BE" sz="1800" dirty="0"/>
              <a:t>« J’accuse…! </a:t>
            </a:r>
            <a:r>
              <a:rPr lang="fr-BE" sz="1800" dirty="0" smtClean="0"/>
              <a:t>». </a:t>
            </a:r>
            <a:r>
              <a:rPr lang="fr-BE" sz="1800" dirty="0"/>
              <a:t>Les meilleurs arguments figureront dans la brochure </a:t>
            </a:r>
            <a:r>
              <a:rPr lang="fr-BE" sz="1800" dirty="0" smtClean="0"/>
              <a:t>promotionnelle de l’exposition </a:t>
            </a:r>
            <a:r>
              <a:rPr lang="fr-BE" sz="1800" dirty="0"/>
              <a:t>destinée à toutes les écoles de la région flamande</a:t>
            </a:r>
            <a:r>
              <a:rPr lang="fr-BE" sz="1800" dirty="0" smtClean="0"/>
              <a:t>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12" name="Afbeelding 11"/>
          <p:cNvPicPr/>
          <p:nvPr/>
        </p:nvPicPr>
        <p:blipFill rotWithShape="1">
          <a:blip r:embed="rId2"/>
          <a:srcRect l="30539" t="27721" r="32534" b="24875"/>
          <a:stretch/>
        </p:blipFill>
        <p:spPr bwMode="auto">
          <a:xfrm>
            <a:off x="6532880" y="762000"/>
            <a:ext cx="5354319" cy="5211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32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8800" dirty="0" smtClean="0"/>
              <a:t>Tâche</a:t>
            </a:r>
            <a:endParaRPr lang="fr-BE" sz="8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6163871" cy="39776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fr-BE" sz="7200" dirty="0" smtClean="0">
                <a:solidFill>
                  <a:srgbClr val="C00000"/>
                </a:solidFill>
              </a:rPr>
              <a:t>TRAVAIL INDIVIDUEL </a:t>
            </a:r>
          </a:p>
          <a:p>
            <a:pPr marL="0" indent="0" algn="just">
              <a:buNone/>
            </a:pPr>
            <a:endParaRPr lang="fr-BE" sz="7200" dirty="0"/>
          </a:p>
          <a:p>
            <a:pPr marL="0" indent="0" algn="just">
              <a:buNone/>
            </a:pPr>
            <a:r>
              <a:rPr lang="fr-BE" sz="7200" dirty="0" smtClean="0"/>
              <a:t>Vos 4 arguments…</a:t>
            </a:r>
          </a:p>
          <a:p>
            <a:pPr algn="just"/>
            <a:r>
              <a:rPr lang="fr-BE" sz="7200" dirty="0" smtClean="0"/>
              <a:t> sont écrits sur une feuille A4.</a:t>
            </a:r>
          </a:p>
          <a:p>
            <a:pPr algn="just"/>
            <a:r>
              <a:rPr lang="fr-BE" sz="7200" dirty="0" smtClean="0"/>
              <a:t>comptent au minimum 25 mots par argument. </a:t>
            </a:r>
          </a:p>
          <a:p>
            <a:pPr algn="just"/>
            <a:r>
              <a:rPr lang="fr-BE" sz="7200" dirty="0"/>
              <a:t>c</a:t>
            </a:r>
            <a:r>
              <a:rPr lang="fr-BE" sz="7200" dirty="0" smtClean="0"/>
              <a:t>ontiennent des informations sur:</a:t>
            </a:r>
          </a:p>
          <a:p>
            <a:pPr marL="0" indent="0" algn="just">
              <a:buNone/>
            </a:pPr>
            <a:r>
              <a:rPr lang="fr-BE" sz="7200" dirty="0" smtClean="0"/>
              <a:t>         1. la vie et l’œuvre d’Émile Zola</a:t>
            </a:r>
          </a:p>
          <a:p>
            <a:pPr marL="0" indent="0" algn="just">
              <a:buNone/>
            </a:pPr>
            <a:r>
              <a:rPr lang="fr-BE" sz="7200" dirty="0"/>
              <a:t> </a:t>
            </a:r>
            <a:r>
              <a:rPr lang="fr-BE" sz="7200" dirty="0" smtClean="0"/>
              <a:t>        2. le rôle de Zola dans l’affaire Dreyfus</a:t>
            </a:r>
          </a:p>
          <a:p>
            <a:pPr marL="0" indent="0" algn="just">
              <a:buNone/>
            </a:pPr>
            <a:r>
              <a:rPr lang="fr-BE" sz="7200" dirty="0"/>
              <a:t> </a:t>
            </a:r>
            <a:r>
              <a:rPr lang="fr-BE" sz="7200" dirty="0" smtClean="0"/>
              <a:t>        3. les conséquences de « J’accuse…! »</a:t>
            </a:r>
          </a:p>
          <a:p>
            <a:pPr marL="0" indent="0" algn="just">
              <a:buNone/>
            </a:pPr>
            <a:endParaRPr lang="fr-BE" sz="7200" dirty="0" smtClean="0"/>
          </a:p>
          <a:p>
            <a:pPr marL="0" indent="0" algn="just">
              <a:buNone/>
            </a:pPr>
            <a:endParaRPr lang="fr-BE" sz="7200" dirty="0"/>
          </a:p>
          <a:p>
            <a:pPr marL="0" indent="0" algn="just">
              <a:buNone/>
            </a:pPr>
            <a:r>
              <a:rPr lang="fr-BE" sz="7200" dirty="0" smtClean="0"/>
              <a:t>Les diapositives suivantes vous aideront à mener cette tâche à bonne fin. </a:t>
            </a:r>
            <a:endParaRPr lang="fr-BE" sz="7200" dirty="0"/>
          </a:p>
          <a:p>
            <a:pPr marL="0" indent="0" algn="just">
              <a:buNone/>
            </a:pPr>
            <a:endParaRPr lang="fr-BE" sz="7200" dirty="0" smtClean="0"/>
          </a:p>
          <a:p>
            <a:pPr marL="0" indent="0" algn="just">
              <a:buNone/>
            </a:pPr>
            <a:endParaRPr lang="fr-BE" sz="7200" dirty="0" smtClean="0"/>
          </a:p>
          <a:p>
            <a:pPr marL="0" indent="0" algn="just">
              <a:buNone/>
            </a:pPr>
            <a:endParaRPr lang="fr-BE" sz="7200" dirty="0"/>
          </a:p>
          <a:p>
            <a:pPr marL="0" indent="0" algn="just">
              <a:buNone/>
            </a:pPr>
            <a:endParaRPr lang="fr-BE" sz="7200" dirty="0" smtClean="0"/>
          </a:p>
          <a:p>
            <a:pPr marL="0" indent="0" algn="just">
              <a:buNone/>
            </a:pPr>
            <a:endParaRPr lang="fr-BE" sz="1800" dirty="0"/>
          </a:p>
          <a:p>
            <a:pPr marL="0" indent="0" algn="just">
              <a:buNone/>
            </a:pPr>
            <a:r>
              <a:rPr lang="fr-BE" sz="1800" dirty="0" smtClean="0"/>
              <a:t>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2050" name="Picture 2" descr="http://expositions.bnf.fr/zola/portraits/images/p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15" y="1419352"/>
            <a:ext cx="3908425" cy="422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Processus par étapes</a:t>
            </a:r>
            <a:endParaRPr lang="fr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6987032" cy="3977640"/>
          </a:xfrm>
        </p:spPr>
        <p:txBody>
          <a:bodyPr>
            <a:normAutofit/>
          </a:bodyPr>
          <a:lstStyle/>
          <a:p>
            <a:r>
              <a:rPr lang="fr-BE" sz="2400" b="1" dirty="0" smtClean="0"/>
              <a:t>1</a:t>
            </a:r>
            <a:r>
              <a:rPr lang="fr-BE" sz="2400" b="1" baseline="30000" dirty="0" smtClean="0"/>
              <a:t>e</a:t>
            </a:r>
            <a:r>
              <a:rPr lang="fr-BE" sz="2400" b="1" dirty="0" smtClean="0"/>
              <a:t> cours: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1</a:t>
            </a:r>
            <a:r>
              <a:rPr lang="fr-BE" baseline="30000" dirty="0" smtClean="0"/>
              <a:t>e</a:t>
            </a:r>
            <a:r>
              <a:rPr lang="fr-BE" dirty="0" smtClean="0"/>
              <a:t> étape: La vie et l’œuvre d’Émile Zola       (10’)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2</a:t>
            </a:r>
            <a:r>
              <a:rPr lang="fr-BE" baseline="30000" dirty="0" smtClean="0"/>
              <a:t>e</a:t>
            </a:r>
            <a:r>
              <a:rPr lang="fr-BE" dirty="0" smtClean="0"/>
              <a:t> étape: L’affaire Dreyfus                                (10’)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3</a:t>
            </a:r>
            <a:r>
              <a:rPr lang="fr-BE" baseline="30000" dirty="0" smtClean="0"/>
              <a:t>e</a:t>
            </a:r>
            <a:r>
              <a:rPr lang="fr-BE" dirty="0" smtClean="0"/>
              <a:t> étape: « J’accuse…! »                                    (20’)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sz="2400" b="1" dirty="0" smtClean="0"/>
              <a:t>2</a:t>
            </a:r>
            <a:r>
              <a:rPr lang="fr-BE" sz="2400" b="1" baseline="30000" dirty="0" smtClean="0"/>
              <a:t>e</a:t>
            </a:r>
            <a:r>
              <a:rPr lang="fr-BE" sz="2400" b="1" dirty="0" smtClean="0"/>
              <a:t> cours: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 4</a:t>
            </a:r>
            <a:r>
              <a:rPr lang="fr-BE" baseline="30000" dirty="0" smtClean="0"/>
              <a:t>e</a:t>
            </a:r>
            <a:r>
              <a:rPr lang="fr-BE" dirty="0" smtClean="0"/>
              <a:t> étape: Rédaction des arguments               (30’)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 5</a:t>
            </a:r>
            <a:r>
              <a:rPr lang="fr-BE" baseline="30000" dirty="0" smtClean="0"/>
              <a:t>e</a:t>
            </a:r>
            <a:r>
              <a:rPr lang="fr-BE" dirty="0" smtClean="0"/>
              <a:t> étape: Correction du dossier                     (20’)                   </a:t>
            </a:r>
            <a:endParaRPr lang="fr-BE" dirty="0"/>
          </a:p>
        </p:txBody>
      </p:sp>
      <p:pic>
        <p:nvPicPr>
          <p:cNvPr id="3074" name="Picture 2" descr="http://i2.cdscdn.com/pdt2/3/9/6/1/700x700/auc3700779100396/rw/horloge-ancienne-balanci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20" y="2752725"/>
            <a:ext cx="2460466" cy="24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1</a:t>
            </a:r>
            <a:r>
              <a:rPr lang="fr-BE" baseline="30000" dirty="0" smtClean="0"/>
              <a:t>e</a:t>
            </a:r>
            <a:r>
              <a:rPr lang="fr-BE" dirty="0" smtClean="0"/>
              <a:t> étape: La vie et l’œuvre de </a:t>
            </a:r>
            <a:r>
              <a:rPr lang="fr-BE" dirty="0" err="1" smtClean="0"/>
              <a:t>zola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(10’)</a:t>
            </a:r>
            <a:endParaRPr lang="fr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3698240" y="2194560"/>
            <a:ext cx="7420864" cy="39776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fr-B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2200" dirty="0" smtClean="0">
                <a:solidFill>
                  <a:srgbClr val="A11D0F"/>
                </a:solidFill>
              </a:rPr>
              <a:t>TRAVAIL INDIVIDUEL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dirty="0" smtClean="0"/>
              <a:t>Vous allez découvrir qui était Émile Zola en complétant votre dossier.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/>
              <a:t> </a:t>
            </a:r>
            <a:r>
              <a:rPr lang="fr-BE" dirty="0" smtClean="0"/>
              <a:t>Vous avez le choix entre: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/>
              <a:t> </a:t>
            </a:r>
            <a:r>
              <a:rPr lang="fr-BE" dirty="0" smtClean="0"/>
              <a:t> 1.  </a:t>
            </a:r>
            <a:r>
              <a:rPr lang="fr-BE" dirty="0" smtClean="0">
                <a:hlinkClick r:id="rId2"/>
              </a:rPr>
              <a:t>l’encyclopédie Larousse</a:t>
            </a:r>
            <a:endParaRPr lang="fr-B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/>
              <a:t> </a:t>
            </a:r>
            <a:r>
              <a:rPr lang="fr-BE" dirty="0" smtClean="0"/>
              <a:t> 2.  une visite de l’ </a:t>
            </a:r>
            <a:r>
              <a:rPr lang="fr-BE" dirty="0" smtClean="0">
                <a:hlinkClick r:id="rId3"/>
              </a:rPr>
              <a:t>l’exposition</a:t>
            </a:r>
            <a:r>
              <a:rPr lang="fr-BE" dirty="0" smtClean="0"/>
              <a:t> de la Bibliothèque nationale de France, mais limitez vous aux salles: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/>
              <a:t> </a:t>
            </a:r>
            <a:r>
              <a:rPr lang="fr-BE" dirty="0" smtClean="0"/>
              <a:t>           - </a:t>
            </a:r>
            <a:r>
              <a:rPr lang="fr-BE" sz="1800" i="1" dirty="0" smtClean="0"/>
              <a:t>Le temps de l’apprentissage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/>
              <a:t> </a:t>
            </a:r>
            <a:r>
              <a:rPr lang="fr-BE" dirty="0" smtClean="0"/>
              <a:t>           - </a:t>
            </a:r>
            <a:r>
              <a:rPr lang="fr-BE" sz="1800" i="1" dirty="0" smtClean="0"/>
              <a:t>Le temps de l’utopie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400" dirty="0" smtClean="0"/>
              <a:t>   (ouvrez le lien web en cliquant sur « l’exposition » avec le bouton droit de la souris)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6" name="Tijdelijke aanduiding voor inhoud 5" descr="http://www.lyc-galois-beaumont.ac-versailles.fr/IMG/jpg/Emile_ZOLA.jp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" y="2194560"/>
            <a:ext cx="2915920" cy="370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5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2</a:t>
            </a:r>
            <a:r>
              <a:rPr lang="fr-BE" baseline="30000" dirty="0" smtClean="0"/>
              <a:t>e</a:t>
            </a:r>
            <a:r>
              <a:rPr lang="fr-BE" dirty="0" smtClean="0"/>
              <a:t> étape: l’affaire </a:t>
            </a:r>
            <a:r>
              <a:rPr lang="fr-BE" dirty="0" err="1" smtClean="0"/>
              <a:t>dreyfus</a:t>
            </a:r>
            <a:r>
              <a:rPr lang="fr-BE" dirty="0" smtClean="0"/>
              <a:t> 1/2</a:t>
            </a:r>
            <a:br>
              <a:rPr lang="fr-BE" dirty="0" smtClean="0"/>
            </a:br>
            <a:r>
              <a:rPr lang="fr-BE" dirty="0" smtClean="0"/>
              <a:t>(5’)</a:t>
            </a:r>
            <a:endParaRPr lang="fr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5656877" cy="39776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2200" dirty="0" smtClean="0">
                <a:solidFill>
                  <a:srgbClr val="A11D0F"/>
                </a:solidFill>
              </a:rPr>
              <a:t>TRAVAIL INDIVIDUEL</a:t>
            </a:r>
            <a:endParaRPr lang="fr-BE" sz="2200" dirty="0">
              <a:solidFill>
                <a:srgbClr val="A11D0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dirty="0" smtClean="0"/>
              <a:t>Plongez dans l’histoire malheureuse du capitaine Alfred Dreyfus.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 smtClean="0"/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dirty="0"/>
              <a:t> </a:t>
            </a:r>
            <a:r>
              <a:rPr lang="fr-BE" dirty="0" smtClean="0"/>
              <a:t>  </a:t>
            </a:r>
            <a:r>
              <a:rPr lang="fr-BE" sz="1600" dirty="0" smtClean="0"/>
              <a:t>1. Dirigez-vous vers </a:t>
            </a:r>
            <a:r>
              <a:rPr lang="fr-BE" sz="1600" dirty="0" smtClean="0">
                <a:hlinkClick r:id="rId2"/>
              </a:rPr>
              <a:t>l’affaire Dreyfus </a:t>
            </a:r>
            <a:r>
              <a:rPr lang="fr-BE" sz="1600" dirty="0">
                <a:hlinkClick r:id="rId2"/>
              </a:rPr>
              <a:t> </a:t>
            </a:r>
            <a:endParaRPr lang="fr-BE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600" dirty="0"/>
              <a:t> </a:t>
            </a:r>
            <a:r>
              <a:rPr lang="fr-BE" sz="1600" dirty="0" smtClean="0"/>
              <a:t>  et lisez l’article.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600" dirty="0"/>
              <a:t> </a:t>
            </a:r>
            <a:r>
              <a:rPr lang="fr-BE" sz="1600" dirty="0" smtClean="0"/>
              <a:t>   2. Complétez votre dossier.  </a:t>
            </a:r>
            <a:r>
              <a:rPr lang="fr-BE" dirty="0" smtClean="0"/>
              <a:t>     </a:t>
            </a:r>
            <a:endParaRPr lang="fr-BE" sz="1600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600" dirty="0"/>
              <a:t> </a:t>
            </a:r>
            <a:r>
              <a:rPr lang="fr-BE" sz="1600" dirty="0" smtClean="0"/>
              <a:t>    </a:t>
            </a:r>
            <a:endParaRPr lang="fr-BE" sz="1600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BE" sz="1050" dirty="0" smtClean="0"/>
              <a:t>(</a:t>
            </a:r>
            <a:r>
              <a:rPr lang="fr-BE" sz="1050" dirty="0"/>
              <a:t>ouvrez le lien web en cliquant sur « </a:t>
            </a:r>
            <a:r>
              <a:rPr lang="fr-BE" sz="1050" dirty="0" smtClean="0"/>
              <a:t>l’affaire Dreyfus</a:t>
            </a:r>
            <a:r>
              <a:rPr lang="fr-BE" sz="1050" dirty="0"/>
              <a:t> » avec le bouton droit de la souris)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BE" sz="800" dirty="0"/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33" y="2193925"/>
            <a:ext cx="3277672" cy="3978275"/>
          </a:xfrm>
        </p:spPr>
      </p:pic>
    </p:spTree>
    <p:extLst>
      <p:ext uri="{BB962C8B-B14F-4D97-AF65-F5344CB8AC3E}">
        <p14:creationId xmlns:p14="http://schemas.microsoft.com/office/powerpoint/2010/main" val="11775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TM03090434[[fn=Houtsoort]]</Template>
  <TotalTime>1224</TotalTime>
  <Words>665</Words>
  <Application>Microsoft Office PowerPoint</Application>
  <PresentationFormat>Breedbeeld</PresentationFormat>
  <Paragraphs>255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Calibri</vt:lpstr>
      <vt:lpstr>Rockwell</vt:lpstr>
      <vt:lpstr>Rockwell Condensed</vt:lpstr>
      <vt:lpstr>Times New Roman</vt:lpstr>
      <vt:lpstr>Wingdings</vt:lpstr>
      <vt:lpstr>Houttype</vt:lpstr>
      <vt:lpstr>J’accuse…! émile Zola et l’affaire Dreyfus</vt:lpstr>
      <vt:lpstr>« La vérité est en marche et rien ne l’arrêtera. » </vt:lpstr>
      <vt:lpstr>contenu</vt:lpstr>
      <vt:lpstr>Introduction (5’)</vt:lpstr>
      <vt:lpstr>Tâche</vt:lpstr>
      <vt:lpstr>Tâche</vt:lpstr>
      <vt:lpstr>Processus par étapes</vt:lpstr>
      <vt:lpstr>1e étape: La vie et l’œuvre de zola (10’)</vt:lpstr>
      <vt:lpstr>2e étape: l’affaire dreyfus 1/2 (5’)</vt:lpstr>
      <vt:lpstr>   2e étape: l’affaire dreyfus 2/2             (5’)</vt:lpstr>
      <vt:lpstr>3e étape: « j’accuse…! » 1/2 (10’)</vt:lpstr>
      <vt:lpstr>3e étape: « j’accuse…! » 2/2 (10’)</vt:lpstr>
      <vt:lpstr>4e étape: rédaction des arguments (30’)</vt:lpstr>
      <vt:lpstr>5e étape: correction du dossier </vt:lpstr>
      <vt:lpstr>évaluation</vt:lpstr>
      <vt:lpstr>ressources</vt:lpstr>
      <vt:lpstr>Objectifs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J’accuse…! émile Zola et l’affaire Dreyfus</dc:title>
  <dc:creator>Laurent van Sprolant</dc:creator>
  <cp:lastModifiedBy>Bogaert Veronik</cp:lastModifiedBy>
  <cp:revision>93</cp:revision>
  <dcterms:created xsi:type="dcterms:W3CDTF">2015-02-19T09:44:48Z</dcterms:created>
  <dcterms:modified xsi:type="dcterms:W3CDTF">2017-03-21T11:05:04Z</dcterms:modified>
</cp:coreProperties>
</file>