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8" r:id="rId2"/>
    <p:sldId id="289" r:id="rId3"/>
    <p:sldId id="290" r:id="rId4"/>
    <p:sldId id="267" r:id="rId5"/>
    <p:sldId id="260" r:id="rId6"/>
    <p:sldId id="291" r:id="rId7"/>
    <p:sldId id="261" r:id="rId8"/>
    <p:sldId id="269" r:id="rId9"/>
    <p:sldId id="270" r:id="rId10"/>
    <p:sldId id="292" r:id="rId11"/>
    <p:sldId id="262" r:id="rId12"/>
    <p:sldId id="272" r:id="rId13"/>
    <p:sldId id="273" r:id="rId14"/>
    <p:sldId id="274" r:id="rId15"/>
    <p:sldId id="275" r:id="rId16"/>
    <p:sldId id="276" r:id="rId17"/>
    <p:sldId id="277" r:id="rId18"/>
    <p:sldId id="271" r:id="rId19"/>
    <p:sldId id="278" r:id="rId20"/>
    <p:sldId id="296" r:id="rId21"/>
    <p:sldId id="286" r:id="rId22"/>
    <p:sldId id="293" r:id="rId23"/>
    <p:sldId id="279" r:id="rId24"/>
    <p:sldId id="285" r:id="rId25"/>
    <p:sldId id="294" r:id="rId26"/>
    <p:sldId id="283" r:id="rId27"/>
    <p:sldId id="295" r:id="rId28"/>
    <p:sldId id="282" r:id="rId29"/>
    <p:sldId id="287" r:id="rId3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48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752B77-EE21-4CF2-9EC4-023E7A93ED31}" type="datetimeFigureOut">
              <a:rPr lang="nl-BE" smtClean="0"/>
              <a:pPr/>
              <a:t>21/03/2017</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BC2479-0031-4B3C-83A9-806FE0D56B9F}" type="slidenum">
              <a:rPr lang="nl-BE" smtClean="0"/>
              <a:pPr/>
              <a:t>‹nr.›</a:t>
            </a:fld>
            <a:endParaRPr lang="nl-BE"/>
          </a:p>
        </p:txBody>
      </p:sp>
    </p:spTree>
    <p:extLst>
      <p:ext uri="{BB962C8B-B14F-4D97-AF65-F5344CB8AC3E}">
        <p14:creationId xmlns:p14="http://schemas.microsoft.com/office/powerpoint/2010/main" val="2936520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90BC2479-0031-4B3C-83A9-806FE0D56B9F}" type="slidenum">
              <a:rPr lang="nl-BE" smtClean="0"/>
              <a:pPr/>
              <a:t>11</a:t>
            </a:fld>
            <a:endParaRPr lang="nl-BE"/>
          </a:p>
        </p:txBody>
      </p:sp>
    </p:spTree>
    <p:extLst>
      <p:ext uri="{BB962C8B-B14F-4D97-AF65-F5344CB8AC3E}">
        <p14:creationId xmlns:p14="http://schemas.microsoft.com/office/powerpoint/2010/main" val="3934462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het opmaakprofiel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21-3-2017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‹nr.›</a:t>
            </a:fld>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het opmaakprofiel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21-3-2017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‹nr.›</a:t>
            </a:fld>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het opmaakprofiel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21-3-2017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‹nr.›</a:t>
            </a:fld>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het opmaakprofiel te bewerken</a:t>
            </a:r>
            <a:endParaRPr lang="nl-NL"/>
          </a:p>
        </p:txBody>
      </p:sp>
      <p:sp>
        <p:nvSpPr>
          <p:cNvPr id="3" name="Tijdelijke aanduiding voor inhoud 2"/>
          <p:cNvSpPr>
            <a:spLocks noGrp="1"/>
          </p:cNvSpPr>
          <p:nvPr>
            <p:ph idx="1"/>
          </p:nvPr>
        </p:nvSpPr>
        <p:spPr/>
        <p:txBody>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21-3-2017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‹nr.›</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het opmaakprofiel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opmaakprofielen van de modeltekst te bewerken</a:t>
            </a:r>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21-3-2017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‹nr.›</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het opmaakprofiel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21-3-2017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‹nr.›</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het opmaakprofiel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opmaakprofielen van de modeltekst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opmaakprofielen van de modeltekst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638F0FA-503B-447F-A02E-6BF1D880434F}" type="datetimeFigureOut">
              <a:rPr lang="nl-NL" smtClean="0"/>
              <a:pPr/>
              <a:t>21-3-2017</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3EE7185-A582-4542-8FF0-969B3F80C0A5}" type="slidenum">
              <a:rPr lang="nl-NL" smtClean="0"/>
              <a:pPr/>
              <a:t>‹nr.›</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het opmaakprofiel te bewerken</a:t>
            </a:r>
            <a:endParaRPr lang="nl-NL"/>
          </a:p>
        </p:txBody>
      </p:sp>
      <p:sp>
        <p:nvSpPr>
          <p:cNvPr id="3" name="Tijdelijke aanduiding voor datum 2"/>
          <p:cNvSpPr>
            <a:spLocks noGrp="1"/>
          </p:cNvSpPr>
          <p:nvPr>
            <p:ph type="dt" sz="half" idx="10"/>
          </p:nvPr>
        </p:nvSpPr>
        <p:spPr/>
        <p:txBody>
          <a:bodyPr/>
          <a:lstStyle/>
          <a:p>
            <a:fld id="{8638F0FA-503B-447F-A02E-6BF1D880434F}" type="datetimeFigureOut">
              <a:rPr lang="nl-NL" smtClean="0"/>
              <a:pPr/>
              <a:t>21-3-2017</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C3EE7185-A582-4542-8FF0-969B3F80C0A5}" type="slidenum">
              <a:rPr lang="nl-NL" smtClean="0"/>
              <a:pPr/>
              <a:t>‹nr.›</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638F0FA-503B-447F-A02E-6BF1D880434F}" type="datetimeFigureOut">
              <a:rPr lang="nl-NL" smtClean="0"/>
              <a:pPr/>
              <a:t>21-3-2017</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C3EE7185-A582-4542-8FF0-969B3F80C0A5}" type="slidenum">
              <a:rPr lang="nl-NL" smtClean="0"/>
              <a:pPr/>
              <a:t>‹nr.›</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het opmaakprofiel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opmaakprofielen van de modeltekst te bewerken</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21-3-2017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‹nr.›</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het opmaakprofiel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opmaakprofielen van de modeltekst te bewerken</a:t>
            </a:r>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21-3-2017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‹nr.›</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het opmaakprofiel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8F0FA-503B-447F-A02E-6BF1D880434F}" type="datetimeFigureOut">
              <a:rPr lang="nl-NL" smtClean="0"/>
              <a:pPr/>
              <a:t>21-3-2017</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E7185-A582-4542-8FF0-969B3F80C0A5}"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youtube.com/watch?v=H2INylnfMCU" TargetMode="External"/><Relationship Id="rId4" Type="http://schemas.openxmlformats.org/officeDocument/2006/relationships/hyperlink" Target="https://www.k12.gov.sk.ca/docs/francais/frlang/secondaire/progab20/frint7.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bonjourdefrance.com/n2/cdm2.htm"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www.francaisfacile.com/exercices/exercice-francais-2/exercice-francais-49330.php"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vulgaris-medical.com/encyclopedie-medicale/apoplexie"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fr.wikipedia.org/wiki/Accident_vasculaire_c%C3%A9r%C3%A9bra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fr.wikipedia.org/wiki/Amour_(film,_2012)"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www.allocine.fr/personne/fichepersonne-14537/biographi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lemonde.fr/cinema/"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bv.alloprof.qc.ca/f1116.aspx" TargetMode="External"/><Relationship Id="rId4" Type="http://schemas.openxmlformats.org/officeDocument/2006/relationships/hyperlink" Target="https://www.k12.gov.sk.ca/docs/francais/frlang/secondaire/progab20/frint7.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k12.gov.sk.ca/docs/francais/frlang/secondaire/progab20/frint7.html" TargetMode="External"/><Relationship Id="rId7" Type="http://schemas.openxmlformats.org/officeDocument/2006/relationships/hyperlink" Target="http://fr.wikipedia.org/wiki/Accident_vasculaire_c%C3%A9r%C3%A9bral" TargetMode="External"/><Relationship Id="rId2" Type="http://schemas.openxmlformats.org/officeDocument/2006/relationships/hyperlink" Target="https://www.youtube.com/watch?v=H2INylnfMCU" TargetMode="External"/><Relationship Id="rId1" Type="http://schemas.openxmlformats.org/officeDocument/2006/relationships/slideLayout" Target="../slideLayouts/slideLayout2.xml"/><Relationship Id="rId6" Type="http://schemas.openxmlformats.org/officeDocument/2006/relationships/hyperlink" Target="http://www.vulgaris-medical.com/encyclopedie-medicale/apoplexie" TargetMode="External"/><Relationship Id="rId5" Type="http://schemas.openxmlformats.org/officeDocument/2006/relationships/hyperlink" Target="http://www.francaisfacile.com/exercices/exercice-francais-2/exercice-francais-49330.php" TargetMode="External"/><Relationship Id="rId4" Type="http://schemas.openxmlformats.org/officeDocument/2006/relationships/hyperlink" Target="http://www.bonjourdefrance.com/n2/cdm2.ht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allocine.fr/personne/fichepersonne-14537/biographie/" TargetMode="External"/><Relationship Id="rId7" Type="http://schemas.openxmlformats.org/officeDocument/2006/relationships/image" Target="../media/image12.png"/><Relationship Id="rId2" Type="http://schemas.openxmlformats.org/officeDocument/2006/relationships/hyperlink" Target="http://fr.wikipedia.org/wiki/Amour_(film,_2012)" TargetMode="External"/><Relationship Id="rId1" Type="http://schemas.openxmlformats.org/officeDocument/2006/relationships/slideLayout" Target="../slideLayouts/slideLayout2.xml"/><Relationship Id="rId6" Type="http://schemas.openxmlformats.org/officeDocument/2006/relationships/hyperlink" Target="http://bv.alloprof.qc.ca/f1116.aspx" TargetMode="External"/><Relationship Id="rId5" Type="http://schemas.openxmlformats.org/officeDocument/2006/relationships/hyperlink" Target="https://www.k12.gov.sk.ca/docs/francais/frlang/secondaire/progab20/frint7.html" TargetMode="External"/><Relationship Id="rId4" Type="http://schemas.openxmlformats.org/officeDocument/2006/relationships/hyperlink" Target="http://www.lemonde.fr/cinema/"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mpireonline.com/images/uploaded/amour.jpg"/>
          <p:cNvPicPr>
            <a:picLocks noChangeAspect="1" noChangeArrowheads="1"/>
          </p:cNvPicPr>
          <p:nvPr/>
        </p:nvPicPr>
        <p:blipFill>
          <a:blip r:embed="rId2" cstate="print"/>
          <a:srcRect/>
          <a:stretch>
            <a:fillRect/>
          </a:stretch>
        </p:blipFill>
        <p:spPr bwMode="auto">
          <a:xfrm>
            <a:off x="0" y="0"/>
            <a:ext cx="9600000" cy="7029400"/>
          </a:xfrm>
          <a:prstGeom prst="rect">
            <a:avLst/>
          </a:prstGeom>
          <a:noFill/>
        </p:spPr>
      </p:pic>
      <p:sp>
        <p:nvSpPr>
          <p:cNvPr id="2" name="Titel 1"/>
          <p:cNvSpPr>
            <a:spLocks noGrp="1"/>
          </p:cNvSpPr>
          <p:nvPr>
            <p:ph type="ctrTitle"/>
          </p:nvPr>
        </p:nvSpPr>
        <p:spPr>
          <a:xfrm>
            <a:off x="-1836712" y="1484784"/>
            <a:ext cx="7772400" cy="1470025"/>
          </a:xfrm>
        </p:spPr>
        <p:txBody>
          <a:bodyPr>
            <a:normAutofit fontScale="90000"/>
          </a:bodyPr>
          <a:lstStyle/>
          <a:p>
            <a:r>
              <a:rPr lang="nl-BE" sz="7200" dirty="0" smtClean="0">
                <a:solidFill>
                  <a:schemeClr val="bg1"/>
                </a:solidFill>
                <a:latin typeface="Times New Roman" pitchFamily="18" charset="0"/>
                <a:cs typeface="Times New Roman" pitchFamily="18" charset="0"/>
              </a:rPr>
              <a:t>Amour</a:t>
            </a:r>
            <a:r>
              <a:rPr lang="nl-BE" dirty="0" smtClean="0">
                <a:solidFill>
                  <a:schemeClr val="bg1"/>
                </a:solidFill>
                <a:latin typeface="Times New Roman" pitchFamily="18" charset="0"/>
                <a:cs typeface="Times New Roman" pitchFamily="18" charset="0"/>
              </a:rPr>
              <a:t/>
            </a:r>
            <a:br>
              <a:rPr lang="nl-BE" dirty="0" smtClean="0">
                <a:solidFill>
                  <a:schemeClr val="bg1"/>
                </a:solidFill>
                <a:latin typeface="Times New Roman" pitchFamily="18" charset="0"/>
                <a:cs typeface="Times New Roman" pitchFamily="18" charset="0"/>
              </a:rPr>
            </a:br>
            <a:endParaRPr lang="nl-BE" dirty="0">
              <a:solidFill>
                <a:schemeClr val="bg1"/>
              </a:solidFill>
              <a:latin typeface="Times New Roman" pitchFamily="18" charset="0"/>
              <a:cs typeface="Times New Roman" pitchFamily="18" charset="0"/>
            </a:endParaRPr>
          </a:p>
        </p:txBody>
      </p:sp>
      <p:sp>
        <p:nvSpPr>
          <p:cNvPr id="6" name="Ondertitel 5"/>
          <p:cNvSpPr>
            <a:spLocks noGrp="1"/>
          </p:cNvSpPr>
          <p:nvPr>
            <p:ph type="subTitle" idx="1"/>
          </p:nvPr>
        </p:nvSpPr>
        <p:spPr>
          <a:xfrm>
            <a:off x="-1044624" y="2492896"/>
            <a:ext cx="6400800" cy="838944"/>
          </a:xfrm>
        </p:spPr>
        <p:txBody>
          <a:bodyPr/>
          <a:lstStyle/>
          <a:p>
            <a:r>
              <a:rPr lang="nl-BE" dirty="0" smtClean="0">
                <a:solidFill>
                  <a:schemeClr val="bg1"/>
                </a:solidFill>
                <a:latin typeface="Times New Roman" pitchFamily="18" charset="0"/>
                <a:cs typeface="Times New Roman" pitchFamily="18" charset="0"/>
              </a:rPr>
              <a:t>Michael Haneke</a:t>
            </a:r>
            <a:endParaRPr lang="nl-BE" dirty="0"/>
          </a:p>
        </p:txBody>
      </p:sp>
      <p:sp>
        <p:nvSpPr>
          <p:cNvPr id="5" name="Tekstvak 4"/>
          <p:cNvSpPr txBox="1"/>
          <p:nvPr/>
        </p:nvSpPr>
        <p:spPr>
          <a:xfrm>
            <a:off x="107504" y="5085184"/>
            <a:ext cx="6120680" cy="2031325"/>
          </a:xfrm>
          <a:prstGeom prst="rect">
            <a:avLst/>
          </a:prstGeom>
          <a:noFill/>
        </p:spPr>
        <p:txBody>
          <a:bodyPr wrap="square" rtlCol="0">
            <a:spAutoFit/>
          </a:bodyPr>
          <a:lstStyle/>
          <a:p>
            <a:r>
              <a:rPr lang="fr-FR" b="1" dirty="0" smtClean="0">
                <a:solidFill>
                  <a:schemeClr val="bg1"/>
                </a:solidFill>
                <a:latin typeface="Times New Roman" pitchFamily="18" charset="0"/>
                <a:cs typeface="Times New Roman" pitchFamily="18" charset="0"/>
              </a:rPr>
              <a:t>Public cible: </a:t>
            </a:r>
            <a:r>
              <a:rPr lang="fr-FR" dirty="0" smtClean="0">
                <a:solidFill>
                  <a:schemeClr val="bg1"/>
                </a:solidFill>
                <a:latin typeface="Times New Roman" pitchFamily="18" charset="0"/>
                <a:cs typeface="Times New Roman" pitchFamily="18" charset="0"/>
              </a:rPr>
              <a:t>6ième année de l’Enseignement 	        		      Secondaire Général</a:t>
            </a:r>
            <a:br>
              <a:rPr lang="fr-FR" dirty="0" smtClean="0">
                <a:solidFill>
                  <a:schemeClr val="bg1"/>
                </a:solidFill>
                <a:latin typeface="Times New Roman" pitchFamily="18" charset="0"/>
                <a:cs typeface="Times New Roman" pitchFamily="18" charset="0"/>
              </a:rPr>
            </a:br>
            <a:r>
              <a:rPr lang="fr-FR" dirty="0" smtClean="0">
                <a:solidFill>
                  <a:schemeClr val="bg1"/>
                </a:solidFill>
                <a:latin typeface="Times New Roman" pitchFamily="18" charset="0"/>
                <a:cs typeface="Times New Roman" pitchFamily="18" charset="0"/>
              </a:rPr>
              <a:t>                         ~ Des Langues Modernes</a:t>
            </a:r>
          </a:p>
          <a:p>
            <a:endParaRPr lang="fr-FR" dirty="0" smtClean="0">
              <a:solidFill>
                <a:schemeClr val="bg1"/>
              </a:solidFill>
              <a:latin typeface="Times New Roman" pitchFamily="18" charset="0"/>
              <a:cs typeface="Times New Roman" pitchFamily="18" charset="0"/>
            </a:endParaRPr>
          </a:p>
          <a:p>
            <a:endParaRPr lang="fr-FR" b="1" dirty="0" smtClean="0">
              <a:solidFill>
                <a:schemeClr val="bg1"/>
              </a:solidFill>
              <a:latin typeface="Times New Roman" pitchFamily="18" charset="0"/>
              <a:cs typeface="Times New Roman" pitchFamily="18" charset="0"/>
            </a:endParaRPr>
          </a:p>
          <a:p>
            <a:r>
              <a:rPr lang="fr-FR" b="1" dirty="0" smtClean="0">
                <a:solidFill>
                  <a:schemeClr val="bg1"/>
                </a:solidFill>
                <a:latin typeface="Times New Roman" pitchFamily="18" charset="0"/>
                <a:cs typeface="Times New Roman" pitchFamily="18" charset="0"/>
              </a:rPr>
              <a:t>Adresse électronique:  </a:t>
            </a:r>
            <a:r>
              <a:rPr lang="fr-FR" dirty="0" smtClean="0">
                <a:solidFill>
                  <a:schemeClr val="bg1"/>
                </a:solidFill>
                <a:latin typeface="Times New Roman" pitchFamily="18" charset="0"/>
                <a:cs typeface="Times New Roman" pitchFamily="18" charset="0"/>
              </a:rPr>
              <a:t>gitte.bernaerts@student.uantwerpen.be</a:t>
            </a:r>
          </a:p>
          <a:p>
            <a:r>
              <a:rPr lang="nl-BE" dirty="0" smtClean="0">
                <a:solidFill>
                  <a:schemeClr val="bg1"/>
                </a:solidFill>
                <a:latin typeface="Times New Roman" pitchFamily="18" charset="0"/>
                <a:cs typeface="Times New Roman" pitchFamily="18" charset="0"/>
              </a:rPr>
              <a:t> </a:t>
            </a:r>
            <a:endParaRPr lang="nl-BE" dirty="0">
              <a:solidFill>
                <a:schemeClr val="bg1"/>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mpireonline.com/images/uploaded/amour.jpg"/>
          <p:cNvPicPr>
            <a:picLocks noChangeAspect="1" noChangeArrowheads="1"/>
          </p:cNvPicPr>
          <p:nvPr/>
        </p:nvPicPr>
        <p:blipFill>
          <a:blip r:embed="rId2" cstate="print"/>
          <a:srcRect/>
          <a:stretch>
            <a:fillRect/>
          </a:stretch>
        </p:blipFill>
        <p:spPr bwMode="auto">
          <a:xfrm>
            <a:off x="0" y="0"/>
            <a:ext cx="11651720" cy="7029400"/>
          </a:xfrm>
          <a:prstGeom prst="rect">
            <a:avLst/>
          </a:prstGeom>
          <a:noFill/>
        </p:spPr>
      </p:pic>
      <p:sp>
        <p:nvSpPr>
          <p:cNvPr id="5" name="Titel 4"/>
          <p:cNvSpPr>
            <a:spLocks noGrp="1"/>
          </p:cNvSpPr>
          <p:nvPr>
            <p:ph type="title"/>
          </p:nvPr>
        </p:nvSpPr>
        <p:spPr>
          <a:xfrm>
            <a:off x="179512" y="404664"/>
            <a:ext cx="8229600" cy="1143000"/>
          </a:xfrm>
        </p:spPr>
        <p:txBody>
          <a:bodyPr>
            <a:normAutofit/>
          </a:bodyPr>
          <a:lstStyle/>
          <a:p>
            <a:pPr algn="l"/>
            <a:r>
              <a:rPr lang="nl-BE" sz="4000" b="1" dirty="0" smtClean="0">
                <a:solidFill>
                  <a:schemeClr val="bg1"/>
                </a:solidFill>
                <a:latin typeface="Times New Roman" pitchFamily="18" charset="0"/>
                <a:cs typeface="Times New Roman" pitchFamily="18" charset="0"/>
              </a:rPr>
              <a:t>3. </a:t>
            </a:r>
            <a:r>
              <a:rPr lang="nl-BE" sz="4000" b="1" dirty="0" err="1" smtClean="0">
                <a:solidFill>
                  <a:schemeClr val="bg1"/>
                </a:solidFill>
                <a:latin typeface="Times New Roman" pitchFamily="18" charset="0"/>
                <a:cs typeface="Times New Roman" pitchFamily="18" charset="0"/>
              </a:rPr>
              <a:t>Le</a:t>
            </a:r>
            <a:r>
              <a:rPr lang="nl-BE" sz="4000" b="1" dirty="0" smtClean="0">
                <a:solidFill>
                  <a:schemeClr val="bg1"/>
                </a:solidFill>
                <a:latin typeface="Times New Roman" pitchFamily="18" charset="0"/>
                <a:cs typeface="Times New Roman" pitchFamily="18" charset="0"/>
              </a:rPr>
              <a:t> </a:t>
            </a:r>
            <a:r>
              <a:rPr lang="nl-BE" sz="4000" b="1" dirty="0" err="1" smtClean="0">
                <a:solidFill>
                  <a:schemeClr val="bg1"/>
                </a:solidFill>
                <a:latin typeface="Times New Roman" pitchFamily="18" charset="0"/>
                <a:cs typeface="Times New Roman" pitchFamily="18" charset="0"/>
              </a:rPr>
              <a:t>processus</a:t>
            </a:r>
            <a:endParaRPr lang="nl-BE" sz="4000" b="1" dirty="0">
              <a:solidFill>
                <a:schemeClr val="bg1"/>
              </a:solidFill>
              <a:latin typeface="Times New Roman" pitchFamily="18" charset="0"/>
              <a:cs typeface="Times New Roman" pitchFamily="18" charset="0"/>
            </a:endParaRPr>
          </a:p>
        </p:txBody>
      </p:sp>
      <p:sp>
        <p:nvSpPr>
          <p:cNvPr id="6" name="Tijdelijke aanduiding voor inhoud 5"/>
          <p:cNvSpPr>
            <a:spLocks noGrp="1"/>
          </p:cNvSpPr>
          <p:nvPr>
            <p:ph idx="1"/>
          </p:nvPr>
        </p:nvSpPr>
        <p:spPr>
          <a:xfrm>
            <a:off x="457200" y="4293096"/>
            <a:ext cx="8229600" cy="2564904"/>
          </a:xfrm>
        </p:spPr>
        <p:txBody>
          <a:bodyPr>
            <a:normAutofit lnSpcReduction="10000"/>
          </a:bodyPr>
          <a:lstStyle/>
          <a:p>
            <a:pPr>
              <a:buNone/>
            </a:pPr>
            <a:r>
              <a:rPr lang="fr-FR" sz="2400" b="1" dirty="0" smtClean="0">
                <a:solidFill>
                  <a:schemeClr val="bg1"/>
                </a:solidFill>
                <a:latin typeface="Times New Roman" pitchFamily="18" charset="0"/>
                <a:cs typeface="Times New Roman" pitchFamily="18" charset="0"/>
              </a:rPr>
              <a:t>Étapes</a:t>
            </a:r>
          </a:p>
          <a:p>
            <a:pPr>
              <a:buFont typeface="Wingdings" pitchFamily="2" charset="2"/>
              <a:buChar char="q"/>
            </a:pPr>
            <a:r>
              <a:rPr lang="fr-FR" sz="2400" dirty="0" smtClean="0">
                <a:solidFill>
                  <a:schemeClr val="bg1"/>
                </a:solidFill>
                <a:latin typeface="Times New Roman" pitchFamily="18" charset="0"/>
                <a:cs typeface="Times New Roman" pitchFamily="18" charset="0"/>
              </a:rPr>
              <a:t> Faire un résumé (15 min) </a:t>
            </a:r>
          </a:p>
          <a:p>
            <a:pPr>
              <a:buFont typeface="Wingdings" pitchFamily="2" charset="2"/>
              <a:buChar char="q"/>
            </a:pPr>
            <a:r>
              <a:rPr lang="fr-FR" sz="2400" dirty="0" smtClean="0">
                <a:solidFill>
                  <a:schemeClr val="bg1"/>
                </a:solidFill>
                <a:latin typeface="Times New Roman" pitchFamily="18" charset="0"/>
                <a:cs typeface="Times New Roman" pitchFamily="18" charset="0"/>
              </a:rPr>
              <a:t> De différents fragments du film (75 min) </a:t>
            </a:r>
          </a:p>
          <a:p>
            <a:pPr>
              <a:buFont typeface="Wingdings" pitchFamily="2" charset="2"/>
              <a:buChar char="q"/>
            </a:pPr>
            <a:r>
              <a:rPr lang="fr-FR" sz="2400" dirty="0" smtClean="0">
                <a:solidFill>
                  <a:schemeClr val="bg1"/>
                </a:solidFill>
                <a:latin typeface="Times New Roman" pitchFamily="18" charset="0"/>
                <a:cs typeface="Times New Roman" pitchFamily="18" charset="0"/>
              </a:rPr>
              <a:t> Les tâches d’un censeur (20 min)</a:t>
            </a:r>
          </a:p>
          <a:p>
            <a:pPr>
              <a:buFont typeface="Wingdings" pitchFamily="2" charset="2"/>
              <a:buChar char="q"/>
            </a:pPr>
            <a:r>
              <a:rPr lang="fr-FR" sz="2400" dirty="0" smtClean="0">
                <a:solidFill>
                  <a:schemeClr val="bg1"/>
                </a:solidFill>
                <a:latin typeface="Times New Roman" pitchFamily="18" charset="0"/>
                <a:cs typeface="Times New Roman" pitchFamily="18" charset="0"/>
              </a:rPr>
              <a:t> Le style journalistique (20 min)</a:t>
            </a:r>
          </a:p>
          <a:p>
            <a:pPr>
              <a:buFont typeface="Wingdings" pitchFamily="2" charset="2"/>
              <a:buChar char="q"/>
            </a:pPr>
            <a:r>
              <a:rPr lang="fr-FR" sz="2400" dirty="0" smtClean="0">
                <a:solidFill>
                  <a:schemeClr val="bg1"/>
                </a:solidFill>
                <a:latin typeface="Times New Roman" pitchFamily="18" charset="0"/>
                <a:cs typeface="Times New Roman" pitchFamily="18" charset="0"/>
              </a:rPr>
              <a:t> L’analyse en classe (10 min)</a:t>
            </a:r>
          </a:p>
          <a:p>
            <a:pPr>
              <a:buNone/>
            </a:pPr>
            <a:endParaRPr lang="nl-BE"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0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20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20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write.es/wp-content/uploads/2012/10/amour-haneke.jpeg"/>
          <p:cNvPicPr>
            <a:picLocks noChangeAspect="1" noChangeArrowheads="1"/>
          </p:cNvPicPr>
          <p:nvPr/>
        </p:nvPicPr>
        <p:blipFill>
          <a:blip r:embed="rId3" cstate="print">
            <a:grayscl/>
            <a:lum contrast="-20000"/>
          </a:blip>
          <a:srcRect/>
          <a:stretch>
            <a:fillRect/>
          </a:stretch>
        </p:blipFill>
        <p:spPr bwMode="auto">
          <a:xfrm>
            <a:off x="0" y="0"/>
            <a:ext cx="9144001" cy="7398804"/>
          </a:xfrm>
          <a:prstGeom prst="rect">
            <a:avLst/>
          </a:prstGeom>
          <a:noFill/>
        </p:spPr>
      </p:pic>
      <p:sp>
        <p:nvSpPr>
          <p:cNvPr id="2" name="Titel 1"/>
          <p:cNvSpPr>
            <a:spLocks noGrp="1"/>
          </p:cNvSpPr>
          <p:nvPr>
            <p:ph type="title"/>
          </p:nvPr>
        </p:nvSpPr>
        <p:spPr>
          <a:xfrm>
            <a:off x="0" y="188640"/>
            <a:ext cx="8820472" cy="1143000"/>
          </a:xfrm>
        </p:spPr>
        <p:txBody>
          <a:bodyPr/>
          <a:lstStyle/>
          <a:p>
            <a:pPr algn="l"/>
            <a:r>
              <a:rPr lang="fr-FR" dirty="0" smtClean="0">
                <a:solidFill>
                  <a:schemeClr val="bg1"/>
                </a:solidFill>
                <a:latin typeface="Times New Roman" pitchFamily="18" charset="0"/>
                <a:cs typeface="Times New Roman" pitchFamily="18" charset="0"/>
              </a:rPr>
              <a:t>(1) Faire un résumé				 </a:t>
            </a:r>
            <a:endParaRPr lang="fr-FR" dirty="0">
              <a:solidFill>
                <a:schemeClr val="bg1"/>
              </a:solidFill>
              <a:latin typeface="Times New Roman" pitchFamily="18" charset="0"/>
              <a:cs typeface="Times New Roman" pitchFamily="18" charset="0"/>
            </a:endParaRPr>
          </a:p>
        </p:txBody>
      </p:sp>
      <p:sp>
        <p:nvSpPr>
          <p:cNvPr id="3" name="Tijdelijke aanduiding voor inhoud 2"/>
          <p:cNvSpPr>
            <a:spLocks noGrp="1"/>
          </p:cNvSpPr>
          <p:nvPr>
            <p:ph idx="1"/>
          </p:nvPr>
        </p:nvSpPr>
        <p:spPr>
          <a:xfrm>
            <a:off x="0" y="1600200"/>
            <a:ext cx="8686800" cy="6005264"/>
          </a:xfrm>
        </p:spPr>
        <p:txBody>
          <a:bodyPr>
            <a:normAutofit lnSpcReduction="10000"/>
          </a:bodyPr>
          <a:lstStyle/>
          <a:p>
            <a:pPr>
              <a:buNone/>
            </a:pPr>
            <a:r>
              <a:rPr lang="fr-FR" dirty="0" smtClean="0">
                <a:latin typeface="Times New Roman" pitchFamily="18" charset="0"/>
                <a:cs typeface="Times New Roman" pitchFamily="18" charset="0"/>
              </a:rPr>
              <a:t>	</a:t>
            </a:r>
          </a:p>
          <a:p>
            <a:pPr>
              <a:buNone/>
            </a:pPr>
            <a:r>
              <a:rPr lang="fr-FR" dirty="0" smtClean="0">
                <a:solidFill>
                  <a:schemeClr val="bg1"/>
                </a:solidFill>
                <a:latin typeface="Times New Roman" pitchFamily="18" charset="0"/>
                <a:cs typeface="Times New Roman" pitchFamily="18" charset="0"/>
              </a:rPr>
              <a:t>	</a:t>
            </a:r>
          </a:p>
          <a:p>
            <a:pPr>
              <a:buNone/>
            </a:pPr>
            <a:endParaRPr lang="fr-FR" dirty="0" smtClean="0">
              <a:solidFill>
                <a:schemeClr val="bg1"/>
              </a:solidFill>
              <a:latin typeface="Times New Roman" pitchFamily="18" charset="0"/>
              <a:cs typeface="Times New Roman" pitchFamily="18" charset="0"/>
            </a:endParaRPr>
          </a:p>
          <a:p>
            <a:pPr>
              <a:buNone/>
            </a:pPr>
            <a:endParaRPr lang="fr-FR" dirty="0" smtClean="0">
              <a:solidFill>
                <a:schemeClr val="bg1"/>
              </a:solidFill>
              <a:latin typeface="Times New Roman" pitchFamily="18" charset="0"/>
              <a:cs typeface="Times New Roman" pitchFamily="18" charset="0"/>
            </a:endParaRPr>
          </a:p>
          <a:p>
            <a:pPr>
              <a:buNone/>
            </a:pPr>
            <a:endParaRPr lang="fr-FR" dirty="0" smtClean="0">
              <a:solidFill>
                <a:schemeClr val="bg1"/>
              </a:solidFill>
              <a:latin typeface="Times New Roman" pitchFamily="18" charset="0"/>
              <a:cs typeface="Times New Roman" pitchFamily="18" charset="0"/>
            </a:endParaRPr>
          </a:p>
          <a:p>
            <a:pPr>
              <a:buNone/>
            </a:pPr>
            <a:r>
              <a:rPr lang="fr-FR" dirty="0" smtClean="0">
                <a:solidFill>
                  <a:schemeClr val="bg1"/>
                </a:solidFill>
                <a:latin typeface="Times New Roman" pitchFamily="18" charset="0"/>
                <a:cs typeface="Times New Roman" pitchFamily="18" charset="0"/>
              </a:rPr>
              <a:t>	Regardez la bande-annonce du film « Amour » et écrivez une première version de votre résumé. </a:t>
            </a:r>
          </a:p>
          <a:p>
            <a:pPr>
              <a:buNone/>
            </a:pPr>
            <a:endParaRPr lang="fr-FR" dirty="0" smtClean="0">
              <a:solidFill>
                <a:schemeClr val="bg1"/>
              </a:solidFill>
              <a:latin typeface="Times New Roman" pitchFamily="18" charset="0"/>
              <a:cs typeface="Times New Roman" pitchFamily="18" charset="0"/>
            </a:endParaRPr>
          </a:p>
          <a:p>
            <a:pPr lvl="3">
              <a:buFont typeface="Wingdings" pitchFamily="2" charset="2"/>
              <a:buChar char="q"/>
            </a:pPr>
            <a:r>
              <a:rPr lang="fr-FR" dirty="0" smtClean="0">
                <a:solidFill>
                  <a:schemeClr val="bg1"/>
                </a:solidFill>
                <a:latin typeface="Times New Roman" pitchFamily="18" charset="0"/>
                <a:cs typeface="Times New Roman" pitchFamily="18" charset="0"/>
              </a:rPr>
              <a:t>  écrivez 4 à 5 phrases</a:t>
            </a:r>
          </a:p>
          <a:p>
            <a:pPr lvl="3">
              <a:buFont typeface="Wingdings" pitchFamily="2" charset="2"/>
              <a:buChar char="q"/>
            </a:pPr>
            <a:r>
              <a:rPr lang="fr-FR" dirty="0" smtClean="0">
                <a:solidFill>
                  <a:schemeClr val="bg1"/>
                </a:solidFill>
                <a:latin typeface="Times New Roman" pitchFamily="18" charset="0"/>
                <a:cs typeface="Times New Roman" pitchFamily="18" charset="0"/>
              </a:rPr>
              <a:t>  utilisez Microsoft Word</a:t>
            </a:r>
          </a:p>
          <a:p>
            <a:pPr lvl="3">
              <a:buFont typeface="Wingdings" pitchFamily="2" charset="2"/>
              <a:buChar char="q"/>
            </a:pPr>
            <a:r>
              <a:rPr lang="fr-FR" dirty="0" smtClean="0">
                <a:solidFill>
                  <a:schemeClr val="bg1"/>
                </a:solidFill>
                <a:latin typeface="Times New Roman" pitchFamily="18" charset="0"/>
                <a:cs typeface="Times New Roman" pitchFamily="18" charset="0"/>
              </a:rPr>
              <a:t>  consultez le site </a:t>
            </a:r>
            <a:r>
              <a:rPr lang="fr-FR" dirty="0" smtClean="0">
                <a:solidFill>
                  <a:schemeClr val="bg1"/>
                </a:solidFill>
                <a:latin typeface="Times New Roman" pitchFamily="18" charset="0"/>
                <a:cs typeface="Times New Roman" pitchFamily="18" charset="0"/>
                <a:hlinkClick r:id="rId4"/>
              </a:rPr>
              <a:t>‘Unité sur le cinéma’</a:t>
            </a:r>
            <a:endParaRPr lang="fr-FR" dirty="0" smtClean="0">
              <a:solidFill>
                <a:schemeClr val="bg1"/>
              </a:solidFill>
              <a:latin typeface="Times New Roman" pitchFamily="18" charset="0"/>
              <a:cs typeface="Times New Roman" pitchFamily="18" charset="0"/>
            </a:endParaRPr>
          </a:p>
          <a:p>
            <a:pPr lvl="3">
              <a:buNone/>
            </a:pPr>
            <a:r>
              <a:rPr lang="fr-FR" dirty="0" smtClean="0">
                <a:solidFill>
                  <a:schemeClr val="bg1"/>
                </a:solidFill>
                <a:latin typeface="Times New Roman" pitchFamily="18" charset="0"/>
                <a:cs typeface="Times New Roman" pitchFamily="18" charset="0"/>
              </a:rPr>
              <a:t/>
            </a:r>
            <a:br>
              <a:rPr lang="fr-FR" dirty="0" smtClean="0">
                <a:solidFill>
                  <a:schemeClr val="bg1"/>
                </a:solidFill>
                <a:latin typeface="Times New Roman" pitchFamily="18" charset="0"/>
                <a:cs typeface="Times New Roman" pitchFamily="18" charset="0"/>
              </a:rPr>
            </a:br>
            <a:endParaRPr lang="fr-FR" sz="2400" dirty="0" smtClean="0">
              <a:latin typeface="Times New Roman" pitchFamily="18" charset="0"/>
              <a:cs typeface="Times New Roman" pitchFamily="18" charset="0"/>
            </a:endParaRPr>
          </a:p>
          <a:p>
            <a:pPr>
              <a:buNone/>
            </a:pPr>
            <a:endParaRPr lang="fr-FR" dirty="0">
              <a:latin typeface="Times New Roman" pitchFamily="18" charset="0"/>
              <a:cs typeface="Times New Roman" pitchFamily="18" charset="0"/>
            </a:endParaRPr>
          </a:p>
        </p:txBody>
      </p:sp>
      <p:sp>
        <p:nvSpPr>
          <p:cNvPr id="6" name="Rechthoek 5"/>
          <p:cNvSpPr/>
          <p:nvPr/>
        </p:nvSpPr>
        <p:spPr>
          <a:xfrm rot="20923553">
            <a:off x="5771229" y="5528811"/>
            <a:ext cx="3143209"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BE" sz="2000" dirty="0" smtClean="0">
                <a:solidFill>
                  <a:schemeClr val="tx1"/>
                </a:solidFill>
                <a:latin typeface="Times New Roman" pitchFamily="18" charset="0"/>
                <a:cs typeface="Times New Roman" pitchFamily="18" charset="0"/>
                <a:hlinkClick r:id="rId5"/>
              </a:rPr>
              <a:t>https://www.youtube.com/watch?v=H2INylnfMCU</a:t>
            </a:r>
            <a:endParaRPr lang="nl-BE" sz="2000" dirty="0" smtClean="0">
              <a:solidFill>
                <a:schemeClr val="tx1"/>
              </a:solidFill>
              <a:latin typeface="Times New Roman" pitchFamily="18" charset="0"/>
              <a:cs typeface="Times New Roman" pitchFamily="18" charset="0"/>
            </a:endParaRPr>
          </a:p>
          <a:p>
            <a:pPr algn="ctr"/>
            <a:endParaRPr lang="nl-BE" dirty="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20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20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20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2000"/>
                                        <p:tgtEl>
                                          <p:spTgt spid="3">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ondeviveachoiva.files.wordpress.com/2013/11/love-amour-2012-brrip-ac3-horizon-artsubs-avi_002955040.jpg"/>
          <p:cNvPicPr>
            <a:picLocks noChangeAspect="1" noChangeArrowheads="1"/>
          </p:cNvPicPr>
          <p:nvPr/>
        </p:nvPicPr>
        <p:blipFill>
          <a:blip r:embed="rId2" cstate="print">
            <a:grayscl/>
            <a:lum contrast="-40000"/>
          </a:blip>
          <a:srcRect/>
          <a:stretch>
            <a:fillRect/>
          </a:stretch>
        </p:blipFill>
        <p:spPr bwMode="auto">
          <a:xfrm>
            <a:off x="-715892" y="0"/>
            <a:ext cx="9859892" cy="6858000"/>
          </a:xfrm>
          <a:prstGeom prst="rect">
            <a:avLst/>
          </a:prstGeom>
          <a:noFill/>
        </p:spPr>
      </p:pic>
      <p:sp>
        <p:nvSpPr>
          <p:cNvPr id="2" name="Titel 1"/>
          <p:cNvSpPr>
            <a:spLocks noGrp="1"/>
          </p:cNvSpPr>
          <p:nvPr>
            <p:ph type="title"/>
          </p:nvPr>
        </p:nvSpPr>
        <p:spPr/>
        <p:txBody>
          <a:bodyPr/>
          <a:lstStyle/>
          <a:p>
            <a:pPr algn="l"/>
            <a:r>
              <a:rPr lang="fr-FR" dirty="0" smtClean="0">
                <a:solidFill>
                  <a:schemeClr val="bg1"/>
                </a:solidFill>
                <a:latin typeface="Times New Roman" pitchFamily="18" charset="0"/>
                <a:cs typeface="Times New Roman" pitchFamily="18" charset="0"/>
              </a:rPr>
              <a:t>(2) Les différents fragments</a:t>
            </a:r>
            <a:endParaRPr lang="fr-FR" dirty="0">
              <a:solidFill>
                <a:schemeClr val="bg1"/>
              </a:solidFill>
              <a:latin typeface="Times New Roman" pitchFamily="18" charset="0"/>
              <a:cs typeface="Times New Roman" pitchFamily="18" charset="0"/>
            </a:endParaRPr>
          </a:p>
        </p:txBody>
      </p:sp>
      <p:sp>
        <p:nvSpPr>
          <p:cNvPr id="3" name="Tijdelijke aanduiding voor inhoud 2"/>
          <p:cNvSpPr>
            <a:spLocks noGrp="1"/>
          </p:cNvSpPr>
          <p:nvPr>
            <p:ph idx="1"/>
          </p:nvPr>
        </p:nvSpPr>
        <p:spPr/>
        <p:txBody>
          <a:bodyPr/>
          <a:lstStyle/>
          <a:p>
            <a:pPr>
              <a:buNone/>
            </a:pPr>
            <a:r>
              <a:rPr lang="fr-FR" dirty="0" smtClean="0">
                <a:solidFill>
                  <a:schemeClr val="bg1"/>
                </a:solidFill>
                <a:latin typeface="Times New Roman" pitchFamily="18" charset="0"/>
                <a:cs typeface="Times New Roman" pitchFamily="18" charset="0"/>
              </a:rPr>
              <a:t>	Vous allez regarder de différents fragments du film « Amour » que la prof montre en classe. Après chaque fragment, vous faites une petite tâche ou vous répondez à quelques questions. De cette manière, vous apprenez à donner une opinion plus profonde ce qui est une caractéristique cruciale pour un censeur.</a:t>
            </a:r>
            <a:endParaRPr lang="fr-FR" dirty="0">
              <a:solidFill>
                <a:schemeClr val="bg1"/>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930226"/>
          </a:xfrm>
        </p:spPr>
        <p:txBody>
          <a:bodyPr>
            <a:normAutofit/>
          </a:bodyPr>
          <a:lstStyle/>
          <a:p>
            <a:pPr algn="l"/>
            <a:r>
              <a:rPr lang="nl-BE" dirty="0" smtClean="0">
                <a:latin typeface="Times New Roman" pitchFamily="18" charset="0"/>
                <a:cs typeface="Times New Roman" pitchFamily="18" charset="0"/>
              </a:rPr>
              <a:t>Premier fragment</a:t>
            </a:r>
            <a:br>
              <a:rPr lang="nl-BE" dirty="0" smtClean="0">
                <a:latin typeface="Times New Roman" pitchFamily="18" charset="0"/>
                <a:cs typeface="Times New Roman" pitchFamily="18" charset="0"/>
              </a:rPr>
            </a:br>
            <a:r>
              <a:rPr lang="nl-BE" sz="2400" dirty="0" smtClean="0">
                <a:latin typeface="Times New Roman" pitchFamily="18" charset="0"/>
                <a:cs typeface="Times New Roman" pitchFamily="18" charset="0"/>
              </a:rPr>
              <a:t>(6.55” – 14.51”) </a:t>
            </a:r>
            <a:endParaRPr lang="nl-BE" dirty="0">
              <a:latin typeface="Times New Roman" pitchFamily="18" charset="0"/>
              <a:cs typeface="Times New Roman" pitchFamily="18" charset="0"/>
            </a:endParaRPr>
          </a:p>
        </p:txBody>
      </p:sp>
      <p:sp>
        <p:nvSpPr>
          <p:cNvPr id="3" name="Tijdelijke aanduiding voor inhoud 2"/>
          <p:cNvSpPr>
            <a:spLocks noGrp="1"/>
          </p:cNvSpPr>
          <p:nvPr>
            <p:ph idx="1"/>
          </p:nvPr>
        </p:nvSpPr>
        <p:spPr>
          <a:xfrm>
            <a:off x="395536" y="2132856"/>
            <a:ext cx="8435280" cy="4725144"/>
          </a:xfrm>
        </p:spPr>
        <p:txBody>
          <a:bodyPr>
            <a:normAutofit/>
          </a:bodyPr>
          <a:lstStyle/>
          <a:p>
            <a:pPr>
              <a:buNone/>
            </a:pPr>
            <a:r>
              <a:rPr lang="nl-BE" sz="2800"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Regardez une des premières</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scènes du film et répondez aux </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questions suivantes. </a:t>
            </a:r>
          </a:p>
          <a:p>
            <a:pPr>
              <a:buNone/>
            </a:pPr>
            <a:r>
              <a:rPr lang="fr-FR" sz="2800" dirty="0" smtClean="0">
                <a:latin typeface="Times New Roman" pitchFamily="18" charset="0"/>
                <a:cs typeface="Times New Roman" pitchFamily="18" charset="0"/>
              </a:rPr>
              <a:t>	</a:t>
            </a:r>
            <a:r>
              <a:rPr lang="fr-FR" sz="2800" i="1" dirty="0" smtClean="0">
                <a:latin typeface="Times New Roman" pitchFamily="18" charset="0"/>
                <a:cs typeface="Times New Roman" pitchFamily="18" charset="0"/>
              </a:rPr>
              <a:t>	</a:t>
            </a:r>
            <a:r>
              <a:rPr lang="fr-FR" sz="2600" b="1" dirty="0" smtClean="0">
                <a:latin typeface="Times New Roman" pitchFamily="18" charset="0"/>
                <a:cs typeface="Times New Roman" pitchFamily="18" charset="0"/>
              </a:rPr>
              <a:t>1.Qu’est – ce qui se passe exactement avec Anne?</a:t>
            </a:r>
          </a:p>
          <a:p>
            <a:pPr>
              <a:buNone/>
            </a:pPr>
            <a:r>
              <a:rPr lang="fr-FR" sz="2600" b="1" dirty="0" smtClean="0">
                <a:latin typeface="Times New Roman" pitchFamily="18" charset="0"/>
                <a:cs typeface="Times New Roman" pitchFamily="18" charset="0"/>
              </a:rPr>
              <a:t>		2. Que pensez – vous de la réaction de Georges?</a:t>
            </a:r>
          </a:p>
          <a:p>
            <a:pPr>
              <a:buNone/>
            </a:pPr>
            <a:r>
              <a:rPr lang="fr-FR" sz="2600" b="1" dirty="0" smtClean="0">
                <a:latin typeface="Times New Roman" pitchFamily="18" charset="0"/>
                <a:cs typeface="Times New Roman" pitchFamily="18" charset="0"/>
              </a:rPr>
              <a:t>		3. Comment pourriez – vous décrire la relation de 		    ces époux?</a:t>
            </a:r>
          </a:p>
          <a:p>
            <a:pPr>
              <a:buNone/>
            </a:pPr>
            <a:r>
              <a:rPr lang="fr-FR" sz="2800" dirty="0" smtClean="0">
                <a:latin typeface="Times New Roman" pitchFamily="18" charset="0"/>
                <a:cs typeface="Times New Roman" pitchFamily="18" charset="0"/>
              </a:rPr>
              <a:t>	</a:t>
            </a:r>
            <a:r>
              <a:rPr lang="fr-FR" sz="2600" dirty="0" smtClean="0">
                <a:latin typeface="Times New Roman" pitchFamily="18" charset="0"/>
                <a:cs typeface="Times New Roman" pitchFamily="18" charset="0"/>
              </a:rPr>
              <a:t>Après quelques minutes, vous discutez les réponses avec les autres de la classe (exercice collectif).</a:t>
            </a:r>
          </a:p>
        </p:txBody>
      </p:sp>
      <p:pic>
        <p:nvPicPr>
          <p:cNvPr id="31750" name="Picture 6" descr="http://fatimaramosdelcano.files.wordpress.com/2013/02/amour-_lo_que_no_te_han_contado.jpg"/>
          <p:cNvPicPr>
            <a:picLocks noChangeAspect="1" noChangeArrowheads="1"/>
          </p:cNvPicPr>
          <p:nvPr/>
        </p:nvPicPr>
        <p:blipFill>
          <a:blip r:embed="rId2" cstate="print"/>
          <a:srcRect/>
          <a:stretch>
            <a:fillRect/>
          </a:stretch>
        </p:blipFill>
        <p:spPr bwMode="auto">
          <a:xfrm>
            <a:off x="5940152" y="0"/>
            <a:ext cx="3203848" cy="320384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2146250"/>
          </a:xfrm>
        </p:spPr>
        <p:txBody>
          <a:bodyPr>
            <a:normAutofit/>
          </a:bodyPr>
          <a:lstStyle/>
          <a:p>
            <a:pPr algn="l"/>
            <a:r>
              <a:rPr lang="fr-FR" dirty="0" smtClean="0">
                <a:latin typeface="Times New Roman" pitchFamily="18" charset="0"/>
                <a:cs typeface="Times New Roman" pitchFamily="18" charset="0"/>
              </a:rPr>
              <a:t>Deuxième fragment</a:t>
            </a:r>
            <a:r>
              <a:rPr lang="nl-BE" dirty="0" smtClean="0">
                <a:latin typeface="Times New Roman" pitchFamily="18" charset="0"/>
                <a:cs typeface="Times New Roman" pitchFamily="18" charset="0"/>
              </a:rPr>
              <a:t/>
            </a:r>
            <a:br>
              <a:rPr lang="nl-BE" dirty="0" smtClean="0">
                <a:latin typeface="Times New Roman" pitchFamily="18" charset="0"/>
                <a:cs typeface="Times New Roman" pitchFamily="18" charset="0"/>
              </a:rPr>
            </a:br>
            <a:r>
              <a:rPr lang="nl-BE" sz="2400" dirty="0" smtClean="0">
                <a:latin typeface="Times New Roman" pitchFamily="18" charset="0"/>
                <a:cs typeface="Times New Roman" pitchFamily="18" charset="0"/>
              </a:rPr>
              <a:t>(39.44” – 41.22”)</a:t>
            </a:r>
            <a:r>
              <a:rPr lang="nl-BE" dirty="0" smtClean="0">
                <a:latin typeface="Times New Roman" pitchFamily="18" charset="0"/>
                <a:cs typeface="Times New Roman" pitchFamily="18" charset="0"/>
              </a:rPr>
              <a:t/>
            </a:r>
            <a:br>
              <a:rPr lang="nl-BE" dirty="0" smtClean="0">
                <a:latin typeface="Times New Roman" pitchFamily="18" charset="0"/>
                <a:cs typeface="Times New Roman" pitchFamily="18" charset="0"/>
              </a:rPr>
            </a:br>
            <a:endParaRPr lang="nl-BE" dirty="0">
              <a:latin typeface="Times New Roman" pitchFamily="18" charset="0"/>
              <a:cs typeface="Times New Roman" pitchFamily="18" charset="0"/>
            </a:endParaRPr>
          </a:p>
        </p:txBody>
      </p:sp>
      <p:sp>
        <p:nvSpPr>
          <p:cNvPr id="3" name="Tijdelijke aanduiding voor inhoud 2"/>
          <p:cNvSpPr>
            <a:spLocks noGrp="1"/>
          </p:cNvSpPr>
          <p:nvPr>
            <p:ph idx="1"/>
          </p:nvPr>
        </p:nvSpPr>
        <p:spPr>
          <a:xfrm>
            <a:off x="457200" y="1844824"/>
            <a:ext cx="8229600" cy="4281339"/>
          </a:xfrm>
        </p:spPr>
        <p:txBody>
          <a:bodyPr>
            <a:normAutofit lnSpcReduction="10000"/>
          </a:bodyPr>
          <a:lstStyle/>
          <a:p>
            <a:pPr>
              <a:buNone/>
            </a:pPr>
            <a:r>
              <a:rPr lang="fr-FR" sz="2800" dirty="0" smtClean="0">
                <a:latin typeface="Times New Roman" pitchFamily="18" charset="0"/>
                <a:cs typeface="Times New Roman" pitchFamily="18" charset="0"/>
              </a:rPr>
              <a:t>	</a:t>
            </a:r>
          </a:p>
          <a:p>
            <a:pPr>
              <a:buNone/>
            </a:pPr>
            <a:r>
              <a:rPr lang="fr-FR" sz="2800" dirty="0" smtClean="0">
                <a:latin typeface="Times New Roman" pitchFamily="18" charset="0"/>
                <a:cs typeface="Times New Roman" pitchFamily="18" charset="0"/>
              </a:rPr>
              <a:t>	Si vous étiez à la place de Georges, </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qu’est-ce que tu feriez? Vous comprenez la réaction d’Anne? </a:t>
            </a:r>
            <a:r>
              <a:rPr lang="fr-FR" sz="2800" b="1" dirty="0" smtClean="0">
                <a:latin typeface="Times New Roman" pitchFamily="18" charset="0"/>
                <a:cs typeface="Times New Roman" pitchFamily="18" charset="0"/>
              </a:rPr>
              <a:t>Discutez ces questions avec votre voisin. Utilisez le conditionnel. </a:t>
            </a:r>
          </a:p>
          <a:p>
            <a:pPr>
              <a:buNone/>
            </a:pPr>
            <a:endParaRPr lang="fr-FR" sz="2800" b="1" dirty="0" smtClean="0">
              <a:latin typeface="Times New Roman" pitchFamily="18" charset="0"/>
              <a:cs typeface="Times New Roman" pitchFamily="18" charset="0"/>
            </a:endParaRPr>
          </a:p>
          <a:p>
            <a:pPr>
              <a:buNone/>
            </a:pPr>
            <a:endParaRPr lang="fr-FR" sz="2800" b="1" dirty="0" smtClean="0">
              <a:latin typeface="Times New Roman" pitchFamily="18" charset="0"/>
              <a:cs typeface="Times New Roman" pitchFamily="18" charset="0"/>
            </a:endParaRPr>
          </a:p>
          <a:p>
            <a:pPr>
              <a:buNone/>
            </a:pPr>
            <a:endParaRPr lang="fr-FR" sz="2400" b="1" dirty="0" smtClean="0">
              <a:latin typeface="Times New Roman" pitchFamily="18" charset="0"/>
              <a:cs typeface="Times New Roman" pitchFamily="18" charset="0"/>
            </a:endParaRPr>
          </a:p>
          <a:p>
            <a:pPr>
              <a:buNone/>
            </a:pPr>
            <a:r>
              <a:rPr lang="fr-FR" sz="1600" b="1" dirty="0" smtClean="0">
                <a:latin typeface="Times New Roman" pitchFamily="18" charset="0"/>
                <a:cs typeface="Times New Roman" pitchFamily="18" charset="0"/>
              </a:rPr>
              <a:t>* Un cercueil = een grafkist </a:t>
            </a:r>
          </a:p>
          <a:p>
            <a:pPr>
              <a:buNone/>
            </a:pPr>
            <a:r>
              <a:rPr lang="fr-FR" sz="1600" b="1" dirty="0" smtClean="0">
                <a:latin typeface="Times New Roman" pitchFamily="18" charset="0"/>
                <a:cs typeface="Times New Roman" pitchFamily="18" charset="0"/>
              </a:rPr>
              <a:t>   Empirer = verergeren</a:t>
            </a:r>
          </a:p>
          <a:p>
            <a:pPr>
              <a:buNone/>
            </a:pPr>
            <a:r>
              <a:rPr lang="fr-FR" sz="1600" b="1" dirty="0" smtClean="0">
                <a:latin typeface="Times New Roman" pitchFamily="18" charset="0"/>
                <a:cs typeface="Times New Roman" pitchFamily="18" charset="0"/>
              </a:rPr>
              <a:t>   Infliger = opleggen, laten ondergaan</a:t>
            </a:r>
            <a:endParaRPr lang="fr-FR" sz="1600" b="1" dirty="0">
              <a:latin typeface="Times New Roman" pitchFamily="18" charset="0"/>
              <a:cs typeface="Times New Roman" pitchFamily="18" charset="0"/>
            </a:endParaRPr>
          </a:p>
        </p:txBody>
      </p:sp>
      <p:pic>
        <p:nvPicPr>
          <p:cNvPr id="4" name="Picture 6" descr="http://fatimaramosdelcano.files.wordpress.com/2013/02/amour-_lo_que_no_te_han_contado.jpg"/>
          <p:cNvPicPr>
            <a:picLocks noChangeAspect="1" noChangeArrowheads="1"/>
          </p:cNvPicPr>
          <p:nvPr/>
        </p:nvPicPr>
        <p:blipFill>
          <a:blip r:embed="rId2" cstate="print"/>
          <a:srcRect/>
          <a:stretch>
            <a:fillRect/>
          </a:stretch>
        </p:blipFill>
        <p:spPr bwMode="auto">
          <a:xfrm>
            <a:off x="6363072" y="0"/>
            <a:ext cx="2780928" cy="2780928"/>
          </a:xfrm>
          <a:prstGeom prst="rect">
            <a:avLst/>
          </a:prstGeom>
          <a:noFill/>
        </p:spPr>
      </p:pic>
      <p:sp>
        <p:nvSpPr>
          <p:cNvPr id="5" name="Rechthoek 4"/>
          <p:cNvSpPr/>
          <p:nvPr/>
        </p:nvSpPr>
        <p:spPr>
          <a:xfrm rot="20909546">
            <a:off x="4427984" y="4653136"/>
            <a:ext cx="4176464" cy="1224136"/>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endParaRPr lang="fr-FR" sz="1600" dirty="0" smtClean="0">
              <a:latin typeface="Times New Roman" pitchFamily="18" charset="0"/>
              <a:cs typeface="Times New Roman" pitchFamily="18" charset="0"/>
            </a:endParaRPr>
          </a:p>
          <a:p>
            <a:r>
              <a:rPr lang="fr-FR" sz="1600" dirty="0" smtClean="0">
                <a:latin typeface="Times New Roman" pitchFamily="18" charset="0"/>
                <a:cs typeface="Times New Roman" pitchFamily="18" charset="0"/>
                <a:hlinkClick r:id="rId3"/>
              </a:rPr>
              <a:t>http://www.bonjourdefrance.com/n2/cdm2.htm </a:t>
            </a:r>
            <a:endParaRPr lang="fr-FR" sz="1600" dirty="0" smtClean="0">
              <a:latin typeface="Times New Roman" pitchFamily="18" charset="0"/>
              <a:cs typeface="Times New Roman" pitchFamily="18" charset="0"/>
            </a:endParaRPr>
          </a:p>
          <a:p>
            <a:endParaRPr lang="fr-FR" sz="1600" dirty="0" smtClean="0">
              <a:latin typeface="Times New Roman" pitchFamily="18" charset="0"/>
              <a:cs typeface="Times New Roman" pitchFamily="18" charset="0"/>
              <a:hlinkClick r:id="rId4"/>
            </a:endParaRPr>
          </a:p>
          <a:p>
            <a:r>
              <a:rPr lang="fr-FR" sz="1600" dirty="0" smtClean="0">
                <a:latin typeface="Times New Roman" pitchFamily="18" charset="0"/>
                <a:cs typeface="Times New Roman" pitchFamily="18" charset="0"/>
                <a:hlinkClick r:id="rId4"/>
              </a:rPr>
              <a:t>http://www.francaisfacile.com/exercices/exercice-francais-2/exercice-francais-49330.php</a:t>
            </a:r>
            <a:endParaRPr lang="fr-FR" sz="1600" dirty="0" smtClean="0">
              <a:latin typeface="Times New Roman" pitchFamily="18" charset="0"/>
              <a:cs typeface="Times New Roman" pitchFamily="18" charset="0"/>
            </a:endParaRPr>
          </a:p>
          <a:p>
            <a:endParaRPr lang="fr-FR" sz="1600" dirty="0" smtClean="0">
              <a:latin typeface="Times New Roman" pitchFamily="18" charset="0"/>
              <a:cs typeface="Times New Roman" pitchFamily="18" charset="0"/>
            </a:endParaRPr>
          </a:p>
          <a:p>
            <a:endParaRPr lang="nl-BE"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20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20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20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fr-FR" sz="4900" dirty="0" smtClean="0">
                <a:latin typeface="Times New Roman" pitchFamily="18" charset="0"/>
                <a:cs typeface="Times New Roman" pitchFamily="18" charset="0"/>
              </a:rPr>
              <a:t>Troisième fragment</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nl-BE" sz="2700" dirty="0" smtClean="0">
                <a:latin typeface="Times New Roman" pitchFamily="18" charset="0"/>
                <a:cs typeface="Times New Roman" pitchFamily="18" charset="0"/>
              </a:rPr>
              <a:t>(1.02.11” – 1.08.17”)</a:t>
            </a:r>
            <a:endParaRPr lang="nl-BE" sz="2700" dirty="0">
              <a:latin typeface="Times New Roman" pitchFamily="18" charset="0"/>
              <a:cs typeface="Times New Roman" pitchFamily="18" charset="0"/>
            </a:endParaRPr>
          </a:p>
        </p:txBody>
      </p:sp>
      <p:sp>
        <p:nvSpPr>
          <p:cNvPr id="5" name="Tijdelijke aanduiding voor inhoud 4"/>
          <p:cNvSpPr>
            <a:spLocks noGrp="1"/>
          </p:cNvSpPr>
          <p:nvPr>
            <p:ph idx="1"/>
          </p:nvPr>
        </p:nvSpPr>
        <p:spPr/>
        <p:txBody>
          <a:bodyPr>
            <a:normAutofit/>
          </a:bodyPr>
          <a:lstStyle/>
          <a:p>
            <a:pPr>
              <a:buNone/>
            </a:pPr>
            <a:r>
              <a:rPr lang="fr-FR" sz="2800" dirty="0" smtClean="0">
                <a:latin typeface="Times New Roman" pitchFamily="18" charset="0"/>
                <a:cs typeface="Times New Roman" pitchFamily="18" charset="0"/>
              </a:rPr>
              <a:t>	</a:t>
            </a:r>
          </a:p>
          <a:p>
            <a:pPr>
              <a:buNone/>
            </a:pPr>
            <a:r>
              <a:rPr lang="fr-FR" sz="2800" dirty="0" smtClean="0">
                <a:latin typeface="Times New Roman" pitchFamily="18" charset="0"/>
                <a:cs typeface="Times New Roman" pitchFamily="18" charset="0"/>
              </a:rPr>
              <a:t>	Anne s’affaiblit de plus en plus. </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Elle a entre autres des problèmes </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de langage. Quels sont les autres symptômes d’une attaque d’apoplexie? Cherchez – les sur Internet et faites une courte liste.</a:t>
            </a:r>
            <a:endParaRPr lang="fr-FR" sz="2800" dirty="0">
              <a:latin typeface="Times New Roman" pitchFamily="18" charset="0"/>
              <a:cs typeface="Times New Roman" pitchFamily="18" charset="0"/>
            </a:endParaRPr>
          </a:p>
        </p:txBody>
      </p:sp>
      <p:pic>
        <p:nvPicPr>
          <p:cNvPr id="4" name="Picture 6" descr="http://fatimaramosdelcano.files.wordpress.com/2013/02/amour-_lo_que_no_te_han_contado.jpg"/>
          <p:cNvPicPr>
            <a:picLocks noChangeAspect="1" noChangeArrowheads="1"/>
          </p:cNvPicPr>
          <p:nvPr/>
        </p:nvPicPr>
        <p:blipFill>
          <a:blip r:embed="rId2" cstate="print"/>
          <a:srcRect/>
          <a:stretch>
            <a:fillRect/>
          </a:stretch>
        </p:blipFill>
        <p:spPr bwMode="auto">
          <a:xfrm>
            <a:off x="6435080" y="0"/>
            <a:ext cx="2708920" cy="2708920"/>
          </a:xfrm>
          <a:prstGeom prst="rect">
            <a:avLst/>
          </a:prstGeom>
          <a:noFill/>
        </p:spPr>
      </p:pic>
      <p:sp>
        <p:nvSpPr>
          <p:cNvPr id="6" name="Rechthoek 5"/>
          <p:cNvSpPr/>
          <p:nvPr/>
        </p:nvSpPr>
        <p:spPr>
          <a:xfrm rot="292702">
            <a:off x="1979712" y="5301208"/>
            <a:ext cx="6480720"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fr-FR" sz="1600" dirty="0" smtClean="0">
                <a:latin typeface="Times New Roman" pitchFamily="18" charset="0"/>
                <a:cs typeface="Times New Roman" pitchFamily="18" charset="0"/>
                <a:hlinkClick r:id="rId3"/>
              </a:rPr>
              <a:t>http://www.vulgaris-medical.com/encyclopedie-medicale/apoplexie</a:t>
            </a:r>
            <a:r>
              <a:rPr lang="fr-FR" sz="1600" dirty="0" smtClean="0">
                <a:latin typeface="Times New Roman" pitchFamily="18" charset="0"/>
                <a:cs typeface="Times New Roman" pitchFamily="18" charset="0"/>
              </a:rPr>
              <a:t/>
            </a:r>
            <a:br>
              <a:rPr lang="fr-FR" sz="1600" dirty="0" smtClean="0">
                <a:latin typeface="Times New Roman" pitchFamily="18" charset="0"/>
                <a:cs typeface="Times New Roman" pitchFamily="18" charset="0"/>
              </a:rPr>
            </a:br>
            <a:r>
              <a:rPr lang="fr-FR" sz="1600" dirty="0" smtClean="0">
                <a:latin typeface="Times New Roman" pitchFamily="18" charset="0"/>
                <a:cs typeface="Times New Roman" pitchFamily="18" charset="0"/>
                <a:hlinkClick r:id="rId4"/>
              </a:rPr>
              <a:t>http://fr.wikipedia.org/wiki/Accident_vasculaire_c%C3%A9r%C3%A9bral</a:t>
            </a:r>
            <a:endParaRPr lang="nl-BE"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786210"/>
          </a:xfrm>
        </p:spPr>
        <p:txBody>
          <a:bodyPr>
            <a:normAutofit/>
          </a:bodyPr>
          <a:lstStyle/>
          <a:p>
            <a:pPr algn="l"/>
            <a:r>
              <a:rPr lang="fr-FR" dirty="0" smtClean="0">
                <a:latin typeface="Times New Roman" pitchFamily="18" charset="0"/>
                <a:cs typeface="Times New Roman" pitchFamily="18" charset="0"/>
              </a:rPr>
              <a:t>Derniers fragments</a:t>
            </a:r>
            <a:br>
              <a:rPr lang="fr-FR"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(1.26.19</a:t>
            </a:r>
            <a:r>
              <a:rPr lang="nl-BE" sz="2400" dirty="0" smtClean="0">
                <a:latin typeface="Times New Roman" pitchFamily="18" charset="0"/>
                <a:cs typeface="Times New Roman" pitchFamily="18" charset="0"/>
              </a:rPr>
              <a:t>” – 1.28.18” </a:t>
            </a:r>
            <a:r>
              <a:rPr lang="nl-BE" sz="2400" b="1" dirty="0" smtClean="0">
                <a:latin typeface="Times New Roman" pitchFamily="18" charset="0"/>
                <a:cs typeface="Times New Roman" pitchFamily="18" charset="0"/>
              </a:rPr>
              <a:t>// </a:t>
            </a:r>
            <a:r>
              <a:rPr lang="nl-BE" sz="2400" dirty="0" smtClean="0">
                <a:latin typeface="Times New Roman" pitchFamily="18" charset="0"/>
                <a:cs typeface="Times New Roman" pitchFamily="18" charset="0"/>
              </a:rPr>
              <a:t>1.39.33” – 1.45.52”)</a:t>
            </a:r>
            <a:endParaRPr lang="fr-FR" b="1" dirty="0">
              <a:latin typeface="Times New Roman" pitchFamily="18" charset="0"/>
              <a:cs typeface="Times New Roman" pitchFamily="18" charset="0"/>
            </a:endParaRPr>
          </a:p>
        </p:txBody>
      </p:sp>
      <p:sp>
        <p:nvSpPr>
          <p:cNvPr id="3" name="Tijdelijke aanduiding voor inhoud 2"/>
          <p:cNvSpPr>
            <a:spLocks noGrp="1"/>
          </p:cNvSpPr>
          <p:nvPr>
            <p:ph idx="1"/>
          </p:nvPr>
        </p:nvSpPr>
        <p:spPr>
          <a:xfrm>
            <a:off x="467544" y="2132856"/>
            <a:ext cx="8229600" cy="4525963"/>
          </a:xfrm>
        </p:spPr>
        <p:txBody>
          <a:bodyPr>
            <a:normAutofit/>
          </a:bodyPr>
          <a:lstStyle/>
          <a:p>
            <a:pPr>
              <a:buNone/>
            </a:pPr>
            <a:r>
              <a:rPr lang="fr-FR" sz="2800" dirty="0" smtClean="0">
                <a:latin typeface="Times New Roman" pitchFamily="18" charset="0"/>
                <a:cs typeface="Times New Roman" pitchFamily="18" charset="0"/>
              </a:rPr>
              <a:t>Discutez les thèses suivantes avec votre voisin.</a:t>
            </a:r>
            <a:endParaRPr lang="fr-FR" sz="2800" b="1" dirty="0" smtClean="0">
              <a:latin typeface="Times New Roman" pitchFamily="18" charset="0"/>
              <a:cs typeface="Times New Roman" pitchFamily="18" charset="0"/>
            </a:endParaRPr>
          </a:p>
          <a:p>
            <a:pPr>
              <a:buNone/>
            </a:pPr>
            <a:r>
              <a:rPr lang="fr-FR" sz="2400" b="1" dirty="0" smtClean="0">
                <a:latin typeface="Times New Roman" pitchFamily="18" charset="0"/>
                <a:cs typeface="Times New Roman" pitchFamily="18" charset="0"/>
              </a:rPr>
              <a:t>Fragment 1</a:t>
            </a:r>
          </a:p>
          <a:p>
            <a:pPr>
              <a:buNone/>
            </a:pPr>
            <a:r>
              <a:rPr lang="fr-FR" sz="2400" dirty="0" smtClean="0">
                <a:latin typeface="Times New Roman" pitchFamily="18" charset="0"/>
                <a:cs typeface="Times New Roman" pitchFamily="18" charset="0"/>
              </a:rPr>
              <a:t>	1. La réaction de Georges est incompréhensible.</a:t>
            </a:r>
          </a:p>
          <a:p>
            <a:pPr>
              <a:buNone/>
            </a:pPr>
            <a:r>
              <a:rPr lang="fr-FR" sz="2400" dirty="0" smtClean="0">
                <a:latin typeface="Times New Roman" pitchFamily="18" charset="0"/>
                <a:cs typeface="Times New Roman" pitchFamily="18" charset="0"/>
              </a:rPr>
              <a:t>	2. Le comportement d’ Anne est normal.</a:t>
            </a:r>
          </a:p>
          <a:p>
            <a:pPr>
              <a:buNone/>
            </a:pPr>
            <a:r>
              <a:rPr lang="fr-FR" sz="2400" dirty="0" smtClean="0">
                <a:latin typeface="Times New Roman" pitchFamily="18" charset="0"/>
                <a:cs typeface="Times New Roman" pitchFamily="18" charset="0"/>
              </a:rPr>
              <a:t>	3. Anne n’a plus envie de vivre avec Georges. </a:t>
            </a:r>
          </a:p>
          <a:p>
            <a:pPr>
              <a:buNone/>
            </a:pPr>
            <a:endParaRPr lang="fr-FR" sz="2400" dirty="0" smtClean="0">
              <a:latin typeface="Times New Roman" pitchFamily="18" charset="0"/>
              <a:cs typeface="Times New Roman" pitchFamily="18" charset="0"/>
            </a:endParaRPr>
          </a:p>
          <a:p>
            <a:pPr>
              <a:buNone/>
            </a:pPr>
            <a:r>
              <a:rPr lang="fr-FR" sz="2400" b="1" dirty="0" smtClean="0">
                <a:latin typeface="Times New Roman" pitchFamily="18" charset="0"/>
                <a:cs typeface="Times New Roman" pitchFamily="18" charset="0"/>
              </a:rPr>
              <a:t>Fragment 2</a:t>
            </a:r>
          </a:p>
          <a:p>
            <a:pPr>
              <a:buNone/>
            </a:pPr>
            <a:r>
              <a:rPr lang="fr-FR" sz="2400" dirty="0" smtClean="0">
                <a:latin typeface="Times New Roman" pitchFamily="18" charset="0"/>
                <a:cs typeface="Times New Roman" pitchFamily="18" charset="0"/>
              </a:rPr>
              <a:t>	1. La réaction de Georges est un acte d’amour.</a:t>
            </a:r>
          </a:p>
          <a:p>
            <a:pPr>
              <a:buNone/>
            </a:pPr>
            <a:r>
              <a:rPr lang="fr-FR" sz="2400" dirty="0" smtClean="0">
                <a:latin typeface="Times New Roman" pitchFamily="18" charset="0"/>
                <a:cs typeface="Times New Roman" pitchFamily="18" charset="0"/>
              </a:rPr>
              <a:t>	2. Georges n’avait plus envie de soigner son épouse.</a:t>
            </a:r>
          </a:p>
          <a:p>
            <a:pPr>
              <a:buNone/>
            </a:pPr>
            <a:r>
              <a:rPr lang="fr-FR" sz="2400" dirty="0" smtClean="0">
                <a:latin typeface="Times New Roman" pitchFamily="18" charset="0"/>
                <a:cs typeface="Times New Roman" pitchFamily="18" charset="0"/>
              </a:rPr>
              <a:t>	3. Anne aurait fait la même chose pour Georges.  </a:t>
            </a:r>
          </a:p>
          <a:p>
            <a:pPr>
              <a:buNone/>
            </a:pPr>
            <a:endParaRPr lang="fr-FR" sz="2400" dirty="0" smtClean="0">
              <a:latin typeface="Times New Roman" pitchFamily="18" charset="0"/>
              <a:cs typeface="Times New Roman" pitchFamily="18" charset="0"/>
            </a:endParaRPr>
          </a:p>
          <a:p>
            <a:pPr>
              <a:buNone/>
            </a:pPr>
            <a:endParaRPr lang="nl-BE" sz="2800" dirty="0">
              <a:latin typeface="Times New Roman" pitchFamily="18" charset="0"/>
              <a:cs typeface="Times New Roman" pitchFamily="18" charset="0"/>
            </a:endParaRPr>
          </a:p>
        </p:txBody>
      </p:sp>
      <p:pic>
        <p:nvPicPr>
          <p:cNvPr id="4" name="Picture 6" descr="http://fatimaramosdelcano.files.wordpress.com/2013/02/amour-_lo_que_no_te_han_contado.jpg"/>
          <p:cNvPicPr>
            <a:picLocks noChangeAspect="1" noChangeArrowheads="1"/>
          </p:cNvPicPr>
          <p:nvPr/>
        </p:nvPicPr>
        <p:blipFill>
          <a:blip r:embed="rId2" cstate="print"/>
          <a:srcRect/>
          <a:stretch>
            <a:fillRect/>
          </a:stretch>
        </p:blipFill>
        <p:spPr bwMode="auto">
          <a:xfrm>
            <a:off x="6766127" y="0"/>
            <a:ext cx="2377873" cy="206084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20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20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20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686800" cy="1143000"/>
          </a:xfrm>
        </p:spPr>
        <p:txBody>
          <a:bodyPr>
            <a:normAutofit/>
          </a:bodyPr>
          <a:lstStyle/>
          <a:p>
            <a:pPr algn="l"/>
            <a:r>
              <a:rPr lang="fr-FR" sz="3800" dirty="0" smtClean="0">
                <a:latin typeface="Times New Roman" pitchFamily="18" charset="0"/>
                <a:cs typeface="Times New Roman" pitchFamily="18" charset="0"/>
              </a:rPr>
              <a:t>Une analyse en classe de tous les fragments</a:t>
            </a:r>
            <a:endParaRPr lang="fr-FR" sz="3800" dirty="0">
              <a:latin typeface="Times New Roman" pitchFamily="18" charset="0"/>
              <a:cs typeface="Times New Roman" pitchFamily="18" charset="0"/>
            </a:endParaRPr>
          </a:p>
        </p:txBody>
      </p:sp>
      <p:sp>
        <p:nvSpPr>
          <p:cNvPr id="3" name="Tijdelijke aanduiding voor inhoud 2"/>
          <p:cNvSpPr>
            <a:spLocks noGrp="1"/>
          </p:cNvSpPr>
          <p:nvPr>
            <p:ph idx="1"/>
          </p:nvPr>
        </p:nvSpPr>
        <p:spPr>
          <a:xfrm>
            <a:off x="395536" y="1340768"/>
            <a:ext cx="8229600" cy="5517232"/>
          </a:xfrm>
        </p:spPr>
        <p:txBody>
          <a:bodyPr/>
          <a:lstStyle/>
          <a:p>
            <a:pPr>
              <a:buNone/>
            </a:pPr>
            <a:r>
              <a:rPr lang="fr-FR" sz="2800" dirty="0" smtClean="0">
                <a:latin typeface="Times New Roman" pitchFamily="18" charset="0"/>
                <a:cs typeface="Times New Roman" pitchFamily="18" charset="0"/>
              </a:rPr>
              <a:t>Que pensez – vous du contenu du film?</a:t>
            </a:r>
            <a:br>
              <a:rPr lang="fr-FR" sz="2800" dirty="0" smtClean="0">
                <a:latin typeface="Times New Roman" pitchFamily="18" charset="0"/>
                <a:cs typeface="Times New Roman" pitchFamily="18" charset="0"/>
              </a:rPr>
            </a:br>
            <a:r>
              <a:rPr lang="fr-FR" sz="2400" i="1" dirty="0" smtClean="0">
                <a:latin typeface="Times New Roman" pitchFamily="18" charset="0"/>
                <a:cs typeface="Times New Roman" pitchFamily="18" charset="0"/>
              </a:rPr>
              <a:t>Ennuyeux, monotone, beau, fantastique, intéressant… </a:t>
            </a:r>
          </a:p>
          <a:p>
            <a:pPr>
              <a:buNone/>
            </a:pPr>
            <a:r>
              <a:rPr lang="fr-FR" sz="2800" dirty="0" smtClean="0">
                <a:latin typeface="Times New Roman" pitchFamily="18" charset="0"/>
                <a:cs typeface="Times New Roman" pitchFamily="18" charset="0"/>
              </a:rPr>
              <a:t>Que pensez – vous de la structure du film? </a:t>
            </a:r>
            <a:r>
              <a:rPr lang="fr-FR" sz="2800" i="1" dirty="0" smtClean="0">
                <a:latin typeface="Times New Roman" pitchFamily="18" charset="0"/>
                <a:cs typeface="Times New Roman" pitchFamily="18" charset="0"/>
              </a:rPr>
              <a:t/>
            </a:r>
            <a:br>
              <a:rPr lang="fr-FR" sz="2800" i="1" dirty="0" smtClean="0">
                <a:latin typeface="Times New Roman" pitchFamily="18" charset="0"/>
                <a:cs typeface="Times New Roman" pitchFamily="18" charset="0"/>
              </a:rPr>
            </a:br>
            <a:r>
              <a:rPr lang="fr-FR" sz="2400" i="1" dirty="0" smtClean="0">
                <a:latin typeface="Times New Roman" pitchFamily="18" charset="0"/>
                <a:cs typeface="Times New Roman" pitchFamily="18" charset="0"/>
              </a:rPr>
              <a:t>Une bonne/mauvaise structure, beaucoup/moins de variation, des scènes trop longues/courtes, une structure chronologique…</a:t>
            </a:r>
            <a:r>
              <a:rPr lang="fr-FR" sz="2400" dirty="0" smtClean="0">
                <a:latin typeface="Times New Roman" pitchFamily="18" charset="0"/>
                <a:cs typeface="Times New Roman" pitchFamily="18" charset="0"/>
              </a:rPr>
              <a:t> </a:t>
            </a:r>
          </a:p>
          <a:p>
            <a:pPr>
              <a:buNone/>
            </a:pPr>
            <a:r>
              <a:rPr lang="fr-FR" sz="2800" dirty="0" smtClean="0">
                <a:latin typeface="Times New Roman" pitchFamily="18" charset="0"/>
                <a:cs typeface="Times New Roman" pitchFamily="18" charset="0"/>
              </a:rPr>
              <a:t>Que pensez – vous de l’aspect esthétique?</a:t>
            </a:r>
            <a:br>
              <a:rPr lang="fr-FR" sz="2800" dirty="0" smtClean="0">
                <a:latin typeface="Times New Roman" pitchFamily="18" charset="0"/>
                <a:cs typeface="Times New Roman" pitchFamily="18" charset="0"/>
              </a:rPr>
            </a:br>
            <a:r>
              <a:rPr lang="fr-FR" sz="2400" i="1" dirty="0" smtClean="0">
                <a:latin typeface="Times New Roman" pitchFamily="18" charset="0"/>
                <a:cs typeface="Times New Roman" pitchFamily="18" charset="0"/>
              </a:rPr>
              <a:t>La musique, la position du caméra, le décor…</a:t>
            </a:r>
          </a:p>
          <a:p>
            <a:pPr>
              <a:buNone/>
            </a:pPr>
            <a:r>
              <a:rPr lang="fr-FR" sz="2800" dirty="0" smtClean="0">
                <a:latin typeface="Times New Roman" pitchFamily="18" charset="0"/>
                <a:cs typeface="Times New Roman" pitchFamily="18" charset="0"/>
              </a:rPr>
              <a:t>Que pensez – vous des acteurs?</a:t>
            </a:r>
            <a:r>
              <a:rPr lang="fr-FR" sz="2400" i="1" dirty="0" smtClean="0">
                <a:latin typeface="Times New Roman" pitchFamily="18" charset="0"/>
                <a:cs typeface="Times New Roman" pitchFamily="18" charset="0"/>
              </a:rPr>
              <a:t/>
            </a:r>
            <a:br>
              <a:rPr lang="fr-FR" sz="2400" i="1" dirty="0" smtClean="0">
                <a:latin typeface="Times New Roman" pitchFamily="18" charset="0"/>
                <a:cs typeface="Times New Roman" pitchFamily="18" charset="0"/>
              </a:rPr>
            </a:br>
            <a:r>
              <a:rPr lang="fr-FR" sz="2400" i="1" dirty="0" smtClean="0">
                <a:latin typeface="Times New Roman" pitchFamily="18" charset="0"/>
                <a:cs typeface="Times New Roman" pitchFamily="18" charset="0"/>
              </a:rPr>
              <a:t>Leur crédibilité, leur sympathie…</a:t>
            </a:r>
          </a:p>
          <a:p>
            <a:pPr>
              <a:buNone/>
            </a:pPr>
            <a:r>
              <a:rPr lang="fr-FR" sz="2800" dirty="0" smtClean="0">
                <a:latin typeface="Times New Roman" pitchFamily="18" charset="0"/>
                <a:cs typeface="Times New Roman" pitchFamily="18" charset="0"/>
              </a:rPr>
              <a:t>Trouvez – vous que la bande-annonce d’ « Amour » raconte suffisamment l’histoire? </a:t>
            </a:r>
          </a:p>
          <a:p>
            <a:pPr>
              <a:buNone/>
            </a:pPr>
            <a:endParaRPr lang="fr-FR" i="1" dirty="0" smtClean="0">
              <a:latin typeface="Times New Roman" pitchFamily="18" charset="0"/>
              <a:cs typeface="Times New Roman" pitchFamily="18" charset="0"/>
            </a:endParaRPr>
          </a:p>
          <a:p>
            <a:pPr>
              <a:buNone/>
            </a:pPr>
            <a:endParaRPr lang="fr-FR" dirty="0" smtClean="0">
              <a:latin typeface="Times New Roman" pitchFamily="18" charset="0"/>
              <a:cs typeface="Times New Roman" pitchFamily="18" charset="0"/>
            </a:endParaRPr>
          </a:p>
          <a:p>
            <a:pPr>
              <a:buNone/>
            </a:pPr>
            <a:endParaRPr lang="fr-FR" i="1" dirty="0" smtClean="0">
              <a:latin typeface="Times New Roman" pitchFamily="18" charset="0"/>
              <a:cs typeface="Times New Roman" pitchFamily="18" charset="0"/>
            </a:endParaRPr>
          </a:p>
          <a:p>
            <a:pPr>
              <a:buNone/>
            </a:pPr>
            <a:endParaRPr lang="fr-FR" dirty="0" smtClean="0">
              <a:latin typeface="Times New Roman" pitchFamily="18" charset="0"/>
              <a:cs typeface="Times New Roman" pitchFamily="18" charset="0"/>
            </a:endParaRPr>
          </a:p>
        </p:txBody>
      </p:sp>
      <p:pic>
        <p:nvPicPr>
          <p:cNvPr id="4" name="Picture 6" descr="http://fatimaramosdelcano.files.wordpress.com/2013/02/amour-_lo_que_no_te_han_contado.jpg"/>
          <p:cNvPicPr>
            <a:picLocks noChangeAspect="1" noChangeArrowheads="1"/>
          </p:cNvPicPr>
          <p:nvPr/>
        </p:nvPicPr>
        <p:blipFill>
          <a:blip r:embed="rId2" cstate="print"/>
          <a:srcRect/>
          <a:stretch>
            <a:fillRect/>
          </a:stretch>
        </p:blipFill>
        <p:spPr bwMode="auto">
          <a:xfrm>
            <a:off x="251520" y="0"/>
            <a:ext cx="8892480" cy="670838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nodeType="clickEffect">
                                  <p:stCondLst>
                                    <p:cond delay="0"/>
                                  </p:stCondLst>
                                  <p:childTnLst>
                                    <p:animEffect transition="out" filter="circle(in)">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www.enclavedecine.com/wp-content/uploads/2013/01/vlcsnap-2013-01-12-18h37m47s32-600x375.png"/>
          <p:cNvPicPr>
            <a:picLocks noChangeAspect="1" noChangeArrowheads="1"/>
          </p:cNvPicPr>
          <p:nvPr/>
        </p:nvPicPr>
        <p:blipFill>
          <a:blip r:embed="rId2" cstate="print">
            <a:grayscl/>
          </a:blip>
          <a:srcRect/>
          <a:stretch>
            <a:fillRect/>
          </a:stretch>
        </p:blipFill>
        <p:spPr bwMode="auto">
          <a:xfrm>
            <a:off x="-828600" y="0"/>
            <a:ext cx="9972600" cy="6858000"/>
          </a:xfrm>
          <a:prstGeom prst="rect">
            <a:avLst/>
          </a:prstGeom>
          <a:noFill/>
        </p:spPr>
      </p:pic>
      <p:sp>
        <p:nvSpPr>
          <p:cNvPr id="2" name="Titel 1"/>
          <p:cNvSpPr>
            <a:spLocks noGrp="1"/>
          </p:cNvSpPr>
          <p:nvPr>
            <p:ph type="title"/>
          </p:nvPr>
        </p:nvSpPr>
        <p:spPr/>
        <p:txBody>
          <a:bodyPr/>
          <a:lstStyle/>
          <a:p>
            <a:pPr algn="l"/>
            <a:r>
              <a:rPr lang="fr-FR" dirty="0" smtClean="0">
                <a:solidFill>
                  <a:schemeClr val="bg1"/>
                </a:solidFill>
                <a:latin typeface="Times New Roman" pitchFamily="18" charset="0"/>
                <a:cs typeface="Times New Roman" pitchFamily="18" charset="0"/>
              </a:rPr>
              <a:t>(3) Les tâches d’un censeur</a:t>
            </a:r>
            <a:endParaRPr lang="fr-FR" dirty="0">
              <a:solidFill>
                <a:schemeClr val="bg1"/>
              </a:solidFill>
              <a:latin typeface="Times New Roman" pitchFamily="18" charset="0"/>
              <a:cs typeface="Times New Roman" pitchFamily="18" charset="0"/>
            </a:endParaRPr>
          </a:p>
        </p:txBody>
      </p:sp>
      <p:sp>
        <p:nvSpPr>
          <p:cNvPr id="3" name="Tijdelijke aanduiding voor inhoud 2"/>
          <p:cNvSpPr>
            <a:spLocks noGrp="1"/>
          </p:cNvSpPr>
          <p:nvPr>
            <p:ph idx="1"/>
          </p:nvPr>
        </p:nvSpPr>
        <p:spPr>
          <a:xfrm>
            <a:off x="457200" y="1600200"/>
            <a:ext cx="8229600" cy="4925144"/>
          </a:xfrm>
        </p:spPr>
        <p:txBody>
          <a:bodyPr>
            <a:normAutofit fontScale="92500" lnSpcReduction="10000"/>
          </a:bodyPr>
          <a:lstStyle/>
          <a:p>
            <a:pPr>
              <a:buNone/>
            </a:pPr>
            <a:r>
              <a:rPr lang="fr-FR" sz="2800" dirty="0" smtClean="0">
                <a:solidFill>
                  <a:schemeClr val="bg1"/>
                </a:solidFill>
                <a:latin typeface="Times New Roman" pitchFamily="18" charset="0"/>
                <a:cs typeface="Times New Roman" pitchFamily="18" charset="0"/>
              </a:rPr>
              <a:t>	Vous avez déjà écrit un petit résumé et fait une analyse approfondie, mais comme journaliste vous devez aller plus loin. Vous devez chercher des informations supplémentaires (sur le film, le réalisateur, le thème…) que vous pouvez intégrer dans le texte et utiliser pour la fiche technique. De cette manière, votre crédibilité comme censeur croît chaque fois. </a:t>
            </a:r>
          </a:p>
          <a:p>
            <a:pPr>
              <a:buNone/>
            </a:pPr>
            <a:endParaRPr lang="fr-FR" sz="2800" dirty="0" smtClean="0">
              <a:solidFill>
                <a:schemeClr val="bg1"/>
              </a:solidFill>
              <a:latin typeface="Times New Roman" pitchFamily="18" charset="0"/>
              <a:cs typeface="Times New Roman" pitchFamily="18" charset="0"/>
            </a:endParaRPr>
          </a:p>
          <a:p>
            <a:pPr>
              <a:buNone/>
            </a:pPr>
            <a:r>
              <a:rPr lang="fr-FR" sz="2800" dirty="0" smtClean="0">
                <a:solidFill>
                  <a:schemeClr val="bg1"/>
                </a:solidFill>
                <a:latin typeface="Times New Roman" pitchFamily="18" charset="0"/>
                <a:cs typeface="Times New Roman" pitchFamily="18" charset="0"/>
              </a:rPr>
              <a:t>	</a:t>
            </a:r>
            <a:r>
              <a:rPr lang="fr-FR" sz="2800" u="sng" dirty="0" smtClean="0">
                <a:solidFill>
                  <a:schemeClr val="bg1"/>
                </a:solidFill>
                <a:latin typeface="Times New Roman" pitchFamily="18" charset="0"/>
                <a:cs typeface="Times New Roman" pitchFamily="18" charset="0"/>
              </a:rPr>
              <a:t>Tâche</a:t>
            </a:r>
          </a:p>
          <a:p>
            <a:pPr lvl="1">
              <a:buFont typeface="Wingdings" pitchFamily="2" charset="2"/>
              <a:buChar char="q"/>
            </a:pPr>
            <a:r>
              <a:rPr lang="fr-FR" sz="2400" dirty="0" smtClean="0">
                <a:solidFill>
                  <a:schemeClr val="bg1"/>
                </a:solidFill>
                <a:latin typeface="Times New Roman" pitchFamily="18" charset="0"/>
                <a:cs typeface="Times New Roman" pitchFamily="18" charset="0"/>
              </a:rPr>
              <a:t> Cherchez des informations supplémentaires sur Internet. </a:t>
            </a:r>
            <a:r>
              <a:rPr lang="fr-FR" sz="2400" dirty="0" smtClean="0">
                <a:solidFill>
                  <a:schemeClr val="bg1"/>
                </a:solidFill>
                <a:latin typeface="Times New Roman" pitchFamily="18" charset="0"/>
                <a:cs typeface="Times New Roman" pitchFamily="18" charset="0"/>
                <a:hlinkClick r:id="rId3"/>
              </a:rPr>
              <a:t>*</a:t>
            </a:r>
            <a:r>
              <a:rPr lang="fr-FR" sz="2400" dirty="0" smtClean="0">
                <a:solidFill>
                  <a:schemeClr val="bg1"/>
                </a:solidFill>
                <a:latin typeface="Times New Roman" pitchFamily="18" charset="0"/>
                <a:cs typeface="Times New Roman" pitchFamily="18" charset="0"/>
              </a:rPr>
              <a:t> </a:t>
            </a:r>
            <a:r>
              <a:rPr lang="fr-FR" sz="2400" dirty="0" smtClean="0">
                <a:solidFill>
                  <a:schemeClr val="bg1"/>
                </a:solidFill>
                <a:latin typeface="Times New Roman" pitchFamily="18" charset="0"/>
                <a:cs typeface="Times New Roman" pitchFamily="18" charset="0"/>
                <a:hlinkClick r:id="rId4"/>
              </a:rPr>
              <a:t>**</a:t>
            </a:r>
            <a:endParaRPr lang="fr-FR" sz="2400" dirty="0" smtClean="0">
              <a:solidFill>
                <a:schemeClr val="bg1"/>
              </a:solidFill>
              <a:latin typeface="Times New Roman" pitchFamily="18" charset="0"/>
              <a:cs typeface="Times New Roman" pitchFamily="18" charset="0"/>
            </a:endParaRPr>
          </a:p>
          <a:p>
            <a:pPr lvl="1">
              <a:buFont typeface="Wingdings" pitchFamily="2" charset="2"/>
              <a:buChar char="q"/>
            </a:pPr>
            <a:r>
              <a:rPr lang="fr-FR" sz="2400" dirty="0" smtClean="0">
                <a:solidFill>
                  <a:schemeClr val="bg1"/>
                </a:solidFill>
                <a:latin typeface="Times New Roman" pitchFamily="18" charset="0"/>
                <a:cs typeface="Times New Roman" pitchFamily="18" charset="0"/>
              </a:rPr>
              <a:t> Faites un petit collage/schéma de ces informations.</a:t>
            </a:r>
          </a:p>
          <a:p>
            <a:pPr lvl="1">
              <a:buFont typeface="Wingdings" pitchFamily="2" charset="2"/>
              <a:buChar char="q"/>
            </a:pPr>
            <a:r>
              <a:rPr lang="fr-FR" sz="2400" dirty="0" smtClean="0">
                <a:solidFill>
                  <a:schemeClr val="bg1"/>
                </a:solidFill>
                <a:latin typeface="Times New Roman" pitchFamily="18" charset="0"/>
                <a:cs typeface="Times New Roman" pitchFamily="18" charset="0"/>
              </a:rPr>
              <a:t> Choisissez une photo captivante qui forme le centre de votre </a:t>
            </a:r>
            <a:br>
              <a:rPr lang="fr-FR" sz="2400" dirty="0" smtClean="0">
                <a:solidFill>
                  <a:schemeClr val="bg1"/>
                </a:solidFill>
                <a:latin typeface="Times New Roman" pitchFamily="18" charset="0"/>
                <a:cs typeface="Times New Roman" pitchFamily="18" charset="0"/>
              </a:rPr>
            </a:br>
            <a:r>
              <a:rPr lang="fr-FR" sz="2400" dirty="0" smtClean="0">
                <a:solidFill>
                  <a:schemeClr val="bg1"/>
                </a:solidFill>
                <a:latin typeface="Times New Roman" pitchFamily="18" charset="0"/>
                <a:cs typeface="Times New Roman" pitchFamily="18" charset="0"/>
              </a:rPr>
              <a:t> schéma.</a:t>
            </a:r>
          </a:p>
          <a:p>
            <a:pPr>
              <a:buNone/>
            </a:pPr>
            <a:endParaRPr lang="fr-FR" sz="2800" dirty="0">
              <a:solidFill>
                <a:schemeClr val="bg1"/>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encrypted-tbn1.gstatic.com/images?q=tbn:ANd9GcQ8y1k9ZNfMz_RNZ4CKoQjJZwqeEJCxnxrGfe6FQZcN4H7dAJvnUA"/>
          <p:cNvPicPr>
            <a:picLocks noChangeAspect="1" noChangeArrowheads="1"/>
          </p:cNvPicPr>
          <p:nvPr/>
        </p:nvPicPr>
        <p:blipFill>
          <a:blip r:embed="rId2" cstate="print">
            <a:grayscl/>
            <a:lum bright="20000"/>
          </a:blip>
          <a:srcRect/>
          <a:stretch>
            <a:fillRect/>
          </a:stretch>
        </p:blipFill>
        <p:spPr bwMode="auto">
          <a:xfrm>
            <a:off x="-468560" y="0"/>
            <a:ext cx="9612560" cy="6858000"/>
          </a:xfrm>
          <a:prstGeom prst="rect">
            <a:avLst/>
          </a:prstGeom>
          <a:noFill/>
        </p:spPr>
      </p:pic>
      <p:sp>
        <p:nvSpPr>
          <p:cNvPr id="5" name="Titel 4"/>
          <p:cNvSpPr>
            <a:spLocks noGrp="1"/>
          </p:cNvSpPr>
          <p:nvPr>
            <p:ph type="title"/>
          </p:nvPr>
        </p:nvSpPr>
        <p:spPr/>
        <p:txBody>
          <a:bodyPr/>
          <a:lstStyle/>
          <a:p>
            <a:pPr algn="l"/>
            <a:r>
              <a:rPr lang="nl-BE" dirty="0" smtClean="0">
                <a:solidFill>
                  <a:schemeClr val="bg1"/>
                </a:solidFill>
                <a:latin typeface="Times New Roman" pitchFamily="18" charset="0"/>
                <a:cs typeface="Times New Roman" pitchFamily="18" charset="0"/>
              </a:rPr>
              <a:t>(4) </a:t>
            </a:r>
            <a:r>
              <a:rPr lang="fr-FR" dirty="0" smtClean="0">
                <a:solidFill>
                  <a:schemeClr val="bg1"/>
                </a:solidFill>
                <a:latin typeface="Times New Roman" pitchFamily="18" charset="0"/>
                <a:cs typeface="Times New Roman" pitchFamily="18" charset="0"/>
              </a:rPr>
              <a:t>Le style journalistique</a:t>
            </a:r>
            <a:endParaRPr lang="fr-FR" dirty="0">
              <a:solidFill>
                <a:schemeClr val="bg1"/>
              </a:solidFill>
              <a:latin typeface="Times New Roman" pitchFamily="18" charset="0"/>
              <a:cs typeface="Times New Roman" pitchFamily="18" charset="0"/>
            </a:endParaRPr>
          </a:p>
        </p:txBody>
      </p:sp>
      <p:sp>
        <p:nvSpPr>
          <p:cNvPr id="3" name="Tijdelijke aanduiding voor inhoud 2"/>
          <p:cNvSpPr>
            <a:spLocks noGrp="1"/>
          </p:cNvSpPr>
          <p:nvPr>
            <p:ph idx="1"/>
          </p:nvPr>
        </p:nvSpPr>
        <p:spPr>
          <a:xfrm>
            <a:off x="457200" y="1600200"/>
            <a:ext cx="8229600" cy="5069160"/>
          </a:xfrm>
        </p:spPr>
        <p:txBody>
          <a:bodyPr>
            <a:normAutofit lnSpcReduction="10000"/>
          </a:bodyPr>
          <a:lstStyle/>
          <a:p>
            <a:pPr>
              <a:buNone/>
            </a:pPr>
            <a:r>
              <a:rPr lang="fr-FR" sz="2800" dirty="0" smtClean="0">
                <a:solidFill>
                  <a:schemeClr val="bg1"/>
                </a:solidFill>
                <a:latin typeface="Times New Roman" pitchFamily="18" charset="0"/>
                <a:cs typeface="Times New Roman" pitchFamily="18" charset="0"/>
              </a:rPr>
              <a:t>	Comme vous êtes censeur du journal </a:t>
            </a:r>
            <a:r>
              <a:rPr lang="fr-FR" sz="2800" i="1" dirty="0" smtClean="0">
                <a:solidFill>
                  <a:schemeClr val="bg1"/>
                </a:solidFill>
                <a:latin typeface="Times New Roman" pitchFamily="18" charset="0"/>
                <a:cs typeface="Times New Roman" pitchFamily="18" charset="0"/>
              </a:rPr>
              <a:t>Le Monde</a:t>
            </a:r>
            <a:r>
              <a:rPr lang="fr-FR" sz="2800" dirty="0" smtClean="0">
                <a:solidFill>
                  <a:schemeClr val="bg1"/>
                </a:solidFill>
                <a:latin typeface="Times New Roman" pitchFamily="18" charset="0"/>
                <a:cs typeface="Times New Roman" pitchFamily="18" charset="0"/>
              </a:rPr>
              <a:t>, il est vraiment important que vous possédiez le style d’écrire journalistique et que vous connaissiez les différents aspects d’une critique. </a:t>
            </a:r>
          </a:p>
          <a:p>
            <a:endParaRPr lang="nl-BE" sz="2800" dirty="0" smtClean="0"/>
          </a:p>
          <a:p>
            <a:pPr>
              <a:buNone/>
            </a:pPr>
            <a:r>
              <a:rPr lang="fr-FR" sz="2800" dirty="0" smtClean="0">
                <a:solidFill>
                  <a:schemeClr val="bg1"/>
                </a:solidFill>
                <a:latin typeface="Times New Roman" pitchFamily="18" charset="0"/>
                <a:cs typeface="Times New Roman" pitchFamily="18" charset="0"/>
              </a:rPr>
              <a:t>	</a:t>
            </a:r>
            <a:r>
              <a:rPr lang="fr-FR" sz="2800" u="sng" dirty="0" smtClean="0">
                <a:solidFill>
                  <a:schemeClr val="bg1"/>
                </a:solidFill>
                <a:latin typeface="Times New Roman" pitchFamily="18" charset="0"/>
                <a:cs typeface="Times New Roman" pitchFamily="18" charset="0"/>
              </a:rPr>
              <a:t>Tâche</a:t>
            </a:r>
          </a:p>
          <a:p>
            <a:pPr lvl="1">
              <a:buFont typeface="Wingdings" pitchFamily="2" charset="2"/>
              <a:buChar char="q"/>
            </a:pPr>
            <a:r>
              <a:rPr lang="fr-FR" sz="2400" dirty="0" smtClean="0">
                <a:solidFill>
                  <a:schemeClr val="bg1"/>
                </a:solidFill>
                <a:latin typeface="Times New Roman" pitchFamily="18" charset="0"/>
                <a:cs typeface="Times New Roman" pitchFamily="18" charset="0"/>
              </a:rPr>
              <a:t> Étudiez le site web de votre lieu de travail, </a:t>
            </a:r>
            <a:r>
              <a:rPr lang="fr-FR" sz="2400" i="1" dirty="0" smtClean="0">
                <a:solidFill>
                  <a:schemeClr val="bg1"/>
                </a:solidFill>
                <a:latin typeface="Times New Roman" pitchFamily="18" charset="0"/>
                <a:cs typeface="Times New Roman" pitchFamily="18" charset="0"/>
                <a:hlinkClick r:id="rId3"/>
              </a:rPr>
              <a:t>Le Monde</a:t>
            </a:r>
            <a:r>
              <a:rPr lang="fr-FR" sz="2400" dirty="0" smtClean="0">
                <a:solidFill>
                  <a:schemeClr val="bg1"/>
                </a:solidFill>
                <a:latin typeface="Times New Roman" pitchFamily="18" charset="0"/>
                <a:cs typeface="Times New Roman" pitchFamily="18" charset="0"/>
                <a:hlinkClick r:id="rId3"/>
              </a:rPr>
              <a:t>.</a:t>
            </a:r>
            <a:r>
              <a:rPr lang="fr-FR" sz="2400" dirty="0" smtClean="0">
                <a:solidFill>
                  <a:schemeClr val="bg1"/>
                </a:solidFill>
                <a:latin typeface="Times New Roman" pitchFamily="18" charset="0"/>
                <a:cs typeface="Times New Roman" pitchFamily="18" charset="0"/>
              </a:rPr>
              <a:t> De </a:t>
            </a:r>
            <a:br>
              <a:rPr lang="fr-FR" sz="2400" dirty="0" smtClean="0">
                <a:solidFill>
                  <a:schemeClr val="bg1"/>
                </a:solidFill>
                <a:latin typeface="Times New Roman" pitchFamily="18" charset="0"/>
                <a:cs typeface="Times New Roman" pitchFamily="18" charset="0"/>
              </a:rPr>
            </a:br>
            <a:r>
              <a:rPr lang="fr-FR" sz="2400" dirty="0" smtClean="0">
                <a:solidFill>
                  <a:schemeClr val="bg1"/>
                </a:solidFill>
                <a:latin typeface="Times New Roman" pitchFamily="18" charset="0"/>
                <a:cs typeface="Times New Roman" pitchFamily="18" charset="0"/>
              </a:rPr>
              <a:t> cette manière, vous avez une idée de son image.</a:t>
            </a:r>
          </a:p>
          <a:p>
            <a:pPr lvl="1">
              <a:buFont typeface="Wingdings" pitchFamily="2" charset="2"/>
              <a:buChar char="q"/>
            </a:pPr>
            <a:r>
              <a:rPr lang="fr-FR" sz="2400" i="1" dirty="0" smtClean="0">
                <a:solidFill>
                  <a:schemeClr val="bg1"/>
                </a:solidFill>
                <a:latin typeface="Times New Roman" pitchFamily="18" charset="0"/>
                <a:cs typeface="Times New Roman" pitchFamily="18" charset="0"/>
              </a:rPr>
              <a:t> </a:t>
            </a:r>
            <a:r>
              <a:rPr lang="fr-FR" sz="2400" dirty="0" smtClean="0">
                <a:solidFill>
                  <a:schemeClr val="bg1"/>
                </a:solidFill>
                <a:latin typeface="Times New Roman" pitchFamily="18" charset="0"/>
                <a:cs typeface="Times New Roman" pitchFamily="18" charset="0"/>
              </a:rPr>
              <a:t>Analysez quelques critiques. Comment les textes sont-ils  </a:t>
            </a:r>
            <a:br>
              <a:rPr lang="fr-FR" sz="2400" dirty="0" smtClean="0">
                <a:solidFill>
                  <a:schemeClr val="bg1"/>
                </a:solidFill>
                <a:latin typeface="Times New Roman" pitchFamily="18" charset="0"/>
                <a:cs typeface="Times New Roman" pitchFamily="18" charset="0"/>
              </a:rPr>
            </a:br>
            <a:r>
              <a:rPr lang="fr-FR" sz="2400" dirty="0" smtClean="0">
                <a:solidFill>
                  <a:schemeClr val="bg1"/>
                </a:solidFill>
                <a:latin typeface="Times New Roman" pitchFamily="18" charset="0"/>
                <a:cs typeface="Times New Roman" pitchFamily="18" charset="0"/>
              </a:rPr>
              <a:t> construits? </a:t>
            </a:r>
            <a:r>
              <a:rPr lang="fr-FR" sz="2400" dirty="0" smtClean="0">
                <a:solidFill>
                  <a:schemeClr val="bg1"/>
                </a:solidFill>
                <a:latin typeface="Times New Roman" pitchFamily="18" charset="0"/>
                <a:cs typeface="Times New Roman" pitchFamily="18" charset="0"/>
                <a:hlinkClick r:id="rId4"/>
              </a:rPr>
              <a:t>*</a:t>
            </a:r>
            <a:r>
              <a:rPr lang="fr-FR" sz="2400" dirty="0" smtClean="0">
                <a:solidFill>
                  <a:schemeClr val="bg1"/>
                </a:solidFill>
                <a:latin typeface="Times New Roman" pitchFamily="18" charset="0"/>
                <a:cs typeface="Times New Roman" pitchFamily="18" charset="0"/>
              </a:rPr>
              <a:t>  </a:t>
            </a:r>
            <a:r>
              <a:rPr lang="fr-FR" sz="2400" dirty="0" smtClean="0">
                <a:solidFill>
                  <a:schemeClr val="bg1"/>
                </a:solidFill>
                <a:latin typeface="Times New Roman" pitchFamily="18" charset="0"/>
                <a:cs typeface="Times New Roman" pitchFamily="18" charset="0"/>
                <a:hlinkClick r:id="rId5"/>
              </a:rPr>
              <a:t>**</a:t>
            </a:r>
            <a:endParaRPr lang="fr-FR" sz="2400" dirty="0" smtClean="0">
              <a:solidFill>
                <a:schemeClr val="bg1"/>
              </a:solidFill>
              <a:latin typeface="Times New Roman" pitchFamily="18" charset="0"/>
              <a:cs typeface="Times New Roman" pitchFamily="18" charset="0"/>
            </a:endParaRPr>
          </a:p>
          <a:p>
            <a:pPr lvl="1">
              <a:buFont typeface="Wingdings" pitchFamily="2" charset="2"/>
              <a:buChar char="q"/>
            </a:pPr>
            <a:r>
              <a:rPr lang="fr-FR" sz="2400" dirty="0" smtClean="0">
                <a:solidFill>
                  <a:schemeClr val="bg1"/>
                </a:solidFill>
                <a:latin typeface="Times New Roman" pitchFamily="18" charset="0"/>
                <a:cs typeface="Times New Roman" pitchFamily="18" charset="0"/>
              </a:rPr>
              <a:t> Réfléchissez à votre propre critique et faites un petit schéma. Quelle sera la structure de votre rapport? *</a:t>
            </a:r>
            <a:endParaRPr lang="fr-FR"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mpireonline.com/images/uploaded/amour.jpg"/>
          <p:cNvPicPr>
            <a:picLocks noChangeAspect="1" noChangeArrowheads="1"/>
          </p:cNvPicPr>
          <p:nvPr/>
        </p:nvPicPr>
        <p:blipFill>
          <a:blip r:embed="rId2" cstate="print"/>
          <a:srcRect/>
          <a:stretch>
            <a:fillRect/>
          </a:stretch>
        </p:blipFill>
        <p:spPr bwMode="auto">
          <a:xfrm>
            <a:off x="0" y="0"/>
            <a:ext cx="11651720" cy="7029400"/>
          </a:xfrm>
          <a:prstGeom prst="rect">
            <a:avLst/>
          </a:prstGeom>
          <a:noFill/>
        </p:spPr>
      </p:pic>
      <p:sp>
        <p:nvSpPr>
          <p:cNvPr id="5" name="Titel 4"/>
          <p:cNvSpPr>
            <a:spLocks noGrp="1"/>
          </p:cNvSpPr>
          <p:nvPr>
            <p:ph type="title"/>
          </p:nvPr>
        </p:nvSpPr>
        <p:spPr/>
        <p:txBody>
          <a:bodyPr>
            <a:normAutofit/>
          </a:bodyPr>
          <a:lstStyle/>
          <a:p>
            <a:pPr algn="l"/>
            <a:r>
              <a:rPr lang="fr-FR" sz="3200" b="1" dirty="0" smtClean="0">
                <a:solidFill>
                  <a:schemeClr val="bg1"/>
                </a:solidFill>
                <a:latin typeface="Times New Roman" pitchFamily="18" charset="0"/>
                <a:cs typeface="Times New Roman" pitchFamily="18" charset="0"/>
              </a:rPr>
              <a:t>Table des matières</a:t>
            </a:r>
            <a:endParaRPr lang="fr-FR" sz="3200" b="1" dirty="0">
              <a:solidFill>
                <a:schemeClr val="bg1"/>
              </a:solidFill>
              <a:latin typeface="Times New Roman" pitchFamily="18" charset="0"/>
              <a:cs typeface="Times New Roman" pitchFamily="18" charset="0"/>
            </a:endParaRPr>
          </a:p>
        </p:txBody>
      </p:sp>
      <p:sp>
        <p:nvSpPr>
          <p:cNvPr id="6" name="Tijdelijke aanduiding voor inhoud 5"/>
          <p:cNvSpPr>
            <a:spLocks noGrp="1"/>
          </p:cNvSpPr>
          <p:nvPr>
            <p:ph sz="half" idx="1"/>
          </p:nvPr>
        </p:nvSpPr>
        <p:spPr>
          <a:xfrm>
            <a:off x="539552" y="1628800"/>
            <a:ext cx="4392488" cy="5229200"/>
          </a:xfrm>
        </p:spPr>
        <p:txBody>
          <a:bodyPr/>
          <a:lstStyle/>
          <a:p>
            <a:pPr marL="514350" indent="-514350">
              <a:buAutoNum type="arabicPeriod"/>
            </a:pPr>
            <a:r>
              <a:rPr lang="fr-FR" dirty="0" smtClean="0">
                <a:solidFill>
                  <a:schemeClr val="bg1"/>
                </a:solidFill>
                <a:latin typeface="Times New Roman" pitchFamily="18" charset="0"/>
                <a:cs typeface="Times New Roman" pitchFamily="18" charset="0"/>
              </a:rPr>
              <a:t>Introduction</a:t>
            </a:r>
            <a:endParaRPr lang="fr-FR" sz="2400" i="1" dirty="0" smtClean="0">
              <a:solidFill>
                <a:schemeClr val="bg1"/>
              </a:solidFill>
              <a:latin typeface="Times New Roman" pitchFamily="18" charset="0"/>
              <a:cs typeface="Times New Roman" pitchFamily="18" charset="0"/>
            </a:endParaRPr>
          </a:p>
          <a:p>
            <a:pPr marL="514350" indent="-514350">
              <a:buAutoNum type="arabicPeriod"/>
            </a:pPr>
            <a:r>
              <a:rPr lang="fr-FR" dirty="0" smtClean="0">
                <a:solidFill>
                  <a:schemeClr val="bg1"/>
                </a:solidFill>
                <a:latin typeface="Times New Roman" pitchFamily="18" charset="0"/>
                <a:cs typeface="Times New Roman" pitchFamily="18" charset="0"/>
              </a:rPr>
              <a:t>La tâche finale</a:t>
            </a:r>
          </a:p>
          <a:p>
            <a:pPr marL="514350" indent="-514350">
              <a:buAutoNum type="arabicPeriod"/>
            </a:pPr>
            <a:r>
              <a:rPr lang="fr-FR" dirty="0" smtClean="0">
                <a:solidFill>
                  <a:schemeClr val="bg1"/>
                </a:solidFill>
                <a:latin typeface="Times New Roman" pitchFamily="18" charset="0"/>
                <a:cs typeface="Times New Roman" pitchFamily="18" charset="0"/>
              </a:rPr>
              <a:t>Le processus</a:t>
            </a:r>
            <a:br>
              <a:rPr lang="fr-FR" dirty="0" smtClean="0">
                <a:solidFill>
                  <a:schemeClr val="bg1"/>
                </a:solidFill>
                <a:latin typeface="Times New Roman" pitchFamily="18" charset="0"/>
                <a:cs typeface="Times New Roman" pitchFamily="18" charset="0"/>
              </a:rPr>
            </a:br>
            <a:r>
              <a:rPr lang="fr-FR" sz="2400" dirty="0" smtClean="0">
                <a:solidFill>
                  <a:schemeClr val="bg1"/>
                </a:solidFill>
                <a:latin typeface="Times New Roman" pitchFamily="18" charset="0"/>
                <a:cs typeface="Times New Roman" pitchFamily="18" charset="0"/>
              </a:rPr>
              <a:t>3.1 Faire un résumé</a:t>
            </a:r>
            <a:br>
              <a:rPr lang="fr-FR" sz="2400" dirty="0" smtClean="0">
                <a:solidFill>
                  <a:schemeClr val="bg1"/>
                </a:solidFill>
                <a:latin typeface="Times New Roman" pitchFamily="18" charset="0"/>
                <a:cs typeface="Times New Roman" pitchFamily="18" charset="0"/>
              </a:rPr>
            </a:br>
            <a:r>
              <a:rPr lang="fr-FR" sz="2400" dirty="0" smtClean="0">
                <a:solidFill>
                  <a:schemeClr val="bg1"/>
                </a:solidFill>
                <a:latin typeface="Times New Roman" pitchFamily="18" charset="0"/>
                <a:cs typeface="Times New Roman" pitchFamily="18" charset="0"/>
              </a:rPr>
              <a:t>3.2 De différents fragments</a:t>
            </a:r>
            <a:br>
              <a:rPr lang="fr-FR" sz="2400" dirty="0" smtClean="0">
                <a:solidFill>
                  <a:schemeClr val="bg1"/>
                </a:solidFill>
                <a:latin typeface="Times New Roman" pitchFamily="18" charset="0"/>
                <a:cs typeface="Times New Roman" pitchFamily="18" charset="0"/>
              </a:rPr>
            </a:br>
            <a:r>
              <a:rPr lang="fr-FR" sz="2400" dirty="0" smtClean="0">
                <a:solidFill>
                  <a:schemeClr val="bg1"/>
                </a:solidFill>
                <a:latin typeface="Times New Roman" pitchFamily="18" charset="0"/>
                <a:cs typeface="Times New Roman" pitchFamily="18" charset="0"/>
              </a:rPr>
              <a:t>3.3 Les tâches d’un censeur</a:t>
            </a:r>
            <a:br>
              <a:rPr lang="fr-FR" sz="2400" dirty="0" smtClean="0">
                <a:solidFill>
                  <a:schemeClr val="bg1"/>
                </a:solidFill>
                <a:latin typeface="Times New Roman" pitchFamily="18" charset="0"/>
                <a:cs typeface="Times New Roman" pitchFamily="18" charset="0"/>
              </a:rPr>
            </a:br>
            <a:r>
              <a:rPr lang="fr-FR" sz="2400" dirty="0" smtClean="0">
                <a:solidFill>
                  <a:schemeClr val="bg1"/>
                </a:solidFill>
                <a:latin typeface="Times New Roman" pitchFamily="18" charset="0"/>
                <a:cs typeface="Times New Roman" pitchFamily="18" charset="0"/>
              </a:rPr>
              <a:t>3.4 Le style journalistique</a:t>
            </a:r>
            <a:br>
              <a:rPr lang="fr-FR" sz="2400" dirty="0" smtClean="0">
                <a:solidFill>
                  <a:schemeClr val="bg1"/>
                </a:solidFill>
                <a:latin typeface="Times New Roman" pitchFamily="18" charset="0"/>
                <a:cs typeface="Times New Roman" pitchFamily="18" charset="0"/>
              </a:rPr>
            </a:br>
            <a:r>
              <a:rPr lang="fr-FR" sz="2400" dirty="0" smtClean="0">
                <a:solidFill>
                  <a:schemeClr val="bg1"/>
                </a:solidFill>
                <a:latin typeface="Times New Roman" pitchFamily="18" charset="0"/>
                <a:cs typeface="Times New Roman" pitchFamily="18" charset="0"/>
              </a:rPr>
              <a:t>3.5 L’ analyse en classe</a:t>
            </a:r>
          </a:p>
          <a:p>
            <a:pPr marL="514350" indent="-514350">
              <a:buAutoNum type="arabicPeriod"/>
            </a:pPr>
            <a:r>
              <a:rPr lang="fr-FR" dirty="0" smtClean="0">
                <a:solidFill>
                  <a:schemeClr val="bg1"/>
                </a:solidFill>
                <a:latin typeface="Times New Roman" pitchFamily="18" charset="0"/>
                <a:cs typeface="Times New Roman" pitchFamily="18" charset="0"/>
              </a:rPr>
              <a:t> Les ressources</a:t>
            </a:r>
          </a:p>
          <a:p>
            <a:pPr marL="514350" indent="-514350">
              <a:buAutoNum type="arabicPeriod"/>
            </a:pPr>
            <a:r>
              <a:rPr lang="fr-FR" dirty="0" smtClean="0">
                <a:solidFill>
                  <a:schemeClr val="bg1"/>
                </a:solidFill>
                <a:latin typeface="Times New Roman" pitchFamily="18" charset="0"/>
                <a:cs typeface="Times New Roman" pitchFamily="18" charset="0"/>
              </a:rPr>
              <a:t> La conclusion</a:t>
            </a:r>
          </a:p>
          <a:p>
            <a:pPr marL="514350" indent="-514350">
              <a:buAutoNum type="arabicPeriod"/>
            </a:pPr>
            <a:r>
              <a:rPr lang="fr-FR" dirty="0" smtClean="0">
                <a:solidFill>
                  <a:schemeClr val="bg1"/>
                </a:solidFill>
                <a:latin typeface="Times New Roman" pitchFamily="18" charset="0"/>
                <a:cs typeface="Times New Roman" pitchFamily="18" charset="0"/>
              </a:rPr>
              <a:t> L’ évaluation</a:t>
            </a:r>
          </a:p>
          <a:p>
            <a:pPr marL="514350" indent="-514350">
              <a:buAutoNum type="arabicPeriod"/>
            </a:pPr>
            <a:endParaRPr lang="nl-BE" sz="2400" dirty="0">
              <a:solidFill>
                <a:schemeClr val="bg1"/>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852936"/>
            <a:ext cx="8229600" cy="1143000"/>
          </a:xfrm>
        </p:spPr>
        <p:txBody>
          <a:bodyPr>
            <a:normAutofit/>
          </a:bodyPr>
          <a:lstStyle/>
          <a:p>
            <a:r>
              <a:rPr lang="nl-BE" sz="6000" b="1" dirty="0" smtClean="0">
                <a:latin typeface="Times New Roman" pitchFamily="18" charset="0"/>
                <a:cs typeface="Times New Roman" pitchFamily="18" charset="0"/>
              </a:rPr>
              <a:t>La </a:t>
            </a:r>
            <a:r>
              <a:rPr lang="nl-BE" sz="6000" b="1" dirty="0" err="1" smtClean="0">
                <a:latin typeface="Times New Roman" pitchFamily="18" charset="0"/>
                <a:cs typeface="Times New Roman" pitchFamily="18" charset="0"/>
              </a:rPr>
              <a:t>tâche</a:t>
            </a:r>
            <a:r>
              <a:rPr lang="nl-BE" sz="6000" b="1" dirty="0" smtClean="0">
                <a:latin typeface="Times New Roman" pitchFamily="18" charset="0"/>
                <a:cs typeface="Times New Roman" pitchFamily="18" charset="0"/>
              </a:rPr>
              <a:t> finale</a:t>
            </a:r>
            <a:endParaRPr lang="nl-BE" sz="6000" b="1" dirty="0">
              <a:latin typeface="Times New Roman" pitchFamily="18" charset="0"/>
              <a:cs typeface="Times New Roman" pitchFamily="18" charset="0"/>
            </a:endParaRPr>
          </a:p>
        </p:txBody>
      </p:sp>
      <p:sp>
        <p:nvSpPr>
          <p:cNvPr id="3" name="Tekstvak 2"/>
          <p:cNvSpPr txBox="1"/>
          <p:nvPr/>
        </p:nvSpPr>
        <p:spPr>
          <a:xfrm>
            <a:off x="7020272" y="3356992"/>
            <a:ext cx="1872208" cy="400110"/>
          </a:xfrm>
          <a:prstGeom prst="rect">
            <a:avLst/>
          </a:prstGeom>
          <a:noFill/>
        </p:spPr>
        <p:txBody>
          <a:bodyPr wrap="square" rtlCol="0">
            <a:spAutoFit/>
          </a:bodyPr>
          <a:lstStyle/>
          <a:p>
            <a:r>
              <a:rPr lang="nl-BE" sz="2000" dirty="0" smtClean="0">
                <a:latin typeface="Times New Roman" pitchFamily="18" charset="0"/>
                <a:cs typeface="Times New Roman" pitchFamily="18" charset="0"/>
              </a:rPr>
              <a:t>(50 min)</a:t>
            </a:r>
            <a:endParaRPr lang="nl-BE" sz="20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5536" y="548680"/>
            <a:ext cx="8229600" cy="6048672"/>
          </a:xfrm>
        </p:spPr>
        <p:txBody>
          <a:bodyPr>
            <a:normAutofit/>
          </a:bodyPr>
          <a:lstStyle/>
          <a:p>
            <a:pPr>
              <a:buNone/>
            </a:pPr>
            <a:r>
              <a:rPr lang="fr-FR" sz="2800" dirty="0" smtClean="0">
                <a:latin typeface="Times New Roman" pitchFamily="18" charset="0"/>
                <a:cs typeface="Times New Roman" pitchFamily="18" charset="0"/>
              </a:rPr>
              <a:t>	Maintenant, c’est à vous. Vous avez fait tout le travail préliminaire (un petit résumé, l’analyse du film, la collection d’information supplémentaire, une photo captivante…) - et vous avez parcouru quelques critiques qui vous donnaient une image plus claire du journal </a:t>
            </a:r>
            <a:r>
              <a:rPr lang="fr-FR" sz="2800" i="1" dirty="0" smtClean="0">
                <a:latin typeface="Times New Roman" pitchFamily="18" charset="0"/>
                <a:cs typeface="Times New Roman" pitchFamily="18" charset="0"/>
              </a:rPr>
              <a:t>Le Monde</a:t>
            </a:r>
            <a:r>
              <a:rPr lang="fr-FR" sz="2800" dirty="0" smtClean="0">
                <a:latin typeface="Times New Roman" pitchFamily="18" charset="0"/>
                <a:cs typeface="Times New Roman" pitchFamily="18" charset="0"/>
              </a:rPr>
              <a:t>. De cette manière, vous avez découvert le style journalistique de votre lieu de travail et de ses critiques du film. Vous connaissez tous les éléments d’une bonne critique. </a:t>
            </a:r>
            <a:r>
              <a:rPr lang="fr-FR" sz="2800" b="1" dirty="0" smtClean="0">
                <a:latin typeface="Times New Roman" pitchFamily="18" charset="0"/>
                <a:cs typeface="Times New Roman" pitchFamily="18" charset="0"/>
              </a:rPr>
              <a:t>Utilisez – les  pour votre propre critique du film « Amour ». Incorporez toute information des étapes précédentes et tenez compte des directives de la tâche finale.</a:t>
            </a:r>
            <a:endParaRPr lang="fr-FR" sz="2800" b="1" dirty="0">
              <a:latin typeface="Times New Roman" pitchFamily="18" charset="0"/>
              <a:cs typeface="Times New Roman" pitchFamily="18" charset="0"/>
            </a:endParaRPr>
          </a:p>
        </p:txBody>
      </p:sp>
      <p:sp>
        <p:nvSpPr>
          <p:cNvPr id="9" name="Rechthoek 8"/>
          <p:cNvSpPr/>
          <p:nvPr/>
        </p:nvSpPr>
        <p:spPr>
          <a:xfrm>
            <a:off x="4499992" y="5417840"/>
            <a:ext cx="4248472"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400" dirty="0" smtClean="0">
                <a:latin typeface="Times New Roman" pitchFamily="18" charset="0"/>
                <a:cs typeface="Times New Roman" pitchFamily="18" charset="0"/>
              </a:rPr>
              <a:t>Bonne chance</a:t>
            </a:r>
            <a:endParaRPr lang="nl-BE" sz="4400" dirty="0">
              <a:latin typeface="Times New Roman" pitchFamily="18" charset="0"/>
              <a:cs typeface="Times New Roman" pitchFamily="18" charset="0"/>
            </a:endParaRPr>
          </a:p>
        </p:txBody>
      </p:sp>
      <p:pic>
        <p:nvPicPr>
          <p:cNvPr id="11" name="Picture 2" descr="http://images.huffingtonpost.com/2012-12-19-Amour_5_4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 name="Rechthoek 11"/>
          <p:cNvSpPr/>
          <p:nvPr/>
        </p:nvSpPr>
        <p:spPr>
          <a:xfrm>
            <a:off x="4652392" y="5570240"/>
            <a:ext cx="4248472"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400" dirty="0" smtClean="0">
                <a:latin typeface="Times New Roman" pitchFamily="18" charset="0"/>
                <a:cs typeface="Times New Roman" pitchFamily="18" charset="0"/>
              </a:rPr>
              <a:t>Bonne chance</a:t>
            </a:r>
            <a:endParaRPr lang="nl-BE" sz="44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mpireonline.com/images/uploaded/amour.jpg"/>
          <p:cNvPicPr>
            <a:picLocks noChangeAspect="1" noChangeArrowheads="1"/>
          </p:cNvPicPr>
          <p:nvPr/>
        </p:nvPicPr>
        <p:blipFill>
          <a:blip r:embed="rId2" cstate="print"/>
          <a:srcRect/>
          <a:stretch>
            <a:fillRect/>
          </a:stretch>
        </p:blipFill>
        <p:spPr bwMode="auto">
          <a:xfrm>
            <a:off x="0" y="0"/>
            <a:ext cx="11651720" cy="7029400"/>
          </a:xfrm>
          <a:prstGeom prst="rect">
            <a:avLst/>
          </a:prstGeom>
          <a:noFill/>
        </p:spPr>
      </p:pic>
      <p:sp>
        <p:nvSpPr>
          <p:cNvPr id="5" name="Titel 4"/>
          <p:cNvSpPr>
            <a:spLocks noGrp="1"/>
          </p:cNvSpPr>
          <p:nvPr>
            <p:ph type="title"/>
          </p:nvPr>
        </p:nvSpPr>
        <p:spPr>
          <a:xfrm>
            <a:off x="251520" y="5085184"/>
            <a:ext cx="8229600" cy="1143000"/>
          </a:xfrm>
        </p:spPr>
        <p:txBody>
          <a:bodyPr>
            <a:normAutofit/>
          </a:bodyPr>
          <a:lstStyle/>
          <a:p>
            <a:pPr algn="l"/>
            <a:r>
              <a:rPr lang="nl-BE" sz="4000" b="1" dirty="0" smtClean="0">
                <a:solidFill>
                  <a:schemeClr val="bg1"/>
                </a:solidFill>
                <a:latin typeface="Times New Roman" pitchFamily="18" charset="0"/>
                <a:cs typeface="Times New Roman" pitchFamily="18" charset="0"/>
              </a:rPr>
              <a:t> 4. Les ressources</a:t>
            </a:r>
            <a:endParaRPr lang="nl-BE" sz="4000" b="1" dirty="0">
              <a:solidFill>
                <a:schemeClr val="bg1"/>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404664"/>
            <a:ext cx="8229600" cy="1143000"/>
          </a:xfrm>
        </p:spPr>
        <p:txBody>
          <a:bodyPr/>
          <a:lstStyle/>
          <a:p>
            <a:pPr algn="l"/>
            <a:r>
              <a:rPr lang="nl-BE" b="1" dirty="0" smtClean="0">
                <a:latin typeface="Times New Roman" pitchFamily="18" charset="0"/>
                <a:cs typeface="Times New Roman" pitchFamily="18" charset="0"/>
              </a:rPr>
              <a:t>      Les ressources</a:t>
            </a:r>
            <a:endParaRPr lang="nl-BE" b="1" dirty="0">
              <a:latin typeface="Times New Roman" pitchFamily="18" charset="0"/>
              <a:cs typeface="Times New Roman" pitchFamily="18" charset="0"/>
            </a:endParaRPr>
          </a:p>
        </p:txBody>
      </p:sp>
      <p:sp>
        <p:nvSpPr>
          <p:cNvPr id="3" name="Tijdelijke aanduiding voor inhoud 2"/>
          <p:cNvSpPr>
            <a:spLocks noGrp="1"/>
          </p:cNvSpPr>
          <p:nvPr>
            <p:ph idx="1"/>
          </p:nvPr>
        </p:nvSpPr>
        <p:spPr>
          <a:xfrm>
            <a:off x="0" y="1772816"/>
            <a:ext cx="8964488" cy="5589240"/>
          </a:xfrm>
        </p:spPr>
        <p:txBody>
          <a:bodyPr>
            <a:normAutofit/>
          </a:bodyPr>
          <a:lstStyle/>
          <a:p>
            <a:pPr marL="514350" indent="-514350">
              <a:buFont typeface="Arial" pitchFamily="34" charset="0"/>
              <a:buAutoNum type="arabicParenBoth"/>
            </a:pPr>
            <a:r>
              <a:rPr lang="fr-FR" sz="2800" b="1" dirty="0" smtClean="0">
                <a:latin typeface="Times New Roman" pitchFamily="18" charset="0"/>
                <a:cs typeface="Times New Roman" pitchFamily="18" charset="0"/>
              </a:rPr>
              <a:t>Faire un résumé</a:t>
            </a:r>
            <a:br>
              <a:rPr lang="fr-FR" sz="2800" b="1" dirty="0" smtClean="0">
                <a:latin typeface="Times New Roman" pitchFamily="18" charset="0"/>
                <a:cs typeface="Times New Roman" pitchFamily="18" charset="0"/>
              </a:rPr>
            </a:br>
            <a:r>
              <a:rPr lang="fr-FR" sz="2000" dirty="0" smtClean="0">
                <a:latin typeface="Times New Roman" pitchFamily="18" charset="0"/>
                <a:cs typeface="Times New Roman" pitchFamily="18" charset="0"/>
                <a:hlinkClick r:id="rId2"/>
              </a:rPr>
              <a:t>https://www.youtube.com/watch?v=H2INylnfMCU</a:t>
            </a:r>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hlinkClick r:id="rId3"/>
              </a:rPr>
              <a:t>https://www.k12.gov.sk.ca/docs/francais/frlang/secondaire/progab20/frint7.html</a:t>
            </a:r>
            <a:endParaRPr lang="fr-FR" sz="2000" dirty="0" smtClean="0">
              <a:latin typeface="Times New Roman" pitchFamily="18" charset="0"/>
              <a:cs typeface="Times New Roman" pitchFamily="18" charset="0"/>
            </a:endParaRPr>
          </a:p>
          <a:p>
            <a:pPr marL="514350" indent="-514350">
              <a:buNone/>
            </a:pPr>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endParaRPr lang="fr-FR" sz="2000" dirty="0" smtClean="0">
              <a:latin typeface="Times New Roman" pitchFamily="18" charset="0"/>
              <a:cs typeface="Times New Roman" pitchFamily="18" charset="0"/>
            </a:endParaRPr>
          </a:p>
          <a:p>
            <a:pPr marL="514350" indent="-514350">
              <a:buNone/>
            </a:pPr>
            <a:r>
              <a:rPr lang="fr-FR" sz="2800" b="1" dirty="0" smtClean="0">
                <a:latin typeface="Times New Roman" pitchFamily="18" charset="0"/>
                <a:cs typeface="Times New Roman" pitchFamily="18" charset="0"/>
              </a:rPr>
              <a:t>(2) Les différents fragments</a:t>
            </a:r>
            <a:br>
              <a:rPr lang="fr-FR" sz="2800" b="1" dirty="0" smtClean="0">
                <a:latin typeface="Times New Roman" pitchFamily="18" charset="0"/>
                <a:cs typeface="Times New Roman" pitchFamily="18" charset="0"/>
              </a:rPr>
            </a:br>
            <a:r>
              <a:rPr lang="fr-FR" sz="2000" dirty="0" smtClean="0">
                <a:latin typeface="Times New Roman" pitchFamily="18" charset="0"/>
                <a:cs typeface="Times New Roman" pitchFamily="18" charset="0"/>
                <a:hlinkClick r:id="rId4"/>
              </a:rPr>
              <a:t>http://www.bonjourdefrance.com/n2/cdm2.htm</a:t>
            </a:r>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hlinkClick r:id="rId5"/>
              </a:rPr>
              <a:t>http://www.francaisfacile.com/exercices/exercice-francais-2/exercice-francais-49330.php</a:t>
            </a:r>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hlinkClick r:id="rId6"/>
              </a:rPr>
              <a:t>http://www.vulgaris-medical.com/encyclopedie-medicale/apoplexie</a:t>
            </a:r>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hlinkClick r:id="rId7"/>
              </a:rPr>
              <a:t>http://fr.wikipedia.org/wiki/Accident_vasculaire_c%C3%A9r%C3%A9bral</a:t>
            </a:r>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endParaRPr lang="fr-FR" sz="2000" dirty="0" smtClean="0">
              <a:latin typeface="Times New Roman" pitchFamily="18" charset="0"/>
              <a:cs typeface="Times New Roman" pitchFamily="18" charset="0"/>
            </a:endParaRPr>
          </a:p>
          <a:p>
            <a:pPr marL="514350" indent="-514350">
              <a:buNone/>
            </a:pPr>
            <a:endParaRPr lang="fr-FR" sz="2800" dirty="0" smtClean="0">
              <a:latin typeface="Times New Roman" pitchFamily="18" charset="0"/>
              <a:cs typeface="Times New Roman" pitchFamily="18" charset="0"/>
            </a:endParaRPr>
          </a:p>
          <a:p>
            <a:pPr marL="514350" indent="-514350">
              <a:buFont typeface="Arial" pitchFamily="34" charset="0"/>
              <a:buAutoNum type="arabicParenBoth"/>
            </a:pPr>
            <a:endParaRPr lang="nl-BE" sz="2000" dirty="0" smtClean="0">
              <a:latin typeface="Times New Roman" pitchFamily="18" charset="0"/>
              <a:cs typeface="Times New Roman" pitchFamily="18" charset="0"/>
            </a:endParaRPr>
          </a:p>
          <a:p>
            <a:pPr marL="514350" indent="-514350">
              <a:buFont typeface="Arial" pitchFamily="34" charset="0"/>
              <a:buAutoNum type="arabicParenBoth"/>
            </a:pPr>
            <a:endParaRPr lang="nl-BE" sz="2000" dirty="0" smtClean="0">
              <a:latin typeface="Times New Roman" pitchFamily="18" charset="0"/>
              <a:cs typeface="Times New Roman" pitchFamily="18" charset="0"/>
            </a:endParaRPr>
          </a:p>
          <a:p>
            <a:pPr marL="514350" indent="-514350">
              <a:buAutoNum type="arabicParenBoth"/>
            </a:pPr>
            <a:endParaRPr lang="nl-BE" sz="2800" b="1" dirty="0" smtClean="0">
              <a:latin typeface="Times New Roman" pitchFamily="18" charset="0"/>
              <a:cs typeface="Times New Roman" pitchFamily="18" charset="0"/>
            </a:endParaRPr>
          </a:p>
          <a:p>
            <a:pPr marL="514350" indent="-514350">
              <a:buNone/>
            </a:pPr>
            <a:endParaRPr lang="nl-BE" sz="2800" b="1" dirty="0">
              <a:latin typeface="Times New Roman" pitchFamily="18" charset="0"/>
              <a:cs typeface="Times New Roman" pitchFamily="18" charset="0"/>
            </a:endParaRPr>
          </a:p>
        </p:txBody>
      </p:sp>
      <p:pic>
        <p:nvPicPr>
          <p:cNvPr id="1026" name="Picture 2" descr="http://lifestylers.fr/wp-content/uploads/Formations-internet-dans-le-loiret-apprendre-a-creer-son-propre-site-web-avec-les-meilleurs-outils.png"/>
          <p:cNvPicPr>
            <a:picLocks noChangeAspect="1" noChangeArrowheads="1"/>
          </p:cNvPicPr>
          <p:nvPr/>
        </p:nvPicPr>
        <p:blipFill>
          <a:blip r:embed="rId8" cstate="print"/>
          <a:srcRect/>
          <a:stretch>
            <a:fillRect/>
          </a:stretch>
        </p:blipFill>
        <p:spPr bwMode="auto">
          <a:xfrm>
            <a:off x="5870501" y="0"/>
            <a:ext cx="3273499" cy="201981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a:xfrm>
            <a:off x="179512" y="1268760"/>
            <a:ext cx="8964488" cy="4525963"/>
          </a:xfrm>
        </p:spPr>
        <p:txBody>
          <a:bodyPr>
            <a:normAutofit/>
          </a:bodyPr>
          <a:lstStyle/>
          <a:p>
            <a:pPr marL="514350" indent="-514350">
              <a:buNone/>
            </a:pPr>
            <a:r>
              <a:rPr lang="fr-FR" sz="2800" b="1" dirty="0" smtClean="0">
                <a:latin typeface="Times New Roman" pitchFamily="18" charset="0"/>
                <a:cs typeface="Times New Roman" pitchFamily="18" charset="0"/>
              </a:rPr>
              <a:t>(3) Les tâches d’un censeur</a:t>
            </a:r>
            <a:r>
              <a:rPr lang="fr-FR" sz="4000" b="1" dirty="0" smtClean="0">
                <a:latin typeface="Times New Roman" pitchFamily="18" charset="0"/>
                <a:cs typeface="Times New Roman" pitchFamily="18" charset="0"/>
              </a:rPr>
              <a:t/>
            </a:r>
            <a:br>
              <a:rPr lang="fr-FR" sz="4000" b="1" dirty="0" smtClean="0">
                <a:latin typeface="Times New Roman" pitchFamily="18" charset="0"/>
                <a:cs typeface="Times New Roman" pitchFamily="18" charset="0"/>
              </a:rPr>
            </a:br>
            <a:r>
              <a:rPr lang="fr-FR" sz="2000" dirty="0" smtClean="0">
                <a:latin typeface="Times New Roman" pitchFamily="18" charset="0"/>
                <a:cs typeface="Times New Roman" pitchFamily="18" charset="0"/>
                <a:hlinkClick r:id="rId2"/>
              </a:rPr>
              <a:t>http://fr.wikipedia.org/wiki/Amour_(film,_2012)</a:t>
            </a:r>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hlinkClick r:id="rId3"/>
              </a:rPr>
              <a:t>http://www.allocine.fr/personne/fichepersonne-14537/biographie/</a:t>
            </a:r>
            <a:endParaRPr lang="fr-FR" sz="2000" b="1" dirty="0" smtClean="0">
              <a:latin typeface="Times New Roman" pitchFamily="18" charset="0"/>
              <a:cs typeface="Times New Roman" pitchFamily="18" charset="0"/>
            </a:endParaRPr>
          </a:p>
          <a:p>
            <a:pPr marL="514350" indent="-514350">
              <a:buNone/>
            </a:pPr>
            <a:endParaRPr lang="fr-FR" b="1" dirty="0" smtClean="0">
              <a:latin typeface="Times New Roman" pitchFamily="18" charset="0"/>
              <a:cs typeface="Times New Roman" pitchFamily="18" charset="0"/>
            </a:endParaRPr>
          </a:p>
          <a:p>
            <a:pPr marL="514350" indent="-514350">
              <a:buNone/>
            </a:pPr>
            <a:r>
              <a:rPr lang="fr-FR" sz="2800" b="1" dirty="0" smtClean="0">
                <a:latin typeface="Times New Roman" pitchFamily="18" charset="0"/>
                <a:cs typeface="Times New Roman" pitchFamily="18" charset="0"/>
              </a:rPr>
              <a:t>(4) Le style journalistique</a:t>
            </a:r>
            <a:r>
              <a:rPr lang="fr-FR" b="1" dirty="0" smtClean="0">
                <a:latin typeface="Times New Roman" pitchFamily="18" charset="0"/>
                <a:cs typeface="Times New Roman" pitchFamily="18" charset="0"/>
              </a:rPr>
              <a:t/>
            </a:r>
            <a:br>
              <a:rPr lang="fr-FR" b="1" dirty="0" smtClean="0">
                <a:latin typeface="Times New Roman" pitchFamily="18" charset="0"/>
                <a:cs typeface="Times New Roman" pitchFamily="18" charset="0"/>
              </a:rPr>
            </a:br>
            <a:r>
              <a:rPr lang="fr-FR" sz="2000" dirty="0" smtClean="0">
                <a:latin typeface="Times New Roman" pitchFamily="18" charset="0"/>
                <a:cs typeface="Times New Roman" pitchFamily="18" charset="0"/>
                <a:hlinkClick r:id="rId4"/>
              </a:rPr>
              <a:t>http://www.lemonde.fr/cinema/</a:t>
            </a:r>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hlinkClick r:id="rId5"/>
              </a:rPr>
              <a:t>https://www.k12.gov.sk.ca/docs/francais/frlang/secondaire/progab20/frint7.html</a:t>
            </a:r>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hlinkClick r:id="rId6"/>
              </a:rPr>
              <a:t>http://bv.alloprof.qc.ca/f1116.aspx</a:t>
            </a:r>
            <a:endParaRPr lang="fr-FR" sz="2000" dirty="0" smtClean="0">
              <a:latin typeface="Times New Roman" pitchFamily="18" charset="0"/>
              <a:cs typeface="Times New Roman" pitchFamily="18" charset="0"/>
            </a:endParaRPr>
          </a:p>
          <a:p>
            <a:pPr marL="514350" indent="-514350">
              <a:buNone/>
            </a:pPr>
            <a:endParaRPr lang="fr-FR" sz="2000" dirty="0" smtClean="0">
              <a:latin typeface="Times New Roman" pitchFamily="18" charset="0"/>
              <a:cs typeface="Times New Roman" pitchFamily="18" charset="0"/>
            </a:endParaRPr>
          </a:p>
          <a:p>
            <a:pPr>
              <a:buNone/>
            </a:pPr>
            <a:endParaRPr lang="nl-BE" dirty="0"/>
          </a:p>
        </p:txBody>
      </p:sp>
      <p:pic>
        <p:nvPicPr>
          <p:cNvPr id="4" name="Picture 2" descr="http://lifestylers.fr/wp-content/uploads/Formations-internet-dans-le-loiret-apprendre-a-creer-son-propre-site-web-avec-les-meilleurs-outils.png"/>
          <p:cNvPicPr>
            <a:picLocks noChangeAspect="1" noChangeArrowheads="1"/>
          </p:cNvPicPr>
          <p:nvPr/>
        </p:nvPicPr>
        <p:blipFill>
          <a:blip r:embed="rId7" cstate="print"/>
          <a:srcRect/>
          <a:stretch>
            <a:fillRect/>
          </a:stretch>
        </p:blipFill>
        <p:spPr bwMode="auto">
          <a:xfrm>
            <a:off x="5870501" y="0"/>
            <a:ext cx="3273499" cy="2019819"/>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mpireonline.com/images/uploaded/amour.jpg"/>
          <p:cNvPicPr>
            <a:picLocks noChangeAspect="1" noChangeArrowheads="1"/>
          </p:cNvPicPr>
          <p:nvPr/>
        </p:nvPicPr>
        <p:blipFill>
          <a:blip r:embed="rId2" cstate="print"/>
          <a:srcRect/>
          <a:stretch>
            <a:fillRect/>
          </a:stretch>
        </p:blipFill>
        <p:spPr bwMode="auto">
          <a:xfrm>
            <a:off x="0" y="0"/>
            <a:ext cx="11651720" cy="7029400"/>
          </a:xfrm>
          <a:prstGeom prst="rect">
            <a:avLst/>
          </a:prstGeom>
          <a:noFill/>
        </p:spPr>
      </p:pic>
      <p:sp>
        <p:nvSpPr>
          <p:cNvPr id="5" name="Titel 4"/>
          <p:cNvSpPr>
            <a:spLocks noGrp="1"/>
          </p:cNvSpPr>
          <p:nvPr>
            <p:ph type="title"/>
          </p:nvPr>
        </p:nvSpPr>
        <p:spPr>
          <a:xfrm>
            <a:off x="251520" y="5085184"/>
            <a:ext cx="8229600" cy="1143000"/>
          </a:xfrm>
        </p:spPr>
        <p:txBody>
          <a:bodyPr>
            <a:normAutofit/>
          </a:bodyPr>
          <a:lstStyle/>
          <a:p>
            <a:pPr algn="l"/>
            <a:r>
              <a:rPr lang="nl-BE" sz="4000" b="1" dirty="0" smtClean="0">
                <a:solidFill>
                  <a:schemeClr val="bg1"/>
                </a:solidFill>
                <a:latin typeface="Times New Roman" pitchFamily="18" charset="0"/>
                <a:cs typeface="Times New Roman" pitchFamily="18" charset="0"/>
              </a:rPr>
              <a:t>5. La </a:t>
            </a:r>
            <a:r>
              <a:rPr lang="nl-BE" sz="4000" b="1" dirty="0" err="1" smtClean="0">
                <a:solidFill>
                  <a:schemeClr val="bg1"/>
                </a:solidFill>
                <a:latin typeface="Times New Roman" pitchFamily="18" charset="0"/>
                <a:cs typeface="Times New Roman" pitchFamily="18" charset="0"/>
              </a:rPr>
              <a:t>conclusion</a:t>
            </a:r>
            <a:endParaRPr lang="nl-BE" sz="4000" b="1" dirty="0">
              <a:solidFill>
                <a:schemeClr val="bg1"/>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48680"/>
            <a:ext cx="8229600" cy="1143000"/>
          </a:xfrm>
        </p:spPr>
        <p:txBody>
          <a:bodyPr/>
          <a:lstStyle/>
          <a:p>
            <a:pPr algn="l"/>
            <a:r>
              <a:rPr lang="fr-FR" b="1" dirty="0" smtClean="0">
                <a:latin typeface="Times New Roman" pitchFamily="18" charset="0"/>
                <a:cs typeface="Times New Roman" pitchFamily="18" charset="0"/>
              </a:rPr>
              <a:t>Conclusion</a:t>
            </a:r>
            <a:endParaRPr lang="fr-FR" b="1" dirty="0">
              <a:latin typeface="Times New Roman" pitchFamily="18" charset="0"/>
              <a:cs typeface="Times New Roman" pitchFamily="18" charset="0"/>
            </a:endParaRPr>
          </a:p>
        </p:txBody>
      </p:sp>
      <p:sp>
        <p:nvSpPr>
          <p:cNvPr id="3" name="Tijdelijke aanduiding voor inhoud 2"/>
          <p:cNvSpPr>
            <a:spLocks noGrp="1"/>
          </p:cNvSpPr>
          <p:nvPr>
            <p:ph idx="1"/>
          </p:nvPr>
        </p:nvSpPr>
        <p:spPr>
          <a:xfrm>
            <a:off x="467544" y="1988840"/>
            <a:ext cx="8676456" cy="4525963"/>
          </a:xfrm>
        </p:spPr>
        <p:txBody>
          <a:bodyPr>
            <a:normAutofit lnSpcReduction="10000"/>
          </a:bodyPr>
          <a:lstStyle/>
          <a:p>
            <a:pPr>
              <a:buNone/>
            </a:pPr>
            <a:r>
              <a:rPr lang="fr-FR" sz="2800" b="1" dirty="0" smtClean="0">
                <a:latin typeface="Times New Roman" pitchFamily="18" charset="0"/>
                <a:cs typeface="Times New Roman" pitchFamily="18" charset="0"/>
              </a:rPr>
              <a:t>À la fin de cette Webquest…,</a:t>
            </a:r>
          </a:p>
          <a:p>
            <a:pPr marL="514350" indent="-514350">
              <a:buAutoNum type="arabicParenBoth"/>
            </a:pPr>
            <a:r>
              <a:rPr lang="fr-FR" sz="2400" dirty="0" smtClean="0">
                <a:latin typeface="Times New Roman" pitchFamily="18" charset="0"/>
                <a:cs typeface="Times New Roman" pitchFamily="18" charset="0"/>
              </a:rPr>
              <a:t>vous savez écrire un résumé.</a:t>
            </a:r>
          </a:p>
          <a:p>
            <a:pPr marL="514350" indent="-514350">
              <a:buAutoNum type="arabicParenBoth"/>
            </a:pPr>
            <a:r>
              <a:rPr lang="fr-FR" sz="2400" dirty="0" smtClean="0">
                <a:latin typeface="Times New Roman" pitchFamily="18" charset="0"/>
                <a:cs typeface="Times New Roman" pitchFamily="18" charset="0"/>
              </a:rPr>
              <a:t>vous savez raconter de façon détaillée l’histoire du film « Amour ». </a:t>
            </a:r>
          </a:p>
          <a:p>
            <a:pPr marL="514350" indent="-514350">
              <a:buAutoNum type="arabicParenBoth"/>
            </a:pPr>
            <a:r>
              <a:rPr lang="fr-FR" sz="2400" dirty="0" smtClean="0">
                <a:latin typeface="Times New Roman" pitchFamily="18" charset="0"/>
                <a:cs typeface="Times New Roman" pitchFamily="18" charset="0"/>
              </a:rPr>
              <a:t>vous êtes capables de faire une analyse approfondie du film.</a:t>
            </a:r>
          </a:p>
          <a:p>
            <a:pPr marL="514350" indent="-514350">
              <a:buAutoNum type="arabicParenBoth"/>
            </a:pPr>
            <a:r>
              <a:rPr lang="fr-FR" sz="2400" dirty="0" smtClean="0">
                <a:latin typeface="Times New Roman" pitchFamily="18" charset="0"/>
                <a:cs typeface="Times New Roman" pitchFamily="18" charset="0"/>
              </a:rPr>
              <a:t>vous  êtes capables de chercher des informations supplémentaires (du film, du réalisateur…).</a:t>
            </a:r>
          </a:p>
          <a:p>
            <a:pPr marL="514350" indent="-514350">
              <a:buAutoNum type="arabicParenBoth"/>
            </a:pPr>
            <a:r>
              <a:rPr lang="fr-FR" sz="2400" dirty="0" smtClean="0">
                <a:latin typeface="Times New Roman" pitchFamily="18" charset="0"/>
                <a:cs typeface="Times New Roman" pitchFamily="18" charset="0"/>
              </a:rPr>
              <a:t>vous savez rédiger une fiche technique.</a:t>
            </a:r>
          </a:p>
          <a:p>
            <a:pPr marL="514350" indent="-514350">
              <a:buAutoNum type="arabicParenBoth"/>
            </a:pPr>
            <a:r>
              <a:rPr lang="fr-FR" sz="2400" dirty="0" smtClean="0">
                <a:latin typeface="Times New Roman" pitchFamily="18" charset="0"/>
                <a:cs typeface="Times New Roman" pitchFamily="18" charset="0"/>
              </a:rPr>
              <a:t>vous savez déterminer les différents éléments d’une critique.</a:t>
            </a:r>
          </a:p>
          <a:p>
            <a:pPr marL="514350" indent="-514350">
              <a:buAutoNum type="arabicParenBoth"/>
            </a:pPr>
            <a:r>
              <a:rPr lang="fr-FR" sz="2400" dirty="0" smtClean="0">
                <a:latin typeface="Times New Roman" pitchFamily="18" charset="0"/>
                <a:cs typeface="Times New Roman" pitchFamily="18" charset="0"/>
              </a:rPr>
              <a:t>vous êtes capables d’intégrer ces éléments dans votre propre critique du film « Amour ». </a:t>
            </a:r>
          </a:p>
          <a:p>
            <a:pPr>
              <a:buNone/>
            </a:pPr>
            <a:endParaRPr lang="fr-FR" dirty="0" smtClean="0">
              <a:latin typeface="Times New Roman" pitchFamily="18" charset="0"/>
              <a:cs typeface="Times New Roman" pitchFamily="18" charset="0"/>
            </a:endParaRPr>
          </a:p>
          <a:p>
            <a:pPr>
              <a:buNone/>
            </a:pPr>
            <a:endParaRPr lang="fr-FR" dirty="0">
              <a:latin typeface="Times New Roman" pitchFamily="18" charset="0"/>
              <a:cs typeface="Times New Roman" pitchFamily="18" charset="0"/>
            </a:endParaRPr>
          </a:p>
        </p:txBody>
      </p:sp>
      <p:pic>
        <p:nvPicPr>
          <p:cNvPr id="3074" name="Picture 2" descr="https://cindybruchman.files.wordpress.com/2013/10/amour-movie-1.jpg"/>
          <p:cNvPicPr>
            <a:picLocks noChangeAspect="1" noChangeArrowheads="1"/>
          </p:cNvPicPr>
          <p:nvPr/>
        </p:nvPicPr>
        <p:blipFill>
          <a:blip r:embed="rId2" cstate="print">
            <a:grayscl/>
            <a:lum bright="20000"/>
          </a:blip>
          <a:srcRect/>
          <a:stretch>
            <a:fillRect/>
          </a:stretch>
        </p:blipFill>
        <p:spPr bwMode="auto">
          <a:xfrm rot="1004728">
            <a:off x="5359394" y="620566"/>
            <a:ext cx="3285305" cy="195048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mpireonline.com/images/uploaded/amour.jpg"/>
          <p:cNvPicPr>
            <a:picLocks noChangeAspect="1" noChangeArrowheads="1"/>
          </p:cNvPicPr>
          <p:nvPr/>
        </p:nvPicPr>
        <p:blipFill>
          <a:blip r:embed="rId2" cstate="print"/>
          <a:srcRect/>
          <a:stretch>
            <a:fillRect/>
          </a:stretch>
        </p:blipFill>
        <p:spPr bwMode="auto">
          <a:xfrm>
            <a:off x="0" y="0"/>
            <a:ext cx="11651720" cy="7029400"/>
          </a:xfrm>
          <a:prstGeom prst="rect">
            <a:avLst/>
          </a:prstGeom>
          <a:noFill/>
        </p:spPr>
      </p:pic>
      <p:sp>
        <p:nvSpPr>
          <p:cNvPr id="5" name="Titel 4"/>
          <p:cNvSpPr>
            <a:spLocks noGrp="1"/>
          </p:cNvSpPr>
          <p:nvPr>
            <p:ph type="title"/>
          </p:nvPr>
        </p:nvSpPr>
        <p:spPr>
          <a:xfrm>
            <a:off x="251520" y="5085184"/>
            <a:ext cx="8229600" cy="1143000"/>
          </a:xfrm>
        </p:spPr>
        <p:txBody>
          <a:bodyPr>
            <a:normAutofit/>
          </a:bodyPr>
          <a:lstStyle/>
          <a:p>
            <a:pPr algn="l"/>
            <a:r>
              <a:rPr lang="nl-BE" sz="4000" b="1" dirty="0" smtClean="0">
                <a:solidFill>
                  <a:schemeClr val="bg1"/>
                </a:solidFill>
                <a:latin typeface="Times New Roman" pitchFamily="18" charset="0"/>
                <a:cs typeface="Times New Roman" pitchFamily="18" charset="0"/>
              </a:rPr>
              <a:t>6. L’ </a:t>
            </a:r>
            <a:r>
              <a:rPr lang="nl-BE" sz="4000" b="1" dirty="0" err="1" smtClean="0">
                <a:solidFill>
                  <a:schemeClr val="bg1"/>
                </a:solidFill>
                <a:latin typeface="Times New Roman" pitchFamily="18" charset="0"/>
                <a:cs typeface="Times New Roman" pitchFamily="18" charset="0"/>
              </a:rPr>
              <a:t>évaluation</a:t>
            </a:r>
            <a:endParaRPr lang="nl-BE" sz="4000" b="1" dirty="0">
              <a:solidFill>
                <a:schemeClr val="bg1"/>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fr-FR" b="1" dirty="0" smtClean="0">
                <a:latin typeface="Times New Roman" pitchFamily="18" charset="0"/>
                <a:cs typeface="Times New Roman" pitchFamily="18" charset="0"/>
              </a:rPr>
              <a:t>Évaluation</a:t>
            </a:r>
            <a:endParaRPr lang="fr-FR" b="1" dirty="0">
              <a:latin typeface="Times New Roman" pitchFamily="18" charset="0"/>
              <a:cs typeface="Times New Roman" pitchFamily="18" charset="0"/>
            </a:endParaRPr>
          </a:p>
        </p:txBody>
      </p:sp>
      <p:graphicFrame>
        <p:nvGraphicFramePr>
          <p:cNvPr id="6" name="Tijdelijke aanduiding voor inhoud 5"/>
          <p:cNvGraphicFramePr>
            <a:graphicFrameLocks noGrp="1"/>
          </p:cNvGraphicFramePr>
          <p:nvPr>
            <p:ph idx="1"/>
          </p:nvPr>
        </p:nvGraphicFramePr>
        <p:xfrm>
          <a:off x="539552" y="1340768"/>
          <a:ext cx="8003232" cy="4881880"/>
        </p:xfrm>
        <a:graphic>
          <a:graphicData uri="http://schemas.openxmlformats.org/drawingml/2006/table">
            <a:tbl>
              <a:tblPr firstRow="1" bandRow="1">
                <a:tableStyleId>{5940675A-B579-460E-94D1-54222C63F5DA}</a:tableStyleId>
              </a:tblPr>
              <a:tblGrid>
                <a:gridCol w="5770984"/>
                <a:gridCol w="2232248"/>
              </a:tblGrid>
              <a:tr h="370840">
                <a:tc>
                  <a:txBody>
                    <a:bodyPr/>
                    <a:lstStyle/>
                    <a:p>
                      <a:r>
                        <a:rPr lang="fr-FR" sz="2000" b="1" noProof="0" dirty="0" smtClean="0">
                          <a:solidFill>
                            <a:schemeClr val="tx1"/>
                          </a:solidFill>
                          <a:latin typeface="Times New Roman" pitchFamily="18" charset="0"/>
                          <a:cs typeface="Times New Roman" pitchFamily="18" charset="0"/>
                        </a:rPr>
                        <a:t>LES DIFFÉRENTES ÉTAPES</a:t>
                      </a:r>
                      <a:endParaRPr lang="fr-FR" sz="2000" b="1" noProof="0" dirty="0">
                        <a:solidFill>
                          <a:schemeClr val="tx1"/>
                        </a:solidFill>
                        <a:latin typeface="Times New Roman" pitchFamily="18" charset="0"/>
                        <a:cs typeface="Times New Roman" pitchFamily="18" charset="0"/>
                      </a:endParaRPr>
                    </a:p>
                  </a:txBody>
                  <a:tcPr>
                    <a:solidFill>
                      <a:schemeClr val="bg1">
                        <a:lumMod val="85000"/>
                      </a:schemeClr>
                    </a:solidFill>
                  </a:tcPr>
                </a:tc>
                <a:tc>
                  <a:txBody>
                    <a:bodyPr/>
                    <a:lstStyle/>
                    <a:p>
                      <a:pPr algn="r"/>
                      <a:r>
                        <a:rPr lang="fr-FR" b="1" noProof="0" dirty="0" smtClean="0">
                          <a:solidFill>
                            <a:schemeClr val="tx1"/>
                          </a:solidFill>
                          <a:latin typeface="Times New Roman" pitchFamily="18" charset="0"/>
                          <a:cs typeface="Times New Roman" pitchFamily="18" charset="0"/>
                        </a:rPr>
                        <a:t>/50</a:t>
                      </a:r>
                      <a:endParaRPr lang="fr-FR" b="1" noProof="0" dirty="0">
                        <a:solidFill>
                          <a:schemeClr val="tx1"/>
                        </a:solidFill>
                        <a:latin typeface="Times New Roman" pitchFamily="18" charset="0"/>
                        <a:cs typeface="Times New Roman" pitchFamily="18" charset="0"/>
                      </a:endParaRPr>
                    </a:p>
                  </a:txBody>
                  <a:tcPr>
                    <a:solidFill>
                      <a:schemeClr val="bg1">
                        <a:lumMod val="85000"/>
                      </a:schemeClr>
                    </a:solidFill>
                  </a:tcPr>
                </a:tc>
              </a:tr>
              <a:tr h="370840">
                <a:tc>
                  <a:txBody>
                    <a:bodyPr/>
                    <a:lstStyle/>
                    <a:p>
                      <a:r>
                        <a:rPr lang="fr-FR" b="1" noProof="0" dirty="0" smtClean="0">
                          <a:latin typeface="Times New Roman" pitchFamily="18" charset="0"/>
                          <a:cs typeface="Times New Roman" pitchFamily="18" charset="0"/>
                        </a:rPr>
                        <a:t>(1) Faire un résumé</a:t>
                      </a:r>
                      <a:endParaRPr lang="fr-FR" b="1" noProof="0" dirty="0">
                        <a:latin typeface="Times New Roman" pitchFamily="18" charset="0"/>
                        <a:cs typeface="Times New Roman" pitchFamily="18" charset="0"/>
                      </a:endParaRPr>
                    </a:p>
                  </a:txBody>
                  <a:tcPr/>
                </a:tc>
                <a:tc>
                  <a:txBody>
                    <a:bodyPr/>
                    <a:lstStyle/>
                    <a:p>
                      <a:pPr algn="r"/>
                      <a:r>
                        <a:rPr lang="fr-FR" b="1" noProof="0" dirty="0" smtClean="0">
                          <a:latin typeface="Times New Roman" pitchFamily="18" charset="0"/>
                          <a:cs typeface="Times New Roman" pitchFamily="18" charset="0"/>
                        </a:rPr>
                        <a:t>/5</a:t>
                      </a:r>
                      <a:endParaRPr lang="fr-FR" b="1" noProof="0" dirty="0">
                        <a:latin typeface="Times New Roman" pitchFamily="18" charset="0"/>
                        <a:cs typeface="Times New Roman" pitchFamily="18" charset="0"/>
                      </a:endParaRPr>
                    </a:p>
                  </a:txBody>
                  <a:tcPr/>
                </a:tc>
              </a:tr>
              <a:tr h="370840">
                <a:tc>
                  <a:txBody>
                    <a:bodyPr/>
                    <a:lstStyle/>
                    <a:p>
                      <a:r>
                        <a:rPr lang="fr-FR" b="1" noProof="0" dirty="0" smtClean="0">
                          <a:latin typeface="Times New Roman" pitchFamily="18" charset="0"/>
                          <a:cs typeface="Times New Roman" pitchFamily="18" charset="0"/>
                        </a:rPr>
                        <a:t>(2) Les différentes</a:t>
                      </a:r>
                      <a:r>
                        <a:rPr lang="fr-FR" b="1" baseline="0" noProof="0" dirty="0" smtClean="0">
                          <a:latin typeface="Times New Roman" pitchFamily="18" charset="0"/>
                          <a:cs typeface="Times New Roman" pitchFamily="18" charset="0"/>
                        </a:rPr>
                        <a:t> fragments</a:t>
                      </a:r>
                      <a:r>
                        <a:rPr lang="fr-FR" baseline="0" noProof="0" dirty="0" smtClean="0">
                          <a:latin typeface="Times New Roman" pitchFamily="18" charset="0"/>
                          <a:cs typeface="Times New Roman" pitchFamily="18" charset="0"/>
                        </a:rPr>
                        <a:t/>
                      </a:r>
                      <a:br>
                        <a:rPr lang="fr-FR" baseline="0" noProof="0" dirty="0" smtClean="0">
                          <a:latin typeface="Times New Roman" pitchFamily="18" charset="0"/>
                          <a:cs typeface="Times New Roman" pitchFamily="18" charset="0"/>
                        </a:rPr>
                      </a:br>
                      <a:r>
                        <a:rPr lang="fr-FR" baseline="0" noProof="0" dirty="0" smtClean="0">
                          <a:latin typeface="Times New Roman" pitchFamily="18" charset="0"/>
                          <a:cs typeface="Times New Roman" pitchFamily="18" charset="0"/>
                        </a:rPr>
                        <a:t>        A. Fragment 1: les questions</a:t>
                      </a:r>
                    </a:p>
                    <a:p>
                      <a:r>
                        <a:rPr lang="fr-FR" baseline="0" noProof="0" dirty="0" smtClean="0">
                          <a:latin typeface="Times New Roman" pitchFamily="18" charset="0"/>
                          <a:cs typeface="Times New Roman" pitchFamily="18" charset="0"/>
                        </a:rPr>
                        <a:t>        B. Fragment 2: un débat</a:t>
                      </a:r>
                      <a:br>
                        <a:rPr lang="fr-FR" baseline="0" noProof="0" dirty="0" smtClean="0">
                          <a:latin typeface="Times New Roman" pitchFamily="18" charset="0"/>
                          <a:cs typeface="Times New Roman" pitchFamily="18" charset="0"/>
                        </a:rPr>
                      </a:br>
                      <a:r>
                        <a:rPr lang="fr-FR" baseline="0" noProof="0" dirty="0" smtClean="0">
                          <a:latin typeface="Times New Roman" pitchFamily="18" charset="0"/>
                          <a:cs typeface="Times New Roman" pitchFamily="18" charset="0"/>
                        </a:rPr>
                        <a:t>        C. Fragment 3: information sur Internet                 </a:t>
                      </a:r>
                      <a:br>
                        <a:rPr lang="fr-FR" baseline="0" noProof="0" dirty="0" smtClean="0">
                          <a:latin typeface="Times New Roman" pitchFamily="18" charset="0"/>
                          <a:cs typeface="Times New Roman" pitchFamily="18" charset="0"/>
                        </a:rPr>
                      </a:br>
                      <a:r>
                        <a:rPr lang="fr-FR" baseline="0" noProof="0" dirty="0" smtClean="0">
                          <a:latin typeface="Times New Roman" pitchFamily="18" charset="0"/>
                          <a:cs typeface="Times New Roman" pitchFamily="18" charset="0"/>
                        </a:rPr>
                        <a:t>        D. Les derniers fragments: les thèses</a:t>
                      </a:r>
                    </a:p>
                    <a:p>
                      <a:r>
                        <a:rPr lang="fr-FR" baseline="0" noProof="0" dirty="0" smtClean="0">
                          <a:latin typeface="Times New Roman" pitchFamily="18" charset="0"/>
                          <a:cs typeface="Times New Roman" pitchFamily="18" charset="0"/>
                        </a:rPr>
                        <a:t>        E. Une analyse en clase</a:t>
                      </a:r>
                      <a:br>
                        <a:rPr lang="fr-FR" baseline="0" noProof="0" dirty="0" smtClean="0">
                          <a:latin typeface="Times New Roman" pitchFamily="18" charset="0"/>
                          <a:cs typeface="Times New Roman" pitchFamily="18" charset="0"/>
                        </a:rPr>
                      </a:br>
                      <a:r>
                        <a:rPr lang="fr-FR" baseline="0" noProof="0" dirty="0" smtClean="0">
                          <a:latin typeface="Times New Roman" pitchFamily="18" charset="0"/>
                          <a:cs typeface="Times New Roman" pitchFamily="18" charset="0"/>
                        </a:rPr>
                        <a:t>                 </a:t>
                      </a:r>
                      <a:endParaRPr lang="fr-FR" noProof="0" dirty="0">
                        <a:latin typeface="Times New Roman" pitchFamily="18" charset="0"/>
                        <a:cs typeface="Times New Roman" pitchFamily="18" charset="0"/>
                      </a:endParaRPr>
                    </a:p>
                  </a:txBody>
                  <a:tcPr/>
                </a:tc>
                <a:tc>
                  <a:txBody>
                    <a:bodyPr/>
                    <a:lstStyle/>
                    <a:p>
                      <a:pPr algn="r"/>
                      <a:r>
                        <a:rPr lang="fr-FR" b="1" noProof="0" dirty="0" smtClean="0">
                          <a:latin typeface="Times New Roman" pitchFamily="18" charset="0"/>
                          <a:cs typeface="Times New Roman" pitchFamily="18" charset="0"/>
                        </a:rPr>
                        <a:t>/25</a:t>
                      </a:r>
                      <a:br>
                        <a:rPr lang="fr-FR" b="1" noProof="0" dirty="0" smtClean="0">
                          <a:latin typeface="Times New Roman" pitchFamily="18" charset="0"/>
                          <a:cs typeface="Times New Roman" pitchFamily="18" charset="0"/>
                        </a:rPr>
                      </a:br>
                      <a:r>
                        <a:rPr lang="fr-FR" b="0" noProof="0" dirty="0" smtClean="0">
                          <a:latin typeface="Times New Roman" pitchFamily="18" charset="0"/>
                          <a:cs typeface="Times New Roman" pitchFamily="18" charset="0"/>
                        </a:rPr>
                        <a:t>/5</a:t>
                      </a:r>
                    </a:p>
                    <a:p>
                      <a:pPr algn="r"/>
                      <a:r>
                        <a:rPr lang="fr-FR" b="0" noProof="0" dirty="0" smtClean="0">
                          <a:latin typeface="Times New Roman" pitchFamily="18" charset="0"/>
                          <a:cs typeface="Times New Roman" pitchFamily="18" charset="0"/>
                        </a:rPr>
                        <a:t>/5</a:t>
                      </a:r>
                    </a:p>
                    <a:p>
                      <a:pPr algn="r"/>
                      <a:r>
                        <a:rPr lang="fr-FR" b="0" noProof="0" dirty="0" smtClean="0">
                          <a:latin typeface="Times New Roman" pitchFamily="18" charset="0"/>
                          <a:cs typeface="Times New Roman" pitchFamily="18" charset="0"/>
                        </a:rPr>
                        <a:t>/5</a:t>
                      </a:r>
                    </a:p>
                    <a:p>
                      <a:pPr algn="r"/>
                      <a:r>
                        <a:rPr lang="fr-FR" b="0" noProof="0" dirty="0" smtClean="0">
                          <a:latin typeface="Times New Roman" pitchFamily="18" charset="0"/>
                          <a:cs typeface="Times New Roman" pitchFamily="18" charset="0"/>
                        </a:rPr>
                        <a:t>/5</a:t>
                      </a:r>
                    </a:p>
                    <a:p>
                      <a:pPr algn="r"/>
                      <a:r>
                        <a:rPr lang="fr-FR" b="0" noProof="0" dirty="0" smtClean="0">
                          <a:latin typeface="Times New Roman" pitchFamily="18" charset="0"/>
                          <a:cs typeface="Times New Roman" pitchFamily="18" charset="0"/>
                        </a:rPr>
                        <a:t>/5</a:t>
                      </a:r>
                      <a:endParaRPr lang="fr-FR" b="1" noProof="0" dirty="0">
                        <a:latin typeface="Times New Roman" pitchFamily="18" charset="0"/>
                        <a:cs typeface="Times New Roman" pitchFamily="18" charset="0"/>
                      </a:endParaRPr>
                    </a:p>
                  </a:txBody>
                  <a:tcPr/>
                </a:tc>
              </a:tr>
              <a:tr h="370840">
                <a:tc>
                  <a:txBody>
                    <a:bodyPr/>
                    <a:lstStyle/>
                    <a:p>
                      <a:r>
                        <a:rPr lang="fr-FR" b="1" noProof="0" dirty="0" smtClean="0">
                          <a:latin typeface="Times New Roman" pitchFamily="18" charset="0"/>
                          <a:cs typeface="Times New Roman" pitchFamily="18" charset="0"/>
                        </a:rPr>
                        <a:t>(3) Les tâches d’un censeur</a:t>
                      </a:r>
                      <a:r>
                        <a:rPr lang="fr-FR" noProof="0" dirty="0" smtClean="0">
                          <a:latin typeface="Times New Roman" pitchFamily="18" charset="0"/>
                          <a:cs typeface="Times New Roman" pitchFamily="18" charset="0"/>
                        </a:rPr>
                        <a:t/>
                      </a:r>
                      <a:br>
                        <a:rPr lang="fr-FR" noProof="0" dirty="0" smtClean="0">
                          <a:latin typeface="Times New Roman" pitchFamily="18" charset="0"/>
                          <a:cs typeface="Times New Roman" pitchFamily="18" charset="0"/>
                        </a:rPr>
                      </a:br>
                      <a:r>
                        <a:rPr lang="fr-FR" noProof="0" dirty="0" smtClean="0">
                          <a:latin typeface="Times New Roman" pitchFamily="18" charset="0"/>
                          <a:cs typeface="Times New Roman" pitchFamily="18" charset="0"/>
                        </a:rPr>
                        <a:t>        a.</a:t>
                      </a:r>
                      <a:r>
                        <a:rPr lang="fr-FR" baseline="0" noProof="0" dirty="0" smtClean="0">
                          <a:latin typeface="Times New Roman" pitchFamily="18" charset="0"/>
                          <a:cs typeface="Times New Roman" pitchFamily="18" charset="0"/>
                        </a:rPr>
                        <a:t> faire un collage de l’info supplémentaire</a:t>
                      </a:r>
                      <a:br>
                        <a:rPr lang="fr-FR" baseline="0" noProof="0" dirty="0" smtClean="0">
                          <a:latin typeface="Times New Roman" pitchFamily="18" charset="0"/>
                          <a:cs typeface="Times New Roman" pitchFamily="18" charset="0"/>
                        </a:rPr>
                      </a:br>
                      <a:r>
                        <a:rPr lang="fr-FR" baseline="0" noProof="0" dirty="0" smtClean="0">
                          <a:latin typeface="Times New Roman" pitchFamily="18" charset="0"/>
                          <a:cs typeface="Times New Roman" pitchFamily="18" charset="0"/>
                        </a:rPr>
                        <a:t>        b. chercher une photo captivante</a:t>
                      </a:r>
                      <a:r>
                        <a:rPr lang="fr-FR" noProof="0" dirty="0" smtClean="0">
                          <a:latin typeface="Times New Roman" pitchFamily="18" charset="0"/>
                          <a:cs typeface="Times New Roman" pitchFamily="18" charset="0"/>
                        </a:rPr>
                        <a:t/>
                      </a:r>
                      <a:br>
                        <a:rPr lang="fr-FR" noProof="0" dirty="0" smtClean="0">
                          <a:latin typeface="Times New Roman" pitchFamily="18" charset="0"/>
                          <a:cs typeface="Times New Roman" pitchFamily="18" charset="0"/>
                        </a:rPr>
                      </a:br>
                      <a:endParaRPr lang="fr-FR" noProof="0" dirty="0">
                        <a:latin typeface="Times New Roman" pitchFamily="18" charset="0"/>
                        <a:cs typeface="Times New Roman" pitchFamily="18" charset="0"/>
                      </a:endParaRPr>
                    </a:p>
                  </a:txBody>
                  <a:tcPr/>
                </a:tc>
                <a:tc>
                  <a:txBody>
                    <a:bodyPr/>
                    <a:lstStyle/>
                    <a:p>
                      <a:pPr algn="r"/>
                      <a:r>
                        <a:rPr lang="fr-FR" b="1" noProof="0" dirty="0" smtClean="0">
                          <a:latin typeface="Times New Roman" pitchFamily="18" charset="0"/>
                          <a:cs typeface="Times New Roman" pitchFamily="18" charset="0"/>
                        </a:rPr>
                        <a:t>/10</a:t>
                      </a:r>
                    </a:p>
                    <a:p>
                      <a:pPr algn="r"/>
                      <a:r>
                        <a:rPr lang="fr-FR" b="0" noProof="0" dirty="0" smtClean="0">
                          <a:latin typeface="Times New Roman" pitchFamily="18" charset="0"/>
                          <a:cs typeface="Times New Roman" pitchFamily="18" charset="0"/>
                        </a:rPr>
                        <a:t>/8</a:t>
                      </a:r>
                    </a:p>
                    <a:p>
                      <a:pPr algn="r"/>
                      <a:r>
                        <a:rPr lang="fr-FR" b="0" noProof="0" dirty="0" smtClean="0">
                          <a:latin typeface="Times New Roman" pitchFamily="18" charset="0"/>
                          <a:cs typeface="Times New Roman" pitchFamily="18" charset="0"/>
                        </a:rPr>
                        <a:t>/2</a:t>
                      </a:r>
                      <a:endParaRPr lang="fr-FR" b="0" noProof="0" dirty="0">
                        <a:latin typeface="Times New Roman" pitchFamily="18" charset="0"/>
                        <a:cs typeface="Times New Roman" pitchFamily="18" charset="0"/>
                      </a:endParaRPr>
                    </a:p>
                  </a:txBody>
                  <a:tcPr/>
                </a:tc>
              </a:tr>
              <a:tr h="370840">
                <a:tc>
                  <a:txBody>
                    <a:bodyPr/>
                    <a:lstStyle/>
                    <a:p>
                      <a:r>
                        <a:rPr lang="fr-FR" b="1" noProof="0" dirty="0" smtClean="0">
                          <a:latin typeface="Times New Roman" pitchFamily="18" charset="0"/>
                          <a:cs typeface="Times New Roman" pitchFamily="18" charset="0"/>
                        </a:rPr>
                        <a:t>(4) Le style journalistique</a:t>
                      </a:r>
                      <a:r>
                        <a:rPr lang="fr-FR" noProof="0" dirty="0" smtClean="0">
                          <a:latin typeface="Times New Roman" pitchFamily="18" charset="0"/>
                          <a:cs typeface="Times New Roman" pitchFamily="18" charset="0"/>
                        </a:rPr>
                        <a:t/>
                      </a:r>
                      <a:br>
                        <a:rPr lang="fr-FR" noProof="0" dirty="0" smtClean="0">
                          <a:latin typeface="Times New Roman" pitchFamily="18" charset="0"/>
                          <a:cs typeface="Times New Roman" pitchFamily="18" charset="0"/>
                        </a:rPr>
                      </a:br>
                      <a:r>
                        <a:rPr lang="fr-FR" noProof="0" dirty="0" smtClean="0">
                          <a:latin typeface="Times New Roman" pitchFamily="18" charset="0"/>
                          <a:cs typeface="Times New Roman" pitchFamily="18" charset="0"/>
                        </a:rPr>
                        <a:t>        a. donner la structure</a:t>
                      </a:r>
                      <a:r>
                        <a:rPr lang="fr-FR" baseline="0" noProof="0" dirty="0" smtClean="0">
                          <a:latin typeface="Times New Roman" pitchFamily="18" charset="0"/>
                          <a:cs typeface="Times New Roman" pitchFamily="18" charset="0"/>
                        </a:rPr>
                        <a:t> de quelques critiques</a:t>
                      </a:r>
                      <a:br>
                        <a:rPr lang="fr-FR" baseline="0" noProof="0" dirty="0" smtClean="0">
                          <a:latin typeface="Times New Roman" pitchFamily="18" charset="0"/>
                          <a:cs typeface="Times New Roman" pitchFamily="18" charset="0"/>
                        </a:rPr>
                      </a:br>
                      <a:r>
                        <a:rPr lang="fr-FR" baseline="0" noProof="0" dirty="0" smtClean="0">
                          <a:latin typeface="Times New Roman" pitchFamily="18" charset="0"/>
                          <a:cs typeface="Times New Roman" pitchFamily="18" charset="0"/>
                        </a:rPr>
                        <a:t>        b. faire un schéma de votre propre critique</a:t>
                      </a:r>
                      <a:r>
                        <a:rPr lang="fr-FR" noProof="0" dirty="0" smtClean="0">
                          <a:latin typeface="Times New Roman" pitchFamily="18" charset="0"/>
                          <a:cs typeface="Times New Roman" pitchFamily="18" charset="0"/>
                        </a:rPr>
                        <a:t> </a:t>
                      </a:r>
                      <a:endParaRPr lang="fr-FR" noProof="0" dirty="0">
                        <a:latin typeface="Times New Roman" pitchFamily="18" charset="0"/>
                        <a:cs typeface="Times New Roman" pitchFamily="18" charset="0"/>
                      </a:endParaRPr>
                    </a:p>
                  </a:txBody>
                  <a:tcPr/>
                </a:tc>
                <a:tc>
                  <a:txBody>
                    <a:bodyPr/>
                    <a:lstStyle/>
                    <a:p>
                      <a:pPr algn="r"/>
                      <a:r>
                        <a:rPr lang="fr-FR" b="1" noProof="0" dirty="0" smtClean="0">
                          <a:latin typeface="Times New Roman" pitchFamily="18" charset="0"/>
                          <a:cs typeface="Times New Roman" pitchFamily="18" charset="0"/>
                        </a:rPr>
                        <a:t>/10</a:t>
                      </a:r>
                    </a:p>
                    <a:p>
                      <a:pPr algn="r"/>
                      <a:r>
                        <a:rPr lang="fr-FR" b="0" noProof="0" dirty="0" smtClean="0">
                          <a:latin typeface="Times New Roman" pitchFamily="18" charset="0"/>
                          <a:cs typeface="Times New Roman" pitchFamily="18" charset="0"/>
                        </a:rPr>
                        <a:t>/3</a:t>
                      </a:r>
                    </a:p>
                    <a:p>
                      <a:pPr algn="r"/>
                      <a:r>
                        <a:rPr lang="fr-FR" b="0" noProof="0" dirty="0" smtClean="0">
                          <a:latin typeface="Times New Roman" pitchFamily="18" charset="0"/>
                          <a:cs typeface="Times New Roman" pitchFamily="18" charset="0"/>
                        </a:rPr>
                        <a:t>/7</a:t>
                      </a:r>
                      <a:endParaRPr lang="fr-FR" b="0" noProof="0" dirty="0">
                        <a:latin typeface="Times New Roman" pitchFamily="18" charset="0"/>
                        <a:cs typeface="Times New Roman" pitchFamily="18"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nvPr>
        </p:nvGraphicFramePr>
        <p:xfrm>
          <a:off x="251520" y="188640"/>
          <a:ext cx="8229600" cy="5852160"/>
        </p:xfrm>
        <a:graphic>
          <a:graphicData uri="http://schemas.openxmlformats.org/drawingml/2006/table">
            <a:tbl>
              <a:tblPr firstRow="1" bandRow="1">
                <a:tableStyleId>{5940675A-B579-460E-94D1-54222C63F5DA}</a:tableStyleId>
              </a:tblPr>
              <a:tblGrid>
                <a:gridCol w="6048672"/>
                <a:gridCol w="2180928"/>
              </a:tblGrid>
              <a:tr h="296600">
                <a:tc>
                  <a:txBody>
                    <a:bodyPr/>
                    <a:lstStyle/>
                    <a:p>
                      <a:r>
                        <a:rPr lang="fr-FR" sz="1800" b="1" noProof="0" dirty="0" smtClean="0">
                          <a:latin typeface="Times New Roman" pitchFamily="18" charset="0"/>
                          <a:cs typeface="Times New Roman" pitchFamily="18" charset="0"/>
                        </a:rPr>
                        <a:t>LA TÂCHE FINALE: ÉCRIRE UNE CRITIQUE</a:t>
                      </a:r>
                      <a:endParaRPr lang="fr-FR" sz="1800" b="1" noProof="0" dirty="0">
                        <a:latin typeface="Times New Roman" pitchFamily="18" charset="0"/>
                        <a:cs typeface="Times New Roman" pitchFamily="18" charset="0"/>
                      </a:endParaRPr>
                    </a:p>
                  </a:txBody>
                  <a:tcPr>
                    <a:solidFill>
                      <a:schemeClr val="bg1">
                        <a:lumMod val="85000"/>
                      </a:schemeClr>
                    </a:solidFill>
                  </a:tcPr>
                </a:tc>
                <a:tc>
                  <a:txBody>
                    <a:bodyPr/>
                    <a:lstStyle/>
                    <a:p>
                      <a:pPr algn="r"/>
                      <a:r>
                        <a:rPr lang="nl-BE" sz="1800" b="1" dirty="0" smtClean="0">
                          <a:latin typeface="Times New Roman" pitchFamily="18" charset="0"/>
                          <a:cs typeface="Times New Roman" pitchFamily="18" charset="0"/>
                        </a:rPr>
                        <a:t>/45</a:t>
                      </a:r>
                      <a:endParaRPr lang="nl-BE" sz="1800" b="1" dirty="0">
                        <a:latin typeface="Times New Roman" pitchFamily="18" charset="0"/>
                        <a:cs typeface="Times New Roman" pitchFamily="18" charset="0"/>
                      </a:endParaRPr>
                    </a:p>
                  </a:txBody>
                  <a:tcPr>
                    <a:solidFill>
                      <a:schemeClr val="bg1">
                        <a:lumMod val="85000"/>
                      </a:schemeClr>
                    </a:solidFill>
                  </a:tcPr>
                </a:tc>
              </a:tr>
              <a:tr h="300720">
                <a:tc>
                  <a:txBody>
                    <a:bodyPr/>
                    <a:lstStyle/>
                    <a:p>
                      <a:pPr marL="342900" indent="-342900">
                        <a:buNone/>
                      </a:pPr>
                      <a:r>
                        <a:rPr lang="fr-FR" sz="1800" b="1" noProof="0" dirty="0" smtClean="0">
                          <a:latin typeface="Times New Roman" pitchFamily="18" charset="0"/>
                          <a:cs typeface="Times New Roman" pitchFamily="18" charset="0"/>
                        </a:rPr>
                        <a:t>A. Le contenu</a:t>
                      </a:r>
                      <a:r>
                        <a:rPr lang="fr-FR" sz="1800" noProof="0" dirty="0" smtClean="0">
                          <a:latin typeface="Times New Roman" pitchFamily="18" charset="0"/>
                          <a:cs typeface="Times New Roman" pitchFamily="18" charset="0"/>
                        </a:rPr>
                        <a:t/>
                      </a:r>
                      <a:br>
                        <a:rPr lang="fr-FR" sz="1800" noProof="0" dirty="0" smtClean="0">
                          <a:latin typeface="Times New Roman" pitchFamily="18" charset="0"/>
                          <a:cs typeface="Times New Roman" pitchFamily="18" charset="0"/>
                        </a:rPr>
                      </a:br>
                      <a:r>
                        <a:rPr lang="fr-FR" sz="1800" baseline="0" noProof="0" dirty="0" smtClean="0">
                          <a:latin typeface="Times New Roman" pitchFamily="18" charset="0"/>
                          <a:cs typeface="Times New Roman" pitchFamily="18" charset="0"/>
                        </a:rPr>
                        <a:t>      1. Une analyse du film « Amour »</a:t>
                      </a:r>
                      <a:br>
                        <a:rPr lang="fr-FR" sz="1800" baseline="0" noProof="0" dirty="0" smtClean="0">
                          <a:latin typeface="Times New Roman" pitchFamily="18" charset="0"/>
                          <a:cs typeface="Times New Roman" pitchFamily="18" charset="0"/>
                        </a:rPr>
                      </a:br>
                      <a:r>
                        <a:rPr lang="fr-FR" sz="1800" baseline="0" noProof="0" dirty="0" smtClean="0">
                          <a:latin typeface="Times New Roman" pitchFamily="18" charset="0"/>
                          <a:cs typeface="Times New Roman" pitchFamily="18" charset="0"/>
                        </a:rPr>
                        <a:t>      2. Information supplémentaire correcte </a:t>
                      </a:r>
                      <a:br>
                        <a:rPr lang="fr-FR" sz="1800" baseline="0" noProof="0" dirty="0" smtClean="0">
                          <a:latin typeface="Times New Roman" pitchFamily="18" charset="0"/>
                          <a:cs typeface="Times New Roman" pitchFamily="18" charset="0"/>
                        </a:rPr>
                      </a:br>
                      <a:r>
                        <a:rPr lang="fr-FR" sz="1800" baseline="0" noProof="0" dirty="0" smtClean="0">
                          <a:latin typeface="Times New Roman" pitchFamily="18" charset="0"/>
                          <a:cs typeface="Times New Roman" pitchFamily="18" charset="0"/>
                        </a:rPr>
                        <a:t>                    (sur le film, le réalisateur…)</a:t>
                      </a:r>
                      <a:br>
                        <a:rPr lang="fr-FR" sz="1800" baseline="0" noProof="0" dirty="0" smtClean="0">
                          <a:latin typeface="Times New Roman" pitchFamily="18" charset="0"/>
                          <a:cs typeface="Times New Roman" pitchFamily="18" charset="0"/>
                        </a:rPr>
                      </a:br>
                      <a:r>
                        <a:rPr lang="fr-FR" sz="1800" baseline="0" noProof="0" dirty="0" smtClean="0">
                          <a:latin typeface="Times New Roman" pitchFamily="18" charset="0"/>
                          <a:cs typeface="Times New Roman" pitchFamily="18" charset="0"/>
                        </a:rPr>
                        <a:t>      3. Une fiche technique complète</a:t>
                      </a:r>
                    </a:p>
                    <a:p>
                      <a:pPr marL="342900" indent="-342900">
                        <a:buNone/>
                      </a:pPr>
                      <a:endParaRPr lang="fr-FR" sz="1800" baseline="0" noProof="0" dirty="0" smtClean="0">
                        <a:latin typeface="Times New Roman" pitchFamily="18" charset="0"/>
                        <a:cs typeface="Times New Roman" pitchFamily="18" charset="0"/>
                      </a:endParaRPr>
                    </a:p>
                  </a:txBody>
                  <a:tcPr/>
                </a:tc>
                <a:tc>
                  <a:txBody>
                    <a:bodyPr/>
                    <a:lstStyle/>
                    <a:p>
                      <a:pPr algn="r"/>
                      <a:r>
                        <a:rPr lang="nl-BE" sz="1800" b="1" dirty="0" smtClean="0">
                          <a:latin typeface="Times New Roman" pitchFamily="18" charset="0"/>
                          <a:cs typeface="Times New Roman" pitchFamily="18" charset="0"/>
                        </a:rPr>
                        <a:t>/20</a:t>
                      </a:r>
                    </a:p>
                    <a:p>
                      <a:pPr algn="r"/>
                      <a:r>
                        <a:rPr lang="nl-BE" sz="1800" b="0" dirty="0" smtClean="0">
                          <a:latin typeface="Times New Roman" pitchFamily="18" charset="0"/>
                          <a:cs typeface="Times New Roman" pitchFamily="18" charset="0"/>
                        </a:rPr>
                        <a:t>/8</a:t>
                      </a:r>
                    </a:p>
                    <a:p>
                      <a:pPr algn="r"/>
                      <a:r>
                        <a:rPr lang="nl-BE" sz="1800" b="0" dirty="0" smtClean="0">
                          <a:latin typeface="Times New Roman" pitchFamily="18" charset="0"/>
                          <a:cs typeface="Times New Roman" pitchFamily="18" charset="0"/>
                        </a:rPr>
                        <a:t>/8</a:t>
                      </a:r>
                    </a:p>
                    <a:p>
                      <a:pPr algn="r"/>
                      <a:endParaRPr lang="nl-BE" sz="1800" b="0" dirty="0" smtClean="0">
                        <a:latin typeface="Times New Roman" pitchFamily="18" charset="0"/>
                        <a:cs typeface="Times New Roman" pitchFamily="18" charset="0"/>
                      </a:endParaRPr>
                    </a:p>
                    <a:p>
                      <a:pPr algn="r"/>
                      <a:r>
                        <a:rPr lang="nl-BE" sz="1800" b="0" dirty="0" smtClean="0">
                          <a:latin typeface="Times New Roman" pitchFamily="18" charset="0"/>
                          <a:cs typeface="Times New Roman" pitchFamily="18" charset="0"/>
                        </a:rPr>
                        <a:t>/4</a:t>
                      </a:r>
                      <a:endParaRPr lang="nl-BE" sz="1800" b="0" dirty="0">
                        <a:latin typeface="Times New Roman" pitchFamily="18" charset="0"/>
                        <a:cs typeface="Times New Roman" pitchFamily="18" charset="0"/>
                      </a:endParaRPr>
                    </a:p>
                  </a:txBody>
                  <a:tcPr/>
                </a:tc>
              </a:tr>
              <a:tr h="300720">
                <a:tc>
                  <a:txBody>
                    <a:bodyPr/>
                    <a:lstStyle/>
                    <a:p>
                      <a:r>
                        <a:rPr lang="fr-FR" sz="1800" b="1" noProof="0" dirty="0" smtClean="0">
                          <a:latin typeface="Times New Roman" pitchFamily="18" charset="0"/>
                          <a:cs typeface="Times New Roman" pitchFamily="18" charset="0"/>
                        </a:rPr>
                        <a:t>B. La structure</a:t>
                      </a:r>
                      <a:r>
                        <a:rPr lang="fr-FR" sz="1800" dirty="0" smtClean="0">
                          <a:latin typeface="Times New Roman" pitchFamily="18" charset="0"/>
                          <a:cs typeface="Times New Roman" pitchFamily="18" charset="0"/>
                        </a:rPr>
                        <a:t/>
                      </a:r>
                      <a:br>
                        <a:rPr lang="fr-FR" sz="1800" dirty="0" smtClean="0">
                          <a:latin typeface="Times New Roman" pitchFamily="18" charset="0"/>
                          <a:cs typeface="Times New Roman" pitchFamily="18" charset="0"/>
                        </a:rPr>
                      </a:br>
                      <a:r>
                        <a:rPr lang="fr-FR" sz="1800" dirty="0" smtClean="0">
                          <a:latin typeface="Times New Roman" pitchFamily="18" charset="0"/>
                          <a:cs typeface="Times New Roman" pitchFamily="18" charset="0"/>
                        </a:rPr>
                        <a:t>            1.</a:t>
                      </a:r>
                      <a:r>
                        <a:rPr lang="fr-FR" sz="1800" baseline="0" dirty="0" smtClean="0">
                          <a:latin typeface="Times New Roman" pitchFamily="18" charset="0"/>
                          <a:cs typeface="Times New Roman" pitchFamily="18" charset="0"/>
                        </a:rPr>
                        <a:t> Un titre qui attire l’attention</a:t>
                      </a:r>
                    </a:p>
                    <a:p>
                      <a:r>
                        <a:rPr lang="fr-FR" sz="1800" baseline="0" dirty="0" smtClean="0">
                          <a:latin typeface="Times New Roman" pitchFamily="18" charset="0"/>
                          <a:cs typeface="Times New Roman" pitchFamily="18" charset="0"/>
                        </a:rPr>
                        <a:t>            2. Une photo captivante</a:t>
                      </a:r>
                    </a:p>
                    <a:p>
                      <a:r>
                        <a:rPr lang="fr-FR" sz="1800" baseline="0" dirty="0" smtClean="0">
                          <a:latin typeface="Times New Roman" pitchFamily="18" charset="0"/>
                          <a:cs typeface="Times New Roman" pitchFamily="18" charset="0"/>
                        </a:rPr>
                        <a:t>            3. Le résumé du film</a:t>
                      </a:r>
                      <a:br>
                        <a:rPr lang="fr-FR" sz="1800" baseline="0" dirty="0" smtClean="0">
                          <a:latin typeface="Times New Roman" pitchFamily="18" charset="0"/>
                          <a:cs typeface="Times New Roman" pitchFamily="18" charset="0"/>
                        </a:rPr>
                      </a:br>
                      <a:r>
                        <a:rPr lang="fr-FR" sz="1800" baseline="0" dirty="0" smtClean="0">
                          <a:latin typeface="Times New Roman" pitchFamily="18" charset="0"/>
                          <a:cs typeface="Times New Roman" pitchFamily="18" charset="0"/>
                        </a:rPr>
                        <a:t>            4. Votre jugement(du film, des acteurs, du cinéaste…)              </a:t>
                      </a:r>
                      <a:br>
                        <a:rPr lang="fr-FR" sz="1800" baseline="0" dirty="0" smtClean="0">
                          <a:latin typeface="Times New Roman" pitchFamily="18" charset="0"/>
                          <a:cs typeface="Times New Roman" pitchFamily="18" charset="0"/>
                        </a:rPr>
                      </a:br>
                      <a:r>
                        <a:rPr lang="fr-FR" sz="1800" baseline="0" dirty="0" smtClean="0">
                          <a:latin typeface="Times New Roman" pitchFamily="18" charset="0"/>
                          <a:cs typeface="Times New Roman" pitchFamily="18" charset="0"/>
                        </a:rPr>
                        <a:t>            5. Une argumentation approfondie</a:t>
                      </a:r>
                      <a:br>
                        <a:rPr lang="fr-FR" sz="1800" baseline="0" dirty="0" smtClean="0">
                          <a:latin typeface="Times New Roman" pitchFamily="18" charset="0"/>
                          <a:cs typeface="Times New Roman" pitchFamily="18" charset="0"/>
                        </a:rPr>
                      </a:br>
                      <a:r>
                        <a:rPr lang="fr-FR" sz="1800" baseline="0" dirty="0" smtClean="0">
                          <a:latin typeface="Times New Roman" pitchFamily="18" charset="0"/>
                          <a:cs typeface="Times New Roman" pitchFamily="18" charset="0"/>
                        </a:rPr>
                        <a:t>            6. Information supplémentaire</a:t>
                      </a:r>
                      <a:br>
                        <a:rPr lang="fr-FR" sz="1800" baseline="0" dirty="0" smtClean="0">
                          <a:latin typeface="Times New Roman" pitchFamily="18" charset="0"/>
                          <a:cs typeface="Times New Roman" pitchFamily="18" charset="0"/>
                        </a:rPr>
                      </a:br>
                      <a:r>
                        <a:rPr lang="fr-FR" sz="1800" baseline="0" dirty="0" smtClean="0">
                          <a:latin typeface="Times New Roman" pitchFamily="18" charset="0"/>
                          <a:cs typeface="Times New Roman" pitchFamily="18" charset="0"/>
                        </a:rPr>
                        <a:t>            7. Une fiche technique</a:t>
                      </a:r>
                      <a:br>
                        <a:rPr lang="fr-FR" sz="1800" baseline="0" dirty="0" smtClean="0">
                          <a:latin typeface="Times New Roman" pitchFamily="18" charset="0"/>
                          <a:cs typeface="Times New Roman" pitchFamily="18" charset="0"/>
                        </a:rPr>
                      </a:br>
                      <a:r>
                        <a:rPr lang="fr-FR" sz="1800" baseline="0" dirty="0" smtClean="0">
                          <a:latin typeface="Times New Roman" pitchFamily="18" charset="0"/>
                          <a:cs typeface="Times New Roman" pitchFamily="18" charset="0"/>
                        </a:rPr>
                        <a:t>            8. Votre nom à la fin de la critique</a:t>
                      </a:r>
                    </a:p>
                    <a:p>
                      <a:endParaRPr lang="fr-FR" sz="1800" baseline="0" dirty="0" smtClean="0">
                        <a:latin typeface="Times New Roman" pitchFamily="18" charset="0"/>
                        <a:cs typeface="Times New Roman" pitchFamily="18" charset="0"/>
                      </a:endParaRPr>
                    </a:p>
                  </a:txBody>
                  <a:tcPr/>
                </a:tc>
                <a:tc>
                  <a:txBody>
                    <a:bodyPr/>
                    <a:lstStyle/>
                    <a:p>
                      <a:pPr algn="r"/>
                      <a:r>
                        <a:rPr lang="nl-BE" sz="1800" b="1" dirty="0" smtClean="0">
                          <a:latin typeface="Times New Roman" pitchFamily="18" charset="0"/>
                          <a:cs typeface="Times New Roman" pitchFamily="18" charset="0"/>
                        </a:rPr>
                        <a:t>/15</a:t>
                      </a:r>
                    </a:p>
                    <a:p>
                      <a:pPr algn="r"/>
                      <a:r>
                        <a:rPr lang="nl-BE" sz="1800" b="0" dirty="0" smtClean="0">
                          <a:latin typeface="Times New Roman" pitchFamily="18" charset="0"/>
                          <a:cs typeface="Times New Roman" pitchFamily="18" charset="0"/>
                        </a:rPr>
                        <a:t>/1</a:t>
                      </a:r>
                    </a:p>
                    <a:p>
                      <a:pPr algn="r"/>
                      <a:r>
                        <a:rPr lang="nl-BE" sz="1800" b="0" dirty="0" smtClean="0">
                          <a:latin typeface="Times New Roman" pitchFamily="18" charset="0"/>
                          <a:cs typeface="Times New Roman" pitchFamily="18" charset="0"/>
                        </a:rPr>
                        <a:t>/1</a:t>
                      </a:r>
                    </a:p>
                    <a:p>
                      <a:pPr algn="r"/>
                      <a:r>
                        <a:rPr lang="nl-BE" sz="1800" b="0" dirty="0" smtClean="0">
                          <a:latin typeface="Times New Roman" pitchFamily="18" charset="0"/>
                          <a:cs typeface="Times New Roman" pitchFamily="18" charset="0"/>
                        </a:rPr>
                        <a:t>/2</a:t>
                      </a:r>
                    </a:p>
                    <a:p>
                      <a:pPr algn="r"/>
                      <a:r>
                        <a:rPr lang="nl-BE" sz="1800" b="0" dirty="0" smtClean="0">
                          <a:latin typeface="Times New Roman" pitchFamily="18" charset="0"/>
                          <a:cs typeface="Times New Roman" pitchFamily="18" charset="0"/>
                        </a:rPr>
                        <a:t>/3</a:t>
                      </a:r>
                    </a:p>
                    <a:p>
                      <a:pPr algn="r"/>
                      <a:r>
                        <a:rPr lang="nl-BE" sz="1800" b="0" dirty="0" smtClean="0">
                          <a:latin typeface="Times New Roman" pitchFamily="18" charset="0"/>
                          <a:cs typeface="Times New Roman" pitchFamily="18" charset="0"/>
                        </a:rPr>
                        <a:t>/3</a:t>
                      </a:r>
                    </a:p>
                    <a:p>
                      <a:pPr algn="r"/>
                      <a:r>
                        <a:rPr lang="nl-BE" sz="1800" b="0" dirty="0" smtClean="0">
                          <a:latin typeface="Times New Roman" pitchFamily="18" charset="0"/>
                          <a:cs typeface="Times New Roman" pitchFamily="18" charset="0"/>
                        </a:rPr>
                        <a:t>/2</a:t>
                      </a:r>
                    </a:p>
                    <a:p>
                      <a:pPr algn="r"/>
                      <a:r>
                        <a:rPr lang="nl-BE" sz="1800" b="0" dirty="0" smtClean="0">
                          <a:latin typeface="Times New Roman" pitchFamily="18" charset="0"/>
                          <a:cs typeface="Times New Roman" pitchFamily="18" charset="0"/>
                        </a:rPr>
                        <a:t>/1</a:t>
                      </a:r>
                    </a:p>
                    <a:p>
                      <a:pPr algn="r"/>
                      <a:r>
                        <a:rPr lang="nl-BE" sz="1800" b="0" dirty="0" smtClean="0">
                          <a:latin typeface="Times New Roman" pitchFamily="18" charset="0"/>
                          <a:cs typeface="Times New Roman" pitchFamily="18" charset="0"/>
                        </a:rPr>
                        <a:t>/1</a:t>
                      </a:r>
                      <a:endParaRPr lang="nl-BE" sz="1800" b="0" dirty="0">
                        <a:latin typeface="Times New Roman" pitchFamily="18" charset="0"/>
                        <a:cs typeface="Times New Roman" pitchFamily="18" charset="0"/>
                      </a:endParaRPr>
                    </a:p>
                  </a:txBody>
                  <a:tcPr/>
                </a:tc>
              </a:tr>
              <a:tr h="300720">
                <a:tc>
                  <a:txBody>
                    <a:bodyPr/>
                    <a:lstStyle/>
                    <a:p>
                      <a:pPr marL="342900" indent="-342900">
                        <a:buNone/>
                      </a:pPr>
                      <a:r>
                        <a:rPr lang="fr-FR" sz="1800" b="1" dirty="0" smtClean="0">
                          <a:latin typeface="Times New Roman" pitchFamily="18" charset="0"/>
                          <a:cs typeface="Times New Roman" pitchFamily="18" charset="0"/>
                        </a:rPr>
                        <a:t>C. La</a:t>
                      </a:r>
                      <a:r>
                        <a:rPr lang="fr-FR" sz="1800" b="1" baseline="0" dirty="0" smtClean="0">
                          <a:latin typeface="Times New Roman" pitchFamily="18" charset="0"/>
                          <a:cs typeface="Times New Roman" pitchFamily="18" charset="0"/>
                        </a:rPr>
                        <a:t> l</a:t>
                      </a:r>
                      <a:r>
                        <a:rPr lang="fr-FR" sz="1800" b="1" dirty="0" smtClean="0">
                          <a:latin typeface="Times New Roman" pitchFamily="18" charset="0"/>
                          <a:cs typeface="Times New Roman" pitchFamily="18" charset="0"/>
                        </a:rPr>
                        <a:t>angue</a:t>
                      </a:r>
                    </a:p>
                    <a:p>
                      <a:pPr marL="342900" indent="-342900">
                        <a:buNone/>
                      </a:pPr>
                      <a:r>
                        <a:rPr lang="fr-FR" sz="1800" b="1" dirty="0" smtClean="0">
                          <a:latin typeface="Times New Roman" pitchFamily="18" charset="0"/>
                          <a:cs typeface="Times New Roman" pitchFamily="18" charset="0"/>
                        </a:rPr>
                        <a:t> </a:t>
                      </a:r>
                      <a:r>
                        <a:rPr lang="fr-FR" sz="1800" b="0" dirty="0" smtClean="0">
                          <a:latin typeface="Times New Roman" pitchFamily="18" charset="0"/>
                          <a:cs typeface="Times New Roman" pitchFamily="18" charset="0"/>
                        </a:rPr>
                        <a:t>          1.</a:t>
                      </a:r>
                      <a:r>
                        <a:rPr lang="fr-FR" sz="1800" b="0" baseline="0" dirty="0" smtClean="0">
                          <a:latin typeface="Times New Roman" pitchFamily="18" charset="0"/>
                          <a:cs typeface="Times New Roman" pitchFamily="18" charset="0"/>
                        </a:rPr>
                        <a:t> Vocabulaire</a:t>
                      </a:r>
                      <a:br>
                        <a:rPr lang="fr-FR" sz="1800" b="0" baseline="0" dirty="0" smtClean="0">
                          <a:latin typeface="Times New Roman" pitchFamily="18" charset="0"/>
                          <a:cs typeface="Times New Roman" pitchFamily="18" charset="0"/>
                        </a:rPr>
                      </a:br>
                      <a:r>
                        <a:rPr lang="fr-FR" sz="1800" b="0" baseline="0" dirty="0" smtClean="0">
                          <a:latin typeface="Times New Roman" pitchFamily="18" charset="0"/>
                          <a:cs typeface="Times New Roman" pitchFamily="18" charset="0"/>
                        </a:rPr>
                        <a:t>     2. Grammaire</a:t>
                      </a:r>
                      <a:endParaRPr lang="fr-FR" sz="1800" b="1" dirty="0">
                        <a:latin typeface="Times New Roman" pitchFamily="18" charset="0"/>
                        <a:cs typeface="Times New Roman" pitchFamily="18" charset="0"/>
                      </a:endParaRPr>
                    </a:p>
                  </a:txBody>
                  <a:tcPr/>
                </a:tc>
                <a:tc>
                  <a:txBody>
                    <a:bodyPr/>
                    <a:lstStyle/>
                    <a:p>
                      <a:pPr algn="r"/>
                      <a:r>
                        <a:rPr lang="nl-BE" sz="1800" b="1" dirty="0" smtClean="0">
                          <a:latin typeface="Times New Roman" pitchFamily="18" charset="0"/>
                          <a:cs typeface="Times New Roman" pitchFamily="18" charset="0"/>
                        </a:rPr>
                        <a:t>/10</a:t>
                      </a:r>
                    </a:p>
                    <a:p>
                      <a:pPr algn="r"/>
                      <a:r>
                        <a:rPr lang="nl-BE" sz="1800" b="0" dirty="0" smtClean="0">
                          <a:latin typeface="Times New Roman" pitchFamily="18" charset="0"/>
                          <a:cs typeface="Times New Roman" pitchFamily="18" charset="0"/>
                        </a:rPr>
                        <a:t>/5</a:t>
                      </a:r>
                    </a:p>
                    <a:p>
                      <a:pPr algn="r"/>
                      <a:r>
                        <a:rPr lang="nl-BE" sz="1800" b="0" dirty="0" smtClean="0">
                          <a:latin typeface="Times New Roman" pitchFamily="18" charset="0"/>
                          <a:cs typeface="Times New Roman" pitchFamily="18" charset="0"/>
                        </a:rPr>
                        <a:t>/5</a:t>
                      </a:r>
                      <a:endParaRPr lang="nl-BE" sz="1800" b="0" dirty="0">
                        <a:latin typeface="Times New Roman" pitchFamily="18" charset="0"/>
                        <a:cs typeface="Times New Roman" pitchFamily="18" charset="0"/>
                      </a:endParaRPr>
                    </a:p>
                  </a:txBody>
                  <a:tcPr/>
                </a:tc>
              </a:tr>
            </a:tbl>
          </a:graphicData>
        </a:graphic>
      </p:graphicFrame>
      <p:graphicFrame>
        <p:nvGraphicFramePr>
          <p:cNvPr id="6" name="Tijdelijke aanduiding voor inhoud 3"/>
          <p:cNvGraphicFramePr>
            <a:graphicFrameLocks/>
          </p:cNvGraphicFramePr>
          <p:nvPr/>
        </p:nvGraphicFramePr>
        <p:xfrm>
          <a:off x="251520" y="6309320"/>
          <a:ext cx="8280920" cy="370840"/>
        </p:xfrm>
        <a:graphic>
          <a:graphicData uri="http://schemas.openxmlformats.org/drawingml/2006/table">
            <a:tbl>
              <a:tblPr firstRow="1" bandRow="1">
                <a:tableStyleId>{5940675A-B579-460E-94D1-54222C63F5DA}</a:tableStyleId>
              </a:tblPr>
              <a:tblGrid>
                <a:gridCol w="6101731"/>
                <a:gridCol w="2179189"/>
              </a:tblGrid>
              <a:tr h="370840">
                <a:tc>
                  <a:txBody>
                    <a:bodyPr/>
                    <a:lstStyle/>
                    <a:p>
                      <a:r>
                        <a:rPr lang="nl-BE" b="1" dirty="0" smtClean="0">
                          <a:latin typeface="Times New Roman" pitchFamily="18" charset="0"/>
                          <a:cs typeface="Times New Roman" pitchFamily="18" charset="0"/>
                        </a:rPr>
                        <a:t>VOTRE</a:t>
                      </a:r>
                      <a:r>
                        <a:rPr lang="nl-BE" b="1" baseline="0" dirty="0" smtClean="0">
                          <a:latin typeface="Times New Roman" pitchFamily="18" charset="0"/>
                          <a:cs typeface="Times New Roman" pitchFamily="18" charset="0"/>
                        </a:rPr>
                        <a:t> PARTICIPATION EN CLASSE</a:t>
                      </a:r>
                      <a:endParaRPr lang="nl-BE" b="1" dirty="0">
                        <a:latin typeface="Times New Roman" pitchFamily="18" charset="0"/>
                        <a:cs typeface="Times New Roman" pitchFamily="18" charset="0"/>
                      </a:endParaRPr>
                    </a:p>
                  </a:txBody>
                  <a:tcPr>
                    <a:solidFill>
                      <a:schemeClr val="bg1">
                        <a:lumMod val="85000"/>
                      </a:schemeClr>
                    </a:solidFill>
                  </a:tcPr>
                </a:tc>
                <a:tc>
                  <a:txBody>
                    <a:bodyPr/>
                    <a:lstStyle/>
                    <a:p>
                      <a:pPr algn="r"/>
                      <a:r>
                        <a:rPr lang="nl-BE" b="1" dirty="0" smtClean="0">
                          <a:latin typeface="Times New Roman" pitchFamily="18" charset="0"/>
                          <a:cs typeface="Times New Roman" pitchFamily="18" charset="0"/>
                        </a:rPr>
                        <a:t>/5</a:t>
                      </a:r>
                      <a:endParaRPr lang="nl-BE" b="1" dirty="0">
                        <a:latin typeface="Times New Roman" pitchFamily="18" charset="0"/>
                        <a:cs typeface="Times New Roman" pitchFamily="18" charset="0"/>
                      </a:endParaRPr>
                    </a:p>
                  </a:txBody>
                  <a:tcPr>
                    <a:solidFill>
                      <a:schemeClr val="bg1">
                        <a:lumMod val="85000"/>
                      </a:schemeClr>
                    </a:solidFill>
                  </a:tcPr>
                </a:tc>
              </a:tr>
            </a:tbl>
          </a:graphicData>
        </a:graphic>
      </p:graphicFrame>
      <p:pic>
        <p:nvPicPr>
          <p:cNvPr id="8" name="Picture 2" descr="http://www.asset1.net/tv/pictures/356/200/movie/amour-2012/amour-tc-DI.jpg"/>
          <p:cNvPicPr>
            <a:picLocks noChangeAspect="1" noChangeArrowheads="1"/>
          </p:cNvPicPr>
          <p:nvPr/>
        </p:nvPicPr>
        <p:blipFill>
          <a:blip r:embed="rId2" cstate="print"/>
          <a:srcRect/>
          <a:stretch>
            <a:fillRect/>
          </a:stretch>
        </p:blipFill>
        <p:spPr bwMode="auto">
          <a:xfrm>
            <a:off x="1" y="0"/>
            <a:ext cx="9684568" cy="7029400"/>
          </a:xfrm>
          <a:prstGeom prst="rect">
            <a:avLst/>
          </a:prstGeom>
          <a:noFill/>
        </p:spPr>
      </p:pic>
      <p:sp>
        <p:nvSpPr>
          <p:cNvPr id="9" name="Rechthoek 8"/>
          <p:cNvSpPr/>
          <p:nvPr/>
        </p:nvSpPr>
        <p:spPr>
          <a:xfrm>
            <a:off x="6228184" y="5733256"/>
            <a:ext cx="291581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400" dirty="0" smtClean="0">
                <a:latin typeface="Times New Roman" pitchFamily="18" charset="0"/>
                <a:cs typeface="Times New Roman" pitchFamily="18" charset="0"/>
              </a:rPr>
              <a:t>La fin</a:t>
            </a:r>
            <a:endParaRPr lang="nl-BE" sz="44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mpireonline.com/images/uploaded/amour.jpg"/>
          <p:cNvPicPr>
            <a:picLocks noChangeAspect="1" noChangeArrowheads="1"/>
          </p:cNvPicPr>
          <p:nvPr/>
        </p:nvPicPr>
        <p:blipFill>
          <a:blip r:embed="rId2" cstate="print"/>
          <a:srcRect/>
          <a:stretch>
            <a:fillRect/>
          </a:stretch>
        </p:blipFill>
        <p:spPr bwMode="auto">
          <a:xfrm>
            <a:off x="0" y="0"/>
            <a:ext cx="11651720" cy="7029400"/>
          </a:xfrm>
          <a:prstGeom prst="rect">
            <a:avLst/>
          </a:prstGeom>
          <a:noFill/>
        </p:spPr>
      </p:pic>
      <p:sp>
        <p:nvSpPr>
          <p:cNvPr id="5" name="Titel 4"/>
          <p:cNvSpPr>
            <a:spLocks noGrp="1"/>
          </p:cNvSpPr>
          <p:nvPr>
            <p:ph type="title"/>
          </p:nvPr>
        </p:nvSpPr>
        <p:spPr>
          <a:xfrm>
            <a:off x="251520" y="5085184"/>
            <a:ext cx="8229600" cy="1143000"/>
          </a:xfrm>
        </p:spPr>
        <p:txBody>
          <a:bodyPr>
            <a:normAutofit/>
          </a:bodyPr>
          <a:lstStyle/>
          <a:p>
            <a:pPr algn="l"/>
            <a:r>
              <a:rPr lang="nl-BE" sz="4000" b="1" dirty="0" smtClean="0">
                <a:solidFill>
                  <a:schemeClr val="bg1"/>
                </a:solidFill>
                <a:latin typeface="Times New Roman" pitchFamily="18" charset="0"/>
                <a:cs typeface="Times New Roman" pitchFamily="18" charset="0"/>
              </a:rPr>
              <a:t>1. </a:t>
            </a:r>
            <a:r>
              <a:rPr lang="nl-BE" sz="4000" b="1" dirty="0" err="1" smtClean="0">
                <a:solidFill>
                  <a:schemeClr val="bg1"/>
                </a:solidFill>
                <a:latin typeface="Times New Roman" pitchFamily="18" charset="0"/>
                <a:cs typeface="Times New Roman" pitchFamily="18" charset="0"/>
              </a:rPr>
              <a:t>Introduction</a:t>
            </a:r>
            <a:endParaRPr lang="nl-BE" sz="4000" b="1" dirty="0">
              <a:solidFill>
                <a:schemeClr val="bg1"/>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www.cannes.com/_resources-images/Images/D%25C3%25A9couvrir%2520Cannes/Cannes%2520en%2520images/Galeries/Cannes%252C%2520ville%2520lumi%25C3%25A8re/3_Suquet_Port_420x630.jpg"/>
          <p:cNvPicPr>
            <a:picLocks noChangeAspect="1" noChangeArrowheads="1"/>
          </p:cNvPicPr>
          <p:nvPr/>
        </p:nvPicPr>
        <p:blipFill>
          <a:blip r:embed="rId2" cstate="print"/>
          <a:srcRect/>
          <a:stretch>
            <a:fillRect/>
          </a:stretch>
        </p:blipFill>
        <p:spPr bwMode="auto">
          <a:xfrm>
            <a:off x="-103448" y="0"/>
            <a:ext cx="9247448" cy="6858000"/>
          </a:xfrm>
          <a:prstGeom prst="rect">
            <a:avLst/>
          </a:prstGeom>
          <a:noFill/>
        </p:spPr>
      </p:pic>
      <p:sp>
        <p:nvSpPr>
          <p:cNvPr id="2" name="Titel 1"/>
          <p:cNvSpPr>
            <a:spLocks noGrp="1"/>
          </p:cNvSpPr>
          <p:nvPr>
            <p:ph type="title"/>
          </p:nvPr>
        </p:nvSpPr>
        <p:spPr>
          <a:xfrm>
            <a:off x="467544" y="5445224"/>
            <a:ext cx="8229600" cy="1143000"/>
          </a:xfrm>
        </p:spPr>
        <p:txBody>
          <a:bodyPr/>
          <a:lstStyle/>
          <a:p>
            <a:pPr algn="l"/>
            <a:r>
              <a:rPr lang="fr-FR" dirty="0" smtClean="0">
                <a:solidFill>
                  <a:schemeClr val="bg1"/>
                </a:solidFill>
                <a:latin typeface="Times New Roman" pitchFamily="18" charset="0"/>
                <a:cs typeface="Times New Roman" pitchFamily="18" charset="0"/>
              </a:rPr>
              <a:t>Bienvenue à Cannes</a:t>
            </a:r>
            <a:endParaRPr lang="fr-FR" dirty="0">
              <a:solidFill>
                <a:schemeClr val="bg1"/>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1484784"/>
            <a:ext cx="8229600" cy="4997152"/>
          </a:xfrm>
        </p:spPr>
        <p:txBody>
          <a:bodyPr>
            <a:normAutofit/>
          </a:bodyPr>
          <a:lstStyle/>
          <a:p>
            <a:pPr>
              <a:buNone/>
            </a:pPr>
            <a:endParaRPr lang="nl-BE" sz="2400" dirty="0" smtClean="0">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	Chaque année, durant la seconde quinzaine de mai, le festival de Cannes remet de différents prix aux gens du monde cinématographique. Des récompenses courantes, comme  </a:t>
            </a:r>
            <a:r>
              <a:rPr lang="fr-FR" sz="2400" i="1" dirty="0" smtClean="0">
                <a:latin typeface="Times New Roman" pitchFamily="18" charset="0"/>
                <a:cs typeface="Times New Roman" pitchFamily="18" charset="0"/>
              </a:rPr>
              <a:t>Meilleur Film </a:t>
            </a:r>
            <a:r>
              <a:rPr lang="fr-FR" sz="2400" dirty="0" smtClean="0">
                <a:latin typeface="Times New Roman" pitchFamily="18" charset="0"/>
                <a:cs typeface="Times New Roman" pitchFamily="18" charset="0"/>
              </a:rPr>
              <a:t>et </a:t>
            </a:r>
            <a:r>
              <a:rPr lang="fr-FR" sz="2400" i="1" dirty="0" smtClean="0">
                <a:latin typeface="Times New Roman" pitchFamily="18" charset="0"/>
                <a:cs typeface="Times New Roman" pitchFamily="18" charset="0"/>
              </a:rPr>
              <a:t>Meilleur Réalisateur, </a:t>
            </a:r>
            <a:r>
              <a:rPr lang="fr-FR" sz="2400" dirty="0" smtClean="0">
                <a:latin typeface="Times New Roman" pitchFamily="18" charset="0"/>
                <a:cs typeface="Times New Roman" pitchFamily="18" charset="0"/>
              </a:rPr>
              <a:t>aux prix décernés par un jury de professionnels, d’artistes et d’intellectuels, comme </a:t>
            </a:r>
            <a:r>
              <a:rPr lang="fr-FR" sz="2400" i="1" dirty="0" smtClean="0">
                <a:latin typeface="Times New Roman" pitchFamily="18" charset="0"/>
                <a:cs typeface="Times New Roman" pitchFamily="18" charset="0"/>
              </a:rPr>
              <a:t>Prix du Jury</a:t>
            </a:r>
            <a:r>
              <a:rPr lang="fr-FR" sz="2400" dirty="0" smtClean="0">
                <a:latin typeface="Times New Roman" pitchFamily="18" charset="0"/>
                <a:cs typeface="Times New Roman" pitchFamily="18" charset="0"/>
              </a:rPr>
              <a:t>, </a:t>
            </a:r>
            <a:r>
              <a:rPr lang="fr-FR" sz="2400" i="1" dirty="0" smtClean="0">
                <a:latin typeface="Times New Roman" pitchFamily="18" charset="0"/>
                <a:cs typeface="Times New Roman" pitchFamily="18" charset="0"/>
              </a:rPr>
              <a:t>Grand Prix</a:t>
            </a:r>
            <a:r>
              <a:rPr lang="fr-FR" sz="2400" dirty="0" smtClean="0">
                <a:latin typeface="Times New Roman" pitchFamily="18" charset="0"/>
                <a:cs typeface="Times New Roman" pitchFamily="18" charset="0"/>
              </a:rPr>
              <a:t> et surtout, </a:t>
            </a:r>
            <a:r>
              <a:rPr lang="fr-FR" sz="2400" i="1" dirty="0" smtClean="0">
                <a:latin typeface="Times New Roman" pitchFamily="18" charset="0"/>
                <a:cs typeface="Times New Roman" pitchFamily="18" charset="0"/>
              </a:rPr>
              <a:t>Palme d’Or</a:t>
            </a:r>
            <a:r>
              <a:rPr lang="fr-FR" sz="2400" dirty="0" smtClean="0">
                <a:latin typeface="Times New Roman" pitchFamily="18" charset="0"/>
                <a:cs typeface="Times New Roman" pitchFamily="18" charset="0"/>
              </a:rPr>
              <a:t>. Des cinéastes, des vedettes et des professionnels de l’industrie cinématographique (producteurs, vendeurs internationaux…) se rendent dans Cannes pour voir les projections sélectionnées et pour participer aux remises de prix. À côté d’eux, des milliers de journalistes qui font un rapport du festival de cinéma le plus médiatisé au monde.</a:t>
            </a:r>
            <a:endParaRPr lang="fr-FR" sz="2400" dirty="0">
              <a:latin typeface="Times New Roman" pitchFamily="18" charset="0"/>
              <a:cs typeface="Times New Roman" pitchFamily="18" charset="0"/>
            </a:endParaRPr>
          </a:p>
        </p:txBody>
      </p:sp>
      <p:pic>
        <p:nvPicPr>
          <p:cNvPr id="17410" name="Picture 2" descr="http://professional.electrolux.be/Global/Images/News/Cannes/festival-de-cannes-logo.jpg"/>
          <p:cNvPicPr>
            <a:picLocks noChangeAspect="1" noChangeArrowheads="1"/>
          </p:cNvPicPr>
          <p:nvPr/>
        </p:nvPicPr>
        <p:blipFill>
          <a:blip r:embed="rId2" cstate="print"/>
          <a:srcRect/>
          <a:stretch>
            <a:fillRect/>
          </a:stretch>
        </p:blipFill>
        <p:spPr bwMode="auto">
          <a:xfrm>
            <a:off x="-540568" y="0"/>
            <a:ext cx="6464411" cy="134076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mpireonline.com/images/uploaded/amour.jpg"/>
          <p:cNvPicPr>
            <a:picLocks noChangeAspect="1" noChangeArrowheads="1"/>
          </p:cNvPicPr>
          <p:nvPr/>
        </p:nvPicPr>
        <p:blipFill>
          <a:blip r:embed="rId2" cstate="print"/>
          <a:srcRect/>
          <a:stretch>
            <a:fillRect/>
          </a:stretch>
        </p:blipFill>
        <p:spPr bwMode="auto">
          <a:xfrm>
            <a:off x="0" y="0"/>
            <a:ext cx="11651720" cy="7029400"/>
          </a:xfrm>
          <a:prstGeom prst="rect">
            <a:avLst/>
          </a:prstGeom>
          <a:noFill/>
        </p:spPr>
      </p:pic>
      <p:sp>
        <p:nvSpPr>
          <p:cNvPr id="5" name="Titel 4"/>
          <p:cNvSpPr>
            <a:spLocks noGrp="1"/>
          </p:cNvSpPr>
          <p:nvPr>
            <p:ph type="title"/>
          </p:nvPr>
        </p:nvSpPr>
        <p:spPr>
          <a:xfrm>
            <a:off x="251520" y="5085184"/>
            <a:ext cx="8229600" cy="1512168"/>
          </a:xfrm>
        </p:spPr>
        <p:txBody>
          <a:bodyPr>
            <a:normAutofit/>
          </a:bodyPr>
          <a:lstStyle/>
          <a:p>
            <a:pPr algn="l"/>
            <a:r>
              <a:rPr lang="nl-BE" sz="4000" b="1" dirty="0" smtClean="0">
                <a:solidFill>
                  <a:schemeClr val="bg1"/>
                </a:solidFill>
                <a:latin typeface="Times New Roman" pitchFamily="18" charset="0"/>
                <a:cs typeface="Times New Roman" pitchFamily="18" charset="0"/>
              </a:rPr>
              <a:t>2. La </a:t>
            </a:r>
            <a:r>
              <a:rPr lang="nl-BE" sz="4000" b="1" dirty="0" err="1" smtClean="0">
                <a:solidFill>
                  <a:schemeClr val="bg1"/>
                </a:solidFill>
                <a:latin typeface="Times New Roman" pitchFamily="18" charset="0"/>
                <a:cs typeface="Times New Roman" pitchFamily="18" charset="0"/>
              </a:rPr>
              <a:t>tâche</a:t>
            </a:r>
            <a:r>
              <a:rPr lang="nl-BE" sz="4000" b="1" dirty="0" smtClean="0">
                <a:solidFill>
                  <a:schemeClr val="bg1"/>
                </a:solidFill>
                <a:latin typeface="Times New Roman" pitchFamily="18" charset="0"/>
                <a:cs typeface="Times New Roman" pitchFamily="18" charset="0"/>
              </a:rPr>
              <a:t> finale</a:t>
            </a:r>
            <a:endParaRPr lang="nl-BE" sz="4000" dirty="0">
              <a:solidFill>
                <a:schemeClr val="bg1"/>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4258816" cy="1143000"/>
          </a:xfrm>
        </p:spPr>
        <p:txBody>
          <a:bodyPr/>
          <a:lstStyle/>
          <a:p>
            <a:r>
              <a:rPr lang="nl-BE" dirty="0" smtClean="0"/>
              <a:t>                     </a:t>
            </a:r>
            <a:endParaRPr lang="nl-BE" dirty="0"/>
          </a:p>
        </p:txBody>
      </p:sp>
      <p:sp>
        <p:nvSpPr>
          <p:cNvPr id="3" name="Tijdelijke aanduiding voor inhoud 2"/>
          <p:cNvSpPr>
            <a:spLocks noGrp="1"/>
          </p:cNvSpPr>
          <p:nvPr>
            <p:ph idx="1"/>
          </p:nvPr>
        </p:nvSpPr>
        <p:spPr/>
        <p:txBody>
          <a:bodyPr>
            <a:normAutofit/>
          </a:bodyPr>
          <a:lstStyle/>
          <a:p>
            <a:pPr>
              <a:buNone/>
            </a:pPr>
            <a:r>
              <a:rPr lang="fr-FR" sz="2400" dirty="0" smtClean="0">
                <a:latin typeface="Times New Roman" pitchFamily="18" charset="0"/>
                <a:cs typeface="Times New Roman" pitchFamily="18" charset="0"/>
              </a:rPr>
              <a:t>	Vous êtes un journaliste du journal de qualité  </a:t>
            </a:r>
            <a:r>
              <a:rPr lang="fr-FR" sz="2400" i="1" dirty="0" smtClean="0">
                <a:latin typeface="Times New Roman" pitchFamily="18" charset="0"/>
                <a:cs typeface="Times New Roman" pitchFamily="18" charset="0"/>
              </a:rPr>
              <a:t>Le Monde</a:t>
            </a:r>
            <a:r>
              <a:rPr lang="fr-FR" sz="2400" dirty="0" smtClean="0">
                <a:latin typeface="Times New Roman" pitchFamily="18" charset="0"/>
                <a:cs typeface="Times New Roman" pitchFamily="18" charset="0"/>
              </a:rPr>
              <a:t>. Cette année, vous avez eu le plaisir d’aller au festival le plus prestigieux du monde: le Festival de Cannes. Là-bas, vous avez vu des projections géniales. Mais le film le plus brillant, et également le gagneur de la </a:t>
            </a:r>
            <a:r>
              <a:rPr lang="fr-FR" sz="2400" i="1" dirty="0" smtClean="0">
                <a:latin typeface="Times New Roman" pitchFamily="18" charset="0"/>
                <a:cs typeface="Times New Roman" pitchFamily="18" charset="0"/>
              </a:rPr>
              <a:t>Palme d’Or</a:t>
            </a:r>
            <a:r>
              <a:rPr lang="fr-FR" sz="2400" dirty="0" smtClean="0">
                <a:latin typeface="Times New Roman" pitchFamily="18" charset="0"/>
                <a:cs typeface="Times New Roman" pitchFamily="18" charset="0"/>
              </a:rPr>
              <a:t>, est « Amour » de Michael Haneke. Comme vous êtes censeur, c’est votre obligation de faire un rapport très spécifique de ce film. Vos lecteurs sont très intéressés à votre évaluation fondée. C’est donc à vous de convaincre le public à voir ou à éviter le film.</a:t>
            </a:r>
          </a:p>
        </p:txBody>
      </p:sp>
      <p:pic>
        <p:nvPicPr>
          <p:cNvPr id="23554" name="Picture 2" descr="http://4.bp.blogspot.com/-rq-qon1c7Rg/T2SDWdZnOGI/AAAAAAAAIH0/JnIFyke3oGM/s1600/Le+Monde+logo.png"/>
          <p:cNvPicPr>
            <a:picLocks noChangeAspect="1" noChangeArrowheads="1"/>
          </p:cNvPicPr>
          <p:nvPr/>
        </p:nvPicPr>
        <p:blipFill>
          <a:blip r:embed="rId2" cstate="print"/>
          <a:srcRect/>
          <a:stretch>
            <a:fillRect/>
          </a:stretch>
        </p:blipFill>
        <p:spPr bwMode="auto">
          <a:xfrm>
            <a:off x="467544" y="548680"/>
            <a:ext cx="3313535" cy="737612"/>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404664"/>
            <a:ext cx="8229600" cy="1143000"/>
          </a:xfrm>
        </p:spPr>
        <p:txBody>
          <a:bodyPr>
            <a:normAutofit/>
          </a:bodyPr>
          <a:lstStyle/>
          <a:p>
            <a:pPr algn="l"/>
            <a:r>
              <a:rPr lang="fr-FR" sz="3200" b="1" dirty="0" smtClean="0">
                <a:latin typeface="Times New Roman" pitchFamily="18" charset="0"/>
                <a:cs typeface="Times New Roman" pitchFamily="18" charset="0"/>
              </a:rPr>
              <a:t>La tâche finale: écrire une critique</a:t>
            </a:r>
            <a:endParaRPr lang="fr-FR" sz="3200" b="1" dirty="0">
              <a:latin typeface="Times New Roman" pitchFamily="18" charset="0"/>
              <a:cs typeface="Times New Roman" pitchFamily="18" charset="0"/>
            </a:endParaRPr>
          </a:p>
        </p:txBody>
      </p:sp>
      <p:sp>
        <p:nvSpPr>
          <p:cNvPr id="3" name="Tijdelijke aanduiding voor inhoud 2"/>
          <p:cNvSpPr>
            <a:spLocks noGrp="1"/>
          </p:cNvSpPr>
          <p:nvPr>
            <p:ph idx="1"/>
          </p:nvPr>
        </p:nvSpPr>
        <p:spPr>
          <a:xfrm>
            <a:off x="457200" y="1412776"/>
            <a:ext cx="8507288" cy="5445224"/>
          </a:xfrm>
        </p:spPr>
        <p:txBody>
          <a:bodyPr>
            <a:normAutofit/>
          </a:bodyPr>
          <a:lstStyle/>
          <a:p>
            <a:pPr>
              <a:buFont typeface="Wingdings" pitchFamily="2" charset="2"/>
              <a:buChar char="q"/>
            </a:pPr>
            <a:r>
              <a:rPr lang="nl-BE" sz="2800"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 Amour » comme point de départ</a:t>
            </a:r>
          </a:p>
          <a:p>
            <a:pPr>
              <a:buFont typeface="Wingdings" pitchFamily="2" charset="2"/>
              <a:buChar char="q"/>
            </a:pPr>
            <a:r>
              <a:rPr lang="fr-FR" sz="2800" dirty="0" smtClean="0">
                <a:latin typeface="Times New Roman" pitchFamily="18" charset="0"/>
                <a:cs typeface="Times New Roman" pitchFamily="18" charset="0"/>
              </a:rPr>
              <a:t> Intégrez tous les éléments d’une </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critique dans votre texte: résumé du film,</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votre opinion professionnelle, 				    une argumentation détaillée,</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votre nom </a:t>
            </a:r>
            <a:r>
              <a:rPr lang="fr-FR" sz="2800" dirty="0" smtClean="0">
                <a:latin typeface="Times New Roman" pitchFamily="18" charset="0"/>
                <a:cs typeface="Times New Roman" pitchFamily="18" charset="0"/>
              </a:rPr>
              <a:t>à la fin du texte…</a:t>
            </a:r>
          </a:p>
          <a:p>
            <a:pPr>
              <a:buFont typeface="Wingdings" pitchFamily="2" charset="2"/>
              <a:buChar char="q"/>
            </a:pPr>
            <a:r>
              <a:rPr lang="fr-FR" sz="2800" dirty="0" smtClean="0">
                <a:latin typeface="Times New Roman" pitchFamily="18" charset="0"/>
                <a:cs typeface="Times New Roman" pitchFamily="18" charset="0"/>
              </a:rPr>
              <a:t> La fiche technique dans un cadre individuel</a:t>
            </a:r>
          </a:p>
          <a:p>
            <a:pPr>
              <a:buFont typeface="Wingdings" pitchFamily="2" charset="2"/>
              <a:buChar char="q"/>
            </a:pPr>
            <a:r>
              <a:rPr lang="fr-FR" sz="2800" dirty="0" smtClean="0">
                <a:latin typeface="Times New Roman" pitchFamily="18" charset="0"/>
                <a:cs typeface="Times New Roman" pitchFamily="18" charset="0"/>
              </a:rPr>
              <a:t> Un titre qui attire l’attention</a:t>
            </a:r>
          </a:p>
          <a:p>
            <a:pPr>
              <a:buFont typeface="Wingdings" pitchFamily="2" charset="2"/>
              <a:buChar char="q"/>
            </a:pPr>
            <a:r>
              <a:rPr lang="fr-FR" sz="2800" dirty="0" smtClean="0">
                <a:latin typeface="Times New Roman" pitchFamily="18" charset="0"/>
                <a:cs typeface="Times New Roman" pitchFamily="18" charset="0"/>
              </a:rPr>
              <a:t> Une photo captivante qui montre l’essentiel du film</a:t>
            </a:r>
          </a:p>
          <a:p>
            <a:pPr>
              <a:buFont typeface="Wingdings" pitchFamily="2" charset="2"/>
              <a:buChar char="q"/>
            </a:pPr>
            <a:r>
              <a:rPr lang="fr-FR" sz="2800" dirty="0" smtClean="0">
                <a:latin typeface="Times New Roman" pitchFamily="18" charset="0"/>
                <a:cs typeface="Times New Roman" pitchFamily="18" charset="0"/>
              </a:rPr>
              <a:t> 400 à 500 mots </a:t>
            </a:r>
          </a:p>
          <a:p>
            <a:pPr>
              <a:buFont typeface="Wingdings" pitchFamily="2" charset="2"/>
              <a:buChar char="q"/>
            </a:pPr>
            <a:r>
              <a:rPr lang="fr-FR" sz="2800" dirty="0" smtClean="0">
                <a:latin typeface="Times New Roman" pitchFamily="18" charset="0"/>
                <a:cs typeface="Times New Roman" pitchFamily="18" charset="0"/>
              </a:rPr>
              <a:t> Version imprimée</a:t>
            </a:r>
            <a:endParaRPr lang="nl-BE" sz="2800" dirty="0" smtClean="0">
              <a:latin typeface="Times New Roman" pitchFamily="18" charset="0"/>
              <a:cs typeface="Times New Roman" pitchFamily="18" charset="0"/>
            </a:endParaRPr>
          </a:p>
        </p:txBody>
      </p:sp>
      <p:pic>
        <p:nvPicPr>
          <p:cNvPr id="25602" name="Picture 2" descr="http://img.kiosko.net/2011/05/01/fr/lemonde.750.jpg"/>
          <p:cNvPicPr>
            <a:picLocks noChangeAspect="1" noChangeArrowheads="1"/>
          </p:cNvPicPr>
          <p:nvPr/>
        </p:nvPicPr>
        <p:blipFill>
          <a:blip r:embed="rId2" cstate="print"/>
          <a:srcRect/>
          <a:stretch>
            <a:fillRect/>
          </a:stretch>
        </p:blipFill>
        <p:spPr bwMode="auto">
          <a:xfrm rot="928593">
            <a:off x="6420872" y="189307"/>
            <a:ext cx="2174604" cy="2334943"/>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348880"/>
            <a:ext cx="8229600" cy="1143000"/>
          </a:xfrm>
        </p:spPr>
        <p:txBody>
          <a:bodyPr>
            <a:normAutofit/>
          </a:bodyPr>
          <a:lstStyle/>
          <a:p>
            <a:r>
              <a:rPr lang="fr-FR" b="1" dirty="0" smtClean="0">
                <a:latin typeface="Times New Roman" pitchFamily="18" charset="0"/>
                <a:cs typeface="Times New Roman" pitchFamily="18" charset="0"/>
              </a:rPr>
              <a:t>Découvrir l’histoire pas à pas</a:t>
            </a:r>
            <a:endParaRPr lang="fr-FR" b="1" dirty="0">
              <a:latin typeface="Times New Roman" pitchFamily="18" charset="0"/>
              <a:cs typeface="Times New Roman" pitchFamily="18" charset="0"/>
            </a:endParaRPr>
          </a:p>
        </p:txBody>
      </p:sp>
      <p:sp>
        <p:nvSpPr>
          <p:cNvPr id="4" name="Rechthoek 3"/>
          <p:cNvSpPr/>
          <p:nvPr/>
        </p:nvSpPr>
        <p:spPr>
          <a:xfrm>
            <a:off x="251520" y="476672"/>
            <a:ext cx="7560840" cy="523220"/>
          </a:xfrm>
          <a:prstGeom prst="rect">
            <a:avLst/>
          </a:prstGeom>
        </p:spPr>
        <p:txBody>
          <a:bodyPr wrap="square">
            <a:spAutoFit/>
          </a:bodyPr>
          <a:lstStyle/>
          <a:p>
            <a:pPr>
              <a:buNone/>
            </a:pPr>
            <a:r>
              <a:rPr lang="fr-FR" sz="2800" dirty="0" smtClean="0">
                <a:latin typeface="Times New Roman" pitchFamily="18" charset="0"/>
                <a:cs typeface="Times New Roman" pitchFamily="18" charset="0"/>
              </a:rPr>
              <a:t>Avant être capable d’écrire une critique, on doit…</a:t>
            </a:r>
            <a:endParaRPr lang="fr-FR" sz="28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TotalTime>
  <Words>350</Words>
  <Application>Microsoft Office PowerPoint</Application>
  <PresentationFormat>Diavoorstelling (4:3)</PresentationFormat>
  <Paragraphs>186</Paragraphs>
  <Slides>29</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29</vt:i4>
      </vt:variant>
    </vt:vector>
  </HeadingPairs>
  <TitlesOfParts>
    <vt:vector size="34" baseType="lpstr">
      <vt:lpstr>Arial</vt:lpstr>
      <vt:lpstr>Calibri</vt:lpstr>
      <vt:lpstr>Times New Roman</vt:lpstr>
      <vt:lpstr>Wingdings</vt:lpstr>
      <vt:lpstr>Office-thema</vt:lpstr>
      <vt:lpstr>Amour </vt:lpstr>
      <vt:lpstr>Table des matières</vt:lpstr>
      <vt:lpstr>1. Introduction</vt:lpstr>
      <vt:lpstr>Bienvenue à Cannes</vt:lpstr>
      <vt:lpstr>PowerPoint-presentatie</vt:lpstr>
      <vt:lpstr>2. La tâche finale</vt:lpstr>
      <vt:lpstr>                     </vt:lpstr>
      <vt:lpstr>La tâche finale: écrire une critique</vt:lpstr>
      <vt:lpstr>Découvrir l’histoire pas à pas</vt:lpstr>
      <vt:lpstr>3. Le processus</vt:lpstr>
      <vt:lpstr>(1) Faire un résumé     </vt:lpstr>
      <vt:lpstr>(2) Les différents fragments</vt:lpstr>
      <vt:lpstr>Premier fragment (6.55” – 14.51”) </vt:lpstr>
      <vt:lpstr>Deuxième fragment (39.44” – 41.22”) </vt:lpstr>
      <vt:lpstr>Troisième fragment (1.02.11” – 1.08.17”)</vt:lpstr>
      <vt:lpstr>Derniers fragments (1.26.19” – 1.28.18” // 1.39.33” – 1.45.52”)</vt:lpstr>
      <vt:lpstr>Une analyse en classe de tous les fragments</vt:lpstr>
      <vt:lpstr>(3) Les tâches d’un censeur</vt:lpstr>
      <vt:lpstr>(4) Le style journalistique</vt:lpstr>
      <vt:lpstr>La tâche finale</vt:lpstr>
      <vt:lpstr>PowerPoint-presentatie</vt:lpstr>
      <vt:lpstr> 4. Les ressources</vt:lpstr>
      <vt:lpstr>      Les ressources</vt:lpstr>
      <vt:lpstr>PowerPoint-presentatie</vt:lpstr>
      <vt:lpstr>5. La conclusion</vt:lpstr>
      <vt:lpstr>Conclusion</vt:lpstr>
      <vt:lpstr>6. L’ évaluation</vt:lpstr>
      <vt:lpstr>Évaluation</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Amour</dc:title>
  <dc:creator>gebruiker</dc:creator>
  <cp:lastModifiedBy>Bogaert Veronik</cp:lastModifiedBy>
  <cp:revision>95</cp:revision>
  <dcterms:created xsi:type="dcterms:W3CDTF">2015-05-05T07:45:01Z</dcterms:created>
  <dcterms:modified xsi:type="dcterms:W3CDTF">2017-03-21T10:01:02Z</dcterms:modified>
</cp:coreProperties>
</file>