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7" r:id="rId1"/>
  </p:sldMasterIdLst>
  <p:notesMasterIdLst>
    <p:notesMasterId r:id="rId40"/>
  </p:notesMasterIdLst>
  <p:sldIdLst>
    <p:sldId id="256" r:id="rId2"/>
    <p:sldId id="268" r:id="rId3"/>
    <p:sldId id="309" r:id="rId4"/>
    <p:sldId id="310" r:id="rId5"/>
    <p:sldId id="312" r:id="rId6"/>
    <p:sldId id="314" r:id="rId7"/>
    <p:sldId id="269" r:id="rId8"/>
    <p:sldId id="298" r:id="rId9"/>
    <p:sldId id="299" r:id="rId10"/>
    <p:sldId id="301" r:id="rId11"/>
    <p:sldId id="259" r:id="rId12"/>
    <p:sldId id="279" r:id="rId13"/>
    <p:sldId id="285" r:id="rId14"/>
    <p:sldId id="280" r:id="rId15"/>
    <p:sldId id="281" r:id="rId16"/>
    <p:sldId id="282" r:id="rId17"/>
    <p:sldId id="286" r:id="rId18"/>
    <p:sldId id="287" r:id="rId19"/>
    <p:sldId id="261" r:id="rId20"/>
    <p:sldId id="262" r:id="rId21"/>
    <p:sldId id="316" r:id="rId22"/>
    <p:sldId id="263" r:id="rId23"/>
    <p:sldId id="313" r:id="rId24"/>
    <p:sldId id="293" r:id="rId25"/>
    <p:sldId id="288" r:id="rId26"/>
    <p:sldId id="289" r:id="rId27"/>
    <p:sldId id="290" r:id="rId28"/>
    <p:sldId id="317" r:id="rId29"/>
    <p:sldId id="296" r:id="rId30"/>
    <p:sldId id="300" r:id="rId31"/>
    <p:sldId id="302" r:id="rId32"/>
    <p:sldId id="273" r:id="rId33"/>
    <p:sldId id="303" r:id="rId34"/>
    <p:sldId id="306" r:id="rId35"/>
    <p:sldId id="307" r:id="rId36"/>
    <p:sldId id="318" r:id="rId37"/>
    <p:sldId id="297" r:id="rId38"/>
    <p:sldId id="308" r:id="rId3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A77EDD3F-4339-D149-AD5D-FF252C0B37ED}">
          <p14:sldIdLst>
            <p14:sldId id="256"/>
            <p14:sldId id="268"/>
            <p14:sldId id="309"/>
            <p14:sldId id="310"/>
            <p14:sldId id="312"/>
            <p14:sldId id="314"/>
            <p14:sldId id="269"/>
            <p14:sldId id="298"/>
            <p14:sldId id="299"/>
            <p14:sldId id="301"/>
            <p14:sldId id="259"/>
            <p14:sldId id="279"/>
            <p14:sldId id="285"/>
            <p14:sldId id="280"/>
            <p14:sldId id="281"/>
            <p14:sldId id="282"/>
            <p14:sldId id="286"/>
            <p14:sldId id="287"/>
            <p14:sldId id="261"/>
            <p14:sldId id="262"/>
            <p14:sldId id="316"/>
            <p14:sldId id="263"/>
            <p14:sldId id="313"/>
            <p14:sldId id="293"/>
            <p14:sldId id="288"/>
            <p14:sldId id="289"/>
            <p14:sldId id="290"/>
            <p14:sldId id="317"/>
            <p14:sldId id="296"/>
            <p14:sldId id="300"/>
            <p14:sldId id="302"/>
            <p14:sldId id="273"/>
            <p14:sldId id="303"/>
            <p14:sldId id="306"/>
            <p14:sldId id="307"/>
            <p14:sldId id="318"/>
            <p14:sldId id="29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86AA6-C09B-C048-A329-55DBC3FA8ECA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87CC2-E1AF-D641-BAF9-83E13D3AA6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7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http://</a:t>
            </a:r>
            <a:r>
              <a:rPr lang="nl-NL" dirty="0" err="1" smtClean="0"/>
              <a:t>www.telestar.fr</a:t>
            </a:r>
            <a:r>
              <a:rPr lang="nl-NL" dirty="0" smtClean="0"/>
              <a:t>/2015/</a:t>
            </a:r>
            <a:r>
              <a:rPr lang="nl-NL" dirty="0" err="1" smtClean="0"/>
              <a:t>articles</a:t>
            </a:r>
            <a:r>
              <a:rPr lang="nl-NL" dirty="0" smtClean="0"/>
              <a:t>/dany-boon-de-retour-chez-les-ch-tis-pour-son-nouveau-film-74537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www.rtl.fr</a:t>
            </a:r>
            <a:r>
              <a:rPr lang="nl-NL" dirty="0" smtClean="0"/>
              <a:t>/culture/arts-</a:t>
            </a:r>
            <a:r>
              <a:rPr lang="nl-NL" dirty="0" err="1" smtClean="0"/>
              <a:t>spectacles</a:t>
            </a:r>
            <a:r>
              <a:rPr lang="nl-NL" dirty="0" smtClean="0"/>
              <a:t>/danny-boon-de-retour-chez-les-chtis-7776431663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CC2-E1AF-D641-BAF9-83E13D3AA63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942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Source: http://</a:t>
            </a:r>
            <a:r>
              <a:rPr lang="nl-NL" dirty="0" err="1" smtClean="0"/>
              <a:t>www.gala.fr</a:t>
            </a:r>
            <a:r>
              <a:rPr lang="nl-NL" dirty="0" smtClean="0"/>
              <a:t>/</a:t>
            </a:r>
            <a:r>
              <a:rPr lang="nl-NL" dirty="0" err="1" smtClean="0"/>
              <a:t>stars_et_gotha</a:t>
            </a:r>
            <a:r>
              <a:rPr lang="nl-NL" dirty="0" smtClean="0"/>
              <a:t>/</a:t>
            </a:r>
            <a:r>
              <a:rPr lang="nl-NL" dirty="0" err="1" smtClean="0"/>
              <a:t>dany_boon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CC2-E1AF-D641-BAF9-83E13D3AA63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0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Sources: http://</a:t>
            </a:r>
            <a:r>
              <a:rPr lang="nl-NL" dirty="0" err="1" smtClean="0"/>
              <a:t>www.lemonde.fr</a:t>
            </a:r>
            <a:r>
              <a:rPr lang="nl-NL" dirty="0" smtClean="0"/>
              <a:t>/cinema/</a:t>
            </a:r>
            <a:r>
              <a:rPr lang="nl-NL" dirty="0" err="1" smtClean="0"/>
              <a:t>article</a:t>
            </a:r>
            <a:r>
              <a:rPr lang="nl-NL" dirty="0" smtClean="0"/>
              <a:t>/2009/11/10/dany-boon-recoit-la-legion-d-honneur_1265500_3476.html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CC2-E1AF-D641-BAF9-83E13D3AA63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07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Source: http://</a:t>
            </a:r>
            <a:r>
              <a:rPr lang="nl-NL" dirty="0" err="1" smtClean="0"/>
              <a:t>www.allocine.fr</a:t>
            </a:r>
            <a:r>
              <a:rPr lang="nl-NL" dirty="0" smtClean="0"/>
              <a:t>/film/</a:t>
            </a:r>
            <a:r>
              <a:rPr lang="nl-NL" dirty="0" err="1" smtClean="0"/>
              <a:t>fichefilm_gen_cfilm</a:t>
            </a:r>
            <a:r>
              <a:rPr lang="nl-NL" dirty="0" smtClean="0"/>
              <a:t>=126535.html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CC2-E1AF-D641-BAF9-83E13D3AA63C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10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E61B0F61-3E75-ED43-85F6-22A9B0FC8D65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E61B0F61-3E75-ED43-85F6-22A9B0FC8D65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A605C97A-9F5A-9446-8140-63CD221FFE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61B0F61-3E75-ED43-85F6-22A9B0FC8D65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605C97A-9F5A-9446-8140-63CD221FFE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E61B0F61-3E75-ED43-85F6-22A9B0FC8D65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A605C97A-9F5A-9446-8140-63CD221FFE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61B0F61-3E75-ED43-85F6-22A9B0FC8D65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A605C97A-9F5A-9446-8140-63CD221FFE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E61B0F61-3E75-ED43-85F6-22A9B0FC8D65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A605C97A-9F5A-9446-8140-63CD221FFE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61B0F61-3E75-ED43-85F6-22A9B0FC8D65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605C97A-9F5A-9446-8140-63CD221FFE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E61B0F61-3E75-ED43-85F6-22A9B0FC8D65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A605C97A-9F5A-9446-8140-63CD221FFE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61B0F61-3E75-ED43-85F6-22A9B0FC8D65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A605C97A-9F5A-9446-8140-63CD221FFE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61B0F61-3E75-ED43-85F6-22A9B0FC8D65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605C97A-9F5A-9446-8140-63CD221FFE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61B0F61-3E75-ED43-85F6-22A9B0FC8D65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A605C97A-9F5A-9446-8140-63CD221FFE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E61B0F61-3E75-ED43-85F6-22A9B0FC8D65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5C97A-9F5A-9446-8140-63CD221FFE8F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motion.com/video/x5ekev_bachtisoustitree_fun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motion.com/video/x5ekev_bachtisoustitree_fun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xpress.fr/informations/vin-dious-que-ch-te-bin_721745.html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premiere.fr/film/Rien-a-declarer-2329308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la.fr/l_actu/news_de_stars/dany_boon_est_toujours_le_bienvenu_chez_les_ch_tis_215605" TargetMode="External"/><Relationship Id="rId3" Type="http://schemas.openxmlformats.org/officeDocument/2006/relationships/hyperlink" Target="http://lewebpedagogique.com/reflexions/activites-fle/expression-ecrite-b1/" TargetMode="External"/><Relationship Id="rId7" Type="http://schemas.openxmlformats.org/officeDocument/2006/relationships/hyperlink" Target="http://www.laviedesidees.fr/Bienvenue-chez-les-Ch-tis-une.html" TargetMode="External"/><Relationship Id="rId2" Type="http://schemas.openxmlformats.org/officeDocument/2006/relationships/hyperlink" Target="http://www.dailymotion.com/video/x5ekev_bachtisoustitree_fu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lemonde.fr/cinema/article/2009/11/10/dany-boon-recoit-la-legion-d-honneur_1265500_3476.html" TargetMode="External"/><Relationship Id="rId5" Type="http://schemas.openxmlformats.org/officeDocument/2006/relationships/hyperlink" Target="http://www.lefigaro.fr/cinema/2008/02/26/03002-20080226ARTFIG00528-dany-boon-sur-les-traces-de-bourvil.php" TargetMode="External"/><Relationship Id="rId10" Type="http://schemas.openxmlformats.org/officeDocument/2006/relationships/hyperlink" Target="http://www.filmfrancaisenflandre.org" TargetMode="External"/><Relationship Id="rId4" Type="http://schemas.openxmlformats.org/officeDocument/2006/relationships/hyperlink" Target="http://www.bonjourdumonde.com/blog/argentine/7/grammaire/bienvenue-chez-les-chtis" TargetMode="External"/><Relationship Id="rId9" Type="http://schemas.openxmlformats.org/officeDocument/2006/relationships/hyperlink" Target="http://www.allocine.fr/film/fichefilm_gen_cfilm=126535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Dany</a:t>
            </a:r>
            <a:r>
              <a:rPr lang="nl-NL" dirty="0" smtClean="0"/>
              <a:t> Boon</a:t>
            </a:r>
            <a:endParaRPr lang="nl-NL" dirty="0"/>
          </a:p>
        </p:txBody>
      </p:sp>
      <p:pic>
        <p:nvPicPr>
          <p:cNvPr id="5" name="Tijdelijke aanduiding voor inhoud 4" descr="dany-boon_12818396_1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b="692"/>
          <a:stretch>
            <a:fillRect/>
          </a:stretch>
        </p:blipFill>
        <p:spPr>
          <a:xfrm rot="892209">
            <a:off x="3740253" y="1047341"/>
            <a:ext cx="4512865" cy="3439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jdelijke aanduiding voor tekst 1"/>
          <p:cNvSpPr>
            <a:spLocks noGrp="1"/>
          </p:cNvSpPr>
          <p:nvPr>
            <p:ph type="body" sz="half" idx="4294967295"/>
          </p:nvPr>
        </p:nvSpPr>
        <p:spPr>
          <a:xfrm>
            <a:off x="4833937" y="5815871"/>
            <a:ext cx="4310063" cy="973137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nl-NL" dirty="0" smtClean="0"/>
              <a:t>Public </a:t>
            </a:r>
            <a:r>
              <a:rPr lang="nl-NL" dirty="0" err="1" smtClean="0"/>
              <a:t>cible</a:t>
            </a:r>
            <a:r>
              <a:rPr lang="nl-NL" dirty="0" smtClean="0"/>
              <a:t>: niveau B1-B2</a:t>
            </a:r>
          </a:p>
          <a:p>
            <a:pPr marL="0" indent="0" algn="r">
              <a:buNone/>
            </a:pPr>
            <a:r>
              <a:rPr lang="nl-NL" dirty="0" smtClean="0"/>
              <a:t>Bie Cornelissen</a:t>
            </a:r>
          </a:p>
          <a:p>
            <a:pPr marL="0" indent="0" algn="r">
              <a:buNone/>
            </a:pPr>
            <a:r>
              <a:rPr lang="nl-NL" dirty="0" err="1"/>
              <a:t>b</a:t>
            </a:r>
            <a:r>
              <a:rPr lang="nl-NL" dirty="0" err="1" smtClean="0"/>
              <a:t>ie.cornelissen@gmail.com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3866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 rot="900000">
            <a:off x="1035782" y="709691"/>
            <a:ext cx="5690855" cy="1570680"/>
          </a:xfrm>
        </p:spPr>
        <p:txBody>
          <a:bodyPr/>
          <a:lstStyle/>
          <a:p>
            <a:r>
              <a:rPr lang="fr-BE" dirty="0" smtClean="0"/>
              <a:t>(2) Ses </a:t>
            </a:r>
            <a:r>
              <a:rPr lang="fr-BE" dirty="0"/>
              <a:t>deux films les plus </a:t>
            </a:r>
            <a:r>
              <a:rPr lang="fr-BE" dirty="0" smtClean="0"/>
              <a:t>célèbres…</a:t>
            </a:r>
            <a:endParaRPr lang="nl-NL" sz="28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287866" y="5841999"/>
            <a:ext cx="5680943" cy="651523"/>
          </a:xfrm>
        </p:spPr>
        <p:txBody>
          <a:bodyPr>
            <a:normAutofit/>
          </a:bodyPr>
          <a:lstStyle/>
          <a:p>
            <a:pPr algn="l"/>
            <a:r>
              <a:rPr lang="nl-NL" sz="2800" i="1" dirty="0" err="1"/>
              <a:t>Dany</a:t>
            </a:r>
            <a:r>
              <a:rPr lang="nl-NL" sz="2800" i="1" dirty="0"/>
              <a:t> </a:t>
            </a:r>
            <a:r>
              <a:rPr lang="nl-NL" sz="2800" i="1" dirty="0" smtClean="0"/>
              <a:t>Boon, la </a:t>
            </a:r>
            <a:r>
              <a:rPr lang="nl-NL" sz="2800" i="1" dirty="0" err="1"/>
              <a:t>voix</a:t>
            </a:r>
            <a:r>
              <a:rPr lang="nl-NL" sz="2800" i="1" dirty="0"/>
              <a:t> du </a:t>
            </a:r>
            <a:r>
              <a:rPr lang="nl-NL" sz="2800" i="1" dirty="0" err="1"/>
              <a:t>Nord</a:t>
            </a:r>
            <a:r>
              <a:rPr lang="nl-NL" sz="2800" i="1" dirty="0" smtClean="0"/>
              <a:t> </a:t>
            </a:r>
            <a:endParaRPr lang="fr-BE" sz="2600" i="1" dirty="0"/>
          </a:p>
        </p:txBody>
      </p:sp>
      <p:pic>
        <p:nvPicPr>
          <p:cNvPr id="2" name="Afbeelding 1" descr="Dany-Boon-et-Kad-Merad-au-cinema-Loft_refer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" y="2933891"/>
            <a:ext cx="4041490" cy="256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2330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i="1" dirty="0" smtClean="0"/>
              <a:t>2.1 </a:t>
            </a:r>
            <a:r>
              <a:rPr lang="nl-NL" i="1" dirty="0" err="1" smtClean="0"/>
              <a:t>Bienvenue</a:t>
            </a:r>
            <a:r>
              <a:rPr lang="nl-NL" i="1" dirty="0" smtClean="0"/>
              <a:t> </a:t>
            </a:r>
            <a:r>
              <a:rPr lang="nl-NL" i="1" dirty="0" err="1" smtClean="0"/>
              <a:t>chez</a:t>
            </a:r>
            <a:r>
              <a:rPr lang="nl-NL" i="1" dirty="0" smtClean="0"/>
              <a:t> les </a:t>
            </a:r>
            <a:r>
              <a:rPr lang="nl-NL" i="1" dirty="0" err="1" smtClean="0"/>
              <a:t>ch’tis</a:t>
            </a:r>
            <a:endParaRPr lang="nl-NL" i="1" dirty="0"/>
          </a:p>
        </p:txBody>
      </p:sp>
      <p:pic>
        <p:nvPicPr>
          <p:cNvPr id="12" name="Tijdelijke aanduiding voor inhoud 11" descr="00117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r="41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19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/>
              <a:t>2.1 </a:t>
            </a:r>
            <a:r>
              <a:rPr lang="nl-NL" i="1" dirty="0" err="1" smtClean="0"/>
              <a:t>Bienvenue</a:t>
            </a:r>
            <a:r>
              <a:rPr lang="nl-NL" i="1" dirty="0" smtClean="0"/>
              <a:t> </a:t>
            </a:r>
            <a:r>
              <a:rPr lang="nl-NL" i="1" dirty="0" err="1" smtClean="0"/>
              <a:t>chez</a:t>
            </a:r>
            <a:r>
              <a:rPr lang="nl-NL" i="1" dirty="0" smtClean="0"/>
              <a:t> les </a:t>
            </a:r>
            <a:r>
              <a:rPr lang="nl-NL" i="1" dirty="0" err="1" smtClean="0"/>
              <a:t>ch’tis</a:t>
            </a:r>
            <a:endParaRPr lang="nl-NL" i="1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i="1" dirty="0" smtClean="0"/>
              <a:t>Bienvenue chez les Ch’tis</a:t>
            </a:r>
            <a:r>
              <a:rPr lang="fr-BE" dirty="0" smtClean="0"/>
              <a:t> (2008)</a:t>
            </a:r>
            <a:r>
              <a:rPr lang="fr-BE" i="1" dirty="0" smtClean="0"/>
              <a:t> </a:t>
            </a:r>
            <a:r>
              <a:rPr lang="fr-BE" dirty="0" smtClean="0"/>
              <a:t>est le deuxième long-métrage réalisé par Dany Boon.</a:t>
            </a:r>
          </a:p>
          <a:p>
            <a:r>
              <a:rPr lang="fr-BE" dirty="0" smtClean="0"/>
              <a:t>Avec </a:t>
            </a:r>
            <a:r>
              <a:rPr lang="fr-BE" dirty="0" smtClean="0"/>
              <a:t>20 </a:t>
            </a:r>
            <a:r>
              <a:rPr lang="fr-BE" dirty="0" smtClean="0"/>
              <a:t>millions de spectateurs, le film a rencontré un immense succès auprès du public. </a:t>
            </a:r>
          </a:p>
          <a:p>
            <a:r>
              <a:rPr lang="fr-BE" dirty="0" smtClean="0"/>
              <a:t>L’histoire se déroule dans le Nord-Pas-de-Calais et a contribué à la redécouverte de la région et </a:t>
            </a:r>
            <a:r>
              <a:rPr lang="fr-BE" dirty="0" smtClean="0"/>
              <a:t>de son </a:t>
            </a:r>
            <a:r>
              <a:rPr lang="fr-BE" dirty="0" smtClean="0"/>
              <a:t>dialecte, le ch’timi.</a:t>
            </a:r>
          </a:p>
        </p:txBody>
      </p:sp>
    </p:spTree>
    <p:extLst>
      <p:ext uri="{BB962C8B-B14F-4D97-AF65-F5344CB8AC3E}">
        <p14:creationId xmlns:p14="http://schemas.microsoft.com/office/powerpoint/2010/main" val="2889438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Petit </a:t>
            </a:r>
            <a:r>
              <a:rPr lang="nl-NL" dirty="0" err="1" smtClean="0"/>
              <a:t>devoir</a:t>
            </a:r>
            <a:r>
              <a:rPr lang="nl-NL" dirty="0" smtClean="0"/>
              <a:t> n°1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A) CE: </a:t>
            </a:r>
            <a:r>
              <a:rPr lang="nl-NL" b="1" dirty="0" err="1" smtClean="0"/>
              <a:t>Lisez</a:t>
            </a:r>
            <a:r>
              <a:rPr lang="nl-NL" b="1" dirty="0" smtClean="0"/>
              <a:t> </a:t>
            </a:r>
            <a:r>
              <a:rPr lang="nl-NL" b="1" dirty="0" err="1"/>
              <a:t>l’extrait</a:t>
            </a:r>
            <a:r>
              <a:rPr lang="nl-NL" b="1" dirty="0"/>
              <a:t> de la </a:t>
            </a:r>
            <a:r>
              <a:rPr lang="nl-NL" b="1" dirty="0" smtClean="0"/>
              <a:t>BD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845457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15-05-14 om 22.55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3206"/>
            <a:ext cx="9144001" cy="595745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92404" y="269413"/>
            <a:ext cx="87543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i="1" dirty="0" err="1" smtClean="0"/>
              <a:t>Bienvenue</a:t>
            </a:r>
            <a:r>
              <a:rPr lang="nl-NL" sz="2600" i="1" dirty="0" smtClean="0"/>
              <a:t> </a:t>
            </a:r>
            <a:r>
              <a:rPr lang="nl-NL" sz="2600" i="1" dirty="0" err="1" smtClean="0"/>
              <a:t>chez</a:t>
            </a:r>
            <a:r>
              <a:rPr lang="nl-NL" sz="2600" i="1" dirty="0" smtClean="0"/>
              <a:t> les </a:t>
            </a:r>
            <a:r>
              <a:rPr lang="nl-NL" sz="2600" i="1" dirty="0" err="1" smtClean="0"/>
              <a:t>ch’tis</a:t>
            </a:r>
            <a:r>
              <a:rPr lang="nl-NL" sz="2600" i="1" dirty="0" smtClean="0"/>
              <a:t> 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425813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5-05-14 om 22.55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004"/>
            <a:ext cx="9144000" cy="565413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69366" y="269413"/>
            <a:ext cx="8619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i="1" dirty="0" err="1" smtClean="0"/>
              <a:t>Bienvenue</a:t>
            </a:r>
            <a:r>
              <a:rPr lang="nl-NL" sz="2600" i="1" dirty="0" smtClean="0"/>
              <a:t> </a:t>
            </a:r>
            <a:r>
              <a:rPr lang="nl-NL" sz="2600" i="1" dirty="0" err="1" smtClean="0"/>
              <a:t>chez</a:t>
            </a:r>
            <a:r>
              <a:rPr lang="nl-NL" sz="2600" i="1" dirty="0" smtClean="0"/>
              <a:t> les </a:t>
            </a:r>
            <a:r>
              <a:rPr lang="nl-NL" sz="2600" i="1" dirty="0" err="1" smtClean="0"/>
              <a:t>ch’tis</a:t>
            </a:r>
            <a:endParaRPr lang="nl-NL" sz="26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872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800" dirty="0" smtClean="0"/>
              <a:t>Petit </a:t>
            </a:r>
            <a:r>
              <a:rPr lang="nl-NL" sz="3800" dirty="0" err="1" smtClean="0"/>
              <a:t>devoir</a:t>
            </a:r>
            <a:r>
              <a:rPr lang="nl-NL" sz="3800" dirty="0" smtClean="0"/>
              <a:t> n°1</a:t>
            </a:r>
            <a:endParaRPr lang="nl-NL" sz="3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rot="900000">
            <a:off x="3116687" y="1018685"/>
            <a:ext cx="5823572" cy="50776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BE" sz="3200" dirty="0" smtClean="0"/>
              <a:t>B) Exercice oral</a:t>
            </a:r>
          </a:p>
          <a:p>
            <a:pPr marL="0" indent="0" algn="ctr">
              <a:buNone/>
            </a:pPr>
            <a:r>
              <a:rPr lang="fr-BE" sz="3200" dirty="0" smtClean="0"/>
              <a:t>Répondez aux questions </a:t>
            </a:r>
          </a:p>
          <a:p>
            <a:pPr marL="0" indent="0">
              <a:buNone/>
            </a:pPr>
            <a:endParaRPr lang="fr-BE" dirty="0" smtClean="0"/>
          </a:p>
          <a:p>
            <a:r>
              <a:rPr lang="fr-BE" sz="2600" dirty="0" smtClean="0"/>
              <a:t>Pourquoi Philippe est-il fâché?</a:t>
            </a:r>
          </a:p>
          <a:p>
            <a:r>
              <a:rPr lang="fr-BE" sz="2600" dirty="0" smtClean="0"/>
              <a:t>Pourquoi veut-il se faire passer pour un handicapé?</a:t>
            </a:r>
          </a:p>
          <a:p>
            <a:r>
              <a:rPr lang="fr-BE" sz="2600" dirty="0" smtClean="0"/>
              <a:t>Pourquoi Philippe veut-il avoir un poste dans Sanary, le Sud de la France?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EO: Discutez-en avec votre voisin</a:t>
            </a:r>
            <a:r>
              <a:rPr lang="nl-NL" dirty="0" smtClean="0"/>
              <a:t>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595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Petit </a:t>
            </a:r>
            <a:r>
              <a:rPr lang="nl-NL" dirty="0" err="1" smtClean="0"/>
              <a:t>devoir</a:t>
            </a:r>
            <a:r>
              <a:rPr lang="nl-NL" dirty="0" smtClean="0"/>
              <a:t> n°1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dirty="0" smtClean="0"/>
              <a:t>C) EE: </a:t>
            </a:r>
            <a:r>
              <a:rPr lang="nl-NL" sz="3600" dirty="0" err="1" smtClean="0"/>
              <a:t>Imaginez</a:t>
            </a:r>
            <a:r>
              <a:rPr lang="nl-NL" sz="3600" dirty="0" smtClean="0"/>
              <a:t> </a:t>
            </a:r>
            <a:r>
              <a:rPr lang="nl-NL" sz="3600" dirty="0" err="1"/>
              <a:t>maintenant</a:t>
            </a:r>
            <a:r>
              <a:rPr lang="nl-NL" sz="3600" dirty="0"/>
              <a:t> </a:t>
            </a:r>
            <a:r>
              <a:rPr lang="nl-NL" sz="3600" dirty="0" err="1"/>
              <a:t>une</a:t>
            </a:r>
            <a:r>
              <a:rPr lang="nl-NL" sz="3600" dirty="0"/>
              <a:t> suite à </a:t>
            </a:r>
            <a:r>
              <a:rPr lang="nl-NL" sz="3600" dirty="0" err="1"/>
              <a:t>cette</a:t>
            </a:r>
            <a:r>
              <a:rPr lang="nl-NL" sz="3600" dirty="0"/>
              <a:t> </a:t>
            </a:r>
            <a:r>
              <a:rPr lang="nl-NL" sz="3600" dirty="0" err="1"/>
              <a:t>histoire</a:t>
            </a:r>
            <a:r>
              <a:rPr lang="nl-NL" sz="3600" dirty="0"/>
              <a:t>.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nl-NL" sz="3000" dirty="0" err="1" smtClean="0"/>
              <a:t>Notez</a:t>
            </a:r>
            <a:r>
              <a:rPr lang="nl-NL" sz="3000" dirty="0" smtClean="0"/>
              <a:t>-la </a:t>
            </a:r>
            <a:r>
              <a:rPr lang="nl-NL" sz="3000" dirty="0" err="1" smtClean="0"/>
              <a:t>sur</a:t>
            </a:r>
            <a:r>
              <a:rPr lang="nl-NL" sz="3000" dirty="0" smtClean="0"/>
              <a:t> </a:t>
            </a:r>
            <a:r>
              <a:rPr lang="nl-NL" sz="3000" dirty="0" err="1" smtClean="0"/>
              <a:t>votre</a:t>
            </a:r>
            <a:r>
              <a:rPr lang="nl-NL" sz="3000" dirty="0" smtClean="0"/>
              <a:t> </a:t>
            </a:r>
            <a:r>
              <a:rPr lang="nl-NL" sz="3000" dirty="0" err="1" smtClean="0"/>
              <a:t>feuille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450243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5382" y="693133"/>
            <a:ext cx="5343100" cy="38882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dirty="0" smtClean="0"/>
              <a:t>Avez-vous terminé le premier devoir? </a:t>
            </a:r>
          </a:p>
          <a:p>
            <a:pPr marL="0" indent="0">
              <a:buNone/>
            </a:pPr>
            <a:r>
              <a:rPr lang="fr-BE" dirty="0" smtClean="0"/>
              <a:t>Je suis sûr que vous avez inventé une histoire </a:t>
            </a:r>
            <a:r>
              <a:rPr lang="fr-BE" dirty="0" smtClean="0"/>
              <a:t>fascinante</a:t>
            </a:r>
            <a:r>
              <a:rPr lang="fr-BE" dirty="0" smtClean="0"/>
              <a:t>!</a:t>
            </a:r>
          </a:p>
          <a:p>
            <a:pPr marL="0" indent="0">
              <a:buNone/>
            </a:pPr>
            <a:r>
              <a:rPr lang="fr-BE" dirty="0" smtClean="0"/>
              <a:t>Découvrez</a:t>
            </a:r>
            <a:r>
              <a:rPr lang="fr-BE" dirty="0"/>
              <a:t> </a:t>
            </a:r>
            <a:r>
              <a:rPr lang="fr-BE" dirty="0" smtClean="0"/>
              <a:t>maintenant comment l’histoire continue…</a:t>
            </a:r>
            <a:endParaRPr lang="fr-BE" dirty="0"/>
          </a:p>
        </p:txBody>
      </p:sp>
      <p:pic>
        <p:nvPicPr>
          <p:cNvPr id="5" name="Afbeelding 4" descr="bienvenue-chez-les-ch-tis-27-02-2008-2-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33" y="3742267"/>
            <a:ext cx="4131733" cy="275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809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Synopsis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Philippe </a:t>
            </a:r>
            <a:r>
              <a:rPr lang="nl-NL" dirty="0" err="1" smtClean="0"/>
              <a:t>Abrams</a:t>
            </a:r>
            <a:r>
              <a:rPr lang="nl-NL" dirty="0" smtClean="0"/>
              <a:t> </a:t>
            </a:r>
            <a:r>
              <a:rPr lang="nl-NL" dirty="0" err="1" smtClean="0"/>
              <a:t>est</a:t>
            </a:r>
            <a:r>
              <a:rPr lang="nl-NL" dirty="0" smtClean="0"/>
              <a:t> directeur de la </a:t>
            </a:r>
            <a:r>
              <a:rPr lang="nl-NL" dirty="0" err="1" smtClean="0"/>
              <a:t>poste</a:t>
            </a:r>
            <a:r>
              <a:rPr lang="nl-NL" dirty="0" smtClean="0"/>
              <a:t> de Salon-de-</a:t>
            </a:r>
            <a:r>
              <a:rPr lang="nl-NL" dirty="0"/>
              <a:t>P</a:t>
            </a:r>
            <a:r>
              <a:rPr lang="nl-NL" dirty="0" smtClean="0"/>
              <a:t>rovence. </a:t>
            </a:r>
            <a:r>
              <a:rPr lang="nl-NL" dirty="0" err="1" smtClean="0"/>
              <a:t>Il</a:t>
            </a:r>
            <a:r>
              <a:rPr lang="nl-NL" dirty="0" smtClean="0"/>
              <a:t> </a:t>
            </a:r>
            <a:r>
              <a:rPr lang="nl-NL" dirty="0" err="1" smtClean="0"/>
              <a:t>est</a:t>
            </a:r>
            <a:r>
              <a:rPr lang="nl-NL" dirty="0" smtClean="0"/>
              <a:t> </a:t>
            </a:r>
            <a:r>
              <a:rPr lang="nl-NL" dirty="0" err="1" smtClean="0"/>
              <a:t>marié</a:t>
            </a:r>
            <a:r>
              <a:rPr lang="nl-NL" dirty="0" smtClean="0"/>
              <a:t> à Julie, </a:t>
            </a:r>
            <a:r>
              <a:rPr lang="nl-NL" dirty="0" err="1" smtClean="0"/>
              <a:t>dont</a:t>
            </a:r>
            <a:r>
              <a:rPr lang="nl-NL" dirty="0" smtClean="0"/>
              <a:t> </a:t>
            </a:r>
            <a:r>
              <a:rPr lang="nl-NL" dirty="0" err="1" smtClean="0"/>
              <a:t>le</a:t>
            </a:r>
            <a:r>
              <a:rPr lang="nl-NL" dirty="0" smtClean="0"/>
              <a:t> </a:t>
            </a:r>
            <a:r>
              <a:rPr lang="nl-NL" dirty="0" err="1" smtClean="0"/>
              <a:t>caractère</a:t>
            </a:r>
            <a:r>
              <a:rPr lang="nl-NL" dirty="0" smtClean="0"/>
              <a:t> </a:t>
            </a:r>
            <a:r>
              <a:rPr lang="nl-NL" dirty="0" err="1" smtClean="0"/>
              <a:t>dépressif</a:t>
            </a:r>
            <a:r>
              <a:rPr lang="nl-NL" dirty="0" smtClean="0"/>
              <a:t> lui </a:t>
            </a:r>
            <a:r>
              <a:rPr lang="nl-NL" dirty="0" err="1" smtClean="0"/>
              <a:t>rend</a:t>
            </a:r>
            <a:r>
              <a:rPr lang="nl-NL" dirty="0" smtClean="0"/>
              <a:t> la </a:t>
            </a:r>
            <a:r>
              <a:rPr lang="nl-NL" dirty="0" err="1" smtClean="0"/>
              <a:t>vie</a:t>
            </a:r>
            <a:r>
              <a:rPr lang="nl-NL" dirty="0" smtClean="0"/>
              <a:t> </a:t>
            </a:r>
            <a:r>
              <a:rPr lang="nl-NL" dirty="0" err="1" smtClean="0"/>
              <a:t>impossible</a:t>
            </a:r>
            <a:r>
              <a:rPr lang="nl-NL" dirty="0" smtClean="0"/>
              <a:t>. Pour lui faire </a:t>
            </a:r>
            <a:r>
              <a:rPr lang="nl-NL" dirty="0" err="1" smtClean="0"/>
              <a:t>plaisir</a:t>
            </a:r>
            <a:r>
              <a:rPr lang="nl-NL" dirty="0" smtClean="0"/>
              <a:t>, Philippe fraude </a:t>
            </a:r>
            <a:r>
              <a:rPr lang="nl-NL" dirty="0" err="1" smtClean="0"/>
              <a:t>afin</a:t>
            </a:r>
            <a:r>
              <a:rPr lang="nl-NL" dirty="0" smtClean="0"/>
              <a:t> </a:t>
            </a:r>
            <a:r>
              <a:rPr lang="nl-NL" dirty="0" err="1" smtClean="0"/>
              <a:t>d’obtenir</a:t>
            </a:r>
            <a:r>
              <a:rPr lang="nl-NL" dirty="0" smtClean="0"/>
              <a:t> </a:t>
            </a:r>
            <a:r>
              <a:rPr lang="nl-NL" dirty="0" err="1" smtClean="0"/>
              <a:t>une</a:t>
            </a:r>
            <a:r>
              <a:rPr lang="nl-NL" dirty="0" smtClean="0"/>
              <a:t> </a:t>
            </a:r>
            <a:r>
              <a:rPr lang="nl-NL" dirty="0" err="1" smtClean="0"/>
              <a:t>mutation</a:t>
            </a:r>
            <a:r>
              <a:rPr lang="nl-NL" dirty="0" smtClean="0"/>
              <a:t> </a:t>
            </a:r>
            <a:r>
              <a:rPr lang="nl-NL" dirty="0" err="1" smtClean="0"/>
              <a:t>sur</a:t>
            </a:r>
            <a:r>
              <a:rPr lang="nl-NL" dirty="0" smtClean="0"/>
              <a:t> la </a:t>
            </a:r>
            <a:r>
              <a:rPr lang="nl-NL" dirty="0" err="1" smtClean="0"/>
              <a:t>Côte</a:t>
            </a:r>
            <a:r>
              <a:rPr lang="nl-NL" dirty="0" smtClean="0"/>
              <a:t> </a:t>
            </a:r>
            <a:r>
              <a:rPr lang="nl-NL" dirty="0" err="1" smtClean="0"/>
              <a:t>d’Azur</a:t>
            </a:r>
            <a:r>
              <a:rPr lang="nl-NL" dirty="0" smtClean="0"/>
              <a:t>. Mais </a:t>
            </a:r>
            <a:r>
              <a:rPr lang="nl-NL" dirty="0" err="1" smtClean="0"/>
              <a:t>il</a:t>
            </a:r>
            <a:r>
              <a:rPr lang="nl-NL" dirty="0" smtClean="0"/>
              <a:t> </a:t>
            </a:r>
            <a:r>
              <a:rPr lang="nl-NL" dirty="0" err="1" smtClean="0"/>
              <a:t>est</a:t>
            </a:r>
            <a:r>
              <a:rPr lang="nl-NL" dirty="0" smtClean="0"/>
              <a:t> </a:t>
            </a:r>
            <a:r>
              <a:rPr lang="nl-NL" dirty="0" err="1" smtClean="0"/>
              <a:t>démasqué</a:t>
            </a:r>
            <a:r>
              <a:rPr lang="nl-NL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8912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5-05-30 om 18.47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918">
            <a:off x="1" y="677333"/>
            <a:ext cx="7620000" cy="751562"/>
          </a:xfrm>
          <a:prstGeom prst="rect">
            <a:avLst/>
          </a:prstGeom>
        </p:spPr>
      </p:pic>
      <p:pic>
        <p:nvPicPr>
          <p:cNvPr id="3" name="Afbeelding 2" descr="Schermafbeelding 2015-05-30 om 18.47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690">
            <a:off x="146775" y="2450659"/>
            <a:ext cx="8768816" cy="872285"/>
          </a:xfrm>
          <a:prstGeom prst="rect">
            <a:avLst/>
          </a:prstGeom>
        </p:spPr>
      </p:pic>
      <p:pic>
        <p:nvPicPr>
          <p:cNvPr id="7" name="Afbeelding 6" descr="Schermafbeelding 2015-05-30 om 18.47.3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0" y="3979333"/>
            <a:ext cx="8887044" cy="14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27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 rot="-900000">
            <a:off x="493440" y="1170182"/>
            <a:ext cx="5401854" cy="1578733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Voici</a:t>
            </a:r>
            <a:r>
              <a:rPr lang="nl-NL" dirty="0" smtClean="0"/>
              <a:t> </a:t>
            </a:r>
            <a:r>
              <a:rPr lang="nl-NL" dirty="0" err="1" smtClean="0"/>
              <a:t>ce</a:t>
            </a:r>
            <a:r>
              <a:rPr lang="nl-NL" dirty="0" smtClean="0"/>
              <a:t> </a:t>
            </a:r>
            <a:r>
              <a:rPr lang="nl-NL" dirty="0" err="1" smtClean="0"/>
              <a:t>qu’il</a:t>
            </a:r>
            <a:r>
              <a:rPr lang="nl-NL" dirty="0" smtClean="0"/>
              <a:t> se passe …</a:t>
            </a:r>
            <a:endParaRPr lang="nl-NL" dirty="0"/>
          </a:p>
        </p:txBody>
      </p:sp>
      <p:sp>
        <p:nvSpPr>
          <p:cNvPr id="8" name="Subtitel 7"/>
          <p:cNvSpPr>
            <a:spLocks noGrp="1"/>
          </p:cNvSpPr>
          <p:nvPr>
            <p:ph type="subTitle" idx="1"/>
          </p:nvPr>
        </p:nvSpPr>
        <p:spPr>
          <a:xfrm rot="-900000">
            <a:off x="-40473" y="4683610"/>
            <a:ext cx="5860906" cy="2217647"/>
          </a:xfrm>
        </p:spPr>
        <p:txBody>
          <a:bodyPr>
            <a:normAutofit/>
          </a:bodyPr>
          <a:lstStyle/>
          <a:p>
            <a:r>
              <a:rPr lang="nl-NL" dirty="0" err="1"/>
              <a:t>R</a:t>
            </a:r>
            <a:r>
              <a:rPr lang="nl-NL" dirty="0" err="1" smtClean="0"/>
              <a:t>egardez</a:t>
            </a:r>
            <a:r>
              <a:rPr lang="nl-NL" dirty="0" smtClean="0"/>
              <a:t> la bande-annonce</a:t>
            </a:r>
          </a:p>
          <a:p>
            <a:r>
              <a:rPr lang="nl-NL" dirty="0">
                <a:hlinkClick r:id="rId2"/>
              </a:rPr>
              <a:t>http://www.dailymotion.com/video/</a:t>
            </a:r>
            <a:r>
              <a:rPr lang="nl-NL" dirty="0" smtClean="0">
                <a:hlinkClick r:id="rId2"/>
              </a:rPr>
              <a:t>x5ekev_bachtisoustitree_fun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2463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 rot="900000">
            <a:off x="365652" y="3531429"/>
            <a:ext cx="5690855" cy="1570680"/>
          </a:xfrm>
        </p:spPr>
        <p:txBody>
          <a:bodyPr/>
          <a:lstStyle/>
          <a:p>
            <a:r>
              <a:rPr lang="nl-NL" dirty="0" smtClean="0"/>
              <a:t>Petit </a:t>
            </a:r>
            <a:r>
              <a:rPr lang="nl-NL" dirty="0" err="1" smtClean="0"/>
              <a:t>devoir</a:t>
            </a:r>
            <a:r>
              <a:rPr lang="nl-NL" dirty="0" smtClean="0"/>
              <a:t> n°2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>
          <a:xfrm rot="900000">
            <a:off x="363673" y="5061707"/>
            <a:ext cx="5271544" cy="1500187"/>
          </a:xfrm>
        </p:spPr>
        <p:txBody>
          <a:bodyPr/>
          <a:lstStyle/>
          <a:p>
            <a:r>
              <a:rPr lang="nl-NL" b="1" i="1" dirty="0" smtClean="0"/>
              <a:t>Les </a:t>
            </a:r>
            <a:r>
              <a:rPr lang="nl-NL" b="1" i="1" dirty="0" err="1" smtClean="0"/>
              <a:t>stéréotypes</a:t>
            </a:r>
            <a:endParaRPr lang="nl-NL" b="1" i="1" dirty="0"/>
          </a:p>
        </p:txBody>
      </p:sp>
      <p:pic>
        <p:nvPicPr>
          <p:cNvPr id="4" name="Afbeelding 3" descr="vlcsnap-7993602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71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9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Petit </a:t>
            </a:r>
            <a:r>
              <a:rPr lang="nl-NL" dirty="0" err="1" smtClean="0"/>
              <a:t>devoir</a:t>
            </a:r>
            <a:r>
              <a:rPr lang="nl-NL" dirty="0" smtClean="0"/>
              <a:t> n°2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 rot="-900000">
            <a:off x="877216" y="961497"/>
            <a:ext cx="5343100" cy="42026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A) </a:t>
            </a:r>
            <a:r>
              <a:rPr lang="nl-NL" dirty="0" err="1" smtClean="0"/>
              <a:t>Exercice</a:t>
            </a:r>
            <a:r>
              <a:rPr lang="nl-NL" dirty="0" smtClean="0"/>
              <a:t> </a:t>
            </a:r>
            <a:r>
              <a:rPr lang="nl-NL" dirty="0" err="1" smtClean="0"/>
              <a:t>oral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Répondez</a:t>
            </a:r>
            <a:r>
              <a:rPr lang="nl-NL" dirty="0" smtClean="0"/>
              <a:t> </a:t>
            </a:r>
            <a:r>
              <a:rPr lang="nl-NL" dirty="0" err="1"/>
              <a:t>aux</a:t>
            </a:r>
            <a:r>
              <a:rPr lang="nl-NL" dirty="0"/>
              <a:t> </a:t>
            </a:r>
            <a:r>
              <a:rPr lang="nl-NL" dirty="0" err="1"/>
              <a:t>questions</a:t>
            </a:r>
            <a:r>
              <a:rPr lang="nl-NL" dirty="0"/>
              <a:t> </a:t>
            </a:r>
            <a:r>
              <a:rPr lang="nl-NL" dirty="0" err="1"/>
              <a:t>suivantes</a:t>
            </a:r>
            <a:endParaRPr lang="nl-NL" dirty="0"/>
          </a:p>
          <a:p>
            <a:r>
              <a:rPr lang="fr-BE" sz="2800" dirty="0" smtClean="0"/>
              <a:t>Comment est-ce que Philippe Abrams réagit au moment de recevoir la nouvelle de sa mutation?</a:t>
            </a:r>
          </a:p>
          <a:p>
            <a:r>
              <a:rPr lang="fr-BE" sz="2800" dirty="0" smtClean="0"/>
              <a:t>Comment se sent-il en voyageant au Nord?</a:t>
            </a:r>
          </a:p>
          <a:p>
            <a:r>
              <a:rPr lang="fr-BE" sz="2800" dirty="0" smtClean="0"/>
              <a:t>Est-ce que ses idées sur le Nord sont correctes selon vous?</a:t>
            </a:r>
            <a:endParaRPr lang="fr-BE" sz="28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>
          <a:xfrm rot="-900000">
            <a:off x="2029247" y="5300904"/>
            <a:ext cx="5138282" cy="988131"/>
          </a:xfrm>
        </p:spPr>
        <p:txBody>
          <a:bodyPr>
            <a:normAutofit/>
          </a:bodyPr>
          <a:lstStyle/>
          <a:p>
            <a:r>
              <a:rPr lang="nl-NL" sz="2400" dirty="0" smtClean="0"/>
              <a:t>E0: </a:t>
            </a:r>
            <a:r>
              <a:rPr lang="nl-NL" sz="2400" dirty="0" err="1" smtClean="0"/>
              <a:t>Discutez</a:t>
            </a:r>
            <a:r>
              <a:rPr lang="nl-NL" sz="2400" dirty="0" smtClean="0"/>
              <a:t>-en </a:t>
            </a:r>
            <a:r>
              <a:rPr lang="nl-NL" sz="2400" dirty="0" err="1" smtClean="0"/>
              <a:t>avec</a:t>
            </a:r>
            <a:r>
              <a:rPr lang="nl-NL" sz="2400" dirty="0" smtClean="0"/>
              <a:t> </a:t>
            </a:r>
            <a:r>
              <a:rPr lang="nl-NL" sz="2400" dirty="0" err="1" smtClean="0"/>
              <a:t>votre</a:t>
            </a:r>
            <a:r>
              <a:rPr lang="nl-NL" sz="2400" dirty="0" smtClean="0"/>
              <a:t> </a:t>
            </a:r>
            <a:r>
              <a:rPr lang="nl-NL" sz="2400" dirty="0" err="1" smtClean="0"/>
              <a:t>voisin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39720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Petit </a:t>
            </a:r>
            <a:r>
              <a:rPr lang="nl-NL" dirty="0" err="1" smtClean="0"/>
              <a:t>devoir</a:t>
            </a:r>
            <a:r>
              <a:rPr lang="nl-NL" dirty="0" smtClean="0"/>
              <a:t> n°2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err="1" smtClean="0"/>
              <a:t>Il</a:t>
            </a:r>
            <a:r>
              <a:rPr lang="nl-NL" dirty="0" smtClean="0"/>
              <a:t> </a:t>
            </a:r>
            <a:r>
              <a:rPr lang="nl-NL" dirty="0" err="1"/>
              <a:t>paraît</a:t>
            </a:r>
            <a:r>
              <a:rPr lang="nl-NL" dirty="0"/>
              <a:t> que Philippe a </a:t>
            </a:r>
            <a:r>
              <a:rPr lang="nl-NL" dirty="0" err="1"/>
              <a:t>une</a:t>
            </a:r>
            <a:r>
              <a:rPr lang="nl-NL" dirty="0"/>
              <a:t> image </a:t>
            </a:r>
            <a:r>
              <a:rPr lang="nl-NL" dirty="0" err="1"/>
              <a:t>assez</a:t>
            </a:r>
            <a:r>
              <a:rPr lang="nl-NL" dirty="0"/>
              <a:t> </a:t>
            </a:r>
            <a:r>
              <a:rPr lang="nl-NL" dirty="0" err="1"/>
              <a:t>stéréotypée</a:t>
            </a:r>
            <a:r>
              <a:rPr lang="nl-NL" dirty="0"/>
              <a:t> du </a:t>
            </a:r>
            <a:r>
              <a:rPr lang="nl-NL" dirty="0" err="1"/>
              <a:t>Nord</a:t>
            </a:r>
            <a:r>
              <a:rPr lang="nl-NL" dirty="0"/>
              <a:t> et de </a:t>
            </a:r>
            <a:r>
              <a:rPr lang="nl-NL" dirty="0" err="1"/>
              <a:t>ses</a:t>
            </a:r>
            <a:r>
              <a:rPr lang="nl-NL" dirty="0"/>
              <a:t> </a:t>
            </a:r>
            <a:r>
              <a:rPr lang="nl-NL" dirty="0" err="1"/>
              <a:t>habitants</a:t>
            </a:r>
            <a:r>
              <a:rPr lang="nl-NL" dirty="0"/>
              <a:t>.</a:t>
            </a:r>
          </a:p>
          <a:p>
            <a:pPr marL="0" indent="0" algn="ctr">
              <a:buNone/>
            </a:pPr>
            <a:r>
              <a:rPr lang="nl-NL" dirty="0" smtClean="0"/>
              <a:t>B) </a:t>
            </a:r>
            <a:r>
              <a:rPr lang="nl-NL" dirty="0" err="1" smtClean="0"/>
              <a:t>Quels</a:t>
            </a:r>
            <a:r>
              <a:rPr lang="nl-NL" dirty="0" smtClean="0"/>
              <a:t> </a:t>
            </a:r>
            <a:r>
              <a:rPr lang="nl-NL" dirty="0" err="1"/>
              <a:t>stéréotypes</a:t>
            </a:r>
            <a:r>
              <a:rPr lang="nl-NL" dirty="0"/>
              <a:t> </a:t>
            </a:r>
            <a:r>
              <a:rPr lang="nl-NL" dirty="0" err="1"/>
              <a:t>est-ce</a:t>
            </a:r>
            <a:r>
              <a:rPr lang="nl-NL" dirty="0"/>
              <a:t> que </a:t>
            </a:r>
            <a:r>
              <a:rPr lang="nl-NL" dirty="0" err="1"/>
              <a:t>vous</a:t>
            </a:r>
            <a:r>
              <a:rPr lang="nl-NL" dirty="0"/>
              <a:t> </a:t>
            </a:r>
            <a:r>
              <a:rPr lang="nl-NL" dirty="0" err="1"/>
              <a:t>trouvez</a:t>
            </a:r>
            <a:r>
              <a:rPr lang="nl-NL" dirty="0"/>
              <a:t> dans la bande-annonce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nl-NL" sz="3000" dirty="0" err="1" smtClean="0"/>
              <a:t>Notez</a:t>
            </a:r>
            <a:r>
              <a:rPr lang="nl-NL" sz="3000" dirty="0" smtClean="0"/>
              <a:t>-les </a:t>
            </a:r>
            <a:r>
              <a:rPr lang="nl-NL" sz="3000" dirty="0" err="1" smtClean="0"/>
              <a:t>sur</a:t>
            </a:r>
            <a:r>
              <a:rPr lang="nl-NL" sz="3000" dirty="0" smtClean="0"/>
              <a:t> </a:t>
            </a:r>
            <a:r>
              <a:rPr lang="nl-NL" sz="3000" dirty="0" err="1" smtClean="0"/>
              <a:t>votre</a:t>
            </a:r>
            <a:r>
              <a:rPr lang="nl-NL" sz="3000" dirty="0" smtClean="0"/>
              <a:t> </a:t>
            </a:r>
            <a:r>
              <a:rPr lang="nl-NL" sz="3000" dirty="0" err="1" smtClean="0"/>
              <a:t>feuille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576553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 rot="900000">
            <a:off x="1364718" y="974496"/>
            <a:ext cx="5690855" cy="1570680"/>
          </a:xfrm>
        </p:spPr>
        <p:txBody>
          <a:bodyPr>
            <a:normAutofit/>
          </a:bodyPr>
          <a:lstStyle/>
          <a:p>
            <a:r>
              <a:rPr lang="nl-NL" dirty="0" smtClean="0"/>
              <a:t>Petit </a:t>
            </a:r>
            <a:r>
              <a:rPr lang="nl-NL" dirty="0" err="1" smtClean="0"/>
              <a:t>devoir</a:t>
            </a:r>
            <a:r>
              <a:rPr lang="nl-NL" dirty="0" smtClean="0"/>
              <a:t> n°3</a:t>
            </a:r>
            <a:br>
              <a:rPr lang="nl-NL" dirty="0" smtClean="0"/>
            </a:br>
            <a:r>
              <a:rPr lang="nl-NL" sz="3600" i="1" dirty="0" smtClean="0"/>
              <a:t>Le </a:t>
            </a:r>
            <a:r>
              <a:rPr lang="nl-NL" sz="3600" i="1" dirty="0" err="1" smtClean="0"/>
              <a:t>ch’timi</a:t>
            </a:r>
            <a:r>
              <a:rPr lang="nl-NL" sz="3600" i="1" dirty="0" smtClean="0"/>
              <a:t>???</a:t>
            </a:r>
            <a:endParaRPr lang="nl-NL" sz="3600" i="1" dirty="0"/>
          </a:p>
        </p:txBody>
      </p:sp>
      <p:sp>
        <p:nvSpPr>
          <p:cNvPr id="8" name="Subtitel 7"/>
          <p:cNvSpPr>
            <a:spLocks noGrp="1"/>
          </p:cNvSpPr>
          <p:nvPr>
            <p:ph type="body" idx="1"/>
          </p:nvPr>
        </p:nvSpPr>
        <p:spPr>
          <a:xfrm rot="900000">
            <a:off x="571859" y="3273757"/>
            <a:ext cx="5702069" cy="1500187"/>
          </a:xfrm>
        </p:spPr>
        <p:txBody>
          <a:bodyPr>
            <a:normAutofit fontScale="92500"/>
          </a:bodyPr>
          <a:lstStyle/>
          <a:p>
            <a:r>
              <a:rPr lang="nl-NL" dirty="0" err="1" smtClean="0"/>
              <a:t>Regardez</a:t>
            </a:r>
            <a:r>
              <a:rPr lang="nl-NL" dirty="0" smtClean="0"/>
              <a:t> </a:t>
            </a:r>
            <a:r>
              <a:rPr lang="nl-NL" dirty="0" err="1" smtClean="0"/>
              <a:t>maintenant</a:t>
            </a:r>
            <a:r>
              <a:rPr lang="nl-NL" dirty="0" smtClean="0"/>
              <a:t> </a:t>
            </a:r>
            <a:r>
              <a:rPr lang="nl-NL" dirty="0" err="1" smtClean="0"/>
              <a:t>une</a:t>
            </a:r>
            <a:r>
              <a:rPr lang="nl-NL" dirty="0" smtClean="0"/>
              <a:t> </a:t>
            </a:r>
            <a:r>
              <a:rPr lang="nl-NL" dirty="0" err="1" smtClean="0"/>
              <a:t>deuxième</a:t>
            </a:r>
            <a:r>
              <a:rPr lang="nl-NL" dirty="0" smtClean="0"/>
              <a:t> </a:t>
            </a:r>
            <a:r>
              <a:rPr lang="nl-NL" dirty="0" err="1" smtClean="0"/>
              <a:t>fois</a:t>
            </a:r>
            <a:endParaRPr lang="nl-NL" dirty="0" smtClean="0"/>
          </a:p>
          <a:p>
            <a:r>
              <a:rPr lang="nl-NL" dirty="0">
                <a:hlinkClick r:id="rId2"/>
              </a:rPr>
              <a:t>http://www.dailymotion.com/video/</a:t>
            </a:r>
            <a:r>
              <a:rPr lang="nl-NL" dirty="0" smtClean="0">
                <a:hlinkClick r:id="rId2"/>
              </a:rPr>
              <a:t>x5ekev_bachtisoustitree_fun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0470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Petit </a:t>
            </a:r>
            <a:r>
              <a:rPr lang="nl-NL" dirty="0" err="1" smtClean="0"/>
              <a:t>devoir</a:t>
            </a:r>
            <a:r>
              <a:rPr lang="nl-NL" dirty="0" smtClean="0"/>
              <a:t> n°3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Il</a:t>
            </a:r>
            <a:r>
              <a:rPr lang="nl-NL" dirty="0" smtClean="0"/>
              <a:t> y </a:t>
            </a:r>
            <a:r>
              <a:rPr lang="nl-NL" dirty="0" err="1" smtClean="0"/>
              <a:t>avait</a:t>
            </a:r>
            <a:r>
              <a:rPr lang="nl-NL" dirty="0" smtClean="0"/>
              <a:t> </a:t>
            </a:r>
            <a:r>
              <a:rPr lang="nl-NL" dirty="0" err="1" smtClean="0"/>
              <a:t>donc</a:t>
            </a:r>
            <a:r>
              <a:rPr lang="nl-NL" dirty="0" smtClean="0"/>
              <a:t> </a:t>
            </a:r>
            <a:r>
              <a:rPr lang="nl-NL" dirty="0" err="1" smtClean="0"/>
              <a:t>assez</a:t>
            </a:r>
            <a:r>
              <a:rPr lang="nl-NL" dirty="0" smtClean="0"/>
              <a:t> de </a:t>
            </a:r>
            <a:r>
              <a:rPr lang="nl-NL" dirty="0" err="1" smtClean="0"/>
              <a:t>malentendus</a:t>
            </a:r>
            <a:r>
              <a:rPr lang="nl-NL" dirty="0" smtClean="0"/>
              <a:t> </a:t>
            </a:r>
            <a:r>
              <a:rPr lang="nl-NL" dirty="0" err="1" smtClean="0"/>
              <a:t>entre</a:t>
            </a:r>
            <a:r>
              <a:rPr lang="nl-NL" dirty="0" smtClean="0"/>
              <a:t> Philippe et Antoine à </a:t>
            </a:r>
            <a:r>
              <a:rPr lang="nl-NL" dirty="0" err="1" smtClean="0"/>
              <a:t>cause</a:t>
            </a:r>
            <a:r>
              <a:rPr lang="nl-NL" dirty="0" smtClean="0"/>
              <a:t> de </a:t>
            </a:r>
            <a:r>
              <a:rPr lang="nl-NL" dirty="0" err="1" smtClean="0"/>
              <a:t>l’accent</a:t>
            </a:r>
            <a:r>
              <a:rPr lang="nl-NL" dirty="0" smtClean="0"/>
              <a:t> </a:t>
            </a:r>
            <a:r>
              <a:rPr lang="nl-NL" dirty="0" err="1" smtClean="0"/>
              <a:t>d’Antoine</a:t>
            </a:r>
            <a:r>
              <a:rPr lang="nl-NL" dirty="0" smtClean="0"/>
              <a:t>. </a:t>
            </a:r>
          </a:p>
          <a:p>
            <a:pPr marL="0" indent="0">
              <a:buNone/>
            </a:pPr>
            <a:r>
              <a:rPr lang="nl-NL" dirty="0" smtClean="0"/>
              <a:t>A) CO: Dans la bande-annonce, </a:t>
            </a:r>
            <a:r>
              <a:rPr lang="nl-NL" dirty="0" err="1" smtClean="0"/>
              <a:t>quels</a:t>
            </a:r>
            <a:r>
              <a:rPr lang="nl-NL" dirty="0"/>
              <a:t> </a:t>
            </a:r>
            <a:r>
              <a:rPr lang="nl-NL" dirty="0" smtClean="0"/>
              <a:t>mots </a:t>
            </a:r>
            <a:r>
              <a:rPr lang="nl-NL" dirty="0" err="1" smtClean="0"/>
              <a:t>provoquent</a:t>
            </a:r>
            <a:r>
              <a:rPr lang="nl-NL" dirty="0" smtClean="0"/>
              <a:t> des </a:t>
            </a:r>
            <a:r>
              <a:rPr lang="nl-NL" dirty="0" err="1" smtClean="0"/>
              <a:t>malentendus</a:t>
            </a:r>
            <a:r>
              <a:rPr lang="nl-NL" dirty="0" smtClean="0"/>
              <a:t>? </a:t>
            </a:r>
            <a:r>
              <a:rPr lang="nl-NL" dirty="0" err="1" smtClean="0"/>
              <a:t>Pourquoi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200" dirty="0" err="1"/>
              <a:t>Notez</a:t>
            </a:r>
            <a:r>
              <a:rPr lang="nl-NL" sz="2200" dirty="0"/>
              <a:t> les mots (</a:t>
            </a:r>
            <a:r>
              <a:rPr lang="nl-NL" sz="2200" dirty="0" err="1"/>
              <a:t>ce</a:t>
            </a:r>
            <a:r>
              <a:rPr lang="nl-NL" sz="2200" dirty="0"/>
              <a:t> </a:t>
            </a:r>
            <a:r>
              <a:rPr lang="nl-NL" sz="2200" dirty="0" err="1" smtClean="0"/>
              <a:t>qu’Antoine</a:t>
            </a:r>
            <a:r>
              <a:rPr lang="nl-NL" sz="2200" dirty="0" smtClean="0"/>
              <a:t> dit </a:t>
            </a:r>
            <a:r>
              <a:rPr lang="nl-NL" sz="2200" dirty="0"/>
              <a:t>et </a:t>
            </a:r>
            <a:r>
              <a:rPr lang="nl-NL" sz="2200" dirty="0" err="1"/>
              <a:t>l’interprétation</a:t>
            </a:r>
            <a:r>
              <a:rPr lang="nl-NL" sz="2200" dirty="0"/>
              <a:t> de Philippe) </a:t>
            </a:r>
            <a:r>
              <a:rPr lang="nl-NL" sz="2200" dirty="0" err="1" smtClean="0"/>
              <a:t>sur</a:t>
            </a:r>
            <a:r>
              <a:rPr lang="nl-NL" sz="2200" dirty="0" smtClean="0"/>
              <a:t> </a:t>
            </a:r>
            <a:r>
              <a:rPr lang="nl-NL" sz="2200" dirty="0" err="1" smtClean="0"/>
              <a:t>votre</a:t>
            </a:r>
            <a:r>
              <a:rPr lang="nl-NL" sz="2200" dirty="0" smtClean="0"/>
              <a:t> </a:t>
            </a:r>
            <a:r>
              <a:rPr lang="nl-NL" sz="2200" dirty="0" err="1" smtClean="0"/>
              <a:t>feuille</a:t>
            </a:r>
            <a:r>
              <a:rPr lang="nl-NL" sz="2200" dirty="0" smtClean="0"/>
              <a:t>.</a:t>
            </a:r>
            <a:endParaRPr lang="nl-NL" sz="22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3333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Petit </a:t>
            </a:r>
            <a:r>
              <a:rPr lang="nl-NL" dirty="0" err="1" smtClean="0"/>
              <a:t>devoir</a:t>
            </a:r>
            <a:r>
              <a:rPr lang="nl-NL" dirty="0" smtClean="0"/>
              <a:t> n°3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Le </a:t>
            </a:r>
            <a:r>
              <a:rPr lang="nl-NL" dirty="0" err="1"/>
              <a:t>dialecte</a:t>
            </a:r>
            <a:r>
              <a:rPr lang="nl-NL" dirty="0"/>
              <a:t> </a:t>
            </a:r>
            <a:r>
              <a:rPr lang="nl-NL" dirty="0" err="1" smtClean="0"/>
              <a:t>d’Antoine</a:t>
            </a:r>
            <a:r>
              <a:rPr lang="nl-NL" dirty="0"/>
              <a:t> </a:t>
            </a:r>
            <a:r>
              <a:rPr lang="nl-NL" dirty="0" err="1" smtClean="0"/>
              <a:t>s’appelle</a:t>
            </a:r>
            <a:r>
              <a:rPr lang="nl-NL" dirty="0" smtClean="0"/>
              <a:t>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ch’timi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r>
              <a:rPr lang="nl-NL" dirty="0" smtClean="0"/>
              <a:t>B) CE: </a:t>
            </a:r>
            <a:r>
              <a:rPr lang="nl-NL" dirty="0" err="1" smtClean="0"/>
              <a:t>Lisez</a:t>
            </a:r>
            <a:r>
              <a:rPr lang="nl-NL" dirty="0" smtClean="0"/>
              <a:t> </a:t>
            </a:r>
            <a:r>
              <a:rPr lang="nl-NL" dirty="0" err="1" smtClean="0"/>
              <a:t>cet</a:t>
            </a:r>
            <a:r>
              <a:rPr lang="nl-NL" dirty="0" smtClean="0"/>
              <a:t> </a:t>
            </a:r>
            <a:r>
              <a:rPr lang="nl-NL" dirty="0" err="1" smtClean="0"/>
              <a:t>article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r>
              <a:rPr lang="nl-NL" sz="1800" dirty="0">
                <a:hlinkClick r:id="rId2"/>
              </a:rPr>
              <a:t>http://www.lexpress.fr/informations/vin-dious-que-ch-te-bin_721745.</a:t>
            </a:r>
            <a:r>
              <a:rPr lang="nl-NL" sz="1800" dirty="0" smtClean="0">
                <a:hlinkClick r:id="rId2"/>
              </a:rPr>
              <a:t>html</a:t>
            </a:r>
            <a:endParaRPr lang="nl-NL" sz="1800" dirty="0" smtClean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684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Petit </a:t>
            </a:r>
            <a:r>
              <a:rPr lang="nl-NL" dirty="0" err="1" smtClean="0"/>
              <a:t>devoir</a:t>
            </a:r>
            <a:r>
              <a:rPr lang="nl-NL" dirty="0" smtClean="0"/>
              <a:t> n°3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C) CE: </a:t>
            </a:r>
            <a:r>
              <a:rPr lang="nl-NL" dirty="0" err="1" smtClean="0"/>
              <a:t>Répondez</a:t>
            </a:r>
            <a:r>
              <a:rPr lang="nl-NL" dirty="0" smtClean="0"/>
              <a:t> </a:t>
            </a:r>
            <a:r>
              <a:rPr lang="nl-NL" dirty="0" err="1" smtClean="0"/>
              <a:t>aux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:</a:t>
            </a:r>
          </a:p>
          <a:p>
            <a:r>
              <a:rPr lang="nl-NL" dirty="0" err="1" smtClean="0"/>
              <a:t>Selon</a:t>
            </a:r>
            <a:r>
              <a:rPr lang="nl-NL" dirty="0" smtClean="0"/>
              <a:t> </a:t>
            </a:r>
            <a:r>
              <a:rPr lang="nl-NL" dirty="0" err="1" smtClean="0"/>
              <a:t>l’article</a:t>
            </a:r>
            <a:r>
              <a:rPr lang="nl-NL" dirty="0" smtClean="0"/>
              <a:t>, </a:t>
            </a:r>
            <a:r>
              <a:rPr lang="nl-NL" dirty="0" err="1" smtClean="0"/>
              <a:t>qui</a:t>
            </a:r>
            <a:r>
              <a:rPr lang="nl-NL" dirty="0" smtClean="0"/>
              <a:t> </a:t>
            </a:r>
            <a:r>
              <a:rPr lang="nl-NL" dirty="0" err="1" smtClean="0"/>
              <a:t>ou</a:t>
            </a:r>
            <a:r>
              <a:rPr lang="nl-NL" dirty="0" smtClean="0"/>
              <a:t> </a:t>
            </a:r>
            <a:r>
              <a:rPr lang="nl-NL" dirty="0" err="1" smtClean="0"/>
              <a:t>quoi</a:t>
            </a:r>
            <a:r>
              <a:rPr lang="nl-NL" dirty="0" smtClean="0"/>
              <a:t> </a:t>
            </a:r>
            <a:r>
              <a:rPr lang="nl-NL" dirty="0" err="1" smtClean="0"/>
              <a:t>est</a:t>
            </a:r>
            <a:r>
              <a:rPr lang="nl-NL" dirty="0" smtClean="0"/>
              <a:t> la </a:t>
            </a:r>
            <a:r>
              <a:rPr lang="nl-NL" dirty="0" err="1" smtClean="0"/>
              <a:t>vraie</a:t>
            </a:r>
            <a:r>
              <a:rPr lang="nl-NL" dirty="0" smtClean="0"/>
              <a:t> star du film?</a:t>
            </a:r>
          </a:p>
          <a:p>
            <a:r>
              <a:rPr lang="nl-NL" dirty="0" err="1" smtClean="0"/>
              <a:t>Quelles</a:t>
            </a:r>
            <a:r>
              <a:rPr lang="nl-NL" dirty="0" smtClean="0"/>
              <a:t> </a:t>
            </a:r>
            <a:r>
              <a:rPr lang="nl-NL" dirty="0" err="1" smtClean="0"/>
              <a:t>sont</a:t>
            </a:r>
            <a:r>
              <a:rPr lang="nl-NL" dirty="0" smtClean="0"/>
              <a:t> les </a:t>
            </a:r>
            <a:r>
              <a:rPr lang="nl-NL" dirty="0" err="1" smtClean="0"/>
              <a:t>trois</a:t>
            </a:r>
            <a:r>
              <a:rPr lang="nl-NL" dirty="0" smtClean="0"/>
              <a:t> premières </a:t>
            </a:r>
            <a:r>
              <a:rPr lang="nl-NL" dirty="0" err="1" smtClean="0"/>
              <a:t>règles</a:t>
            </a:r>
            <a:r>
              <a:rPr lang="nl-NL" dirty="0" smtClean="0"/>
              <a:t> </a:t>
            </a:r>
            <a:r>
              <a:rPr lang="nl-NL" dirty="0" err="1" smtClean="0"/>
              <a:t>quand</a:t>
            </a:r>
            <a:r>
              <a:rPr lang="nl-NL" dirty="0" smtClean="0"/>
              <a:t> on </a:t>
            </a:r>
            <a:r>
              <a:rPr lang="nl-NL" dirty="0" err="1" smtClean="0"/>
              <a:t>apprend</a:t>
            </a:r>
            <a:r>
              <a:rPr lang="nl-NL" dirty="0" smtClean="0"/>
              <a:t> </a:t>
            </a:r>
            <a:r>
              <a:rPr lang="nl-NL" dirty="0" err="1" smtClean="0"/>
              <a:t>le</a:t>
            </a:r>
            <a:r>
              <a:rPr lang="nl-NL" dirty="0" smtClean="0"/>
              <a:t> </a:t>
            </a:r>
            <a:r>
              <a:rPr lang="nl-NL" dirty="0" err="1" smtClean="0"/>
              <a:t>ch’timi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D’où</a:t>
            </a:r>
            <a:r>
              <a:rPr lang="nl-NL" dirty="0" smtClean="0"/>
              <a:t> </a:t>
            </a:r>
            <a:r>
              <a:rPr lang="nl-NL" dirty="0" err="1" smtClean="0"/>
              <a:t>vient</a:t>
            </a:r>
            <a:r>
              <a:rPr lang="nl-NL" dirty="0" smtClean="0"/>
              <a:t> </a:t>
            </a:r>
            <a:r>
              <a:rPr lang="nl-NL" dirty="0" err="1" smtClean="0"/>
              <a:t>ce</a:t>
            </a:r>
            <a:r>
              <a:rPr lang="nl-NL" dirty="0" smtClean="0"/>
              <a:t> nom, </a:t>
            </a:r>
            <a:r>
              <a:rPr lang="nl-NL" dirty="0" err="1" smtClean="0"/>
              <a:t>le</a:t>
            </a:r>
            <a:r>
              <a:rPr lang="nl-NL" dirty="0" smtClean="0"/>
              <a:t> </a:t>
            </a:r>
            <a:r>
              <a:rPr lang="nl-NL" dirty="0" err="1" smtClean="0"/>
              <a:t>ch’timi</a:t>
            </a:r>
            <a:r>
              <a:rPr lang="nl-NL" dirty="0" smtClean="0"/>
              <a:t>?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600" dirty="0" err="1" smtClean="0"/>
              <a:t>Notez</a:t>
            </a:r>
            <a:r>
              <a:rPr lang="nl-NL" sz="2600" dirty="0" smtClean="0"/>
              <a:t> vos </a:t>
            </a:r>
            <a:r>
              <a:rPr lang="nl-NL" sz="2600" dirty="0" err="1" smtClean="0"/>
              <a:t>réponses</a:t>
            </a:r>
            <a:r>
              <a:rPr lang="nl-NL" sz="2600" dirty="0"/>
              <a:t> </a:t>
            </a:r>
            <a:r>
              <a:rPr lang="nl-NL" sz="2600" dirty="0" err="1" smtClean="0"/>
              <a:t>sur</a:t>
            </a:r>
            <a:r>
              <a:rPr lang="nl-NL" sz="2600" dirty="0" smtClean="0"/>
              <a:t> </a:t>
            </a:r>
            <a:r>
              <a:rPr lang="nl-NL" sz="2600" dirty="0" err="1" smtClean="0"/>
              <a:t>votre</a:t>
            </a:r>
            <a:r>
              <a:rPr lang="nl-NL" sz="2600" dirty="0" smtClean="0"/>
              <a:t> </a:t>
            </a:r>
            <a:r>
              <a:rPr lang="nl-NL" sz="2600" dirty="0" err="1" smtClean="0"/>
              <a:t>feuille</a:t>
            </a:r>
            <a:r>
              <a:rPr lang="nl-NL" sz="2600" dirty="0" smtClean="0"/>
              <a:t>.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506147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15-05-31 om 21.21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06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2550"/>
            <a:ext cx="9144000" cy="5938979"/>
          </a:xfrm>
        </p:spPr>
        <p:txBody>
          <a:bodyPr/>
          <a:lstStyle/>
          <a:p>
            <a:r>
              <a:rPr lang="fr-FR" dirty="0" smtClean="0"/>
              <a:t>Lorsque Philippe arrive au Nord, il a donc assez de préjugés contre les habitants et la région: Il ferait extrêmement froid et les habitants seraient des ‘sauvages’ qui boiraient trop. </a:t>
            </a:r>
          </a:p>
          <a:p>
            <a:r>
              <a:rPr lang="fr-FR" dirty="0" smtClean="0"/>
              <a:t>Pourtant, Philippe commence à apprécier la région. </a:t>
            </a:r>
          </a:p>
          <a:p>
            <a:pPr lvl="0"/>
            <a:r>
              <a:rPr lang="fr-FR" dirty="0" smtClean="0"/>
              <a:t>Antoine lui dit alors un grand proverbe ch’timi: « Quand un étranger vient vivre dans </a:t>
            </a:r>
            <a:r>
              <a:rPr lang="fr-FR" dirty="0" err="1" smtClean="0"/>
              <a:t>ch’nord</a:t>
            </a:r>
            <a:r>
              <a:rPr lang="fr-FR" dirty="0" smtClean="0"/>
              <a:t> (dans le Nord), il brait (pleure) deux fois : quand il arrive et quand il  repart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5556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 rot="-900000">
            <a:off x="1003653" y="735411"/>
            <a:ext cx="5358238" cy="568543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sz="2600" dirty="0" err="1" smtClean="0"/>
              <a:t>Dany</a:t>
            </a:r>
            <a:r>
              <a:rPr lang="nl-NL" sz="2600" dirty="0" smtClean="0"/>
              <a:t> Boon va faire </a:t>
            </a:r>
            <a:r>
              <a:rPr lang="nl-NL" sz="2600" dirty="0" err="1" smtClean="0"/>
              <a:t>un</a:t>
            </a:r>
            <a:r>
              <a:rPr lang="nl-NL" sz="2600" dirty="0" smtClean="0"/>
              <a:t> </a:t>
            </a:r>
            <a:r>
              <a:rPr lang="nl-NL" sz="2600" dirty="0" err="1" smtClean="0"/>
              <a:t>nouveau</a:t>
            </a:r>
            <a:r>
              <a:rPr lang="nl-NL" sz="2600" dirty="0" smtClean="0"/>
              <a:t> film dans sa </a:t>
            </a:r>
            <a:r>
              <a:rPr lang="nl-NL" sz="2600" dirty="0" err="1" smtClean="0"/>
              <a:t>région</a:t>
            </a:r>
            <a:r>
              <a:rPr lang="nl-NL" sz="2600" dirty="0" smtClean="0"/>
              <a:t> </a:t>
            </a:r>
            <a:r>
              <a:rPr lang="nl-NL" sz="2600" dirty="0" err="1" smtClean="0"/>
              <a:t>favorite</a:t>
            </a:r>
            <a:r>
              <a:rPr lang="nl-NL" sz="2600" dirty="0" smtClean="0"/>
              <a:t>: </a:t>
            </a:r>
            <a:r>
              <a:rPr lang="nl-NL" sz="2600" dirty="0" err="1" smtClean="0"/>
              <a:t>le</a:t>
            </a:r>
            <a:r>
              <a:rPr lang="nl-NL" sz="2600" dirty="0" smtClean="0"/>
              <a:t> </a:t>
            </a:r>
            <a:r>
              <a:rPr lang="nl-NL" sz="2600" dirty="0" err="1" smtClean="0"/>
              <a:t>Nord</a:t>
            </a:r>
            <a:r>
              <a:rPr lang="nl-NL" sz="2600" dirty="0" smtClean="0"/>
              <a:t>-Pas-de-Calais!</a:t>
            </a:r>
          </a:p>
          <a:p>
            <a:r>
              <a:rPr lang="nl-NL" sz="2600" dirty="0" smtClean="0"/>
              <a:t>En </a:t>
            </a:r>
            <a:r>
              <a:rPr lang="nl-NL" sz="2600" dirty="0" err="1" smtClean="0"/>
              <a:t>tant</a:t>
            </a:r>
            <a:r>
              <a:rPr lang="nl-NL" sz="2600" dirty="0" smtClean="0"/>
              <a:t> </a:t>
            </a:r>
            <a:r>
              <a:rPr lang="nl-NL" sz="2600" dirty="0" err="1" smtClean="0"/>
              <a:t>qu’acteurs</a:t>
            </a:r>
            <a:r>
              <a:rPr lang="nl-NL" sz="2600" dirty="0" smtClean="0"/>
              <a:t> et </a:t>
            </a:r>
            <a:r>
              <a:rPr lang="nl-NL" sz="2600" dirty="0" err="1" smtClean="0"/>
              <a:t>actrices,vous</a:t>
            </a:r>
            <a:r>
              <a:rPr lang="nl-NL" sz="2600" dirty="0" smtClean="0"/>
              <a:t> </a:t>
            </a:r>
            <a:r>
              <a:rPr lang="nl-NL" sz="2600" dirty="0" err="1" smtClean="0"/>
              <a:t>êtes</a:t>
            </a:r>
            <a:r>
              <a:rPr lang="nl-NL" sz="2600" dirty="0" smtClean="0"/>
              <a:t> </a:t>
            </a:r>
            <a:r>
              <a:rPr lang="nl-NL" sz="2600" dirty="0" err="1" smtClean="0"/>
              <a:t>très</a:t>
            </a:r>
            <a:r>
              <a:rPr lang="nl-NL" sz="2600" dirty="0" smtClean="0"/>
              <a:t> </a:t>
            </a:r>
            <a:r>
              <a:rPr lang="nl-NL" sz="2600" dirty="0" err="1" smtClean="0"/>
              <a:t>enthousiastes</a:t>
            </a:r>
            <a:r>
              <a:rPr lang="nl-NL" sz="2600" dirty="0" smtClean="0"/>
              <a:t> et </a:t>
            </a:r>
            <a:r>
              <a:rPr lang="nl-NL" sz="2600" dirty="0" err="1" smtClean="0"/>
              <a:t>vous</a:t>
            </a:r>
            <a:r>
              <a:rPr lang="nl-NL" sz="2600" dirty="0" smtClean="0"/>
              <a:t> </a:t>
            </a:r>
            <a:r>
              <a:rPr lang="nl-NL" sz="2600" dirty="0" err="1" smtClean="0"/>
              <a:t>suivez</a:t>
            </a:r>
            <a:r>
              <a:rPr lang="nl-NL" sz="2600" dirty="0" smtClean="0"/>
              <a:t> les </a:t>
            </a:r>
            <a:r>
              <a:rPr lang="nl-NL" sz="2600" dirty="0" err="1" smtClean="0"/>
              <a:t>nouvelles</a:t>
            </a:r>
            <a:r>
              <a:rPr lang="nl-NL" sz="2600" dirty="0" smtClean="0"/>
              <a:t> </a:t>
            </a:r>
            <a:r>
              <a:rPr lang="nl-NL" sz="2600" dirty="0" err="1" smtClean="0"/>
              <a:t>sur</a:t>
            </a:r>
            <a:r>
              <a:rPr lang="nl-NL" sz="2600" dirty="0" smtClean="0"/>
              <a:t> </a:t>
            </a:r>
            <a:r>
              <a:rPr lang="nl-NL" sz="2600" dirty="0" err="1" smtClean="0"/>
              <a:t>ce</a:t>
            </a:r>
            <a:r>
              <a:rPr lang="nl-NL" sz="2600" dirty="0" smtClean="0"/>
              <a:t> </a:t>
            </a:r>
            <a:r>
              <a:rPr lang="nl-NL" sz="2600" dirty="0" err="1" smtClean="0"/>
              <a:t>nouveau</a:t>
            </a:r>
            <a:r>
              <a:rPr lang="nl-NL" sz="2600" dirty="0" smtClean="0"/>
              <a:t> film </a:t>
            </a:r>
            <a:r>
              <a:rPr lang="nl-NL" sz="2600" dirty="0" err="1" smtClean="0"/>
              <a:t>avec</a:t>
            </a:r>
            <a:r>
              <a:rPr lang="nl-NL" sz="2600" dirty="0" smtClean="0"/>
              <a:t> </a:t>
            </a:r>
            <a:r>
              <a:rPr lang="nl-NL" sz="2600" dirty="0" err="1" smtClean="0"/>
              <a:t>impatience</a:t>
            </a:r>
            <a:r>
              <a:rPr lang="nl-NL" sz="2600" dirty="0" smtClean="0"/>
              <a:t>.</a:t>
            </a:r>
          </a:p>
          <a:p>
            <a:r>
              <a:rPr lang="nl-NL" sz="2600" dirty="0" smtClean="0"/>
              <a:t>Et </a:t>
            </a:r>
            <a:r>
              <a:rPr lang="nl-NL" sz="2600" dirty="0" err="1" smtClean="0"/>
              <a:t>soudainement</a:t>
            </a:r>
            <a:r>
              <a:rPr lang="nl-NL" sz="2600" dirty="0" smtClean="0"/>
              <a:t>…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092294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/>
              <a:t>2.2 Rien à </a:t>
            </a:r>
            <a:r>
              <a:rPr lang="nl-NL" i="1" dirty="0" err="1" smtClean="0"/>
              <a:t>déclarer</a:t>
            </a:r>
            <a:endParaRPr lang="nl-NL" i="1" dirty="0"/>
          </a:p>
        </p:txBody>
      </p:sp>
      <p:pic>
        <p:nvPicPr>
          <p:cNvPr id="4" name="Tijdelijke aanduiding voor inhoud 3" descr="Schermafbeelding 2015-05-15 om 17.35.1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2" r="-1822"/>
          <a:stretch>
            <a:fillRect/>
          </a:stretch>
        </p:blipFill>
        <p:spPr>
          <a:xfrm rot="900000">
            <a:off x="3479800" y="960438"/>
            <a:ext cx="4657725" cy="5076825"/>
          </a:xfrm>
        </p:spPr>
      </p:pic>
    </p:spTree>
    <p:extLst>
      <p:ext uri="{BB962C8B-B14F-4D97-AF65-F5344CB8AC3E}">
        <p14:creationId xmlns:p14="http://schemas.microsoft.com/office/powerpoint/2010/main" val="2342899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/>
              <a:t>Petit </a:t>
            </a:r>
            <a:r>
              <a:rPr lang="nl-NL" i="1" dirty="0" err="1" smtClean="0"/>
              <a:t>devoir</a:t>
            </a:r>
            <a:r>
              <a:rPr lang="nl-NL" i="1" dirty="0" smtClean="0"/>
              <a:t> n°4 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rot="900000">
            <a:off x="3467791" y="475090"/>
            <a:ext cx="4658735" cy="61307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BE" dirty="0" smtClean="0"/>
              <a:t>EE: Regardez l’affiche du film. Selon vous, qui sont ces deux hommes. Faites des hypothèses en utilisant l’information sur l’affiche. Notez vos réponses.</a:t>
            </a:r>
          </a:p>
          <a:p>
            <a:pPr lvl="1">
              <a:buFontTx/>
              <a:buChar char="-"/>
            </a:pPr>
            <a:r>
              <a:rPr lang="fr-BE" dirty="0" smtClean="0"/>
              <a:t>Quelle pourrait être leur profession?</a:t>
            </a:r>
          </a:p>
          <a:p>
            <a:pPr lvl="1">
              <a:buFontTx/>
              <a:buChar char="-"/>
            </a:pPr>
            <a:r>
              <a:rPr lang="fr-BE" dirty="0" smtClean="0"/>
              <a:t>Quelle est leur nationalité?</a:t>
            </a:r>
          </a:p>
          <a:p>
            <a:pPr lvl="1">
              <a:buFontTx/>
              <a:buChar char="-"/>
            </a:pPr>
            <a:r>
              <a:rPr lang="fr-BE" dirty="0" smtClean="0"/>
              <a:t>Quelle pourrait être la relation entre les deux hommes?</a:t>
            </a:r>
          </a:p>
          <a:p>
            <a:pPr lvl="1">
              <a:buFontTx/>
              <a:buChar char="-"/>
            </a:pPr>
            <a:r>
              <a:rPr lang="fr-BE" dirty="0" smtClean="0"/>
              <a:t>Dans quel contexte est-ce qu’on utilise la phrase ‘rien à déclarer’?</a:t>
            </a:r>
          </a:p>
        </p:txBody>
      </p:sp>
    </p:spTree>
    <p:extLst>
      <p:ext uri="{BB962C8B-B14F-4D97-AF65-F5344CB8AC3E}">
        <p14:creationId xmlns:p14="http://schemas.microsoft.com/office/powerpoint/2010/main" val="3720313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rot="-900000">
            <a:off x="980315" y="1251933"/>
            <a:ext cx="5343100" cy="3888220"/>
          </a:xfrm>
        </p:spPr>
        <p:txBody>
          <a:bodyPr>
            <a:normAutofit/>
          </a:bodyPr>
          <a:lstStyle/>
          <a:p>
            <a:r>
              <a:rPr lang="nl-NL" dirty="0" smtClean="0"/>
              <a:t>CE: </a:t>
            </a:r>
            <a:r>
              <a:rPr lang="nl-NL" dirty="0" err="1" smtClean="0"/>
              <a:t>Cliquez</a:t>
            </a:r>
            <a:r>
              <a:rPr lang="nl-NL" dirty="0" smtClean="0"/>
              <a:t> </a:t>
            </a:r>
            <a:r>
              <a:rPr lang="nl-NL" dirty="0" err="1" smtClean="0"/>
              <a:t>sur</a:t>
            </a:r>
            <a:r>
              <a:rPr lang="nl-NL" dirty="0" smtClean="0"/>
              <a:t> </a:t>
            </a:r>
            <a:r>
              <a:rPr lang="nl-NL" dirty="0" err="1" smtClean="0"/>
              <a:t>le</a:t>
            </a:r>
            <a:r>
              <a:rPr lang="nl-NL" dirty="0" smtClean="0"/>
              <a:t> </a:t>
            </a:r>
            <a:r>
              <a:rPr lang="nl-NL" dirty="0" err="1" smtClean="0"/>
              <a:t>lien</a:t>
            </a:r>
            <a:r>
              <a:rPr lang="nl-NL" dirty="0" smtClean="0"/>
              <a:t> et </a:t>
            </a:r>
            <a:r>
              <a:rPr lang="nl-NL" dirty="0" err="1" smtClean="0"/>
              <a:t>lisez</a:t>
            </a:r>
            <a:r>
              <a:rPr lang="nl-NL" dirty="0" smtClean="0"/>
              <a:t> la synopsis.</a:t>
            </a:r>
          </a:p>
          <a:p>
            <a:r>
              <a:rPr lang="nl-NL" dirty="0" smtClean="0"/>
              <a:t>Est-</a:t>
            </a:r>
            <a:r>
              <a:rPr lang="nl-NL" dirty="0" err="1" smtClean="0"/>
              <a:t>ce</a:t>
            </a:r>
            <a:r>
              <a:rPr lang="nl-NL" dirty="0" smtClean="0"/>
              <a:t> que vos </a:t>
            </a:r>
            <a:r>
              <a:rPr lang="nl-NL" dirty="0" err="1" smtClean="0"/>
              <a:t>hypothèses</a:t>
            </a:r>
            <a:r>
              <a:rPr lang="nl-NL" dirty="0" smtClean="0"/>
              <a:t> </a:t>
            </a:r>
            <a:r>
              <a:rPr lang="nl-NL" dirty="0" err="1" smtClean="0"/>
              <a:t>sont</a:t>
            </a:r>
            <a:r>
              <a:rPr lang="nl-NL" dirty="0" smtClean="0"/>
              <a:t> </a:t>
            </a:r>
            <a:r>
              <a:rPr lang="nl-NL" dirty="0" err="1" smtClean="0"/>
              <a:t>correctes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r>
              <a:rPr lang="nl-NL" sz="1800" dirty="0" err="1"/>
              <a:t>Notez</a:t>
            </a:r>
            <a:r>
              <a:rPr lang="nl-NL" sz="1800" dirty="0"/>
              <a:t> ‘</a:t>
            </a:r>
            <a:r>
              <a:rPr lang="nl-NL" sz="1800" dirty="0" err="1"/>
              <a:t>oui</a:t>
            </a:r>
            <a:r>
              <a:rPr lang="nl-NL" sz="1800" dirty="0"/>
              <a:t>’ </a:t>
            </a:r>
            <a:r>
              <a:rPr lang="nl-NL" sz="1800" dirty="0" err="1"/>
              <a:t>ou</a:t>
            </a:r>
            <a:r>
              <a:rPr lang="nl-NL" sz="1800" dirty="0"/>
              <a:t> ‘non’ </a:t>
            </a:r>
            <a:r>
              <a:rPr lang="nl-NL" sz="1800" dirty="0" err="1"/>
              <a:t>sur</a:t>
            </a:r>
            <a:r>
              <a:rPr lang="nl-NL" sz="1800" dirty="0"/>
              <a:t> </a:t>
            </a:r>
            <a:r>
              <a:rPr lang="nl-NL" sz="1800" dirty="0" err="1"/>
              <a:t>votre</a:t>
            </a:r>
            <a:r>
              <a:rPr lang="nl-NL" sz="1800" dirty="0"/>
              <a:t> </a:t>
            </a:r>
            <a:r>
              <a:rPr lang="nl-NL" sz="1800" dirty="0" err="1"/>
              <a:t>feuille</a:t>
            </a:r>
            <a:r>
              <a:rPr lang="nl-NL" sz="1800" dirty="0" smtClean="0"/>
              <a:t>.</a:t>
            </a:r>
            <a:endParaRPr lang="nl-NL" sz="1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http://www.premiere.fr/film/Rien-a-declarer-</a:t>
            </a:r>
            <a:r>
              <a:rPr lang="nl-NL" dirty="0" smtClean="0">
                <a:hlinkClick r:id="rId2"/>
              </a:rPr>
              <a:t>2329308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 descr="Schermafbeelding 2015-05-31 om 19.48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548">
            <a:off x="228934" y="279919"/>
            <a:ext cx="2520407" cy="2157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594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6169" y="288256"/>
            <a:ext cx="8209480" cy="6207306"/>
          </a:xfrm>
        </p:spPr>
        <p:txBody>
          <a:bodyPr/>
          <a:lstStyle/>
          <a:p>
            <a:pPr marL="0" indent="0">
              <a:buNone/>
            </a:pPr>
            <a:r>
              <a:rPr lang="fr-FR" sz="3000" dirty="0" smtClean="0"/>
              <a:t>Dans ce film, Dany Boon montre la rivalité légendaire entre Français et Belges d’une manière très amusante. </a:t>
            </a:r>
          </a:p>
          <a:p>
            <a:pPr marL="0" indent="0">
              <a:buNone/>
            </a:pPr>
            <a:r>
              <a:rPr lang="fr-FR" sz="3000" dirty="0" smtClean="0"/>
              <a:t>Les Français font des blagues sur les Belges et vice versa.</a:t>
            </a:r>
          </a:p>
          <a:p>
            <a:pPr marL="0" indent="0">
              <a:buNone/>
            </a:pPr>
            <a:r>
              <a:rPr lang="fr-FR" sz="3000" dirty="0" smtClean="0"/>
              <a:t>Voilà pourquoi, dans ce film aussi, se produisent énormément de stéréotypes.</a:t>
            </a:r>
          </a:p>
          <a:p>
            <a:pPr marL="0" indent="0">
              <a:buNone/>
            </a:pPr>
            <a:r>
              <a:rPr lang="fr-FR" sz="3000" dirty="0" smtClean="0"/>
              <a:t>Connaissez vous des stéréotypes sur les Belges? Et sur les Français? Discutez-en avec votre voisin.</a:t>
            </a:r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4" name="Tijdelijke aanduiding voor inhoud 4" descr="Schermafbeelding 2015-05-31 om 19.48.42.png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r="2908"/>
          <a:stretch>
            <a:fillRect/>
          </a:stretch>
        </p:blipFill>
        <p:spPr>
          <a:xfrm>
            <a:off x="-52950" y="-152400"/>
            <a:ext cx="919695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7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52400" y="169333"/>
            <a:ext cx="8754533" cy="69257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sz="4200" i="1" dirty="0" smtClean="0"/>
              <a:t>(3) Conclusion</a:t>
            </a:r>
          </a:p>
          <a:p>
            <a:pPr marL="0" indent="0">
              <a:buNone/>
            </a:pPr>
            <a:r>
              <a:rPr lang="fr-BE" dirty="0" smtClean="0"/>
              <a:t>Voilà</a:t>
            </a:r>
            <a:r>
              <a:rPr lang="fr-BE" smtClean="0"/>
              <a:t>, vous </a:t>
            </a:r>
            <a:r>
              <a:rPr lang="fr-BE" dirty="0" smtClean="0"/>
              <a:t>connaissez les deux films les plus célèbres que Dany Boon a réalisés. Maintenant, vous êtes capables d’écrire votre lettre de motivation. C’est à vous de convaincre Dany Boon!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Petit résumé:</a:t>
            </a:r>
          </a:p>
          <a:p>
            <a:pPr>
              <a:buFont typeface="Wingdings" charset="2"/>
              <a:buChar char="§"/>
            </a:pPr>
            <a:r>
              <a:rPr lang="fr-BE" dirty="0" smtClean="0"/>
              <a:t>Vous écrivez un petit texte (400 à 500 mots)</a:t>
            </a:r>
          </a:p>
          <a:p>
            <a:pPr>
              <a:buFont typeface="Wingdings" charset="2"/>
              <a:buChar char="§"/>
            </a:pPr>
            <a:r>
              <a:rPr lang="fr-BE" dirty="0" smtClean="0"/>
              <a:t>Vous vous présentez comme acteur / actrice</a:t>
            </a:r>
          </a:p>
          <a:p>
            <a:pPr>
              <a:buFont typeface="Wingdings" charset="2"/>
              <a:buChar char="§"/>
            </a:pPr>
            <a:r>
              <a:rPr lang="fr-BE" dirty="0" smtClean="0"/>
              <a:t>Vous montrez que vous connaissez l’œuvre de Dany Boon, surtout le film </a:t>
            </a:r>
            <a:r>
              <a:rPr lang="fr-BE" i="1" dirty="0" smtClean="0"/>
              <a:t>Bienvenue chez les ch’tis. </a:t>
            </a:r>
            <a:r>
              <a:rPr lang="fr-BE" dirty="0" smtClean="0"/>
              <a:t>Donnez assez d’exemples et d’arguments!</a:t>
            </a:r>
          </a:p>
          <a:p>
            <a:pPr>
              <a:buFont typeface="Wingdings" charset="2"/>
              <a:buChar char="§"/>
            </a:pPr>
            <a:r>
              <a:rPr lang="fr-BE" dirty="0" smtClean="0"/>
              <a:t>Vous donnez </a:t>
            </a:r>
            <a:r>
              <a:rPr lang="fr-CA" dirty="0" smtClean="0"/>
              <a:t>quelques </a:t>
            </a:r>
            <a:r>
              <a:rPr lang="fr-CA" dirty="0"/>
              <a:t>arguments qui expliquent pourquoi vous aimeriez jouer dans son </a:t>
            </a:r>
            <a:r>
              <a:rPr lang="fr-CA" dirty="0" smtClean="0"/>
              <a:t>nouveau film</a:t>
            </a:r>
          </a:p>
          <a:p>
            <a:pPr>
              <a:buFont typeface="Wingdings" charset="2"/>
              <a:buChar char="§"/>
            </a:pPr>
            <a:r>
              <a:rPr lang="fr-CA" dirty="0" smtClean="0"/>
              <a:t>La semaine prochaine, vous remettrez votre document Word </a:t>
            </a:r>
          </a:p>
          <a:p>
            <a:pPr>
              <a:buFont typeface="Wingdings" charset="2"/>
              <a:buChar char="§"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4232116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14627" y="196773"/>
            <a:ext cx="8656617" cy="6305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err="1" smtClean="0"/>
              <a:t>Évaluation</a:t>
            </a:r>
            <a:endParaRPr lang="nl-NL" sz="2400" b="1" dirty="0"/>
          </a:p>
          <a:p>
            <a:pPr marL="0" indent="0">
              <a:buNone/>
            </a:pPr>
            <a:r>
              <a:rPr lang="nl-NL" sz="2400" dirty="0" smtClean="0"/>
              <a:t>(1) </a:t>
            </a:r>
            <a:r>
              <a:rPr lang="nl-NL" sz="2400" dirty="0" err="1" smtClean="0"/>
              <a:t>Vous</a:t>
            </a:r>
            <a:r>
              <a:rPr lang="nl-NL" sz="2400" dirty="0" smtClean="0"/>
              <a:t> </a:t>
            </a:r>
            <a:r>
              <a:rPr lang="nl-NL" sz="2400" dirty="0" err="1" smtClean="0"/>
              <a:t>remettez</a:t>
            </a:r>
            <a:r>
              <a:rPr lang="nl-NL" sz="2400" dirty="0" smtClean="0"/>
              <a:t> les </a:t>
            </a:r>
            <a:r>
              <a:rPr lang="nl-NL" sz="2400" dirty="0" err="1" smtClean="0"/>
              <a:t>petits</a:t>
            </a:r>
            <a:r>
              <a:rPr lang="nl-NL" sz="2400" dirty="0" smtClean="0"/>
              <a:t> </a:t>
            </a:r>
            <a:r>
              <a:rPr lang="nl-NL" sz="2400" dirty="0" err="1" smtClean="0"/>
              <a:t>devoirs</a:t>
            </a:r>
            <a:r>
              <a:rPr lang="nl-NL" sz="2400" dirty="0" smtClean="0"/>
              <a:t> (50%)</a:t>
            </a:r>
          </a:p>
          <a:p>
            <a:pPr marL="0" indent="0">
              <a:buNone/>
            </a:pPr>
            <a:r>
              <a:rPr lang="nl-NL" sz="2400" dirty="0" smtClean="0"/>
              <a:t>(2) La </a:t>
            </a:r>
            <a:r>
              <a:rPr lang="nl-NL" sz="2400" dirty="0" err="1" smtClean="0"/>
              <a:t>semaine</a:t>
            </a:r>
            <a:r>
              <a:rPr lang="nl-NL" sz="2400" dirty="0" smtClean="0"/>
              <a:t> </a:t>
            </a:r>
            <a:r>
              <a:rPr lang="nl-NL" sz="2400" dirty="0" err="1" smtClean="0"/>
              <a:t>prochaine</a:t>
            </a:r>
            <a:r>
              <a:rPr lang="nl-NL" sz="2400" dirty="0" smtClean="0"/>
              <a:t>, </a:t>
            </a:r>
            <a:r>
              <a:rPr lang="nl-NL" sz="2400" dirty="0" err="1"/>
              <a:t>v</a:t>
            </a:r>
            <a:r>
              <a:rPr lang="nl-NL" sz="2400" dirty="0" err="1" smtClean="0"/>
              <a:t>ous</a:t>
            </a:r>
            <a:r>
              <a:rPr lang="nl-NL" sz="2400" dirty="0" smtClean="0"/>
              <a:t> </a:t>
            </a:r>
            <a:r>
              <a:rPr lang="nl-NL" sz="2400" dirty="0" err="1"/>
              <a:t>remettez</a:t>
            </a:r>
            <a:r>
              <a:rPr lang="nl-NL" sz="2400" dirty="0"/>
              <a:t> </a:t>
            </a:r>
            <a:r>
              <a:rPr lang="nl-NL" sz="2400" dirty="0" err="1" smtClean="0"/>
              <a:t>aussi</a:t>
            </a:r>
            <a:r>
              <a:rPr lang="nl-NL" sz="2400" dirty="0" smtClean="0"/>
              <a:t> la </a:t>
            </a:r>
            <a:r>
              <a:rPr lang="nl-NL" sz="2400" dirty="0" err="1" smtClean="0"/>
              <a:t>tâche</a:t>
            </a:r>
            <a:r>
              <a:rPr lang="nl-NL" sz="2400" dirty="0" smtClean="0"/>
              <a:t> finale (50%)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 err="1" smtClean="0"/>
              <a:t>Critères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d’évaluation</a:t>
            </a:r>
            <a:endParaRPr lang="nl-NL" sz="2400" b="1" dirty="0" smtClean="0"/>
          </a:p>
          <a:p>
            <a:pPr marL="0" indent="0">
              <a:buNone/>
            </a:pPr>
            <a:r>
              <a:rPr lang="nl-NL" sz="2400" dirty="0" smtClean="0"/>
              <a:t>(1) Les </a:t>
            </a:r>
            <a:r>
              <a:rPr lang="nl-NL" sz="2400" dirty="0" err="1" smtClean="0"/>
              <a:t>petits</a:t>
            </a:r>
            <a:r>
              <a:rPr lang="nl-NL" sz="2400" dirty="0" smtClean="0"/>
              <a:t> </a:t>
            </a:r>
            <a:r>
              <a:rPr lang="nl-NL" sz="2400" dirty="0" err="1" smtClean="0"/>
              <a:t>devoirs</a:t>
            </a:r>
            <a:endParaRPr lang="nl-NL" sz="2400" dirty="0" smtClean="0"/>
          </a:p>
          <a:p>
            <a:pPr>
              <a:buFontTx/>
              <a:buChar char="-"/>
            </a:pPr>
            <a:r>
              <a:rPr lang="nl-NL" sz="2400" dirty="0" err="1" smtClean="0"/>
              <a:t>Vous</a:t>
            </a:r>
            <a:r>
              <a:rPr lang="nl-NL" sz="2400" dirty="0" smtClean="0"/>
              <a:t> </a:t>
            </a:r>
            <a:r>
              <a:rPr lang="nl-NL" sz="2400" dirty="0" err="1" smtClean="0"/>
              <a:t>répondez</a:t>
            </a:r>
            <a:r>
              <a:rPr lang="nl-NL" sz="2400" dirty="0" smtClean="0"/>
              <a:t> </a:t>
            </a:r>
            <a:r>
              <a:rPr lang="nl-NL" sz="2400" dirty="0" err="1" smtClean="0"/>
              <a:t>correctement</a:t>
            </a:r>
            <a:r>
              <a:rPr lang="nl-NL" sz="2400" dirty="0" smtClean="0"/>
              <a:t> </a:t>
            </a:r>
            <a:r>
              <a:rPr lang="nl-NL" sz="2400" dirty="0" err="1" smtClean="0"/>
              <a:t>aux</a:t>
            </a:r>
            <a:r>
              <a:rPr lang="nl-NL" sz="2400" dirty="0" smtClean="0"/>
              <a:t> </a:t>
            </a:r>
            <a:r>
              <a:rPr lang="nl-NL" sz="2400" dirty="0" err="1" smtClean="0"/>
              <a:t>questions</a:t>
            </a:r>
            <a:r>
              <a:rPr lang="nl-NL" sz="2400" dirty="0" smtClean="0"/>
              <a:t> (25%)</a:t>
            </a:r>
          </a:p>
          <a:p>
            <a:pPr>
              <a:buFontTx/>
              <a:buChar char="-"/>
            </a:pPr>
            <a:r>
              <a:rPr lang="nl-NL" sz="2400" dirty="0" err="1" smtClean="0"/>
              <a:t>Vous</a:t>
            </a:r>
            <a:r>
              <a:rPr lang="nl-NL" sz="2400" dirty="0" smtClean="0"/>
              <a:t> </a:t>
            </a:r>
            <a:r>
              <a:rPr lang="nl-NL" sz="2400" dirty="0" err="1" smtClean="0"/>
              <a:t>écrivez</a:t>
            </a:r>
            <a:r>
              <a:rPr lang="nl-NL" sz="2400" dirty="0" smtClean="0"/>
              <a:t> </a:t>
            </a:r>
            <a:r>
              <a:rPr lang="nl-NL" sz="2400" dirty="0" err="1" smtClean="0"/>
              <a:t>d’une</a:t>
            </a:r>
            <a:r>
              <a:rPr lang="nl-NL" sz="2400" dirty="0" smtClean="0"/>
              <a:t> </a:t>
            </a:r>
            <a:r>
              <a:rPr lang="nl-NL" sz="2400" dirty="0" err="1" smtClean="0"/>
              <a:t>manière</a:t>
            </a:r>
            <a:r>
              <a:rPr lang="nl-NL" sz="2400" dirty="0" smtClean="0"/>
              <a:t> correcte (10%)</a:t>
            </a:r>
          </a:p>
          <a:p>
            <a:pPr>
              <a:buFontTx/>
              <a:buChar char="-"/>
            </a:pPr>
            <a:r>
              <a:rPr lang="nl-NL" sz="2400" dirty="0" err="1" smtClean="0"/>
              <a:t>Vous</a:t>
            </a:r>
            <a:r>
              <a:rPr lang="nl-NL" sz="2400" dirty="0" smtClean="0"/>
              <a:t> </a:t>
            </a:r>
            <a:r>
              <a:rPr lang="nl-NL" sz="2400" dirty="0" err="1" smtClean="0"/>
              <a:t>montrez</a:t>
            </a:r>
            <a:r>
              <a:rPr lang="nl-NL" sz="2400" dirty="0" smtClean="0"/>
              <a:t> </a:t>
            </a:r>
            <a:r>
              <a:rPr lang="nl-NL" sz="2400" dirty="0" err="1" smtClean="0"/>
              <a:t>une</a:t>
            </a:r>
            <a:r>
              <a:rPr lang="nl-NL" sz="2400" dirty="0" smtClean="0"/>
              <a:t> </a:t>
            </a:r>
            <a:r>
              <a:rPr lang="nl-NL" sz="2400" dirty="0" err="1" smtClean="0"/>
              <a:t>certaine</a:t>
            </a:r>
            <a:r>
              <a:rPr lang="nl-NL" sz="2400" dirty="0" smtClean="0"/>
              <a:t> </a:t>
            </a:r>
            <a:r>
              <a:rPr lang="nl-NL" sz="2400" dirty="0" err="1" smtClean="0"/>
              <a:t>créativité</a:t>
            </a:r>
            <a:r>
              <a:rPr lang="nl-NL" sz="2400" dirty="0" smtClean="0"/>
              <a:t> (5%)</a:t>
            </a:r>
          </a:p>
          <a:p>
            <a:pPr>
              <a:buFontTx/>
              <a:buChar char="-"/>
            </a:pPr>
            <a:r>
              <a:rPr lang="nl-NL" sz="2400" dirty="0" smtClean="0"/>
              <a:t>Pendant </a:t>
            </a:r>
            <a:r>
              <a:rPr lang="nl-NL" sz="2400" dirty="0" err="1" smtClean="0"/>
              <a:t>le</a:t>
            </a:r>
            <a:r>
              <a:rPr lang="nl-NL" sz="2400" dirty="0" smtClean="0"/>
              <a:t> cours, </a:t>
            </a:r>
            <a:r>
              <a:rPr lang="nl-NL" sz="2400" dirty="0" err="1" smtClean="0"/>
              <a:t>vous</a:t>
            </a:r>
            <a:r>
              <a:rPr lang="nl-NL" sz="2400" dirty="0" smtClean="0"/>
              <a:t> </a:t>
            </a:r>
            <a:r>
              <a:rPr lang="nl-NL" sz="2400" dirty="0" err="1" smtClean="0"/>
              <a:t>parlez</a:t>
            </a:r>
            <a:r>
              <a:rPr lang="nl-NL" sz="2400" dirty="0" smtClean="0"/>
              <a:t> </a:t>
            </a:r>
            <a:r>
              <a:rPr lang="nl-NL" sz="2400" dirty="0" err="1" smtClean="0"/>
              <a:t>français</a:t>
            </a:r>
            <a:r>
              <a:rPr lang="nl-NL" sz="2400" dirty="0" smtClean="0"/>
              <a:t> (5%)</a:t>
            </a:r>
          </a:p>
          <a:p>
            <a:pPr>
              <a:buFontTx/>
              <a:buChar char="-"/>
            </a:pPr>
            <a:r>
              <a:rPr lang="nl-NL" sz="2400" dirty="0" err="1" smtClean="0"/>
              <a:t>Vous</a:t>
            </a:r>
            <a:r>
              <a:rPr lang="nl-NL" sz="2400" dirty="0" smtClean="0"/>
              <a:t> </a:t>
            </a:r>
            <a:r>
              <a:rPr lang="nl-NL" sz="2400" dirty="0" err="1" smtClean="0"/>
              <a:t>travaillez</a:t>
            </a:r>
            <a:r>
              <a:rPr lang="nl-NL" sz="2400" dirty="0" smtClean="0"/>
              <a:t> ensemble </a:t>
            </a:r>
            <a:r>
              <a:rPr lang="nl-NL" sz="2400" dirty="0" err="1" smtClean="0"/>
              <a:t>d’une</a:t>
            </a:r>
            <a:r>
              <a:rPr lang="nl-NL" sz="2400" dirty="0" smtClean="0"/>
              <a:t> </a:t>
            </a:r>
            <a:r>
              <a:rPr lang="nl-NL" sz="2400" dirty="0" err="1" smtClean="0"/>
              <a:t>manière</a:t>
            </a:r>
            <a:r>
              <a:rPr lang="nl-NL" sz="2400" dirty="0" smtClean="0"/>
              <a:t> </a:t>
            </a:r>
            <a:r>
              <a:rPr lang="nl-NL" sz="2400" dirty="0" err="1" smtClean="0"/>
              <a:t>efficace</a:t>
            </a:r>
            <a:r>
              <a:rPr lang="nl-NL" sz="2400" dirty="0" smtClean="0"/>
              <a:t> (5%)</a:t>
            </a:r>
          </a:p>
        </p:txBody>
      </p:sp>
    </p:spTree>
    <p:extLst>
      <p:ext uri="{BB962C8B-B14F-4D97-AF65-F5344CB8AC3E}">
        <p14:creationId xmlns:p14="http://schemas.microsoft.com/office/powerpoint/2010/main" val="1075254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0933" y="270933"/>
            <a:ext cx="8619067" cy="6265334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(2) La </a:t>
            </a:r>
            <a:r>
              <a:rPr lang="nl-NL" dirty="0" err="1" smtClean="0"/>
              <a:t>tâche</a:t>
            </a:r>
            <a:r>
              <a:rPr lang="nl-NL" dirty="0" smtClean="0"/>
              <a:t> finale</a:t>
            </a:r>
          </a:p>
          <a:p>
            <a:pPr>
              <a:buFontTx/>
              <a:buChar char="-"/>
            </a:pPr>
            <a:r>
              <a:rPr lang="nl-NL" dirty="0" err="1" smtClean="0"/>
              <a:t>Vous</a:t>
            </a:r>
            <a:r>
              <a:rPr lang="nl-NL" dirty="0" smtClean="0"/>
              <a:t> </a:t>
            </a:r>
            <a:r>
              <a:rPr lang="nl-NL" dirty="0" err="1" smtClean="0"/>
              <a:t>écrivez</a:t>
            </a:r>
            <a:r>
              <a:rPr lang="nl-NL" dirty="0" smtClean="0"/>
              <a:t> </a:t>
            </a:r>
            <a:r>
              <a:rPr lang="nl-NL" dirty="0" err="1" smtClean="0"/>
              <a:t>d’une</a:t>
            </a:r>
            <a:r>
              <a:rPr lang="nl-NL" dirty="0" smtClean="0"/>
              <a:t> </a:t>
            </a:r>
            <a:r>
              <a:rPr lang="nl-NL" dirty="0" err="1" smtClean="0"/>
              <a:t>manière</a:t>
            </a:r>
            <a:r>
              <a:rPr lang="nl-NL" dirty="0" smtClean="0"/>
              <a:t> correcte (10%)</a:t>
            </a:r>
          </a:p>
          <a:p>
            <a:pPr>
              <a:buFontTx/>
              <a:buChar char="-"/>
            </a:pPr>
            <a:r>
              <a:rPr lang="nl-NL" dirty="0" err="1" smtClean="0"/>
              <a:t>Vous</a:t>
            </a:r>
            <a:r>
              <a:rPr lang="nl-NL" dirty="0" smtClean="0"/>
              <a:t> </a:t>
            </a:r>
            <a:r>
              <a:rPr lang="nl-NL" dirty="0" err="1" smtClean="0"/>
              <a:t>utilisez</a:t>
            </a:r>
            <a:r>
              <a:rPr lang="nl-NL" dirty="0" smtClean="0"/>
              <a:t> </a:t>
            </a:r>
            <a:r>
              <a:rPr lang="nl-NL" dirty="0" err="1" smtClean="0"/>
              <a:t>un</a:t>
            </a:r>
            <a:r>
              <a:rPr lang="nl-NL" dirty="0" smtClean="0"/>
              <a:t> </a:t>
            </a:r>
            <a:r>
              <a:rPr lang="nl-NL" dirty="0" err="1" smtClean="0"/>
              <a:t>langage</a:t>
            </a:r>
            <a:r>
              <a:rPr lang="nl-NL" dirty="0" smtClean="0"/>
              <a:t> </a:t>
            </a:r>
            <a:r>
              <a:rPr lang="nl-NL" dirty="0" err="1" smtClean="0"/>
              <a:t>soigné</a:t>
            </a:r>
            <a:r>
              <a:rPr lang="nl-NL" dirty="0" smtClean="0"/>
              <a:t> et </a:t>
            </a:r>
            <a:r>
              <a:rPr lang="nl-NL" dirty="0" err="1" smtClean="0"/>
              <a:t>adéquat</a:t>
            </a:r>
            <a:r>
              <a:rPr lang="nl-NL" dirty="0" smtClean="0"/>
              <a:t> (10%)</a:t>
            </a:r>
          </a:p>
          <a:p>
            <a:pPr>
              <a:buFontTx/>
              <a:buChar char="-"/>
            </a:pPr>
            <a:r>
              <a:rPr lang="nl-NL" dirty="0" err="1"/>
              <a:t>Vous</a:t>
            </a:r>
            <a:r>
              <a:rPr lang="nl-NL" dirty="0"/>
              <a:t> </a:t>
            </a:r>
            <a:r>
              <a:rPr lang="nl-NL" dirty="0" err="1"/>
              <a:t>montrez</a:t>
            </a:r>
            <a:r>
              <a:rPr lang="nl-NL" dirty="0"/>
              <a:t> </a:t>
            </a:r>
            <a:r>
              <a:rPr lang="nl-NL" dirty="0" err="1"/>
              <a:t>une</a:t>
            </a:r>
            <a:r>
              <a:rPr lang="nl-NL" dirty="0"/>
              <a:t> </a:t>
            </a:r>
            <a:r>
              <a:rPr lang="nl-NL" dirty="0" err="1"/>
              <a:t>certaine</a:t>
            </a:r>
            <a:r>
              <a:rPr lang="nl-NL" dirty="0"/>
              <a:t> </a:t>
            </a:r>
            <a:r>
              <a:rPr lang="nl-NL" dirty="0" err="1" smtClean="0"/>
              <a:t>créativité</a:t>
            </a:r>
            <a:r>
              <a:rPr lang="nl-NL" dirty="0" smtClean="0"/>
              <a:t> (5%)</a:t>
            </a:r>
            <a:endParaRPr lang="nl-NL" dirty="0"/>
          </a:p>
          <a:p>
            <a:pPr>
              <a:buFontTx/>
              <a:buChar char="-"/>
            </a:pPr>
            <a:r>
              <a:rPr lang="nl-NL" dirty="0" err="1" smtClean="0"/>
              <a:t>Vous</a:t>
            </a:r>
            <a:r>
              <a:rPr lang="nl-NL" dirty="0" smtClean="0"/>
              <a:t> </a:t>
            </a:r>
            <a:r>
              <a:rPr lang="nl-NL" dirty="0" err="1" smtClean="0"/>
              <a:t>élaborez</a:t>
            </a:r>
            <a:r>
              <a:rPr lang="nl-NL" dirty="0" smtClean="0"/>
              <a:t> des </a:t>
            </a:r>
            <a:r>
              <a:rPr lang="nl-NL" dirty="0" err="1" smtClean="0"/>
              <a:t>arguments</a:t>
            </a:r>
            <a:r>
              <a:rPr lang="nl-NL" dirty="0" smtClean="0"/>
              <a:t> pertinents et </a:t>
            </a:r>
            <a:r>
              <a:rPr lang="nl-NL" dirty="0" err="1" smtClean="0"/>
              <a:t>convaincants</a:t>
            </a:r>
            <a:r>
              <a:rPr lang="nl-NL" dirty="0" smtClean="0"/>
              <a:t> (15%)</a:t>
            </a:r>
          </a:p>
          <a:p>
            <a:pPr>
              <a:buFontTx/>
              <a:buChar char="-"/>
            </a:pPr>
            <a:r>
              <a:rPr lang="nl-NL" dirty="0" err="1" smtClean="0"/>
              <a:t>Vous</a:t>
            </a:r>
            <a:r>
              <a:rPr lang="nl-NL" dirty="0" smtClean="0"/>
              <a:t> </a:t>
            </a:r>
            <a:r>
              <a:rPr lang="nl-NL" dirty="0" err="1" smtClean="0"/>
              <a:t>écrivez</a:t>
            </a:r>
            <a:r>
              <a:rPr lang="nl-NL" dirty="0" smtClean="0"/>
              <a:t> </a:t>
            </a:r>
            <a:r>
              <a:rPr lang="nl-NL" dirty="0" err="1" smtClean="0"/>
              <a:t>un</a:t>
            </a:r>
            <a:r>
              <a:rPr lang="nl-NL" dirty="0" smtClean="0"/>
              <a:t> </a:t>
            </a:r>
            <a:r>
              <a:rPr lang="nl-NL" dirty="0" err="1" smtClean="0"/>
              <a:t>texte</a:t>
            </a:r>
            <a:r>
              <a:rPr lang="nl-NL" dirty="0" smtClean="0"/>
              <a:t> </a:t>
            </a:r>
            <a:r>
              <a:rPr lang="nl-NL" dirty="0" err="1" smtClean="0"/>
              <a:t>cohérent</a:t>
            </a:r>
            <a:r>
              <a:rPr lang="nl-NL" dirty="0" smtClean="0"/>
              <a:t> (10%)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6759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erticale tekst 5"/>
          <p:cNvSpPr>
            <a:spLocks noGrp="1"/>
          </p:cNvSpPr>
          <p:nvPr>
            <p:ph type="body" orient="vert" idx="1"/>
          </p:nvPr>
        </p:nvSpPr>
        <p:spPr>
          <a:xfrm rot="16200000">
            <a:off x="1421377" y="-849003"/>
            <a:ext cx="6439859" cy="86029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BE" sz="3600" b="1" dirty="0" smtClean="0"/>
              <a:t>À la fin de cette webquest…</a:t>
            </a:r>
          </a:p>
          <a:p>
            <a:pPr marL="514350" indent="-514350">
              <a:buAutoNum type="arabicParenBoth"/>
            </a:pPr>
            <a:r>
              <a:rPr lang="fr-BE" dirty="0" smtClean="0"/>
              <a:t> vous êtes capables de commenter les deux films les plus célèbres de Dany Boon</a:t>
            </a:r>
          </a:p>
          <a:p>
            <a:pPr marL="514350" indent="-514350">
              <a:buAutoNum type="arabicParenBoth"/>
            </a:pPr>
            <a:r>
              <a:rPr lang="fr-BE" dirty="0"/>
              <a:t> </a:t>
            </a:r>
            <a:r>
              <a:rPr lang="fr-BE" dirty="0" smtClean="0"/>
              <a:t>vous êtes capables de décrire quelques particularités de la région Nord-Pas-de-Calais </a:t>
            </a:r>
          </a:p>
          <a:p>
            <a:pPr marL="514350" indent="-514350">
              <a:buFont typeface="Wingdings" pitchFamily="2" charset="2"/>
              <a:buAutoNum type="arabicParenBoth"/>
            </a:pPr>
            <a:r>
              <a:rPr lang="fr-BE" dirty="0"/>
              <a:t> vous êtes capables de reproduire l’idée principale </a:t>
            </a:r>
            <a:r>
              <a:rPr lang="fr-BE" dirty="0" smtClean="0"/>
              <a:t>d’un texte</a:t>
            </a:r>
          </a:p>
          <a:p>
            <a:pPr marL="514350" indent="-514350">
              <a:buFont typeface="Wingdings" pitchFamily="2" charset="2"/>
              <a:buAutoNum type="arabicParenBoth"/>
            </a:pPr>
            <a:r>
              <a:rPr lang="fr-BE" dirty="0"/>
              <a:t> vous êtes capables d’écrire une suite à une </a:t>
            </a:r>
            <a:r>
              <a:rPr lang="fr-BE" dirty="0" smtClean="0"/>
              <a:t>histoire </a:t>
            </a:r>
          </a:p>
          <a:p>
            <a:pPr marL="514350" indent="-514350">
              <a:buAutoNum type="arabicParenBoth"/>
            </a:pPr>
            <a:r>
              <a:rPr lang="fr-BE" dirty="0" smtClean="0"/>
              <a:t> vous êtes capables de reproduire l’idée principale d’un extrait de film</a:t>
            </a:r>
          </a:p>
          <a:p>
            <a:pPr marL="514350" indent="-514350">
              <a:buAutoNum type="arabicParenBoth"/>
            </a:pPr>
            <a:r>
              <a:rPr lang="fr-BE" dirty="0"/>
              <a:t> </a:t>
            </a:r>
            <a:r>
              <a:rPr lang="fr-BE" dirty="0" smtClean="0"/>
              <a:t>vous êtes capables de faire des hypothèses </a:t>
            </a:r>
          </a:p>
          <a:p>
            <a:pPr marL="514350" indent="-514350">
              <a:buAutoNum type="arabicParenBoth"/>
            </a:pPr>
            <a:r>
              <a:rPr lang="fr-BE" dirty="0" smtClean="0"/>
              <a:t> vous êtes capables d’écrire un texte argumentatif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16847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278722"/>
            <a:ext cx="3254925" cy="821944"/>
          </a:xfrm>
        </p:spPr>
        <p:txBody>
          <a:bodyPr/>
          <a:lstStyle/>
          <a:p>
            <a:r>
              <a:rPr lang="nl-NL" dirty="0" smtClean="0"/>
              <a:t>Ressources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5843" y="1015999"/>
            <a:ext cx="7470690" cy="5638801"/>
          </a:xfrm>
        </p:spPr>
        <p:txBody>
          <a:bodyPr>
            <a:normAutofit fontScale="55000" lnSpcReduction="20000"/>
          </a:bodyPr>
          <a:lstStyle/>
          <a:p>
            <a:r>
              <a:rPr lang="nl-NL" u="sng" dirty="0" smtClean="0">
                <a:effectLst/>
                <a:hlinkClick r:id="rId2"/>
              </a:rPr>
              <a:t>http</a:t>
            </a:r>
            <a:r>
              <a:rPr lang="nl-NL" u="sng" dirty="0">
                <a:effectLst/>
                <a:hlinkClick r:id="rId2"/>
              </a:rPr>
              <a:t>://www.dailymotion.com/video/x5ekev_bachtisoustitree_fun</a:t>
            </a:r>
            <a:endParaRPr lang="nl-BE" dirty="0">
              <a:effectLst/>
            </a:endParaRPr>
          </a:p>
          <a:p>
            <a:r>
              <a:rPr lang="nl-NL" u="sng" dirty="0">
                <a:effectLst/>
                <a:hlinkClick r:id="rId3"/>
              </a:rPr>
              <a:t>http://lewebpedagogique.com/reflexions/activites-fle/expression-ecrite-b1/</a:t>
            </a:r>
            <a:endParaRPr lang="nl-BE" dirty="0">
              <a:effectLst/>
            </a:endParaRPr>
          </a:p>
          <a:p>
            <a:r>
              <a:rPr lang="nl-NL" u="sng" dirty="0">
                <a:effectLst/>
                <a:hlinkClick r:id="rId4"/>
              </a:rPr>
              <a:t>http://www.bonjourdumonde.com/blog/argentine/7/grammaire/bienvenue-chez-les-chtis</a:t>
            </a:r>
            <a:endParaRPr lang="nl-BE" dirty="0">
              <a:effectLst/>
            </a:endParaRPr>
          </a:p>
          <a:p>
            <a:r>
              <a:rPr lang="nl-NL" u="sng" dirty="0">
                <a:effectLst/>
                <a:hlinkClick r:id="rId5"/>
              </a:rPr>
              <a:t>http://www.lefigaro.fr/cinema/2008/02/26/03002-20080226ARTFIG00528-dany-boon-sur-les-traces-de-bourvil.php</a:t>
            </a:r>
            <a:endParaRPr lang="nl-BE" dirty="0">
              <a:effectLst/>
            </a:endParaRPr>
          </a:p>
          <a:p>
            <a:r>
              <a:rPr lang="nl-NL" u="sng" dirty="0">
                <a:effectLst/>
                <a:hlinkClick r:id="rId6"/>
              </a:rPr>
              <a:t>http://www.lemonde.fr/cinema/article/2009/11/10/dany-boon-recoit-la-legion-d-honneur_1265500_3476.html</a:t>
            </a:r>
            <a:endParaRPr lang="nl-BE" dirty="0">
              <a:effectLst/>
            </a:endParaRPr>
          </a:p>
          <a:p>
            <a:r>
              <a:rPr lang="nl-NL" u="sng" dirty="0">
                <a:effectLst/>
                <a:hlinkClick r:id="rId7"/>
              </a:rPr>
              <a:t>http://www.laviedesidees.fr/Bienvenue-chez-les-Ch-tis-une.html</a:t>
            </a:r>
            <a:endParaRPr lang="nl-BE" dirty="0">
              <a:effectLst/>
            </a:endParaRPr>
          </a:p>
          <a:p>
            <a:r>
              <a:rPr lang="nl-NL" dirty="0">
                <a:effectLst/>
              </a:rPr>
              <a:t> </a:t>
            </a:r>
            <a:r>
              <a:rPr lang="nl-NL" u="sng" dirty="0">
                <a:effectLst/>
                <a:hlinkClick r:id="rId8"/>
              </a:rPr>
              <a:t>http://www.gala.fr/l_actu/news_de_stars/dany_boon_est_toujours_le_bienvenu_chez_les_ch_tis_215605</a:t>
            </a:r>
            <a:endParaRPr lang="nl-BE" dirty="0">
              <a:effectLst/>
            </a:endParaRPr>
          </a:p>
          <a:p>
            <a:r>
              <a:rPr lang="nl-NL" u="sng" dirty="0">
                <a:effectLst/>
                <a:hlinkClick r:id="rId9"/>
              </a:rPr>
              <a:t>http://www.allocine.fr/film/fichefilm_gen_cfilm=126535.html</a:t>
            </a:r>
            <a:endParaRPr lang="nl-BE" dirty="0">
              <a:effectLst/>
            </a:endParaRPr>
          </a:p>
          <a:p>
            <a:r>
              <a:rPr lang="nl-NL" dirty="0" smtClean="0"/>
              <a:t>Fiche </a:t>
            </a:r>
            <a:r>
              <a:rPr lang="nl-NL" dirty="0" err="1" smtClean="0"/>
              <a:t>pédagogique</a:t>
            </a:r>
            <a:r>
              <a:rPr lang="nl-NL" dirty="0" smtClean="0"/>
              <a:t> </a:t>
            </a:r>
            <a:r>
              <a:rPr lang="nl-NL" i="1" dirty="0" smtClean="0"/>
              <a:t>Rien à </a:t>
            </a:r>
            <a:r>
              <a:rPr lang="nl-NL" i="1" dirty="0" err="1" smtClean="0"/>
              <a:t>déclarer</a:t>
            </a:r>
            <a:r>
              <a:rPr lang="nl-NL" i="1" dirty="0" smtClean="0"/>
              <a:t> </a:t>
            </a:r>
            <a:r>
              <a:rPr lang="nl-NL" dirty="0" smtClean="0"/>
              <a:t>et </a:t>
            </a:r>
            <a:r>
              <a:rPr lang="nl-NL" i="1" dirty="0" err="1" smtClean="0"/>
              <a:t>Bienvenue</a:t>
            </a:r>
            <a:r>
              <a:rPr lang="nl-NL" i="1" dirty="0" smtClean="0"/>
              <a:t> </a:t>
            </a:r>
            <a:r>
              <a:rPr lang="nl-NL" i="1" dirty="0" err="1" smtClean="0"/>
              <a:t>chez</a:t>
            </a:r>
            <a:r>
              <a:rPr lang="nl-NL" i="1" dirty="0" smtClean="0"/>
              <a:t> les </a:t>
            </a:r>
            <a:r>
              <a:rPr lang="nl-NL" i="1" dirty="0" err="1" smtClean="0"/>
              <a:t>ch’tis</a:t>
            </a:r>
            <a:r>
              <a:rPr lang="nl-NL" i="1" dirty="0" smtClean="0"/>
              <a:t>, </a:t>
            </a:r>
            <a:r>
              <a:rPr lang="nl-NL" dirty="0" smtClean="0">
                <a:hlinkClick r:id="rId10"/>
              </a:rPr>
              <a:t>www.filmfrancaisenflandre.org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89156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2446" y="143932"/>
            <a:ext cx="5343100" cy="1134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…</a:t>
            </a:r>
            <a:r>
              <a:rPr lang="nl-NL" dirty="0" err="1" smtClean="0"/>
              <a:t>vous</a:t>
            </a:r>
            <a:r>
              <a:rPr lang="nl-NL" dirty="0" smtClean="0"/>
              <a:t> </a:t>
            </a:r>
            <a:r>
              <a:rPr lang="nl-NL" dirty="0" err="1" smtClean="0"/>
              <a:t>recevez</a:t>
            </a:r>
            <a:r>
              <a:rPr lang="nl-NL" dirty="0" smtClean="0"/>
              <a:t> </a:t>
            </a:r>
            <a:r>
              <a:rPr lang="nl-NL" dirty="0" err="1" smtClean="0"/>
              <a:t>un</a:t>
            </a:r>
            <a:r>
              <a:rPr lang="nl-NL" dirty="0" smtClean="0"/>
              <a:t> e-mail de </a:t>
            </a:r>
            <a:r>
              <a:rPr lang="nl-NL" dirty="0" err="1" smtClean="0"/>
              <a:t>Dany</a:t>
            </a:r>
            <a:r>
              <a:rPr lang="nl-NL" dirty="0" smtClean="0"/>
              <a:t> Boon</a:t>
            </a:r>
          </a:p>
        </p:txBody>
      </p:sp>
      <p:pic>
        <p:nvPicPr>
          <p:cNvPr id="7" name="Tijdelijke aanduiding voor inhoud 4" descr="Schermafbeelding 2015-05-31 om 10.33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60" b="-19160"/>
          <a:stretch>
            <a:fillRect/>
          </a:stretch>
        </p:blipFill>
        <p:spPr>
          <a:xfrm rot="250171">
            <a:off x="704953" y="1060450"/>
            <a:ext cx="7861300" cy="57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56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142878" y="118533"/>
            <a:ext cx="8797921" cy="662093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r-CA" dirty="0" smtClean="0"/>
              <a:t>Évidemment, </a:t>
            </a:r>
            <a:r>
              <a:rPr lang="fr-CA" dirty="0"/>
              <a:t>vous voulez </a:t>
            </a:r>
            <a:r>
              <a:rPr lang="fr-CA" dirty="0" smtClean="0"/>
              <a:t>jouer </a:t>
            </a:r>
            <a:r>
              <a:rPr lang="fr-CA" dirty="0"/>
              <a:t>dans ce film! Vous décidez alors de </a:t>
            </a:r>
            <a:r>
              <a:rPr lang="fr-CA" dirty="0" smtClean="0"/>
              <a:t>poser votre </a:t>
            </a:r>
            <a:r>
              <a:rPr lang="fr-CA" dirty="0"/>
              <a:t>candidature</a:t>
            </a:r>
            <a:r>
              <a:rPr lang="fr-CA" dirty="0" smtClean="0"/>
              <a:t>.</a:t>
            </a:r>
            <a:endParaRPr lang="fr-CA" dirty="0"/>
          </a:p>
          <a:p>
            <a:pPr marL="514350" indent="-514350" algn="l">
              <a:spcAft>
                <a:spcPts val="1000"/>
              </a:spcAft>
              <a:buFont typeface="+mj-lt"/>
              <a:buAutoNum type="arabicPeriod"/>
            </a:pPr>
            <a:r>
              <a:rPr lang="fr-CA" sz="3200" u="sng" dirty="0" smtClean="0"/>
              <a:t>Les petits devoirs</a:t>
            </a:r>
            <a:r>
              <a:rPr lang="fr-CA" sz="3900" dirty="0" smtClean="0"/>
              <a:t/>
            </a:r>
            <a:br>
              <a:rPr lang="fr-CA" sz="3900" dirty="0" smtClean="0"/>
            </a:br>
            <a:r>
              <a:rPr lang="fr-CA" sz="3900" dirty="0" smtClean="0"/>
              <a:t/>
            </a:r>
            <a:br>
              <a:rPr lang="fr-CA" sz="3900" dirty="0" smtClean="0"/>
            </a:br>
            <a:r>
              <a:rPr lang="fr-CA" sz="2600" dirty="0" smtClean="0"/>
              <a:t>D’abord, </a:t>
            </a:r>
            <a:r>
              <a:rPr lang="fr-CA" sz="2600" dirty="0"/>
              <a:t>il est nécessaire que vous vous prépariez </a:t>
            </a:r>
            <a:r>
              <a:rPr lang="fr-CA" sz="2600" dirty="0" smtClean="0"/>
              <a:t>bien. </a:t>
            </a:r>
            <a:r>
              <a:rPr lang="fr-CA" sz="2600" dirty="0"/>
              <a:t>Vous voulez alors </a:t>
            </a:r>
            <a:r>
              <a:rPr lang="fr-CA" sz="2600" dirty="0" smtClean="0"/>
              <a:t>approfondir vos </a:t>
            </a:r>
            <a:r>
              <a:rPr lang="fr-CA" sz="2600" dirty="0"/>
              <a:t>connaissances sur Dany Boon et ses films les plus célèbres</a:t>
            </a:r>
            <a:r>
              <a:rPr lang="fr-CA" sz="2600" b="1" dirty="0"/>
              <a:t>. </a:t>
            </a:r>
            <a:r>
              <a:rPr lang="fr-CA" sz="2600" b="1" dirty="0" smtClean="0"/>
              <a:t>Faites les petits devoirs que vous trouvez dans cette </a:t>
            </a:r>
            <a:r>
              <a:rPr lang="fr-CA" sz="2600" b="1" dirty="0" err="1" smtClean="0"/>
              <a:t>webquest</a:t>
            </a:r>
            <a:r>
              <a:rPr lang="fr-CA" sz="2600" b="1" dirty="0" smtClean="0"/>
              <a:t>. </a:t>
            </a:r>
            <a:r>
              <a:rPr lang="fr-CA" sz="2600" dirty="0"/>
              <a:t>Notez vos réponses sur une </a:t>
            </a:r>
            <a:r>
              <a:rPr lang="fr-CA" sz="2600" dirty="0" smtClean="0"/>
              <a:t>feuille de papier. </a:t>
            </a:r>
            <a:r>
              <a:rPr lang="fr-CA" sz="2600" dirty="0"/>
              <a:t>Vous </a:t>
            </a:r>
            <a:r>
              <a:rPr lang="fr-CA" sz="2600" dirty="0" smtClean="0"/>
              <a:t>remettrez </a:t>
            </a:r>
            <a:r>
              <a:rPr lang="fr-CA" sz="2600" dirty="0"/>
              <a:t>cette feuille à la fin du cours</a:t>
            </a:r>
            <a:r>
              <a:rPr lang="fr-CA" sz="2600" dirty="0" smtClean="0"/>
              <a:t>.</a:t>
            </a:r>
            <a:br>
              <a:rPr lang="fr-CA" sz="2600" dirty="0" smtClean="0"/>
            </a:br>
            <a:endParaRPr lang="fr-CA" sz="260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fr-CA" sz="3200" u="sng" dirty="0" smtClean="0"/>
              <a:t>Tâche finale</a:t>
            </a:r>
            <a:r>
              <a:rPr lang="fr-CA" sz="3200" u="sng" dirty="0"/>
              <a:t> </a:t>
            </a:r>
            <a:r>
              <a:rPr lang="fr-CA" sz="3200" u="sng" dirty="0" smtClean="0"/>
              <a:t/>
            </a:r>
            <a:br>
              <a:rPr lang="fr-CA" sz="3200" u="sng" dirty="0" smtClean="0"/>
            </a:br>
            <a:r>
              <a:rPr lang="fr-CA" sz="3400" u="sng" dirty="0"/>
              <a:t/>
            </a:r>
            <a:br>
              <a:rPr lang="fr-CA" sz="3400" u="sng" dirty="0"/>
            </a:br>
            <a:r>
              <a:rPr lang="fr-CA" sz="2600" b="1" dirty="0" smtClean="0"/>
              <a:t>Écrivez un petit texte avec quelques arguments qui expliquent pourquoi vous aimeriez jouer dans son film. </a:t>
            </a:r>
            <a:r>
              <a:rPr lang="fr-CA" sz="2600" dirty="0" smtClean="0"/>
              <a:t>Qu’est-ce que vous savez de son œuvre comme acteur et réalisateur? Et qu’est-ce que vous savez du film </a:t>
            </a:r>
            <a:r>
              <a:rPr lang="fr-CA" sz="2600" i="1" dirty="0" smtClean="0"/>
              <a:t>Bienvenue chez les </a:t>
            </a:r>
            <a:r>
              <a:rPr lang="fr-CA" sz="2600" i="1" dirty="0" err="1" smtClean="0"/>
              <a:t>ch’tis</a:t>
            </a:r>
            <a:r>
              <a:rPr lang="fr-CA" sz="2600" dirty="0" smtClean="0"/>
              <a:t>, le précurseur de ce nouveau film? Écrivez votre texte dans un document Word, que vous envoyez au prof la semaine prochaine. </a:t>
            </a:r>
          </a:p>
          <a:p>
            <a:pPr marL="457200" indent="-457200" algn="l">
              <a:buFont typeface="+mj-lt"/>
              <a:buAutoNum type="arabicPeriod"/>
            </a:pPr>
            <a:endParaRPr lang="fr-CA" dirty="0" smtClean="0"/>
          </a:p>
          <a:p>
            <a:pPr algn="l"/>
            <a:endParaRPr lang="fr-CA" dirty="0"/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063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57200" y="152400"/>
            <a:ext cx="8398933" cy="65701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3000" dirty="0" err="1" smtClean="0"/>
              <a:t>Table</a:t>
            </a:r>
            <a:r>
              <a:rPr lang="nl-NL" sz="3000" dirty="0" smtClean="0"/>
              <a:t> des </a:t>
            </a:r>
            <a:r>
              <a:rPr lang="nl-NL" sz="3000" dirty="0" err="1" smtClean="0"/>
              <a:t>matières</a:t>
            </a:r>
            <a:endParaRPr lang="nl-NL" sz="3000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(1) </a:t>
            </a:r>
            <a:r>
              <a:rPr lang="nl-NL" dirty="0" err="1" smtClean="0"/>
              <a:t>Introduction</a:t>
            </a:r>
            <a:r>
              <a:rPr lang="nl-NL" dirty="0" smtClean="0"/>
              <a:t>: </a:t>
            </a:r>
            <a:r>
              <a:rPr lang="nl-NL" dirty="0" err="1" smtClean="0"/>
              <a:t>C’est</a:t>
            </a:r>
            <a:r>
              <a:rPr lang="nl-NL" dirty="0" smtClean="0"/>
              <a:t> </a:t>
            </a:r>
            <a:r>
              <a:rPr lang="nl-NL" dirty="0" err="1" smtClean="0"/>
              <a:t>qui</a:t>
            </a:r>
            <a:r>
              <a:rPr lang="nl-NL" dirty="0" smtClean="0"/>
              <a:t>, </a:t>
            </a:r>
            <a:r>
              <a:rPr lang="nl-NL" dirty="0" err="1" smtClean="0"/>
              <a:t>Dany</a:t>
            </a:r>
            <a:r>
              <a:rPr lang="nl-NL" dirty="0" smtClean="0"/>
              <a:t> Boon?</a:t>
            </a:r>
          </a:p>
          <a:p>
            <a:pPr marL="0" indent="0">
              <a:buNone/>
            </a:pPr>
            <a:r>
              <a:rPr lang="nl-NL" dirty="0" smtClean="0"/>
              <a:t>(2) </a:t>
            </a:r>
            <a:r>
              <a:rPr lang="nl-NL" dirty="0" err="1" smtClean="0"/>
              <a:t>Ses</a:t>
            </a:r>
            <a:r>
              <a:rPr lang="nl-NL" dirty="0" smtClean="0"/>
              <a:t> deux films les plus </a:t>
            </a:r>
            <a:r>
              <a:rPr lang="nl-NL" dirty="0" err="1" smtClean="0"/>
              <a:t>célèbres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r>
              <a:rPr lang="nl-NL" dirty="0" smtClean="0"/>
              <a:t>	2.1 </a:t>
            </a:r>
            <a:r>
              <a:rPr lang="nl-NL" dirty="0" err="1" smtClean="0"/>
              <a:t>Bienvenue</a:t>
            </a:r>
            <a:r>
              <a:rPr lang="nl-NL" dirty="0" smtClean="0"/>
              <a:t> </a:t>
            </a:r>
            <a:r>
              <a:rPr lang="nl-NL" dirty="0" err="1" smtClean="0"/>
              <a:t>chez</a:t>
            </a:r>
            <a:r>
              <a:rPr lang="nl-NL" dirty="0" smtClean="0"/>
              <a:t> les </a:t>
            </a:r>
            <a:r>
              <a:rPr lang="nl-NL" dirty="0" err="1" smtClean="0"/>
              <a:t>Ch’tis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Petit </a:t>
            </a:r>
            <a:r>
              <a:rPr lang="nl-NL" dirty="0" err="1" smtClean="0"/>
              <a:t>devoir</a:t>
            </a:r>
            <a:r>
              <a:rPr lang="nl-NL" dirty="0" smtClean="0"/>
              <a:t> n°1: la BD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Petit </a:t>
            </a:r>
            <a:r>
              <a:rPr lang="nl-NL" dirty="0" err="1" smtClean="0"/>
              <a:t>devoir</a:t>
            </a:r>
            <a:r>
              <a:rPr lang="nl-NL" dirty="0" smtClean="0"/>
              <a:t> n°2: les </a:t>
            </a:r>
            <a:r>
              <a:rPr lang="nl-NL" dirty="0" err="1" smtClean="0"/>
              <a:t>stéréotypes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Petit </a:t>
            </a:r>
            <a:r>
              <a:rPr lang="nl-NL" dirty="0" err="1" smtClean="0"/>
              <a:t>devoir</a:t>
            </a:r>
            <a:r>
              <a:rPr lang="nl-NL" dirty="0" smtClean="0"/>
              <a:t> n°3: </a:t>
            </a:r>
            <a:r>
              <a:rPr lang="nl-NL" dirty="0" err="1" smtClean="0"/>
              <a:t>le</a:t>
            </a:r>
            <a:r>
              <a:rPr lang="nl-NL" dirty="0" smtClean="0"/>
              <a:t> </a:t>
            </a:r>
            <a:r>
              <a:rPr lang="nl-NL" dirty="0" err="1" smtClean="0"/>
              <a:t>ch’timi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2.2 Rien à </a:t>
            </a:r>
            <a:r>
              <a:rPr lang="nl-NL" dirty="0" err="1" smtClean="0"/>
              <a:t>déclarer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Petit </a:t>
            </a:r>
            <a:r>
              <a:rPr lang="nl-NL" dirty="0" err="1" smtClean="0"/>
              <a:t>devoir</a:t>
            </a:r>
            <a:r>
              <a:rPr lang="nl-NL" dirty="0" smtClean="0"/>
              <a:t> n°4: les </a:t>
            </a:r>
            <a:r>
              <a:rPr lang="nl-NL" dirty="0" err="1" smtClean="0"/>
              <a:t>hypothèses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(3) </a:t>
            </a:r>
            <a:r>
              <a:rPr lang="nl-NL" dirty="0" err="1" smtClean="0"/>
              <a:t>Conclusion</a:t>
            </a:r>
            <a:r>
              <a:rPr lang="nl-NL" dirty="0" smtClean="0"/>
              <a:t>: la </a:t>
            </a:r>
            <a:r>
              <a:rPr lang="nl-NL" dirty="0" err="1" smtClean="0"/>
              <a:t>tâche</a:t>
            </a:r>
            <a:r>
              <a:rPr lang="nl-NL" dirty="0" smtClean="0"/>
              <a:t> finale</a:t>
            </a:r>
          </a:p>
          <a:p>
            <a:pPr marL="457200" indent="-457200">
              <a:buAutoNum type="arabicParenBoth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5159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 rot="900000">
            <a:off x="631268" y="657181"/>
            <a:ext cx="6491661" cy="1570680"/>
          </a:xfrm>
        </p:spPr>
        <p:txBody>
          <a:bodyPr/>
          <a:lstStyle/>
          <a:p>
            <a:r>
              <a:rPr lang="nl-NL" sz="4600" dirty="0" smtClean="0"/>
              <a:t/>
            </a:r>
            <a:br>
              <a:rPr lang="nl-NL" sz="4600" dirty="0" smtClean="0"/>
            </a:br>
            <a:r>
              <a:rPr lang="nl-NL" sz="4600" dirty="0" smtClean="0"/>
              <a:t>(1) </a:t>
            </a:r>
            <a:r>
              <a:rPr lang="nl-NL" sz="4600" i="1" dirty="0" err="1" smtClean="0"/>
              <a:t>Introduction</a:t>
            </a:r>
            <a:r>
              <a:rPr lang="nl-NL" sz="4600" dirty="0" smtClean="0"/>
              <a:t/>
            </a:r>
            <a:br>
              <a:rPr lang="nl-NL" sz="4600" dirty="0" smtClean="0"/>
            </a:br>
            <a:r>
              <a:rPr lang="nl-NL" sz="3000" i="1" dirty="0" err="1" smtClean="0"/>
              <a:t>C’est</a:t>
            </a:r>
            <a:r>
              <a:rPr lang="nl-NL" sz="3000" i="1" dirty="0" smtClean="0"/>
              <a:t> </a:t>
            </a:r>
            <a:r>
              <a:rPr lang="nl-NL" sz="3000" i="1" dirty="0" err="1" smtClean="0"/>
              <a:t>qui</a:t>
            </a:r>
            <a:r>
              <a:rPr lang="nl-NL" sz="3000" i="1" dirty="0" smtClean="0"/>
              <a:t>, </a:t>
            </a:r>
            <a:r>
              <a:rPr lang="nl-NL" sz="3000" i="1" dirty="0" err="1" smtClean="0"/>
              <a:t>Dany</a:t>
            </a:r>
            <a:r>
              <a:rPr lang="nl-NL" sz="3000" i="1" dirty="0" smtClean="0"/>
              <a:t> Boon?</a:t>
            </a:r>
            <a:endParaRPr lang="nl-NL" sz="3000" i="1" dirty="0"/>
          </a:p>
        </p:txBody>
      </p:sp>
      <p:pic>
        <p:nvPicPr>
          <p:cNvPr id="2" name="Afbeelding 1" descr="Schermafbeelding 2015-05-31 om 12.2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5" y="2726267"/>
            <a:ext cx="3579520" cy="41317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94792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 rot="16200000">
            <a:off x="1430325" y="-857948"/>
            <a:ext cx="6386192" cy="8602961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Dany Boon est un acteur, humoriste et réalisateur français.</a:t>
            </a:r>
          </a:p>
          <a:p>
            <a:r>
              <a:rPr lang="fr-BE" dirty="0" smtClean="0"/>
              <a:t>Son vrai nom est Daniel Hamidou. Il </a:t>
            </a:r>
            <a:r>
              <a:rPr lang="fr-BE" dirty="0" smtClean="0"/>
              <a:t>est né </a:t>
            </a:r>
            <a:r>
              <a:rPr lang="fr-BE" dirty="0" smtClean="0"/>
              <a:t>le 26 juin 1966 à Armentières, dans le Nord de la France.</a:t>
            </a:r>
          </a:p>
          <a:p>
            <a:r>
              <a:rPr lang="fr-BE" dirty="0" smtClean="0"/>
              <a:t>Son père est d’origine kabyle, sa mère française et 100% ch’ti!. Il grandit au sein d’un milieu modeste. </a:t>
            </a:r>
          </a:p>
          <a:p>
            <a:r>
              <a:rPr lang="fr-BE" dirty="0" smtClean="0"/>
              <a:t>Dany Boon arrive à Paris à l’âge de 20 ans. Il démarre sa carrière en écrivant des </a:t>
            </a:r>
            <a:r>
              <a:rPr lang="fr-BE" dirty="0" smtClean="0"/>
              <a:t>sketches. Il est </a:t>
            </a:r>
            <a:r>
              <a:rPr lang="fr-BE" dirty="0" smtClean="0"/>
              <a:t>repéré par Patrick Sébastien. Celui-ci devient son mentor, et le lance en produisant ses sketches. Ses spectacles s’inspirent de sa terre </a:t>
            </a:r>
            <a:r>
              <a:rPr lang="fr-BE" dirty="0" smtClean="0"/>
              <a:t>natale et </a:t>
            </a:r>
            <a:r>
              <a:rPr lang="fr-BE" dirty="0" smtClean="0"/>
              <a:t>des situations de la vie quotidienne</a:t>
            </a:r>
            <a:r>
              <a:rPr lang="nl-NL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942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 rot="16200000">
            <a:off x="1430325" y="-857948"/>
            <a:ext cx="6386192" cy="8602961"/>
          </a:xfrm>
        </p:spPr>
        <p:txBody>
          <a:bodyPr>
            <a:normAutofit/>
          </a:bodyPr>
          <a:lstStyle/>
          <a:p>
            <a:r>
              <a:rPr lang="fr-BE" dirty="0" smtClean="0"/>
              <a:t>Dany Boon a participé en tant qu’acteur à plusieurs films. Souvent ce sont des comédies, comme </a:t>
            </a:r>
            <a:r>
              <a:rPr lang="fr-BE" i="1" dirty="0" smtClean="0"/>
              <a:t>De l’autre côté du lit</a:t>
            </a:r>
            <a:r>
              <a:rPr lang="fr-BE" dirty="0" smtClean="0"/>
              <a:t> </a:t>
            </a:r>
            <a:r>
              <a:rPr lang="fr-BE" i="1" dirty="0" smtClean="0"/>
              <a:t>(2008) </a:t>
            </a:r>
            <a:r>
              <a:rPr lang="fr-BE" dirty="0" smtClean="0"/>
              <a:t>ou</a:t>
            </a:r>
            <a:r>
              <a:rPr lang="fr-BE" i="1" dirty="0" smtClean="0"/>
              <a:t> Micmacs à tire-larigot (2009). </a:t>
            </a:r>
          </a:p>
          <a:p>
            <a:r>
              <a:rPr lang="fr-BE" dirty="0" smtClean="0"/>
              <a:t>Il est aussi réalisateur. Ses deux films les plus célèbres sont </a:t>
            </a:r>
            <a:r>
              <a:rPr lang="fr-BE" i="1" dirty="0" smtClean="0"/>
              <a:t>Bienvenue chez les ch’tis (2008)</a:t>
            </a:r>
            <a:r>
              <a:rPr lang="fr-BE" dirty="0" smtClean="0"/>
              <a:t> et </a:t>
            </a:r>
            <a:r>
              <a:rPr lang="fr-BE" i="1" dirty="0" smtClean="0"/>
              <a:t>Rien à déclarer (2011).</a:t>
            </a:r>
            <a:endParaRPr lang="fr-BE" dirty="0" smtClean="0"/>
          </a:p>
          <a:p>
            <a:r>
              <a:rPr lang="fr-BE" dirty="0" smtClean="0"/>
              <a:t>Le Nord-Pas-de-Calais est l’un de ses thèmes favoris </a:t>
            </a:r>
            <a:r>
              <a:rPr lang="fr-BE" dirty="0" smtClean="0"/>
              <a:t>en tant que réalisateur</a:t>
            </a:r>
            <a:r>
              <a:rPr lang="fr-BE" dirty="0" smtClean="0"/>
              <a:t>. Selon Nicolas Sarkozy, qui a loué sa capacité à </a:t>
            </a:r>
            <a:r>
              <a:rPr lang="fr-BE" i="1" dirty="0" smtClean="0"/>
              <a:t>"mettre en images les valeurs du Nord, la chaleur humaine, l'ouverture aux autres, la simplicité”, </a:t>
            </a:r>
            <a:r>
              <a:rPr lang="fr-BE" dirty="0" smtClean="0"/>
              <a:t>Dany Boon est la voix du Nord et de la France populaire.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2992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ditie">
  <a:themeElements>
    <a:clrScheme name="Conditie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Conditie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ditie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Conditie.thmx</Template>
  <TotalTime>2067</TotalTime>
  <Words>1387</Words>
  <Application>Microsoft Office PowerPoint</Application>
  <PresentationFormat>Diavoorstelling (4:3)</PresentationFormat>
  <Paragraphs>168</Paragraphs>
  <Slides>38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2" baseType="lpstr">
      <vt:lpstr>Calibri</vt:lpstr>
      <vt:lpstr>Rockwell</vt:lpstr>
      <vt:lpstr>Wingdings</vt:lpstr>
      <vt:lpstr>Conditie</vt:lpstr>
      <vt:lpstr>Dany Boon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 (1) Introduction C’est qui, Dany Boon?</vt:lpstr>
      <vt:lpstr>PowerPoint-presentatie</vt:lpstr>
      <vt:lpstr>PowerPoint-presentatie</vt:lpstr>
      <vt:lpstr>(2) Ses deux films les plus célèbres…</vt:lpstr>
      <vt:lpstr>2.1 Bienvenue chez les ch’tis</vt:lpstr>
      <vt:lpstr>2.1 Bienvenue chez les ch’tis</vt:lpstr>
      <vt:lpstr>Petit devoir n°1</vt:lpstr>
      <vt:lpstr>PowerPoint-presentatie</vt:lpstr>
      <vt:lpstr>PowerPoint-presentatie</vt:lpstr>
      <vt:lpstr>Petit devoir n°1</vt:lpstr>
      <vt:lpstr>Petit devoir n°1</vt:lpstr>
      <vt:lpstr>PowerPoint-presentatie</vt:lpstr>
      <vt:lpstr>Synopsis</vt:lpstr>
      <vt:lpstr>Voici ce qu’il se passe …</vt:lpstr>
      <vt:lpstr>Petit devoir n°2</vt:lpstr>
      <vt:lpstr>Petit devoir n°2</vt:lpstr>
      <vt:lpstr>Petit devoir n°2</vt:lpstr>
      <vt:lpstr>Petit devoir n°3 Le ch’timi???</vt:lpstr>
      <vt:lpstr>Petit devoir n°3</vt:lpstr>
      <vt:lpstr>Petit devoir n°3</vt:lpstr>
      <vt:lpstr>Petit devoir n°3</vt:lpstr>
      <vt:lpstr>PowerPoint-presentatie</vt:lpstr>
      <vt:lpstr>PowerPoint-presentatie</vt:lpstr>
      <vt:lpstr>2.2 Rien à déclarer</vt:lpstr>
      <vt:lpstr>Petit devoir n°4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Ressources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Dany Boon</dc:title>
  <dc:creator>Bie Cornelissen</dc:creator>
  <cp:lastModifiedBy>Bogaert Veronik</cp:lastModifiedBy>
  <cp:revision>113</cp:revision>
  <dcterms:created xsi:type="dcterms:W3CDTF">2015-05-14T09:30:04Z</dcterms:created>
  <dcterms:modified xsi:type="dcterms:W3CDTF">2017-02-14T11:32:48Z</dcterms:modified>
</cp:coreProperties>
</file>