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4" r:id="rId10"/>
    <p:sldId id="267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a.fr/stars_et_gotha/christophe_barratier" TargetMode="External"/><Relationship Id="rId2" Type="http://schemas.openxmlformats.org/officeDocument/2006/relationships/hyperlink" Target="http://www.linternaute.com/cinema/film/231/les-chorist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tes.csdraveurs.qc.ca/musique/leschoristes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linternaute.com/cinema/film/231/les-choriste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ala.fr/stars_et_gotha/christophe_barratie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024" y="84406"/>
            <a:ext cx="3201816" cy="379826"/>
          </a:xfrm>
        </p:spPr>
        <p:txBody>
          <a:bodyPr>
            <a:noAutofit/>
          </a:bodyPr>
          <a:lstStyle/>
          <a:p>
            <a:r>
              <a:rPr lang="nl-BE" sz="2100" dirty="0" smtClean="0"/>
              <a:t>Arancia Vervoort</a:t>
            </a:r>
            <a:endParaRPr lang="nl-BE" sz="21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79857" y="2004642"/>
            <a:ext cx="3212119" cy="12731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BE" b="1" dirty="0" smtClean="0">
                <a:solidFill>
                  <a:schemeClr val="bg2"/>
                </a:solidFill>
                <a:effectLst/>
              </a:rPr>
              <a:t>6 ASO</a:t>
            </a:r>
          </a:p>
          <a:p>
            <a:pPr>
              <a:lnSpc>
                <a:spcPct val="100000"/>
              </a:lnSpc>
            </a:pPr>
            <a:r>
              <a:rPr lang="nl-BE" b="1" dirty="0" err="1" smtClean="0">
                <a:solidFill>
                  <a:schemeClr val="bg2"/>
                </a:solidFill>
                <a:effectLst/>
              </a:rPr>
              <a:t>Langues</a:t>
            </a:r>
            <a:r>
              <a:rPr lang="nl-BE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nl-BE" b="1" dirty="0" err="1" smtClean="0">
                <a:solidFill>
                  <a:schemeClr val="bg2"/>
                </a:solidFill>
                <a:effectLst/>
              </a:rPr>
              <a:t>modernes</a:t>
            </a:r>
            <a:endParaRPr lang="nl-BE" b="1" dirty="0" smtClean="0"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214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800" dirty="0" err="1" smtClean="0"/>
              <a:t>Processus</a:t>
            </a:r>
            <a:endParaRPr lang="nl-BE" sz="4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800" u="sng" dirty="0" err="1" smtClean="0"/>
              <a:t>Tâches</a:t>
            </a:r>
            <a:r>
              <a:rPr lang="nl-BE" sz="2800" u="sng" dirty="0" smtClean="0"/>
              <a:t> I A + B :</a:t>
            </a:r>
            <a:r>
              <a:rPr lang="nl-BE" sz="2800" dirty="0" smtClean="0"/>
              <a:t> </a:t>
            </a:r>
            <a:r>
              <a:rPr lang="nl-BE" sz="2800" dirty="0" err="1" smtClean="0"/>
              <a:t>vous</a:t>
            </a:r>
            <a:r>
              <a:rPr lang="nl-BE" sz="2800" dirty="0" smtClean="0"/>
              <a:t> </a:t>
            </a:r>
            <a:r>
              <a:rPr lang="nl-BE" sz="2800" dirty="0" err="1" smtClean="0"/>
              <a:t>remettez</a:t>
            </a:r>
            <a:r>
              <a:rPr lang="nl-BE" sz="2800" dirty="0" smtClean="0"/>
              <a:t> les </a:t>
            </a:r>
            <a:r>
              <a:rPr lang="nl-BE" sz="2800" dirty="0" err="1" smtClean="0"/>
              <a:t>feuilles</a:t>
            </a:r>
            <a:r>
              <a:rPr lang="nl-BE" sz="2800" dirty="0" smtClean="0"/>
              <a:t> à la fin de </a:t>
            </a:r>
            <a:r>
              <a:rPr lang="nl-BE" sz="2800" b="1" dirty="0" err="1" smtClean="0">
                <a:solidFill>
                  <a:schemeClr val="tx2"/>
                </a:solidFill>
                <a:effectLst/>
              </a:rPr>
              <a:t>ce</a:t>
            </a:r>
            <a:r>
              <a:rPr lang="nl-BE" sz="2800" b="1" dirty="0" smtClean="0">
                <a:solidFill>
                  <a:schemeClr val="tx2"/>
                </a:solidFill>
                <a:effectLst/>
              </a:rPr>
              <a:t> cours</a:t>
            </a:r>
            <a:r>
              <a:rPr lang="nl-BE" sz="2800" dirty="0" smtClean="0"/>
              <a:t>.</a:t>
            </a:r>
          </a:p>
          <a:p>
            <a:r>
              <a:rPr lang="nl-BE" sz="2800" u="sng" dirty="0" err="1" smtClean="0"/>
              <a:t>Tâche</a:t>
            </a:r>
            <a:r>
              <a:rPr lang="nl-BE" sz="2800" u="sng" dirty="0" smtClean="0"/>
              <a:t> II A :</a:t>
            </a:r>
            <a:r>
              <a:rPr lang="nl-BE" sz="2800" dirty="0" smtClean="0"/>
              <a:t> date </a:t>
            </a:r>
            <a:r>
              <a:rPr lang="nl-BE" sz="2800" dirty="0" err="1" smtClean="0"/>
              <a:t>limite</a:t>
            </a:r>
            <a:r>
              <a:rPr lang="nl-BE" sz="2800" dirty="0" smtClean="0"/>
              <a:t> </a:t>
            </a:r>
            <a:r>
              <a:rPr lang="nl-BE" sz="2800" dirty="0" smtClean="0"/>
              <a:t>04/02</a:t>
            </a:r>
          </a:p>
          <a:p>
            <a:pPr marL="0" indent="0">
              <a:buNone/>
            </a:pPr>
            <a:r>
              <a:rPr lang="nl-BE" sz="2800" u="sng" dirty="0" err="1" smtClean="0"/>
              <a:t>Tâche</a:t>
            </a:r>
            <a:r>
              <a:rPr lang="nl-BE" sz="2800" u="sng" dirty="0" smtClean="0"/>
              <a:t> II B :</a:t>
            </a:r>
            <a:r>
              <a:rPr lang="nl-BE" sz="2800" dirty="0" smtClean="0"/>
              <a:t> date </a:t>
            </a:r>
            <a:r>
              <a:rPr lang="nl-BE" sz="2800" dirty="0" err="1" smtClean="0"/>
              <a:t>limite</a:t>
            </a:r>
            <a:r>
              <a:rPr lang="nl-BE" sz="2800" dirty="0" smtClean="0"/>
              <a:t> 18/02</a:t>
            </a:r>
          </a:p>
          <a:p>
            <a:pPr marL="0" indent="0">
              <a:buNone/>
            </a:pPr>
            <a:r>
              <a:rPr lang="nl-BE" sz="2800" u="sng" dirty="0" err="1" smtClean="0"/>
              <a:t>Présentations</a:t>
            </a:r>
            <a:r>
              <a:rPr lang="nl-BE" sz="2800" u="sng" dirty="0" smtClean="0"/>
              <a:t> :</a:t>
            </a:r>
            <a:r>
              <a:rPr lang="nl-BE" sz="2800" dirty="0" smtClean="0"/>
              <a:t> 25/02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74066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800" dirty="0" smtClean="0"/>
              <a:t>Ressources</a:t>
            </a:r>
            <a:endParaRPr lang="nl-BE" sz="4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2800" dirty="0">
                <a:hlinkClick r:id="rId2"/>
              </a:rPr>
              <a:t>http://</a:t>
            </a:r>
            <a:r>
              <a:rPr lang="nl-BE" sz="2800" dirty="0" smtClean="0">
                <a:hlinkClick r:id="rId2"/>
              </a:rPr>
              <a:t>www.unifrance.org/film/24171/les-choristes</a:t>
            </a:r>
            <a:endParaRPr lang="nl-BE" sz="2800" dirty="0">
              <a:hlinkClick r:id="rId2"/>
            </a:endParaRPr>
          </a:p>
          <a:p>
            <a:pPr marL="0" indent="0">
              <a:buNone/>
            </a:pPr>
            <a:r>
              <a:rPr lang="nl-BE" sz="2800" dirty="0" smtClean="0">
                <a:hlinkClick r:id="rId2"/>
              </a:rPr>
              <a:t>http</a:t>
            </a:r>
            <a:r>
              <a:rPr lang="nl-BE" sz="2800" dirty="0">
                <a:hlinkClick r:id="rId2"/>
              </a:rPr>
              <a:t>://www.linternaute.com/cinema/film/231/les-choristes</a:t>
            </a:r>
            <a:r>
              <a:rPr lang="nl-BE" sz="2800" dirty="0" smtClean="0">
                <a:hlinkClick r:id="rId2"/>
              </a:rPr>
              <a:t>/</a:t>
            </a:r>
            <a:endParaRPr lang="nl-BE" sz="2800" dirty="0" smtClean="0"/>
          </a:p>
          <a:p>
            <a:pPr marL="0" indent="0">
              <a:buNone/>
            </a:pPr>
            <a:r>
              <a:rPr lang="nl-BE" sz="2800" dirty="0">
                <a:hlinkClick r:id="rId3"/>
              </a:rPr>
              <a:t>http://</a:t>
            </a:r>
            <a:r>
              <a:rPr lang="nl-BE" sz="2800" dirty="0" smtClean="0">
                <a:hlinkClick r:id="rId3"/>
              </a:rPr>
              <a:t>www.gala.fr/stars_et_gotha/christophe_barratier</a:t>
            </a:r>
            <a:endParaRPr lang="nl-BE" sz="2800" dirty="0" smtClean="0"/>
          </a:p>
          <a:p>
            <a:pPr marL="0" indent="0">
              <a:buNone/>
            </a:pPr>
            <a:r>
              <a:rPr lang="nl-BE" sz="2800" dirty="0">
                <a:hlinkClick r:id="rId4"/>
              </a:rPr>
              <a:t>http://sites.csdraveurs.qc.ca/musique/leschoristes</a:t>
            </a:r>
            <a:r>
              <a:rPr lang="nl-BE" sz="2800" dirty="0" smtClean="0">
                <a:hlinkClick r:id="rId4"/>
              </a:rPr>
              <a:t>/</a:t>
            </a:r>
            <a:endParaRPr lang="nl-BE" sz="2800" dirty="0" smtClean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89350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800" dirty="0" err="1" smtClean="0"/>
              <a:t>Conclusion</a:t>
            </a:r>
            <a:endParaRPr lang="nl-BE" sz="4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6436" y="1935921"/>
            <a:ext cx="11183815" cy="4704029"/>
          </a:xfrm>
        </p:spPr>
        <p:txBody>
          <a:bodyPr>
            <a:normAutofit lnSpcReduction="10000"/>
          </a:bodyPr>
          <a:lstStyle/>
          <a:p>
            <a:r>
              <a:rPr lang="fr-FR" sz="2600" dirty="0"/>
              <a:t>Vous avez découvert la biographie d’un artiste français à l’aide </a:t>
            </a:r>
            <a:r>
              <a:rPr lang="fr-FR" sz="2600" dirty="0" smtClean="0"/>
              <a:t>d’Internet</a:t>
            </a:r>
            <a:r>
              <a:rPr lang="fr-FR" sz="2600" dirty="0"/>
              <a:t>. </a:t>
            </a:r>
          </a:p>
          <a:p>
            <a:r>
              <a:rPr lang="fr-FR" sz="2600" dirty="0"/>
              <a:t>Vous avez fait des recherches à partir des sites donnés. </a:t>
            </a:r>
            <a:endParaRPr lang="fr-FR" sz="2600" dirty="0" smtClean="0"/>
          </a:p>
          <a:p>
            <a:pPr marL="228600" lvl="1">
              <a:spcBef>
                <a:spcPts val="1000"/>
              </a:spcBef>
            </a:pPr>
            <a:r>
              <a:rPr lang="fr-BE" sz="2600" dirty="0" smtClean="0"/>
              <a:t>Vous </a:t>
            </a:r>
            <a:r>
              <a:rPr lang="fr-BE" sz="2600" dirty="0"/>
              <a:t>êtes capables de travailler en groupe pendant l’élaboration des deux tâches</a:t>
            </a:r>
            <a:r>
              <a:rPr lang="fr-BE" sz="2600" dirty="0" smtClean="0"/>
              <a:t>.</a:t>
            </a:r>
            <a:endParaRPr lang="fr-FR" sz="2600" dirty="0" smtClean="0"/>
          </a:p>
          <a:p>
            <a:pPr marL="228600" lvl="1">
              <a:spcBef>
                <a:spcPts val="1000"/>
              </a:spcBef>
            </a:pPr>
            <a:r>
              <a:rPr lang="fr-BE" sz="2600" dirty="0" smtClean="0"/>
              <a:t>Vous </a:t>
            </a:r>
            <a:r>
              <a:rPr lang="fr-BE" sz="2600" dirty="0"/>
              <a:t>êtes capables de travailler en groupe pendant l’élaboration des deux tâches</a:t>
            </a:r>
            <a:r>
              <a:rPr lang="fr-BE" sz="2600" dirty="0" smtClean="0"/>
              <a:t>.</a:t>
            </a:r>
            <a:endParaRPr lang="fr-FR" sz="2600" dirty="0"/>
          </a:p>
          <a:p>
            <a:pPr marL="228600" lvl="1">
              <a:spcBef>
                <a:spcPts val="1000"/>
              </a:spcBef>
            </a:pPr>
            <a:r>
              <a:rPr lang="fr-BE" sz="2600" dirty="0"/>
              <a:t>vous êtes capables de présenter </a:t>
            </a:r>
            <a:r>
              <a:rPr lang="fr-BE" sz="2600" dirty="0"/>
              <a:t>le film à l’oral </a:t>
            </a:r>
            <a:r>
              <a:rPr lang="fr-BE" sz="2600" dirty="0" smtClean="0"/>
              <a:t>d’une </a:t>
            </a:r>
            <a:r>
              <a:rPr lang="fr-BE" sz="2600" dirty="0"/>
              <a:t>manière correcte et enthousiaste.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97494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243832"/>
            <a:ext cx="10353761" cy="1326321"/>
          </a:xfrm>
        </p:spPr>
        <p:txBody>
          <a:bodyPr/>
          <a:lstStyle/>
          <a:p>
            <a:r>
              <a:rPr lang="nl-BE" dirty="0" err="1" smtClean="0"/>
              <a:t>Évaluation</a:t>
            </a:r>
            <a:endParaRPr lang="nl-BE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04122"/>
              </p:ext>
            </p:extLst>
          </p:nvPr>
        </p:nvGraphicFramePr>
        <p:xfrm>
          <a:off x="914400" y="1504649"/>
          <a:ext cx="10353675" cy="50901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451225">
                  <a:extLst>
                    <a:ext uri="{9D8B030D-6E8A-4147-A177-3AD203B41FA5}">
                      <a16:colId xmlns="" xmlns:a16="http://schemas.microsoft.com/office/drawing/2014/main" val="2913826145"/>
                    </a:ext>
                  </a:extLst>
                </a:gridCol>
                <a:gridCol w="3451225">
                  <a:extLst>
                    <a:ext uri="{9D8B030D-6E8A-4147-A177-3AD203B41FA5}">
                      <a16:colId xmlns="" xmlns:a16="http://schemas.microsoft.com/office/drawing/2014/main" val="256552848"/>
                    </a:ext>
                  </a:extLst>
                </a:gridCol>
                <a:gridCol w="3451225">
                  <a:extLst>
                    <a:ext uri="{9D8B030D-6E8A-4147-A177-3AD203B41FA5}">
                      <a16:colId xmlns="" xmlns:a16="http://schemas.microsoft.com/office/drawing/2014/main" val="201401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900" dirty="0" err="1" smtClean="0"/>
                        <a:t>Contenu</a:t>
                      </a:r>
                      <a:endParaRPr lang="nl-BE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900" dirty="0" err="1" smtClean="0"/>
                        <a:t>Critère</a:t>
                      </a:r>
                      <a:endParaRPr lang="nl-BE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900" dirty="0" err="1" smtClean="0"/>
                        <a:t>Résultat</a:t>
                      </a:r>
                      <a:endParaRPr lang="nl-BE" sz="19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19932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900" dirty="0" err="1" smtClean="0"/>
                        <a:t>Tâche</a:t>
                      </a:r>
                      <a:r>
                        <a:rPr lang="nl-BE" sz="1900" dirty="0" smtClean="0"/>
                        <a:t> individuelle A + B</a:t>
                      </a:r>
                      <a:endParaRPr lang="nl-BE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BE" sz="1900" dirty="0" err="1" smtClean="0"/>
                        <a:t>Utilisation</a:t>
                      </a:r>
                      <a:r>
                        <a:rPr lang="nl-BE" sz="1900" dirty="0" smtClean="0"/>
                        <a:t> d</a:t>
                      </a:r>
                      <a:r>
                        <a:rPr lang="nl-BE" sz="1900" baseline="0" dirty="0" smtClean="0"/>
                        <a:t>es </a:t>
                      </a:r>
                      <a:r>
                        <a:rPr lang="nl-BE" sz="1900" baseline="0" dirty="0" smtClean="0"/>
                        <a:t>sites </a:t>
                      </a:r>
                      <a:r>
                        <a:rPr lang="nl-BE" sz="1900" baseline="0" dirty="0" err="1" smtClean="0"/>
                        <a:t>donnés</a:t>
                      </a:r>
                      <a:endParaRPr lang="nl-BE" sz="1900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sz="1900" baseline="0" dirty="0" err="1" smtClean="0"/>
                        <a:t>Correction</a:t>
                      </a:r>
                      <a:r>
                        <a:rPr lang="nl-BE" sz="1900" baseline="0" dirty="0" smtClean="0"/>
                        <a:t> des </a:t>
                      </a:r>
                      <a:r>
                        <a:rPr lang="nl-BE" sz="1900" baseline="0" dirty="0" err="1" smtClean="0"/>
                        <a:t>réponses</a:t>
                      </a:r>
                      <a:endParaRPr lang="nl-BE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900" dirty="0" smtClean="0"/>
                        <a:t>    / 10</a:t>
                      </a:r>
                      <a:endParaRPr lang="nl-BE" sz="19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092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900" dirty="0" err="1" smtClean="0"/>
                        <a:t>Tâche</a:t>
                      </a:r>
                      <a:r>
                        <a:rPr lang="nl-BE" sz="1900" dirty="0" smtClean="0"/>
                        <a:t> en </a:t>
                      </a:r>
                      <a:r>
                        <a:rPr lang="nl-BE" sz="1900" dirty="0" err="1" smtClean="0"/>
                        <a:t>groupe</a:t>
                      </a:r>
                      <a:r>
                        <a:rPr lang="nl-BE" sz="1900" dirty="0" smtClean="0"/>
                        <a:t> A</a:t>
                      </a:r>
                      <a:endParaRPr lang="nl-BE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BE" sz="1900" dirty="0" err="1" smtClean="0"/>
                        <a:t>Contenu</a:t>
                      </a:r>
                      <a:endParaRPr lang="nl-BE" sz="19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sz="1900" dirty="0" smtClean="0"/>
                        <a:t>Bases de </a:t>
                      </a:r>
                      <a:r>
                        <a:rPr lang="nl-BE" sz="1900" dirty="0" err="1" smtClean="0"/>
                        <a:t>critique</a:t>
                      </a:r>
                      <a:endParaRPr lang="nl-BE" sz="19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sz="1900" dirty="0" err="1" smtClean="0"/>
                        <a:t>Langue</a:t>
                      </a:r>
                      <a:r>
                        <a:rPr lang="nl-BE" sz="1900" dirty="0" smtClean="0"/>
                        <a:t> (vocabulaire, grammaire,…)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sz="1900" dirty="0" err="1" smtClean="0"/>
                        <a:t>Orthopgraphe</a:t>
                      </a:r>
                      <a:endParaRPr lang="nl-BE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900" dirty="0" smtClean="0"/>
                        <a:t>    / 15</a:t>
                      </a:r>
                      <a:endParaRPr lang="nl-BE" sz="19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04684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900" dirty="0" err="1" smtClean="0"/>
                        <a:t>Tâche</a:t>
                      </a:r>
                      <a:r>
                        <a:rPr lang="nl-BE" sz="1900" baseline="0" dirty="0" smtClean="0"/>
                        <a:t> en </a:t>
                      </a:r>
                      <a:r>
                        <a:rPr lang="nl-BE" sz="1900" baseline="0" dirty="0" err="1" smtClean="0"/>
                        <a:t>groupe</a:t>
                      </a:r>
                      <a:r>
                        <a:rPr lang="nl-BE" sz="1900" baseline="0" dirty="0" smtClean="0"/>
                        <a:t> B</a:t>
                      </a:r>
                      <a:endParaRPr lang="nl-BE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BE" sz="1900" dirty="0" err="1" smtClean="0"/>
                        <a:t>Contenu</a:t>
                      </a:r>
                      <a:r>
                        <a:rPr lang="nl-BE" sz="1900" dirty="0" smtClean="0"/>
                        <a:t> (résumé, </a:t>
                      </a:r>
                      <a:r>
                        <a:rPr lang="nl-BE" sz="1900" dirty="0" err="1" smtClean="0"/>
                        <a:t>motivation</a:t>
                      </a:r>
                      <a:r>
                        <a:rPr lang="nl-BE" sz="1900" dirty="0" smtClean="0"/>
                        <a:t>,…)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sz="1900" dirty="0" err="1" smtClean="0"/>
                        <a:t>Répondu</a:t>
                      </a:r>
                      <a:r>
                        <a:rPr lang="nl-BE" sz="1900" dirty="0" smtClean="0"/>
                        <a:t> à </a:t>
                      </a:r>
                      <a:r>
                        <a:rPr lang="nl-BE" sz="1900" dirty="0" err="1" smtClean="0"/>
                        <a:t>toutes</a:t>
                      </a:r>
                      <a:r>
                        <a:rPr lang="nl-BE" sz="1900" dirty="0" smtClean="0"/>
                        <a:t> les </a:t>
                      </a:r>
                      <a:r>
                        <a:rPr lang="nl-BE" sz="1900" dirty="0" err="1" smtClean="0"/>
                        <a:t>questions</a:t>
                      </a:r>
                      <a:r>
                        <a:rPr lang="nl-BE" sz="1900" dirty="0" smtClean="0"/>
                        <a:t> 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sz="1900" dirty="0" smtClean="0"/>
                        <a:t>Enthousiasme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900" dirty="0" smtClean="0"/>
                        <a:t>    / 20</a:t>
                      </a:r>
                      <a:endParaRPr lang="nl-BE" sz="19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80764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900" dirty="0" err="1" smtClean="0"/>
                        <a:t>Travail</a:t>
                      </a:r>
                      <a:r>
                        <a:rPr lang="nl-BE" sz="1900" dirty="0" smtClean="0"/>
                        <a:t> en </a:t>
                      </a:r>
                      <a:r>
                        <a:rPr lang="nl-BE" sz="1900" dirty="0" err="1" smtClean="0"/>
                        <a:t>groupe</a:t>
                      </a:r>
                      <a:endParaRPr lang="nl-BE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BE" sz="1900" dirty="0" smtClean="0"/>
                        <a:t>Bonne </a:t>
                      </a:r>
                      <a:r>
                        <a:rPr lang="nl-BE" sz="1900" dirty="0" err="1" smtClean="0"/>
                        <a:t>collaboration</a:t>
                      </a:r>
                      <a:endParaRPr lang="nl-BE" sz="19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sz="1900" dirty="0" err="1" smtClean="0"/>
                        <a:t>Division</a:t>
                      </a:r>
                      <a:r>
                        <a:rPr lang="nl-BE" sz="1900" dirty="0" smtClean="0"/>
                        <a:t> des </a:t>
                      </a:r>
                      <a:r>
                        <a:rPr lang="nl-BE" sz="1900" dirty="0" err="1" smtClean="0"/>
                        <a:t>tâches</a:t>
                      </a:r>
                      <a:endParaRPr lang="nl-BE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900" dirty="0" smtClean="0"/>
                        <a:t>    / 5</a:t>
                      </a:r>
                      <a:endParaRPr lang="nl-BE" sz="19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2019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0120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800" dirty="0" err="1" smtClean="0"/>
              <a:t>Structure</a:t>
            </a:r>
            <a:endParaRPr lang="nl-BE" sz="4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altLang="nl-BE" sz="2800" dirty="0" err="1" smtClean="0"/>
              <a:t>Introduction</a:t>
            </a:r>
            <a:endParaRPr lang="nl-BE" altLang="nl-BE" sz="2800" dirty="0"/>
          </a:p>
          <a:p>
            <a:pPr marL="514350" indent="-514350">
              <a:buFont typeface="+mj-lt"/>
              <a:buAutoNum type="arabicPeriod"/>
            </a:pPr>
            <a:r>
              <a:rPr lang="nl-BE" altLang="nl-BE" sz="2800" dirty="0" err="1"/>
              <a:t>Tâche</a:t>
            </a:r>
            <a:endParaRPr lang="nl-BE" altLang="nl-BE" sz="2800" dirty="0"/>
          </a:p>
          <a:p>
            <a:pPr marL="514350" indent="-514350">
              <a:buFont typeface="+mj-lt"/>
              <a:buAutoNum type="arabicPeriod"/>
            </a:pPr>
            <a:r>
              <a:rPr lang="nl-BE" altLang="nl-BE" sz="2800" dirty="0" err="1"/>
              <a:t>Processus</a:t>
            </a:r>
            <a:endParaRPr lang="nl-BE" altLang="nl-BE" sz="2800" dirty="0"/>
          </a:p>
          <a:p>
            <a:pPr marL="514350" indent="-514350">
              <a:buFont typeface="+mj-lt"/>
              <a:buAutoNum type="arabicPeriod"/>
            </a:pPr>
            <a:r>
              <a:rPr lang="nl-BE" altLang="nl-BE" sz="2800" dirty="0"/>
              <a:t>Ressources</a:t>
            </a:r>
          </a:p>
          <a:p>
            <a:pPr marL="514350" indent="-514350">
              <a:buFont typeface="+mj-lt"/>
              <a:buAutoNum type="arabicPeriod"/>
            </a:pPr>
            <a:r>
              <a:rPr lang="nl-BE" altLang="nl-BE" sz="2800" dirty="0" err="1"/>
              <a:t>Conclusion</a:t>
            </a:r>
            <a:endParaRPr lang="nl-BE" altLang="nl-BE" sz="2800" dirty="0"/>
          </a:p>
          <a:p>
            <a:pPr marL="514350" indent="-514350">
              <a:buFont typeface="+mj-lt"/>
              <a:buAutoNum type="arabicPeriod"/>
            </a:pPr>
            <a:r>
              <a:rPr lang="nl-BE" altLang="nl-BE" sz="2800" dirty="0" err="1" smtClean="0"/>
              <a:t>Évaluation</a:t>
            </a:r>
            <a:endParaRPr lang="nl-BE" altLang="nl-BE" sz="2800" dirty="0"/>
          </a:p>
        </p:txBody>
      </p:sp>
      <p:pic>
        <p:nvPicPr>
          <p:cNvPr id="2050" name="Picture 2" descr="http://fr.web.img4.acsta.net/medias/nmedia/18/35/18/77/18373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46" y="203863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65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800" dirty="0" err="1" smtClean="0"/>
              <a:t>Introduction</a:t>
            </a:r>
            <a:endParaRPr lang="nl-BE" sz="4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3795" y="2152358"/>
            <a:ext cx="10353762" cy="40186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sz="2800" dirty="0" smtClean="0"/>
              <a:t>Les Choristes… Connaissez-vous ce film ? Savez-vous ce que le mot </a:t>
            </a:r>
            <a:r>
              <a:rPr lang="fr-BE" sz="2800" i="1" dirty="0" smtClean="0"/>
              <a:t>choriste</a:t>
            </a:r>
            <a:r>
              <a:rPr lang="fr-BE" sz="2800" dirty="0"/>
              <a:t> </a:t>
            </a:r>
            <a:r>
              <a:rPr lang="fr-BE" sz="2800" dirty="0" smtClean="0"/>
              <a:t>veut dire ? Est-ce un film français ou belge ?</a:t>
            </a:r>
          </a:p>
          <a:p>
            <a:pPr marL="0" indent="0">
              <a:buNone/>
            </a:pPr>
            <a:endParaRPr lang="fr-BE" sz="2800" dirty="0" smtClean="0"/>
          </a:p>
          <a:p>
            <a:pPr marL="0" indent="0">
              <a:buNone/>
            </a:pPr>
            <a:r>
              <a:rPr lang="fr-BE" sz="2800" dirty="0" smtClean="0"/>
              <a:t>Dans cette </a:t>
            </a:r>
            <a:r>
              <a:rPr lang="fr-BE" sz="2800" dirty="0" err="1" smtClean="0"/>
              <a:t>WebQuest</a:t>
            </a:r>
            <a:r>
              <a:rPr lang="fr-BE" sz="2800" dirty="0" smtClean="0"/>
              <a:t>, vous allez trouver la réponse à ces questions et encore beaucoup d’autres!</a:t>
            </a:r>
          </a:p>
          <a:p>
            <a:pPr marL="0" indent="0">
              <a:buNone/>
            </a:pPr>
            <a:endParaRPr lang="fr-BE" sz="2800" dirty="0"/>
          </a:p>
          <a:p>
            <a:pPr marL="0" indent="0">
              <a:buNone/>
            </a:pPr>
            <a:r>
              <a:rPr lang="fr-BE" sz="2800" dirty="0" smtClean="0"/>
              <a:t>Bonne chance!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2696855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800" dirty="0" err="1"/>
              <a:t>S</a:t>
            </a:r>
            <a:r>
              <a:rPr lang="nl-BE" sz="4800" dirty="0" err="1" smtClean="0"/>
              <a:t>ynopsys</a:t>
            </a:r>
            <a:endParaRPr lang="nl-BE" sz="4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2800" dirty="0" err="1" smtClean="0"/>
              <a:t>Cliquez</a:t>
            </a:r>
            <a:r>
              <a:rPr lang="nl-BE" sz="2800" dirty="0" smtClean="0"/>
              <a:t> </a:t>
            </a:r>
            <a:r>
              <a:rPr lang="nl-BE" sz="2800" dirty="0" err="1" smtClean="0">
                <a:hlinkClick r:id="rId2"/>
              </a:rPr>
              <a:t>ici</a:t>
            </a:r>
            <a:r>
              <a:rPr lang="nl-BE" sz="2800" dirty="0" smtClean="0"/>
              <a:t> pour </a:t>
            </a:r>
            <a:r>
              <a:rPr lang="nl-BE" sz="2800" dirty="0" err="1" smtClean="0"/>
              <a:t>voir</a:t>
            </a:r>
            <a:r>
              <a:rPr lang="nl-BE" sz="2800" dirty="0" smtClean="0"/>
              <a:t> </a:t>
            </a:r>
            <a:r>
              <a:rPr lang="nl-BE" sz="2800" dirty="0" err="1" smtClean="0"/>
              <a:t>un</a:t>
            </a:r>
            <a:r>
              <a:rPr lang="nl-BE" sz="2800" dirty="0" smtClean="0"/>
              <a:t> petit résumé du film.</a:t>
            </a:r>
            <a:endParaRPr lang="nl-BE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675" y="2938975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32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800" dirty="0" err="1" smtClean="0"/>
              <a:t>Tâche</a:t>
            </a:r>
            <a:r>
              <a:rPr lang="nl-BE" sz="4800" dirty="0"/>
              <a:t> I</a:t>
            </a:r>
            <a:r>
              <a:rPr lang="nl-BE" sz="4800" dirty="0" smtClean="0"/>
              <a:t> - A</a:t>
            </a:r>
            <a:endParaRPr lang="nl-BE" sz="4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800" dirty="0" err="1" smtClean="0"/>
              <a:t>Prenez</a:t>
            </a:r>
            <a:r>
              <a:rPr lang="nl-BE" sz="2800" dirty="0" smtClean="0"/>
              <a:t> les </a:t>
            </a:r>
            <a:r>
              <a:rPr lang="nl-BE" sz="2800" dirty="0" err="1" smtClean="0"/>
              <a:t>feuilles</a:t>
            </a:r>
            <a:r>
              <a:rPr lang="nl-BE" sz="2800" dirty="0" smtClean="0"/>
              <a:t> </a:t>
            </a:r>
            <a:r>
              <a:rPr lang="nl-BE" sz="2800" dirty="0" err="1" smtClean="0"/>
              <a:t>supplémentaires</a:t>
            </a:r>
            <a:r>
              <a:rPr lang="nl-BE" sz="2800" dirty="0" smtClean="0"/>
              <a:t> que  </a:t>
            </a:r>
            <a:r>
              <a:rPr lang="nl-BE" sz="2800" dirty="0" err="1" smtClean="0"/>
              <a:t>le</a:t>
            </a:r>
            <a:r>
              <a:rPr lang="nl-BE" sz="2800" dirty="0" smtClean="0"/>
              <a:t> </a:t>
            </a:r>
            <a:r>
              <a:rPr lang="nl-BE" sz="2800" dirty="0" err="1" smtClean="0"/>
              <a:t>professeur</a:t>
            </a:r>
            <a:r>
              <a:rPr lang="nl-BE" sz="2800" dirty="0" smtClean="0"/>
              <a:t> a </a:t>
            </a:r>
            <a:r>
              <a:rPr lang="nl-BE" sz="2800" dirty="0" err="1" smtClean="0"/>
              <a:t>distribuées</a:t>
            </a:r>
            <a:r>
              <a:rPr lang="nl-BE" sz="2800" dirty="0" smtClean="0"/>
              <a:t>.</a:t>
            </a:r>
          </a:p>
          <a:p>
            <a:r>
              <a:rPr lang="nl-BE" sz="2800" dirty="0" err="1" smtClean="0"/>
              <a:t>Faites</a:t>
            </a:r>
            <a:r>
              <a:rPr lang="nl-BE" sz="2800" dirty="0" smtClean="0"/>
              <a:t> </a:t>
            </a:r>
            <a:r>
              <a:rPr lang="nl-BE" sz="2800" dirty="0" err="1"/>
              <a:t>t</a:t>
            </a:r>
            <a:r>
              <a:rPr lang="nl-BE" sz="2800" dirty="0" err="1" smtClean="0"/>
              <a:t>âche</a:t>
            </a:r>
            <a:r>
              <a:rPr lang="nl-BE" sz="2800" dirty="0" smtClean="0"/>
              <a:t> A de la </a:t>
            </a:r>
            <a:r>
              <a:rPr lang="nl-BE" sz="2800" dirty="0" err="1" smtClean="0"/>
              <a:t>tâche</a:t>
            </a:r>
            <a:r>
              <a:rPr lang="nl-BE" sz="2800" dirty="0" smtClean="0"/>
              <a:t> individuelle</a:t>
            </a:r>
          </a:p>
          <a:p>
            <a:r>
              <a:rPr lang="nl-BE" sz="2800" dirty="0" err="1" smtClean="0"/>
              <a:t>Répondez</a:t>
            </a:r>
            <a:r>
              <a:rPr lang="nl-BE" sz="2800" dirty="0" smtClean="0"/>
              <a:t> </a:t>
            </a:r>
            <a:r>
              <a:rPr lang="nl-BE" sz="2800" dirty="0" err="1" smtClean="0"/>
              <a:t>aux</a:t>
            </a:r>
            <a:r>
              <a:rPr lang="nl-BE" sz="2800" dirty="0" smtClean="0"/>
              <a:t> </a:t>
            </a:r>
            <a:r>
              <a:rPr lang="nl-BE" sz="2800" dirty="0" err="1" smtClean="0"/>
              <a:t>questions</a:t>
            </a:r>
            <a:r>
              <a:rPr lang="nl-BE" sz="2800" dirty="0" smtClean="0"/>
              <a:t> en consultant </a:t>
            </a:r>
            <a:r>
              <a:rPr lang="nl-BE" sz="2800" dirty="0" err="1" smtClean="0"/>
              <a:t>le</a:t>
            </a:r>
            <a:r>
              <a:rPr lang="nl-BE" sz="2800" dirty="0" smtClean="0"/>
              <a:t> site de web</a:t>
            </a:r>
          </a:p>
        </p:txBody>
      </p:sp>
    </p:spTree>
    <p:extLst>
      <p:ext uri="{BB962C8B-B14F-4D97-AF65-F5344CB8AC3E}">
        <p14:creationId xmlns:p14="http://schemas.microsoft.com/office/powerpoint/2010/main" val="3306277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800" dirty="0" smtClean="0"/>
              <a:t>C</a:t>
            </a:r>
            <a:r>
              <a:rPr lang="nl-BE" sz="4800" dirty="0" smtClean="0">
                <a:effectLst/>
              </a:rPr>
              <a:t>hristophe </a:t>
            </a:r>
            <a:r>
              <a:rPr lang="nl-BE" sz="4800" dirty="0" err="1" smtClean="0">
                <a:effectLst/>
              </a:rPr>
              <a:t>Barratier</a:t>
            </a:r>
            <a:endParaRPr lang="nl-BE" sz="4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2800" dirty="0" err="1" smtClean="0"/>
              <a:t>Cliquer</a:t>
            </a:r>
            <a:r>
              <a:rPr lang="nl-BE" sz="2800" dirty="0" smtClean="0"/>
              <a:t> </a:t>
            </a:r>
            <a:r>
              <a:rPr lang="nl-BE" sz="2800" dirty="0" err="1" smtClean="0">
                <a:hlinkClick r:id="rId2"/>
              </a:rPr>
              <a:t>ici</a:t>
            </a:r>
            <a:r>
              <a:rPr lang="nl-BE" sz="2800" dirty="0" smtClean="0"/>
              <a:t> pour </a:t>
            </a:r>
            <a:r>
              <a:rPr lang="nl-BE" sz="2800" dirty="0" err="1" smtClean="0"/>
              <a:t>savoir</a:t>
            </a:r>
            <a:r>
              <a:rPr lang="nl-BE" sz="2800" dirty="0" smtClean="0"/>
              <a:t> plus de </a:t>
            </a:r>
            <a:r>
              <a:rPr lang="nl-BE" sz="2800" dirty="0" err="1" smtClean="0"/>
              <a:t>cet</a:t>
            </a:r>
            <a:r>
              <a:rPr lang="nl-BE" sz="2800" dirty="0" smtClean="0"/>
              <a:t> homme.</a:t>
            </a:r>
          </a:p>
          <a:p>
            <a:pPr marL="0" indent="0">
              <a:buNone/>
            </a:pPr>
            <a:endParaRPr lang="nl-BE" sz="2800" dirty="0"/>
          </a:p>
        </p:txBody>
      </p:sp>
      <p:pic>
        <p:nvPicPr>
          <p:cNvPr id="1026" name="Picture 2" descr="http://www.peoples.ru/art/cinema/producer/christophe_barratier/barratier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139" y="2954194"/>
            <a:ext cx="4897071" cy="339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514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800" dirty="0" err="1" smtClean="0"/>
              <a:t>Tâche</a:t>
            </a:r>
            <a:r>
              <a:rPr lang="nl-BE" sz="4800" dirty="0" smtClean="0"/>
              <a:t> I - B</a:t>
            </a:r>
            <a:endParaRPr lang="nl-BE" sz="4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800" dirty="0" err="1"/>
              <a:t>Prenez</a:t>
            </a:r>
            <a:r>
              <a:rPr lang="nl-BE" sz="2800" dirty="0"/>
              <a:t> les </a:t>
            </a:r>
            <a:r>
              <a:rPr lang="nl-BE" sz="2800" dirty="0" err="1"/>
              <a:t>feuilles</a:t>
            </a:r>
            <a:r>
              <a:rPr lang="nl-BE" sz="2800" dirty="0"/>
              <a:t> </a:t>
            </a:r>
            <a:r>
              <a:rPr lang="nl-BE" sz="2800" dirty="0" err="1"/>
              <a:t>supplémentaires</a:t>
            </a:r>
            <a:r>
              <a:rPr lang="nl-BE" sz="2800" dirty="0"/>
              <a:t> que  </a:t>
            </a:r>
            <a:r>
              <a:rPr lang="nl-BE" sz="2800" dirty="0" err="1"/>
              <a:t>le</a:t>
            </a:r>
            <a:r>
              <a:rPr lang="nl-BE" sz="2800" dirty="0"/>
              <a:t> </a:t>
            </a:r>
            <a:r>
              <a:rPr lang="nl-BE" sz="2800" dirty="0" err="1"/>
              <a:t>professeur</a:t>
            </a:r>
            <a:r>
              <a:rPr lang="nl-BE" sz="2800" dirty="0"/>
              <a:t> a </a:t>
            </a:r>
            <a:r>
              <a:rPr lang="nl-BE" sz="2800" dirty="0" err="1"/>
              <a:t>distribuées</a:t>
            </a:r>
            <a:r>
              <a:rPr lang="nl-BE" sz="2800" dirty="0"/>
              <a:t>.</a:t>
            </a:r>
          </a:p>
          <a:p>
            <a:r>
              <a:rPr lang="nl-BE" sz="2800" dirty="0" err="1"/>
              <a:t>Faites</a:t>
            </a:r>
            <a:r>
              <a:rPr lang="nl-BE" sz="2800" dirty="0"/>
              <a:t> </a:t>
            </a:r>
            <a:r>
              <a:rPr lang="nl-BE" sz="2800" dirty="0" err="1"/>
              <a:t>tâche</a:t>
            </a:r>
            <a:r>
              <a:rPr lang="nl-BE" sz="2800" dirty="0"/>
              <a:t> B</a:t>
            </a:r>
            <a:r>
              <a:rPr lang="nl-BE" sz="2800" dirty="0" smtClean="0"/>
              <a:t> </a:t>
            </a:r>
            <a:r>
              <a:rPr lang="nl-BE" sz="2800" dirty="0"/>
              <a:t>de la </a:t>
            </a:r>
            <a:r>
              <a:rPr lang="nl-BE" sz="2800" dirty="0" err="1"/>
              <a:t>tâche</a:t>
            </a:r>
            <a:r>
              <a:rPr lang="nl-BE" sz="2800" dirty="0"/>
              <a:t> individuelle</a:t>
            </a:r>
          </a:p>
          <a:p>
            <a:r>
              <a:rPr lang="nl-BE" sz="2800" dirty="0" err="1"/>
              <a:t>Répondez</a:t>
            </a:r>
            <a:r>
              <a:rPr lang="nl-BE" sz="2800" dirty="0"/>
              <a:t> </a:t>
            </a:r>
            <a:r>
              <a:rPr lang="nl-BE" sz="2800" dirty="0" err="1"/>
              <a:t>aux</a:t>
            </a:r>
            <a:r>
              <a:rPr lang="nl-BE" sz="2800" dirty="0"/>
              <a:t> </a:t>
            </a:r>
            <a:r>
              <a:rPr lang="nl-BE" sz="2800" dirty="0" err="1"/>
              <a:t>questions</a:t>
            </a:r>
            <a:r>
              <a:rPr lang="nl-BE" sz="2800" dirty="0"/>
              <a:t> en </a:t>
            </a:r>
            <a:r>
              <a:rPr lang="nl-BE" sz="2800" dirty="0" smtClean="0"/>
              <a:t>consultant </a:t>
            </a:r>
            <a:r>
              <a:rPr lang="nl-BE" sz="2800" dirty="0" err="1" smtClean="0"/>
              <a:t>le</a:t>
            </a:r>
            <a:r>
              <a:rPr lang="nl-BE" sz="2800" dirty="0" smtClean="0"/>
              <a:t> </a:t>
            </a:r>
            <a:r>
              <a:rPr lang="nl-BE" sz="2800" dirty="0"/>
              <a:t>site de </a:t>
            </a:r>
            <a:r>
              <a:rPr lang="nl-BE" sz="2800" dirty="0" smtClean="0"/>
              <a:t>web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3613258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800" dirty="0" err="1" smtClean="0"/>
              <a:t>Tâche</a:t>
            </a:r>
            <a:r>
              <a:rPr lang="nl-BE" sz="4800" dirty="0" smtClean="0"/>
              <a:t> II - A</a:t>
            </a:r>
            <a:endParaRPr lang="nl-BE" sz="48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079653"/>
          </a:xfrm>
        </p:spPr>
        <p:txBody>
          <a:bodyPr>
            <a:normAutofit fontScale="92500" lnSpcReduction="10000"/>
          </a:bodyPr>
          <a:lstStyle/>
          <a:p>
            <a:r>
              <a:rPr lang="nl-BE" sz="2800" dirty="0" err="1"/>
              <a:t>Organisez-vous</a:t>
            </a:r>
            <a:r>
              <a:rPr lang="nl-BE" sz="2800" dirty="0"/>
              <a:t> en </a:t>
            </a:r>
            <a:r>
              <a:rPr lang="nl-BE" sz="2800" dirty="0" err="1"/>
              <a:t>groupes</a:t>
            </a:r>
            <a:r>
              <a:rPr lang="nl-BE" sz="2800" dirty="0"/>
              <a:t> de 3 </a:t>
            </a:r>
            <a:r>
              <a:rPr lang="nl-BE" sz="2800" dirty="0" err="1"/>
              <a:t>ou</a:t>
            </a:r>
            <a:r>
              <a:rPr lang="nl-BE" sz="2800" dirty="0"/>
              <a:t> 4 </a:t>
            </a:r>
            <a:r>
              <a:rPr lang="nl-BE" sz="2800" dirty="0" err="1"/>
              <a:t>personnes</a:t>
            </a:r>
            <a:r>
              <a:rPr lang="nl-BE" sz="2800" dirty="0"/>
              <a:t>.</a:t>
            </a:r>
          </a:p>
          <a:p>
            <a:r>
              <a:rPr lang="nl-BE" sz="2800" dirty="0" err="1"/>
              <a:t>Rédigez</a:t>
            </a:r>
            <a:r>
              <a:rPr lang="nl-BE" sz="2800" dirty="0"/>
              <a:t> </a:t>
            </a:r>
            <a:r>
              <a:rPr lang="nl-BE" sz="2800" b="1" dirty="0" err="1">
                <a:solidFill>
                  <a:schemeClr val="tx2"/>
                </a:solidFill>
                <a:effectLst/>
              </a:rPr>
              <a:t>une</a:t>
            </a:r>
            <a:r>
              <a:rPr lang="nl-BE" sz="2800" b="1" dirty="0">
                <a:solidFill>
                  <a:schemeClr val="tx2"/>
                </a:solidFill>
                <a:effectLst/>
              </a:rPr>
              <a:t> </a:t>
            </a:r>
            <a:r>
              <a:rPr lang="nl-BE" sz="2800" b="1" dirty="0" err="1">
                <a:solidFill>
                  <a:schemeClr val="tx2"/>
                </a:solidFill>
                <a:effectLst/>
              </a:rPr>
              <a:t>critique</a:t>
            </a:r>
            <a:r>
              <a:rPr lang="nl-BE" sz="2800" b="1" dirty="0">
                <a:effectLst/>
              </a:rPr>
              <a:t> </a:t>
            </a:r>
            <a:r>
              <a:rPr lang="nl-BE" sz="2800" dirty="0"/>
              <a:t>du film et </a:t>
            </a:r>
            <a:r>
              <a:rPr lang="nl-BE" sz="2800" dirty="0" err="1" smtClean="0"/>
              <a:t>tenez</a:t>
            </a:r>
            <a:r>
              <a:rPr lang="nl-BE" sz="2800" dirty="0" smtClean="0"/>
              <a:t> </a:t>
            </a:r>
            <a:r>
              <a:rPr lang="nl-BE" sz="2800" dirty="0" err="1" smtClean="0"/>
              <a:t>compte</a:t>
            </a:r>
            <a:r>
              <a:rPr lang="nl-BE" sz="2800" dirty="0" smtClean="0"/>
              <a:t> </a:t>
            </a:r>
            <a:r>
              <a:rPr lang="nl-BE" sz="2800" dirty="0"/>
              <a:t>des </a:t>
            </a:r>
            <a:r>
              <a:rPr lang="nl-BE" sz="2800" dirty="0" err="1"/>
              <a:t>choses</a:t>
            </a:r>
            <a:r>
              <a:rPr lang="nl-BE" sz="2800" dirty="0"/>
              <a:t> </a:t>
            </a:r>
            <a:r>
              <a:rPr lang="nl-BE" sz="2800" dirty="0" err="1"/>
              <a:t>suivantes</a:t>
            </a:r>
            <a:r>
              <a:rPr lang="nl-BE" sz="2800" dirty="0"/>
              <a:t>:</a:t>
            </a:r>
          </a:p>
          <a:p>
            <a:pPr lvl="1">
              <a:buFontTx/>
              <a:buChar char="-"/>
            </a:pPr>
            <a:r>
              <a:rPr lang="fr-BE" sz="2800" dirty="0" smtClean="0">
                <a:effectLst/>
              </a:rPr>
              <a:t>Rédigez une </a:t>
            </a:r>
            <a:r>
              <a:rPr lang="fr-BE" sz="2800" dirty="0" smtClean="0">
                <a:effectLst/>
              </a:rPr>
              <a:t>critique courte </a:t>
            </a:r>
            <a:r>
              <a:rPr lang="fr-BE" sz="2800" dirty="0">
                <a:effectLst/>
              </a:rPr>
              <a:t>. </a:t>
            </a:r>
            <a:r>
              <a:rPr lang="fr-BE" sz="2800" dirty="0">
                <a:effectLst/>
              </a:rPr>
              <a:t>Résumez.</a:t>
            </a:r>
          </a:p>
          <a:p>
            <a:pPr lvl="1">
              <a:buFontTx/>
              <a:buChar char="-"/>
            </a:pPr>
            <a:r>
              <a:rPr lang="nl-BE" sz="2800" dirty="0" err="1"/>
              <a:t>Basez</a:t>
            </a:r>
            <a:r>
              <a:rPr lang="nl-BE" sz="2800" dirty="0"/>
              <a:t> </a:t>
            </a:r>
            <a:r>
              <a:rPr lang="nl-BE" sz="2800" dirty="0" err="1"/>
              <a:t>votre</a:t>
            </a:r>
            <a:r>
              <a:rPr lang="nl-BE" sz="2800" dirty="0"/>
              <a:t> </a:t>
            </a:r>
            <a:r>
              <a:rPr lang="nl-BE" sz="2800" dirty="0" err="1"/>
              <a:t>critique</a:t>
            </a:r>
            <a:r>
              <a:rPr lang="nl-BE" sz="2800" dirty="0"/>
              <a:t> </a:t>
            </a:r>
            <a:r>
              <a:rPr lang="nl-BE" sz="2800" dirty="0" err="1"/>
              <a:t>sur</a:t>
            </a:r>
            <a:r>
              <a:rPr lang="nl-BE" sz="2800" dirty="0"/>
              <a:t> les 3 </a:t>
            </a:r>
            <a:r>
              <a:rPr lang="nl-BE" sz="2800" dirty="0" err="1"/>
              <a:t>éléments</a:t>
            </a:r>
            <a:r>
              <a:rPr lang="nl-BE" sz="2800" dirty="0"/>
              <a:t> </a:t>
            </a:r>
            <a:r>
              <a:rPr lang="nl-BE" sz="2800" dirty="0" err="1"/>
              <a:t>indiqués</a:t>
            </a:r>
            <a:r>
              <a:rPr lang="nl-BE" sz="2800" dirty="0"/>
              <a:t> </a:t>
            </a:r>
            <a:r>
              <a:rPr lang="nl-BE" sz="2800" dirty="0" err="1"/>
              <a:t>sur</a:t>
            </a:r>
            <a:r>
              <a:rPr lang="nl-BE" sz="2800" dirty="0"/>
              <a:t> vos </a:t>
            </a:r>
            <a:r>
              <a:rPr lang="nl-BE" sz="2800" dirty="0" err="1"/>
              <a:t>feuilles</a:t>
            </a:r>
            <a:r>
              <a:rPr lang="nl-BE" sz="2800" dirty="0"/>
              <a:t>.</a:t>
            </a:r>
          </a:p>
          <a:p>
            <a:pPr lvl="1">
              <a:buFontTx/>
              <a:buChar char="-"/>
            </a:pPr>
            <a:r>
              <a:rPr lang="fr-BE" sz="2800" dirty="0">
                <a:effectLst/>
              </a:rPr>
              <a:t>Faites attention à l’orthographe et aux règles grammaticales</a:t>
            </a:r>
          </a:p>
          <a:p>
            <a:pPr lvl="1">
              <a:buFontTx/>
              <a:buChar char="-"/>
            </a:pPr>
            <a:r>
              <a:rPr lang="fr-BE" sz="2800" dirty="0">
                <a:effectLst/>
              </a:rPr>
              <a:t>Utilisez un vocabulaire riche</a:t>
            </a:r>
            <a:endParaRPr lang="nl-BE" sz="28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26925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800" dirty="0" err="1" smtClean="0"/>
              <a:t>Tâche</a:t>
            </a:r>
            <a:r>
              <a:rPr lang="nl-BE" sz="4800" dirty="0" smtClean="0"/>
              <a:t> II - B</a:t>
            </a:r>
            <a:endParaRPr lang="nl-BE" sz="48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800" dirty="0" err="1" smtClean="0"/>
              <a:t>Vous</a:t>
            </a:r>
            <a:r>
              <a:rPr lang="nl-BE" sz="2800" dirty="0" smtClean="0"/>
              <a:t> </a:t>
            </a:r>
            <a:r>
              <a:rPr lang="nl-BE" sz="2800" dirty="0" err="1" smtClean="0"/>
              <a:t>continuez</a:t>
            </a:r>
            <a:r>
              <a:rPr lang="nl-BE" sz="2800" dirty="0" smtClean="0"/>
              <a:t> à </a:t>
            </a:r>
            <a:r>
              <a:rPr lang="nl-BE" sz="2800" dirty="0" err="1" smtClean="0"/>
              <a:t>travailler</a:t>
            </a:r>
            <a:r>
              <a:rPr lang="nl-BE" sz="2800" dirty="0" smtClean="0"/>
              <a:t> dans </a:t>
            </a:r>
            <a:r>
              <a:rPr lang="nl-BE" sz="2800" dirty="0" err="1" smtClean="0"/>
              <a:t>le</a:t>
            </a:r>
            <a:r>
              <a:rPr lang="nl-BE" sz="2800" dirty="0" smtClean="0"/>
              <a:t> </a:t>
            </a:r>
            <a:r>
              <a:rPr lang="nl-BE" sz="2800" dirty="0" err="1" smtClean="0"/>
              <a:t>même</a:t>
            </a:r>
            <a:r>
              <a:rPr lang="nl-BE" sz="2800" dirty="0" smtClean="0"/>
              <a:t> </a:t>
            </a:r>
            <a:r>
              <a:rPr lang="nl-BE" sz="2800" dirty="0" err="1" smtClean="0"/>
              <a:t>groupe</a:t>
            </a:r>
            <a:r>
              <a:rPr lang="nl-BE" sz="2800" dirty="0" smtClean="0"/>
              <a:t>.</a:t>
            </a:r>
          </a:p>
          <a:p>
            <a:r>
              <a:rPr lang="nl-BE" sz="2800" dirty="0" err="1" smtClean="0"/>
              <a:t>Faites</a:t>
            </a:r>
            <a:r>
              <a:rPr lang="nl-BE" sz="2800" dirty="0" smtClean="0"/>
              <a:t> </a:t>
            </a:r>
            <a:r>
              <a:rPr lang="nl-BE" sz="2800" b="1" dirty="0" err="1" smtClean="0">
                <a:solidFill>
                  <a:schemeClr val="tx2"/>
                </a:solidFill>
                <a:effectLst/>
              </a:rPr>
              <a:t>une</a:t>
            </a:r>
            <a:r>
              <a:rPr lang="nl-BE" sz="2800" b="1" dirty="0" smtClean="0">
                <a:solidFill>
                  <a:schemeClr val="tx2"/>
                </a:solidFill>
                <a:effectLst/>
              </a:rPr>
              <a:t> </a:t>
            </a:r>
            <a:r>
              <a:rPr lang="nl-BE" sz="2800" b="1" dirty="0" err="1" smtClean="0">
                <a:solidFill>
                  <a:schemeClr val="tx2"/>
                </a:solidFill>
                <a:effectLst/>
              </a:rPr>
              <a:t>présentation</a:t>
            </a:r>
            <a:r>
              <a:rPr lang="nl-BE" sz="2800" dirty="0" smtClean="0"/>
              <a:t> du film.</a:t>
            </a:r>
          </a:p>
          <a:p>
            <a:r>
              <a:rPr lang="nl-BE" sz="2800" dirty="0" err="1" smtClean="0"/>
              <a:t>Faites</a:t>
            </a:r>
            <a:r>
              <a:rPr lang="nl-BE" sz="2800" dirty="0" smtClean="0"/>
              <a:t> attention </a:t>
            </a:r>
            <a:r>
              <a:rPr lang="nl-BE" sz="2800" dirty="0" err="1" smtClean="0"/>
              <a:t>aux</a:t>
            </a:r>
            <a:r>
              <a:rPr lang="nl-BE" sz="2800" dirty="0" smtClean="0"/>
              <a:t> </a:t>
            </a:r>
            <a:r>
              <a:rPr lang="nl-BE" sz="2800" dirty="0" err="1" smtClean="0"/>
              <a:t>caractéristiques</a:t>
            </a:r>
            <a:r>
              <a:rPr lang="nl-BE" sz="2800" dirty="0" smtClean="0"/>
              <a:t> de la </a:t>
            </a:r>
            <a:r>
              <a:rPr lang="nl-BE" sz="2800" dirty="0" err="1" smtClean="0"/>
              <a:t>présentation</a:t>
            </a:r>
            <a:r>
              <a:rPr lang="nl-BE" sz="2800" dirty="0" smtClean="0"/>
              <a:t> (</a:t>
            </a:r>
            <a:r>
              <a:rPr lang="nl-BE" sz="2800" dirty="0" err="1" smtClean="0"/>
              <a:t>feuilles</a:t>
            </a:r>
            <a:r>
              <a:rPr lang="nl-BE" sz="2800" dirty="0" smtClean="0"/>
              <a:t>).</a:t>
            </a:r>
          </a:p>
          <a:p>
            <a:r>
              <a:rPr lang="nl-BE" sz="2800" dirty="0" err="1" smtClean="0"/>
              <a:t>Répondez</a:t>
            </a:r>
            <a:r>
              <a:rPr lang="nl-BE" sz="2800" dirty="0" smtClean="0"/>
              <a:t> </a:t>
            </a:r>
            <a:r>
              <a:rPr lang="nl-BE" sz="2800" dirty="0" err="1" smtClean="0"/>
              <a:t>aux</a:t>
            </a:r>
            <a:r>
              <a:rPr lang="nl-BE" sz="2800" dirty="0" smtClean="0"/>
              <a:t> question </a:t>
            </a:r>
            <a:r>
              <a:rPr lang="nl-BE" sz="2800" dirty="0" err="1" smtClean="0"/>
              <a:t>indiquées</a:t>
            </a:r>
            <a:r>
              <a:rPr lang="nl-BE" sz="2800" dirty="0" smtClean="0"/>
              <a:t> (</a:t>
            </a:r>
            <a:r>
              <a:rPr lang="nl-BE" sz="2800" dirty="0" err="1" smtClean="0"/>
              <a:t>feuilles</a:t>
            </a:r>
            <a:r>
              <a:rPr lang="nl-BE" sz="2800" dirty="0" smtClean="0"/>
              <a:t>).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19306337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TM04033921[[fn=Damast]]</Template>
  <TotalTime>188</TotalTime>
  <Words>414</Words>
  <Application>Microsoft Office PowerPoint</Application>
  <PresentationFormat>Breedbeeld</PresentationFormat>
  <Paragraphs>79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Bookman Old Style</vt:lpstr>
      <vt:lpstr>Rockwell</vt:lpstr>
      <vt:lpstr>Damask</vt:lpstr>
      <vt:lpstr>Arancia Vervoort</vt:lpstr>
      <vt:lpstr>Structure</vt:lpstr>
      <vt:lpstr>Introduction</vt:lpstr>
      <vt:lpstr>Synopsys</vt:lpstr>
      <vt:lpstr>Tâche I - A</vt:lpstr>
      <vt:lpstr>Christophe Barratier</vt:lpstr>
      <vt:lpstr>Tâche I - B</vt:lpstr>
      <vt:lpstr>Tâche II - A</vt:lpstr>
      <vt:lpstr>Tâche II - B</vt:lpstr>
      <vt:lpstr>Processus</vt:lpstr>
      <vt:lpstr>Ressources</vt:lpstr>
      <vt:lpstr>Conclusion</vt:lpstr>
      <vt:lpstr>Évaluation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Arancia Vervoort</dc:title>
  <dc:creator>Arancia Vervoort</dc:creator>
  <cp:lastModifiedBy>Bogaert Veronik</cp:lastModifiedBy>
  <cp:revision>17</cp:revision>
  <dcterms:created xsi:type="dcterms:W3CDTF">2016-01-08T07:50:46Z</dcterms:created>
  <dcterms:modified xsi:type="dcterms:W3CDTF">2017-02-14T11:10:01Z</dcterms:modified>
</cp:coreProperties>
</file>