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70" r:id="rId16"/>
    <p:sldId id="272" r:id="rId17"/>
    <p:sldId id="271" r:id="rId18"/>
    <p:sldId id="269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  <p:sldId id="281" r:id="rId29"/>
    <p:sldId id="283" r:id="rId30"/>
    <p:sldId id="285" r:id="rId31"/>
    <p:sldId id="289" r:id="rId32"/>
    <p:sldId id="284" r:id="rId33"/>
    <p:sldId id="286" r:id="rId34"/>
    <p:sldId id="288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67365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3645905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3951912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5359492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95751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5128013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0363749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1554932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8060427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90208173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22860593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5A5898D-95DB-43DF-BBBE-0965DB8EE7B5}" type="datetimeFigureOut">
              <a:rPr lang="nl-BE" smtClean="0"/>
              <a:t>12/12/2017</a:t>
            </a:fld>
            <a:endParaRPr lang="nl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B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7FF8189-078D-4A66-B605-7C35DDBD99D2}" type="slidenum">
              <a:rPr lang="nl-BE" smtClean="0"/>
              <a:t>‹nr.›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1026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SEphCLYeU4" TargetMode="External"/><Relationship Id="rId4" Type="http://schemas.openxmlformats.org/officeDocument/2006/relationships/hyperlink" Target="https://www.youtube.com/watch?v=QSEphCLYeU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hyperlink" Target="http://cuisine.journaldesfemmes.com/dessert/recettes-de-desserts-traditionnels/" TargetMode="External"/><Relationship Id="rId7" Type="http://schemas.openxmlformats.org/officeDocument/2006/relationships/hyperlink" Target="http://www.cuisinedenotreterroirfrancais.com/termes2.php" TargetMode="External"/><Relationship Id="rId2" Type="http://schemas.openxmlformats.org/officeDocument/2006/relationships/hyperlink" Target="http://www.cuisineaz.com/diaporamas/recettes-desserts-terroir-463/interne/1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xpress.fr/styles/saveurs/recette/recette-de-la-religieuse-caramel-beurre-sale-de-christophe-michalak_1850542.html" TargetMode="External"/><Relationship Id="rId5" Type="http://schemas.openxmlformats.org/officeDocument/2006/relationships/hyperlink" Target="http://www.750g.com/recettes_desserts_traditionnels.htm" TargetMode="External"/><Relationship Id="rId4" Type="http://schemas.openxmlformats.org/officeDocument/2006/relationships/hyperlink" Target="http://www.cuisinealafrancaise.com/fr/recettes/desserts-et-boulangerie/gateaux-cremes-entremet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fr.wikipedia.org/wiki/Cuisine_fran%C3%A7ai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RA5FaHmnFZQ&amp;t=14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RA5FaHmnFZQ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>
            <a:normAutofit/>
          </a:bodyPr>
          <a:lstStyle/>
          <a:p>
            <a:r>
              <a:rPr lang="fr-FR" sz="6600" dirty="0" err="1"/>
              <a:t>Webquest</a:t>
            </a:r>
            <a:r>
              <a:rPr lang="fr-FR" sz="6600" dirty="0"/>
              <a:t> </a:t>
            </a:r>
            <a:r>
              <a:rPr lang="nl-BE" sz="6600" dirty="0"/>
              <a:t>: La </a:t>
            </a:r>
            <a:r>
              <a:rPr lang="fr-FR" sz="6600" dirty="0"/>
              <a:t>gastronomie</a:t>
            </a:r>
            <a:r>
              <a:rPr lang="nl-BE" sz="6600" dirty="0"/>
              <a:t> </a:t>
            </a:r>
            <a:r>
              <a:rPr lang="fr-FR" sz="6600" dirty="0"/>
              <a:t>française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/>
          <a:lstStyle/>
          <a:p>
            <a:r>
              <a:rPr lang="nl-BE" dirty="0" err="1"/>
              <a:t>Créé</a:t>
            </a:r>
            <a:r>
              <a:rPr lang="nl-BE" dirty="0"/>
              <a:t> par </a:t>
            </a:r>
            <a:r>
              <a:rPr lang="fr-FR" dirty="0"/>
              <a:t>Sarah</a:t>
            </a:r>
            <a:r>
              <a:rPr lang="nl-BE" dirty="0"/>
              <a:t> Vrancx (sarahvrancx@outlook.be)</a:t>
            </a:r>
          </a:p>
          <a:p>
            <a:r>
              <a:rPr lang="nl-BE" dirty="0" err="1" smtClean="0"/>
              <a:t>Suggestions</a:t>
            </a:r>
            <a:r>
              <a:rPr lang="nl-BE" dirty="0" smtClean="0"/>
              <a:t> public </a:t>
            </a:r>
            <a:r>
              <a:rPr lang="nl-BE" dirty="0" err="1"/>
              <a:t>cible</a:t>
            </a:r>
            <a:r>
              <a:rPr lang="nl-BE" dirty="0"/>
              <a:t>: </a:t>
            </a:r>
            <a:r>
              <a:rPr lang="nl-BE" dirty="0" smtClean="0"/>
              <a:t>b1/2</a:t>
            </a:r>
            <a:endParaRPr lang="nl-BE" dirty="0"/>
          </a:p>
        </p:txBody>
      </p:sp>
      <p:pic>
        <p:nvPicPr>
          <p:cNvPr id="1026" name="Picture 2" descr="Cook, Chef, Restaurant, Voedsel, Hoo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817" y="4062045"/>
            <a:ext cx="1803237" cy="229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0472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2.2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présentation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20272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allez</a:t>
            </a:r>
            <a:r>
              <a:rPr lang="nl-BE" dirty="0"/>
              <a:t> </a:t>
            </a:r>
            <a:r>
              <a:rPr lang="nl-BE" b="1" dirty="0"/>
              <a:t>présenter en </a:t>
            </a:r>
            <a:r>
              <a:rPr lang="nl-BE" b="1" dirty="0" err="1"/>
              <a:t>bref</a:t>
            </a:r>
            <a:r>
              <a:rPr lang="nl-BE" b="1" dirty="0"/>
              <a:t> </a:t>
            </a:r>
            <a:r>
              <a:rPr lang="nl-BE" dirty="0" err="1"/>
              <a:t>votre</a:t>
            </a:r>
            <a:r>
              <a:rPr lang="nl-BE" dirty="0"/>
              <a:t> dessert à vos </a:t>
            </a:r>
            <a:r>
              <a:rPr lang="nl-BE" dirty="0" err="1"/>
              <a:t>camarades</a:t>
            </a:r>
            <a:r>
              <a:rPr lang="nl-BE" dirty="0"/>
              <a:t> de </a:t>
            </a:r>
            <a:r>
              <a:rPr lang="nl-BE" dirty="0" err="1"/>
              <a:t>classe</a:t>
            </a:r>
            <a:r>
              <a:rPr lang="nl-BE" dirty="0"/>
              <a:t>.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donnez</a:t>
            </a:r>
            <a:r>
              <a:rPr lang="nl-BE" dirty="0"/>
              <a:t> </a:t>
            </a:r>
            <a:r>
              <a:rPr lang="nl-BE" dirty="0" err="1"/>
              <a:t>alors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petite</a:t>
            </a:r>
            <a:r>
              <a:rPr lang="nl-BE" dirty="0"/>
              <a:t> </a:t>
            </a:r>
            <a:r>
              <a:rPr lang="nl-BE" b="1" dirty="0" err="1"/>
              <a:t>introduction</a:t>
            </a:r>
            <a:r>
              <a:rPr lang="nl-BE" dirty="0"/>
              <a:t> </a:t>
            </a:r>
            <a:r>
              <a:rPr lang="nl-BE" dirty="0" err="1"/>
              <a:t>d’environ</a:t>
            </a:r>
            <a:r>
              <a:rPr lang="nl-BE" dirty="0"/>
              <a:t> 2 minutes à propos de </a:t>
            </a:r>
            <a:r>
              <a:rPr lang="nl-BE" dirty="0" err="1"/>
              <a:t>votre</a:t>
            </a:r>
            <a:r>
              <a:rPr lang="nl-BE" dirty="0"/>
              <a:t> dessert. (</a:t>
            </a:r>
            <a:r>
              <a:rPr lang="nl-BE" dirty="0" err="1"/>
              <a:t>ingrédients</a:t>
            </a:r>
            <a:r>
              <a:rPr lang="nl-BE" dirty="0"/>
              <a:t> </a:t>
            </a:r>
            <a:r>
              <a:rPr lang="nl-BE" dirty="0" err="1"/>
              <a:t>principaux</a:t>
            </a:r>
            <a:r>
              <a:rPr lang="nl-BE" dirty="0"/>
              <a:t>, </a:t>
            </a:r>
            <a:r>
              <a:rPr lang="nl-BE" dirty="0" err="1"/>
              <a:t>provenance</a:t>
            </a:r>
            <a:r>
              <a:rPr lang="nl-BE" dirty="0"/>
              <a:t>…) </a:t>
            </a:r>
            <a:r>
              <a:rPr lang="nl-BE" dirty="0" err="1"/>
              <a:t>Puis</a:t>
            </a:r>
            <a:r>
              <a:rPr lang="nl-BE" dirty="0"/>
              <a:t>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b="1" dirty="0" err="1"/>
              <a:t>montrez</a:t>
            </a:r>
            <a:r>
              <a:rPr lang="nl-BE" b="1" dirty="0"/>
              <a:t> </a:t>
            </a:r>
            <a:r>
              <a:rPr lang="nl-BE" b="1" dirty="0" err="1"/>
              <a:t>le</a:t>
            </a:r>
            <a:r>
              <a:rPr lang="nl-BE" b="1" dirty="0"/>
              <a:t> fragment vidéo</a:t>
            </a:r>
            <a:r>
              <a:rPr lang="nl-BE" dirty="0"/>
              <a:t> que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avez</a:t>
            </a:r>
            <a:r>
              <a:rPr lang="nl-BE" dirty="0"/>
              <a:t> </a:t>
            </a:r>
            <a:r>
              <a:rPr lang="nl-BE" dirty="0" err="1"/>
              <a:t>filmé</a:t>
            </a:r>
            <a:r>
              <a:rPr lang="nl-BE" dirty="0"/>
              <a:t>. Si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voulez</a:t>
            </a:r>
            <a:r>
              <a:rPr lang="nl-BE" dirty="0"/>
              <a:t>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pouvez</a:t>
            </a:r>
            <a:r>
              <a:rPr lang="nl-BE" dirty="0"/>
              <a:t> </a:t>
            </a:r>
            <a:r>
              <a:rPr lang="nl-BE" dirty="0" err="1"/>
              <a:t>toujours</a:t>
            </a:r>
            <a:r>
              <a:rPr lang="nl-BE" dirty="0"/>
              <a:t> </a:t>
            </a:r>
            <a:r>
              <a:rPr lang="nl-BE" dirty="0" err="1"/>
              <a:t>apporter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dessert fait à la maison. </a:t>
            </a:r>
            <a:r>
              <a:rPr lang="nl-BE" dirty="0" err="1"/>
              <a:t>Sinon</a:t>
            </a:r>
            <a:r>
              <a:rPr lang="nl-BE" dirty="0"/>
              <a:t>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montrez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b="1" dirty="0" err="1"/>
              <a:t>photo</a:t>
            </a:r>
            <a:r>
              <a:rPr lang="nl-BE" dirty="0"/>
              <a:t> </a:t>
            </a:r>
            <a:r>
              <a:rPr lang="nl-BE" dirty="0" err="1"/>
              <a:t>claire</a:t>
            </a:r>
            <a:r>
              <a:rPr lang="nl-BE" dirty="0"/>
              <a:t> de </a:t>
            </a:r>
            <a:r>
              <a:rPr lang="nl-BE" dirty="0" err="1"/>
              <a:t>votre</a:t>
            </a:r>
            <a:r>
              <a:rPr lang="nl-BE" dirty="0"/>
              <a:t> dessert. </a:t>
            </a:r>
          </a:p>
          <a:p>
            <a:pPr marL="502920" indent="-457200">
              <a:buAutoNum type="arabicPeriod"/>
            </a:pPr>
            <a:endParaRPr lang="nl-BE" dirty="0"/>
          </a:p>
          <a:p>
            <a:pPr marL="45720" indent="0">
              <a:buNone/>
            </a:pPr>
            <a:endParaRPr lang="nl-BE" dirty="0"/>
          </a:p>
          <a:p>
            <a:pPr marL="502920" indent="-457200">
              <a:buAutoNum type="arabicPeriod"/>
            </a:pPr>
            <a:endParaRPr lang="nl-BE" dirty="0"/>
          </a:p>
          <a:p>
            <a:pPr marL="45720" indent="0">
              <a:buNone/>
            </a:pP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serez</a:t>
            </a:r>
            <a:r>
              <a:rPr lang="nl-BE" dirty="0"/>
              <a:t> </a:t>
            </a:r>
            <a:r>
              <a:rPr lang="nl-BE" dirty="0" err="1"/>
              <a:t>évalué</a:t>
            </a:r>
            <a:r>
              <a:rPr lang="nl-BE" dirty="0"/>
              <a:t> </a:t>
            </a:r>
            <a:r>
              <a:rPr lang="nl-BE" dirty="0" err="1"/>
              <a:t>sur</a:t>
            </a:r>
            <a:r>
              <a:rPr lang="nl-BE" dirty="0"/>
              <a:t> (1)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processus</a:t>
            </a:r>
            <a:r>
              <a:rPr lang="nl-BE" dirty="0"/>
              <a:t>, (2) </a:t>
            </a:r>
            <a:r>
              <a:rPr lang="nl-BE" dirty="0" err="1"/>
              <a:t>le</a:t>
            </a:r>
            <a:r>
              <a:rPr lang="nl-BE" dirty="0"/>
              <a:t> fragment vidéo et </a:t>
            </a:r>
          </a:p>
          <a:p>
            <a:pPr marL="45720" indent="0">
              <a:lnSpc>
                <a:spcPct val="30000"/>
              </a:lnSpc>
              <a:buNone/>
            </a:pPr>
            <a:r>
              <a:rPr lang="nl-BE" dirty="0"/>
              <a:t>(3) la </a:t>
            </a:r>
            <a:r>
              <a:rPr lang="nl-BE" dirty="0" err="1"/>
              <a:t>présentation</a:t>
            </a:r>
            <a:r>
              <a:rPr lang="nl-BE" dirty="0"/>
              <a:t> (</a:t>
            </a:r>
            <a:r>
              <a:rPr lang="nl-BE" dirty="0" err="1"/>
              <a:t>voir</a:t>
            </a:r>
            <a:r>
              <a:rPr lang="nl-BE" dirty="0"/>
              <a:t> </a:t>
            </a:r>
            <a:r>
              <a:rPr lang="nl-BE" dirty="0" err="1"/>
              <a:t>section</a:t>
            </a:r>
            <a:r>
              <a:rPr lang="nl-BE" dirty="0"/>
              <a:t> </a:t>
            </a:r>
            <a:r>
              <a:rPr lang="nl-BE" i="1" dirty="0"/>
              <a:t>6. </a:t>
            </a:r>
            <a:r>
              <a:rPr lang="nl-BE" i="1" dirty="0" err="1"/>
              <a:t>L’évaluation</a:t>
            </a:r>
            <a:r>
              <a:rPr lang="nl-BE" dirty="0"/>
              <a:t>).</a:t>
            </a:r>
          </a:p>
          <a:p>
            <a:pPr marL="45720" indent="0">
              <a:buNone/>
            </a:pPr>
            <a:endParaRPr lang="nl-BE" dirty="0"/>
          </a:p>
        </p:txBody>
      </p:sp>
      <p:pic>
        <p:nvPicPr>
          <p:cNvPr id="7170" name="Picture 2" descr="Zakenman, Cartoons, Opleiding, Lez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251" y="2919046"/>
            <a:ext cx="3652321" cy="3652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7504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3.</a:t>
            </a:r>
            <a:r>
              <a:rPr lang="nl-BE" sz="6600" dirty="0"/>
              <a:t> Les </a:t>
            </a:r>
            <a:r>
              <a:rPr lang="nl-BE" sz="6600" dirty="0" err="1"/>
              <a:t>Objectifs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De </a:t>
            </a:r>
            <a:r>
              <a:rPr lang="nl-BE" dirty="0" err="1"/>
              <a:t>quoi</a:t>
            </a:r>
            <a:r>
              <a:rPr lang="nl-BE" dirty="0"/>
              <a:t> </a:t>
            </a:r>
            <a:r>
              <a:rPr lang="nl-BE" dirty="0" err="1"/>
              <a:t>êtes-vous</a:t>
            </a:r>
            <a:r>
              <a:rPr lang="nl-BE" dirty="0"/>
              <a:t> </a:t>
            </a:r>
            <a:r>
              <a:rPr lang="nl-BE" dirty="0" err="1"/>
              <a:t>capable</a:t>
            </a:r>
            <a:r>
              <a:rPr lang="nl-BE" dirty="0"/>
              <a:t> </a:t>
            </a:r>
            <a:r>
              <a:rPr lang="nl-BE" dirty="0" err="1"/>
              <a:t>après</a:t>
            </a:r>
            <a:r>
              <a:rPr lang="nl-BE" dirty="0"/>
              <a:t> </a:t>
            </a:r>
            <a:r>
              <a:rPr lang="nl-BE" dirty="0" err="1"/>
              <a:t>cette</a:t>
            </a:r>
            <a:r>
              <a:rPr lang="nl-BE" dirty="0"/>
              <a:t> </a:t>
            </a:r>
            <a:r>
              <a:rPr lang="nl-BE" dirty="0" err="1"/>
              <a:t>webquest</a:t>
            </a:r>
            <a:r>
              <a:rPr lang="nl-BE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4440425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3. </a:t>
            </a:r>
            <a:r>
              <a:rPr lang="nl-BE" dirty="0" err="1"/>
              <a:t>Objectifs</a:t>
            </a:r>
            <a:endParaRPr lang="nl-BE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serez</a:t>
            </a:r>
            <a:r>
              <a:rPr lang="nl-BE" dirty="0"/>
              <a:t> </a:t>
            </a:r>
            <a:r>
              <a:rPr lang="nl-BE" dirty="0" err="1"/>
              <a:t>capable</a:t>
            </a:r>
            <a:r>
              <a:rPr lang="nl-BE" dirty="0"/>
              <a:t> </a:t>
            </a:r>
            <a:r>
              <a:rPr lang="nl-BE" dirty="0" err="1"/>
              <a:t>d’énumérer</a:t>
            </a:r>
            <a:r>
              <a:rPr lang="nl-BE" dirty="0"/>
              <a:t> au </a:t>
            </a:r>
            <a:r>
              <a:rPr lang="nl-BE" dirty="0" err="1"/>
              <a:t>moins</a:t>
            </a:r>
            <a:r>
              <a:rPr lang="nl-BE" dirty="0"/>
              <a:t> 5 desserts </a:t>
            </a:r>
            <a:r>
              <a:rPr lang="nl-BE" dirty="0" err="1"/>
              <a:t>français</a:t>
            </a:r>
            <a:r>
              <a:rPr lang="nl-BE" dirty="0"/>
              <a:t>.</a:t>
            </a:r>
          </a:p>
          <a:p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serez</a:t>
            </a:r>
            <a:r>
              <a:rPr lang="nl-BE" dirty="0"/>
              <a:t> </a:t>
            </a:r>
            <a:r>
              <a:rPr lang="nl-BE" dirty="0" err="1"/>
              <a:t>capable</a:t>
            </a:r>
            <a:r>
              <a:rPr lang="nl-BE" dirty="0"/>
              <a:t> de lire et de présenter </a:t>
            </a:r>
            <a:r>
              <a:rPr lang="nl-BE" dirty="0" err="1"/>
              <a:t>une</a:t>
            </a:r>
            <a:r>
              <a:rPr lang="nl-BE" dirty="0"/>
              <a:t> recette </a:t>
            </a:r>
            <a:r>
              <a:rPr lang="nl-BE" dirty="0" err="1"/>
              <a:t>d’un</a:t>
            </a:r>
            <a:r>
              <a:rPr lang="nl-BE" dirty="0"/>
              <a:t> dessert.</a:t>
            </a:r>
          </a:p>
          <a:p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serez</a:t>
            </a:r>
            <a:r>
              <a:rPr lang="nl-BE" dirty="0"/>
              <a:t> </a:t>
            </a:r>
            <a:r>
              <a:rPr lang="nl-BE" dirty="0" err="1"/>
              <a:t>capable</a:t>
            </a:r>
            <a:r>
              <a:rPr lang="nl-BE" dirty="0"/>
              <a:t> de </a:t>
            </a:r>
            <a:r>
              <a:rPr lang="nl-BE" dirty="0" err="1"/>
              <a:t>jouer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rôle</a:t>
            </a:r>
            <a:r>
              <a:rPr lang="nl-BE" dirty="0"/>
              <a:t> de cuisinier de </a:t>
            </a:r>
            <a:r>
              <a:rPr lang="nl-BE" dirty="0" err="1"/>
              <a:t>télévision</a:t>
            </a:r>
            <a:r>
              <a:rPr lang="nl-BE" dirty="0"/>
              <a:t>. (</a:t>
            </a:r>
            <a:r>
              <a:rPr lang="nl-BE" dirty="0" err="1"/>
              <a:t>avec</a:t>
            </a:r>
            <a:r>
              <a:rPr lang="nl-BE" dirty="0"/>
              <a:t> les gestes, les </a:t>
            </a:r>
            <a:r>
              <a:rPr lang="nl-BE" dirty="0" err="1"/>
              <a:t>paroles</a:t>
            </a:r>
            <a:r>
              <a:rPr lang="nl-BE" dirty="0"/>
              <a:t>…)</a:t>
            </a:r>
          </a:p>
          <a:p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serez</a:t>
            </a:r>
            <a:r>
              <a:rPr lang="nl-BE" dirty="0"/>
              <a:t> </a:t>
            </a:r>
            <a:r>
              <a:rPr lang="nl-BE" dirty="0" err="1"/>
              <a:t>capable</a:t>
            </a:r>
            <a:r>
              <a:rPr lang="nl-BE" dirty="0"/>
              <a:t> de filmer </a:t>
            </a:r>
            <a:r>
              <a:rPr lang="nl-BE" dirty="0" err="1"/>
              <a:t>votre</a:t>
            </a:r>
            <a:r>
              <a:rPr lang="nl-BE" dirty="0"/>
              <a:t> ‘show de </a:t>
            </a:r>
            <a:r>
              <a:rPr lang="nl-BE" dirty="0" err="1"/>
              <a:t>télévision</a:t>
            </a:r>
            <a:r>
              <a:rPr lang="nl-BE" dirty="0"/>
              <a:t>’ et de </a:t>
            </a:r>
            <a:r>
              <a:rPr lang="nl-BE" dirty="0" err="1"/>
              <a:t>le</a:t>
            </a:r>
            <a:r>
              <a:rPr lang="nl-BE" dirty="0"/>
              <a:t> présenter </a:t>
            </a:r>
            <a:r>
              <a:rPr lang="nl-BE" dirty="0" err="1"/>
              <a:t>ensuite</a:t>
            </a:r>
            <a:r>
              <a:rPr lang="nl-BE" dirty="0"/>
              <a:t> </a:t>
            </a:r>
            <a:r>
              <a:rPr lang="nl-BE" dirty="0" err="1"/>
              <a:t>convenablement</a:t>
            </a:r>
            <a:r>
              <a:rPr lang="nl-BE" dirty="0"/>
              <a:t> à vos </a:t>
            </a:r>
            <a:r>
              <a:rPr lang="nl-BE" dirty="0" err="1"/>
              <a:t>camarades</a:t>
            </a:r>
            <a:r>
              <a:rPr lang="nl-BE" dirty="0"/>
              <a:t> de </a:t>
            </a:r>
            <a:r>
              <a:rPr lang="nl-BE" dirty="0" err="1"/>
              <a:t>classe</a:t>
            </a:r>
            <a:r>
              <a:rPr lang="nl-BE" dirty="0"/>
              <a:t>. </a:t>
            </a:r>
          </a:p>
          <a:p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serez</a:t>
            </a:r>
            <a:r>
              <a:rPr lang="nl-BE" dirty="0"/>
              <a:t> </a:t>
            </a:r>
            <a:r>
              <a:rPr lang="nl-BE" dirty="0" err="1"/>
              <a:t>capable</a:t>
            </a:r>
            <a:r>
              <a:rPr lang="nl-BE" dirty="0"/>
              <a:t> de </a:t>
            </a:r>
            <a:r>
              <a:rPr lang="nl-BE" dirty="0" err="1"/>
              <a:t>formuler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introduction</a:t>
            </a:r>
            <a:r>
              <a:rPr lang="nl-BE" dirty="0"/>
              <a:t> à </a:t>
            </a:r>
            <a:r>
              <a:rPr lang="nl-BE" dirty="0" err="1"/>
              <a:t>votre</a:t>
            </a:r>
            <a:r>
              <a:rPr lang="nl-BE" dirty="0"/>
              <a:t> dessert </a:t>
            </a:r>
            <a:r>
              <a:rPr lang="nl-BE" dirty="0" err="1"/>
              <a:t>choisi</a:t>
            </a:r>
            <a:r>
              <a:rPr lang="nl-BE" dirty="0"/>
              <a:t>.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239715" y="6187440"/>
            <a:ext cx="9776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chemeClr val="accent1"/>
                </a:solidFill>
              </a:rPr>
              <a:t>Pour </a:t>
            </a:r>
            <a:r>
              <a:rPr lang="nl-BE" sz="1200" b="1" dirty="0" err="1">
                <a:solidFill>
                  <a:schemeClr val="accent1"/>
                </a:solidFill>
              </a:rPr>
              <a:t>le</a:t>
            </a:r>
            <a:r>
              <a:rPr lang="nl-BE" sz="1200" b="1" dirty="0">
                <a:solidFill>
                  <a:schemeClr val="accent1"/>
                </a:solidFill>
              </a:rPr>
              <a:t> </a:t>
            </a:r>
            <a:r>
              <a:rPr lang="nl-BE" sz="1200" b="1" dirty="0" err="1">
                <a:solidFill>
                  <a:schemeClr val="accent1"/>
                </a:solidFill>
              </a:rPr>
              <a:t>professeur</a:t>
            </a:r>
            <a:r>
              <a:rPr lang="nl-BE" sz="1200" dirty="0">
                <a:solidFill>
                  <a:schemeClr val="accent1"/>
                </a:solidFill>
              </a:rPr>
              <a:t>: ET1, ET2, Et3, ET45*, ET47*, ET9, ET10, ET11, Et12, ET13, Et15, ET42, ET43, ET17, ET18, ET19, ET20, ET22, ET46*, ET30, ET35, ET48</a:t>
            </a:r>
          </a:p>
          <a:p>
            <a:r>
              <a:rPr lang="nl-BE" sz="1200" dirty="0" err="1">
                <a:solidFill>
                  <a:schemeClr val="accent1"/>
                </a:solidFill>
              </a:rPr>
              <a:t>Programme</a:t>
            </a:r>
            <a:r>
              <a:rPr lang="nl-BE" sz="1200" dirty="0">
                <a:solidFill>
                  <a:schemeClr val="accent1"/>
                </a:solidFill>
              </a:rPr>
              <a:t> </a:t>
            </a:r>
            <a:r>
              <a:rPr lang="nl-BE" sz="1200" dirty="0" err="1">
                <a:solidFill>
                  <a:schemeClr val="accent1"/>
                </a:solidFill>
              </a:rPr>
              <a:t>d’études</a:t>
            </a:r>
            <a:r>
              <a:rPr lang="nl-BE" sz="1200" dirty="0">
                <a:solidFill>
                  <a:schemeClr val="accent1"/>
                </a:solidFill>
              </a:rPr>
              <a:t>: VVKSO – BRUSSEL D/2014/7841/004</a:t>
            </a:r>
          </a:p>
          <a:p>
            <a:endParaRPr lang="nl-BE" sz="1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086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4. </a:t>
            </a:r>
            <a:r>
              <a:rPr lang="nl-BE" sz="6600" dirty="0"/>
              <a:t>Le </a:t>
            </a:r>
            <a:r>
              <a:rPr lang="nl-BE" sz="6600" dirty="0" err="1"/>
              <a:t>processus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Quelles</a:t>
            </a:r>
            <a:r>
              <a:rPr lang="nl-BE" dirty="0"/>
              <a:t> </a:t>
            </a:r>
            <a:r>
              <a:rPr lang="nl-BE" dirty="0" err="1"/>
              <a:t>étapes</a:t>
            </a:r>
            <a:r>
              <a:rPr lang="nl-BE" dirty="0"/>
              <a:t> </a:t>
            </a:r>
            <a:r>
              <a:rPr lang="nl-BE" dirty="0" err="1"/>
              <a:t>devez-vous</a:t>
            </a:r>
            <a:r>
              <a:rPr lang="nl-BE" dirty="0"/>
              <a:t> </a:t>
            </a:r>
            <a:r>
              <a:rPr lang="nl-BE" dirty="0" err="1"/>
              <a:t>parcourir</a:t>
            </a:r>
            <a:r>
              <a:rPr lang="nl-BE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2861535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4.1 Fragment vidéo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/>
          <a:lstStyle/>
          <a:p>
            <a:pPr marL="45720" indent="0">
              <a:buNone/>
            </a:pPr>
            <a:r>
              <a:rPr lang="nl-BE" i="1" dirty="0"/>
              <a:t>Pour </a:t>
            </a:r>
            <a:r>
              <a:rPr lang="nl-BE" i="1" dirty="0" err="1"/>
              <a:t>le</a:t>
            </a:r>
            <a:r>
              <a:rPr lang="nl-BE" i="1" dirty="0"/>
              <a:t> fragment vidéo, </a:t>
            </a:r>
            <a:r>
              <a:rPr lang="nl-BE" i="1" dirty="0" err="1"/>
              <a:t>vous</a:t>
            </a:r>
            <a:r>
              <a:rPr lang="nl-BE" i="1" dirty="0"/>
              <a:t> </a:t>
            </a:r>
            <a:r>
              <a:rPr lang="nl-BE" i="1" dirty="0" err="1"/>
              <a:t>allez</a:t>
            </a:r>
            <a:r>
              <a:rPr lang="nl-BE" i="1" dirty="0"/>
              <a:t> </a:t>
            </a:r>
            <a:r>
              <a:rPr lang="nl-BE" i="1" dirty="0" err="1"/>
              <a:t>parcourir</a:t>
            </a:r>
            <a:r>
              <a:rPr lang="nl-BE" i="1" dirty="0"/>
              <a:t> les 6 </a:t>
            </a:r>
            <a:r>
              <a:rPr lang="nl-BE" i="1" dirty="0" err="1"/>
              <a:t>étapes</a:t>
            </a:r>
            <a:r>
              <a:rPr lang="nl-BE" i="1" dirty="0"/>
              <a:t> </a:t>
            </a:r>
            <a:r>
              <a:rPr lang="nl-BE" i="1" dirty="0" err="1"/>
              <a:t>suivantes</a:t>
            </a:r>
            <a:r>
              <a:rPr lang="nl-BE" i="1" dirty="0"/>
              <a:t> :</a:t>
            </a:r>
          </a:p>
          <a:p>
            <a:pPr marL="502920" indent="-457200">
              <a:buFont typeface="+mj-lt"/>
              <a:buAutoNum type="arabicPeriod"/>
            </a:pP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choisissez</a:t>
            </a:r>
            <a:r>
              <a:rPr lang="nl-BE" b="1" dirty="0"/>
              <a:t> </a:t>
            </a:r>
            <a:r>
              <a:rPr lang="nl-BE" b="1" dirty="0" err="1"/>
              <a:t>votre</a:t>
            </a:r>
            <a:r>
              <a:rPr lang="nl-BE" b="1" dirty="0"/>
              <a:t> dessert </a:t>
            </a:r>
            <a:r>
              <a:rPr lang="nl-BE" b="1" dirty="0" err="1"/>
              <a:t>français</a:t>
            </a:r>
            <a:r>
              <a:rPr lang="nl-BE" b="1" dirty="0"/>
              <a:t> </a:t>
            </a:r>
            <a:r>
              <a:rPr lang="nl-BE" b="1" dirty="0" err="1"/>
              <a:t>favori</a:t>
            </a:r>
            <a:r>
              <a:rPr lang="nl-BE" b="1" dirty="0"/>
              <a:t>. </a:t>
            </a:r>
          </a:p>
          <a:p>
            <a:pPr marL="274320" lvl="1" indent="0">
              <a:buNone/>
            </a:pPr>
            <a:r>
              <a:rPr lang="nl-BE" dirty="0"/>
              <a:t>Dans la suite de </a:t>
            </a:r>
            <a:r>
              <a:rPr lang="nl-BE" dirty="0" err="1"/>
              <a:t>ce</a:t>
            </a:r>
            <a:r>
              <a:rPr lang="nl-BE" dirty="0"/>
              <a:t> PowerPoint,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allez</a:t>
            </a:r>
            <a:r>
              <a:rPr lang="nl-BE" dirty="0"/>
              <a:t> </a:t>
            </a:r>
            <a:r>
              <a:rPr lang="nl-BE" dirty="0" err="1"/>
              <a:t>trouver</a:t>
            </a:r>
            <a:r>
              <a:rPr lang="nl-BE" dirty="0"/>
              <a:t> la </a:t>
            </a:r>
            <a:r>
              <a:rPr lang="nl-BE" dirty="0" err="1"/>
              <a:t>section</a:t>
            </a:r>
            <a:r>
              <a:rPr lang="nl-BE" dirty="0"/>
              <a:t> ‘</a:t>
            </a:r>
            <a:r>
              <a:rPr lang="nl-BE" i="1" dirty="0"/>
              <a:t>5. Les ressources’.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pouvez</a:t>
            </a:r>
            <a:r>
              <a:rPr lang="nl-BE" dirty="0"/>
              <a:t> </a:t>
            </a:r>
            <a:r>
              <a:rPr lang="nl-BE" dirty="0" err="1"/>
              <a:t>là</a:t>
            </a:r>
            <a:r>
              <a:rPr lang="nl-BE" dirty="0"/>
              <a:t> </a:t>
            </a:r>
            <a:r>
              <a:rPr lang="nl-BE" dirty="0" err="1"/>
              <a:t>trouver</a:t>
            </a:r>
            <a:r>
              <a:rPr lang="nl-BE" dirty="0"/>
              <a:t> des sites web </a:t>
            </a:r>
            <a:r>
              <a:rPr lang="nl-BE" dirty="0" err="1"/>
              <a:t>sur</a:t>
            </a:r>
            <a:r>
              <a:rPr lang="nl-BE" dirty="0"/>
              <a:t> </a:t>
            </a:r>
            <a:r>
              <a:rPr lang="nl-BE" dirty="0" err="1"/>
              <a:t>lesquels</a:t>
            </a:r>
            <a:r>
              <a:rPr lang="nl-BE" dirty="0"/>
              <a:t>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pouvez</a:t>
            </a:r>
            <a:r>
              <a:rPr lang="nl-BE" dirty="0"/>
              <a:t> </a:t>
            </a:r>
            <a:r>
              <a:rPr lang="nl-BE" dirty="0" err="1"/>
              <a:t>rechercher</a:t>
            </a:r>
            <a:r>
              <a:rPr lang="nl-BE" dirty="0"/>
              <a:t> des desserts </a:t>
            </a:r>
            <a:r>
              <a:rPr lang="nl-BE" dirty="0" err="1"/>
              <a:t>français</a:t>
            </a:r>
            <a:r>
              <a:rPr lang="nl-BE" dirty="0"/>
              <a:t> différents. </a:t>
            </a:r>
            <a:r>
              <a:rPr lang="nl-BE" dirty="0" err="1"/>
              <a:t>Choisissez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de ces desserts. (</a:t>
            </a:r>
            <a:r>
              <a:rPr lang="nl-BE" dirty="0" err="1"/>
              <a:t>Prenez</a:t>
            </a:r>
            <a:r>
              <a:rPr lang="nl-BE" dirty="0"/>
              <a:t> </a:t>
            </a:r>
            <a:r>
              <a:rPr lang="nl-BE" dirty="0" err="1"/>
              <a:t>quelque</a:t>
            </a:r>
            <a:r>
              <a:rPr lang="nl-BE" dirty="0"/>
              <a:t> chose de </a:t>
            </a:r>
            <a:r>
              <a:rPr lang="nl-BE" dirty="0" err="1"/>
              <a:t>facile</a:t>
            </a:r>
            <a:r>
              <a:rPr lang="nl-BE" dirty="0"/>
              <a:t>!)</a:t>
            </a:r>
          </a:p>
          <a:p>
            <a:pPr marL="502920" indent="-457200">
              <a:buFont typeface="+mj-lt"/>
              <a:buAutoNum type="arabicPeriod"/>
            </a:pP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recherchez</a:t>
            </a:r>
            <a:r>
              <a:rPr lang="nl-BE" b="1" dirty="0"/>
              <a:t> </a:t>
            </a:r>
            <a:r>
              <a:rPr lang="nl-BE" b="1" dirty="0" err="1"/>
              <a:t>une</a:t>
            </a:r>
            <a:r>
              <a:rPr lang="nl-BE" b="1" dirty="0"/>
              <a:t> recette </a:t>
            </a:r>
            <a:r>
              <a:rPr lang="nl-BE" b="1" dirty="0" err="1"/>
              <a:t>faisable</a:t>
            </a:r>
            <a:r>
              <a:rPr lang="nl-BE" b="1" dirty="0"/>
              <a:t> de </a:t>
            </a:r>
            <a:r>
              <a:rPr lang="nl-BE" b="1" dirty="0" err="1"/>
              <a:t>votre</a:t>
            </a:r>
            <a:r>
              <a:rPr lang="nl-BE" b="1" dirty="0"/>
              <a:t> dessert, si nécessaire </a:t>
            </a: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l’adaptez</a:t>
            </a:r>
            <a:r>
              <a:rPr lang="nl-BE" b="1" dirty="0"/>
              <a:t> (p.e. </a:t>
            </a:r>
            <a:r>
              <a:rPr lang="nl-BE" b="1" dirty="0" err="1"/>
              <a:t>le</a:t>
            </a:r>
            <a:r>
              <a:rPr lang="nl-BE" b="1" dirty="0"/>
              <a:t> </a:t>
            </a:r>
            <a:r>
              <a:rPr lang="nl-BE" b="1" dirty="0" err="1"/>
              <a:t>registre</a:t>
            </a:r>
            <a:r>
              <a:rPr lang="nl-BE" b="1" dirty="0"/>
              <a:t> </a:t>
            </a:r>
            <a:r>
              <a:rPr lang="nl-BE" b="1" dirty="0" err="1"/>
              <a:t>difficile</a:t>
            </a:r>
            <a:r>
              <a:rPr lang="nl-BE" b="1" dirty="0"/>
              <a:t>). </a:t>
            </a:r>
          </a:p>
          <a:p>
            <a:pPr marL="274320" lvl="1" indent="0">
              <a:buNone/>
            </a:pPr>
            <a:r>
              <a:rPr lang="nl-BE" dirty="0"/>
              <a:t>Pour </a:t>
            </a:r>
            <a:r>
              <a:rPr lang="nl-BE" dirty="0" err="1"/>
              <a:t>cela</a:t>
            </a:r>
            <a:r>
              <a:rPr lang="nl-BE" dirty="0"/>
              <a:t>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pouvez</a:t>
            </a:r>
            <a:r>
              <a:rPr lang="nl-BE" dirty="0"/>
              <a:t> de </a:t>
            </a:r>
            <a:r>
              <a:rPr lang="nl-BE" dirty="0" err="1"/>
              <a:t>nouveau</a:t>
            </a:r>
            <a:r>
              <a:rPr lang="nl-BE" dirty="0"/>
              <a:t> </a:t>
            </a:r>
            <a:r>
              <a:rPr lang="nl-BE" dirty="0" err="1"/>
              <a:t>consulter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site web de la 5ième </a:t>
            </a:r>
            <a:r>
              <a:rPr lang="nl-BE" dirty="0" err="1"/>
              <a:t>section</a:t>
            </a:r>
            <a:r>
              <a:rPr lang="nl-BE" dirty="0"/>
              <a:t>. </a:t>
            </a:r>
            <a:r>
              <a:rPr lang="nl-BE" dirty="0" err="1"/>
              <a:t>Cherchez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recette </a:t>
            </a:r>
            <a:r>
              <a:rPr lang="nl-BE" dirty="0" err="1"/>
              <a:t>assez</a:t>
            </a:r>
            <a:r>
              <a:rPr lang="nl-BE" dirty="0"/>
              <a:t> </a:t>
            </a:r>
            <a:r>
              <a:rPr lang="nl-BE" dirty="0" err="1"/>
              <a:t>courte</a:t>
            </a:r>
            <a:r>
              <a:rPr lang="nl-BE" dirty="0"/>
              <a:t> et </a:t>
            </a:r>
            <a:r>
              <a:rPr lang="nl-BE" dirty="0" err="1"/>
              <a:t>claire</a:t>
            </a:r>
            <a:r>
              <a:rPr lang="nl-BE" dirty="0"/>
              <a:t>. </a:t>
            </a:r>
            <a:r>
              <a:rPr lang="nl-BE" dirty="0" err="1"/>
              <a:t>Copiez</a:t>
            </a:r>
            <a:r>
              <a:rPr lang="nl-BE" dirty="0"/>
              <a:t>-la et </a:t>
            </a:r>
            <a:r>
              <a:rPr lang="nl-BE" dirty="0" err="1"/>
              <a:t>collez</a:t>
            </a:r>
            <a:r>
              <a:rPr lang="nl-BE" dirty="0"/>
              <a:t>-la dans </a:t>
            </a:r>
            <a:r>
              <a:rPr lang="nl-BE" dirty="0" err="1"/>
              <a:t>un</a:t>
            </a:r>
            <a:r>
              <a:rPr lang="nl-BE" dirty="0"/>
              <a:t> document Word. </a:t>
            </a:r>
            <a:r>
              <a:rPr lang="nl-BE" dirty="0" err="1"/>
              <a:t>S’il</a:t>
            </a:r>
            <a:r>
              <a:rPr lang="nl-BE" dirty="0"/>
              <a:t> y a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registre</a:t>
            </a:r>
            <a:r>
              <a:rPr lang="nl-BE" dirty="0"/>
              <a:t> complexe,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l’adaptez</a:t>
            </a:r>
            <a:r>
              <a:rPr lang="nl-BE" dirty="0"/>
              <a:t> </a:t>
            </a:r>
            <a:r>
              <a:rPr lang="nl-BE" dirty="0" err="1"/>
              <a:t>afin</a:t>
            </a:r>
            <a:r>
              <a:rPr lang="nl-BE" dirty="0"/>
              <a:t> </a:t>
            </a:r>
            <a:r>
              <a:rPr lang="nl-BE" dirty="0" err="1"/>
              <a:t>d’obtenir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recette </a:t>
            </a:r>
            <a:r>
              <a:rPr lang="nl-BE" dirty="0" err="1"/>
              <a:t>compréhensible</a:t>
            </a:r>
            <a:r>
              <a:rPr lang="nl-BE" dirty="0"/>
              <a:t>. </a:t>
            </a:r>
          </a:p>
          <a:p>
            <a:pPr marL="502920" indent="-457200">
              <a:buFont typeface="+mj-lt"/>
              <a:buAutoNum type="arabicPeriod"/>
            </a:pPr>
            <a:endParaRPr lang="nl-BE" i="1" dirty="0"/>
          </a:p>
          <a:p>
            <a:endParaRPr lang="nl-BE" dirty="0"/>
          </a:p>
        </p:txBody>
      </p:sp>
      <p:pic>
        <p:nvPicPr>
          <p:cNvPr id="8194" name="Picture 2" descr="Dobbelstenen, Games, Game, Zes, Dubbelzijdig, Gezich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224" y="1574800"/>
            <a:ext cx="2733040" cy="136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1686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4.1 Fragment vidéo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1" y="1869439"/>
            <a:ext cx="7350760" cy="4680829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3"/>
            </a:pP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faites</a:t>
            </a:r>
            <a:r>
              <a:rPr lang="nl-BE" b="1" dirty="0"/>
              <a:t> </a:t>
            </a:r>
            <a:r>
              <a:rPr lang="nl-BE" b="1" dirty="0" err="1"/>
              <a:t>un</a:t>
            </a:r>
            <a:r>
              <a:rPr lang="nl-BE" b="1" dirty="0"/>
              <a:t> résumé de la recette, </a:t>
            </a:r>
            <a:r>
              <a:rPr lang="nl-BE" b="1" dirty="0" err="1"/>
              <a:t>qui</a:t>
            </a:r>
            <a:r>
              <a:rPr lang="nl-BE" b="1" dirty="0"/>
              <a:t> peut </a:t>
            </a: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aider</a:t>
            </a:r>
            <a:r>
              <a:rPr lang="nl-BE" b="1" dirty="0"/>
              <a:t> </a:t>
            </a:r>
            <a:r>
              <a:rPr lang="nl-BE" b="1" dirty="0" err="1"/>
              <a:t>quand</a:t>
            </a:r>
            <a:r>
              <a:rPr lang="nl-BE" b="1" dirty="0"/>
              <a:t> </a:t>
            </a:r>
            <a:r>
              <a:rPr lang="nl-BE" b="1" dirty="0" err="1"/>
              <a:t>vous</a:t>
            </a:r>
            <a:r>
              <a:rPr lang="nl-BE" b="1" dirty="0"/>
              <a:t> ‘</a:t>
            </a:r>
            <a:r>
              <a:rPr lang="nl-BE" b="1" dirty="0" err="1"/>
              <a:t>cuisinez</a:t>
            </a:r>
            <a:r>
              <a:rPr lang="nl-BE" b="1" dirty="0"/>
              <a:t>’.</a:t>
            </a:r>
          </a:p>
          <a:p>
            <a:pPr marL="274320" lvl="1" indent="0">
              <a:buNone/>
            </a:pPr>
            <a:r>
              <a:rPr lang="nl-BE" dirty="0" err="1"/>
              <a:t>Gardez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recette </a:t>
            </a:r>
            <a:r>
              <a:rPr lang="nl-BE" dirty="0" err="1"/>
              <a:t>originale</a:t>
            </a:r>
            <a:r>
              <a:rPr lang="nl-BE" dirty="0"/>
              <a:t>. </a:t>
            </a:r>
            <a:r>
              <a:rPr lang="nl-BE" dirty="0" err="1"/>
              <a:t>Puis</a:t>
            </a:r>
            <a:r>
              <a:rPr lang="nl-BE" dirty="0"/>
              <a:t>, </a:t>
            </a:r>
            <a:r>
              <a:rPr lang="nl-BE" dirty="0" err="1"/>
              <a:t>faites</a:t>
            </a:r>
            <a:r>
              <a:rPr lang="nl-BE" dirty="0"/>
              <a:t> </a:t>
            </a:r>
            <a:r>
              <a:rPr lang="nl-BE" dirty="0" err="1"/>
              <a:t>aussi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résumé de la recette dans </a:t>
            </a:r>
            <a:r>
              <a:rPr lang="nl-BE" dirty="0" err="1"/>
              <a:t>votre</a:t>
            </a:r>
            <a:r>
              <a:rPr lang="nl-BE" dirty="0"/>
              <a:t> document Word. </a:t>
            </a:r>
            <a:r>
              <a:rPr lang="nl-BE" dirty="0" err="1"/>
              <a:t>Sélectionnez</a:t>
            </a:r>
            <a:r>
              <a:rPr lang="nl-BE" dirty="0"/>
              <a:t> les </a:t>
            </a:r>
            <a:r>
              <a:rPr lang="nl-BE" dirty="0" err="1"/>
              <a:t>informations</a:t>
            </a:r>
            <a:r>
              <a:rPr lang="nl-BE" dirty="0"/>
              <a:t> </a:t>
            </a:r>
            <a:r>
              <a:rPr lang="nl-BE" dirty="0" err="1"/>
              <a:t>pertinentes</a:t>
            </a:r>
            <a:r>
              <a:rPr lang="nl-BE" dirty="0"/>
              <a:t> pour </a:t>
            </a:r>
            <a:r>
              <a:rPr lang="nl-BE" dirty="0" err="1"/>
              <a:t>votre</a:t>
            </a:r>
            <a:r>
              <a:rPr lang="nl-BE" dirty="0"/>
              <a:t> fragment vidéo. </a:t>
            </a:r>
            <a:r>
              <a:rPr lang="nl-BE" dirty="0" err="1"/>
              <a:t>Vous</a:t>
            </a:r>
            <a:r>
              <a:rPr lang="nl-BE" dirty="0"/>
              <a:t> ne </a:t>
            </a:r>
            <a:r>
              <a:rPr lang="nl-BE" dirty="0" err="1"/>
              <a:t>devez</a:t>
            </a:r>
            <a:r>
              <a:rPr lang="nl-BE" dirty="0"/>
              <a:t> par </a:t>
            </a:r>
            <a:r>
              <a:rPr lang="nl-BE" dirty="0" err="1"/>
              <a:t>exemple</a:t>
            </a:r>
            <a:r>
              <a:rPr lang="nl-BE" dirty="0"/>
              <a:t> pas </a:t>
            </a:r>
            <a:r>
              <a:rPr lang="nl-BE" dirty="0" err="1"/>
              <a:t>mentionner</a:t>
            </a:r>
            <a:r>
              <a:rPr lang="nl-BE" dirty="0"/>
              <a:t> les </a:t>
            </a:r>
            <a:r>
              <a:rPr lang="nl-BE" dirty="0" err="1"/>
              <a:t>quantités</a:t>
            </a:r>
            <a:r>
              <a:rPr lang="nl-BE" dirty="0"/>
              <a:t> </a:t>
            </a:r>
            <a:r>
              <a:rPr lang="nl-BE" dirty="0" err="1"/>
              <a:t>utilisées</a:t>
            </a:r>
            <a:r>
              <a:rPr lang="nl-BE" dirty="0"/>
              <a:t>. Ce résumé ne </a:t>
            </a:r>
            <a:r>
              <a:rPr lang="nl-BE" dirty="0" err="1"/>
              <a:t>contient</a:t>
            </a:r>
            <a:r>
              <a:rPr lang="nl-BE" dirty="0"/>
              <a:t> que les </a:t>
            </a:r>
            <a:r>
              <a:rPr lang="nl-BE" dirty="0" err="1"/>
              <a:t>informations</a:t>
            </a:r>
            <a:r>
              <a:rPr lang="nl-BE" dirty="0"/>
              <a:t> que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allez</a:t>
            </a:r>
            <a:r>
              <a:rPr lang="nl-BE" dirty="0"/>
              <a:t> </a:t>
            </a:r>
            <a:r>
              <a:rPr lang="nl-BE" dirty="0" err="1"/>
              <a:t>dire</a:t>
            </a:r>
            <a:r>
              <a:rPr lang="nl-BE" dirty="0"/>
              <a:t> pendant </a:t>
            </a:r>
            <a:r>
              <a:rPr lang="nl-BE" dirty="0" err="1"/>
              <a:t>le</a:t>
            </a:r>
            <a:r>
              <a:rPr lang="nl-BE" dirty="0"/>
              <a:t> fragment vidéo. </a:t>
            </a:r>
            <a:r>
              <a:rPr lang="nl-BE" dirty="0" err="1"/>
              <a:t>Utilisez</a:t>
            </a:r>
            <a:r>
              <a:rPr lang="nl-BE" dirty="0"/>
              <a:t> des mots-</a:t>
            </a:r>
            <a:r>
              <a:rPr lang="nl-BE" dirty="0" err="1"/>
              <a:t>clés</a:t>
            </a:r>
            <a:r>
              <a:rPr lang="nl-BE" dirty="0"/>
              <a:t>, pas de </a:t>
            </a:r>
            <a:r>
              <a:rPr lang="nl-BE" dirty="0" err="1"/>
              <a:t>phrases</a:t>
            </a:r>
            <a:r>
              <a:rPr lang="nl-BE" dirty="0"/>
              <a:t> </a:t>
            </a:r>
            <a:r>
              <a:rPr lang="nl-BE" dirty="0" err="1"/>
              <a:t>entières</a:t>
            </a:r>
            <a:r>
              <a:rPr lang="nl-BE" dirty="0"/>
              <a:t> !</a:t>
            </a:r>
          </a:p>
          <a:p>
            <a:pPr marL="502920" indent="-457200">
              <a:buFont typeface="+mj-lt"/>
              <a:buAutoNum type="arabicPeriod" startAt="3"/>
            </a:pP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regardez</a:t>
            </a:r>
            <a:r>
              <a:rPr lang="nl-BE" b="1" dirty="0"/>
              <a:t> Christophe Michalak, </a:t>
            </a:r>
            <a:r>
              <a:rPr lang="nl-BE" b="1" dirty="0" err="1"/>
              <a:t>un</a:t>
            </a:r>
            <a:r>
              <a:rPr lang="nl-BE" b="1" dirty="0"/>
              <a:t> </a:t>
            </a:r>
            <a:r>
              <a:rPr lang="nl-BE" b="1" dirty="0" err="1"/>
              <a:t>pâtissier</a:t>
            </a:r>
            <a:r>
              <a:rPr lang="nl-BE" b="1" dirty="0"/>
              <a:t> de </a:t>
            </a:r>
            <a:r>
              <a:rPr lang="nl-BE" b="1" dirty="0" err="1"/>
              <a:t>télévision</a:t>
            </a:r>
            <a:r>
              <a:rPr lang="nl-BE" b="1" dirty="0"/>
              <a:t> pour </a:t>
            </a: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inspirer</a:t>
            </a:r>
            <a:r>
              <a:rPr lang="nl-BE" b="1" dirty="0"/>
              <a:t>. </a:t>
            </a:r>
          </a:p>
          <a:p>
            <a:pPr marL="274320" lvl="1" indent="0">
              <a:buNone/>
            </a:pPr>
            <a:r>
              <a:rPr lang="nl-BE" dirty="0"/>
              <a:t>Comme </a:t>
            </a:r>
            <a:r>
              <a:rPr lang="nl-BE" dirty="0" err="1"/>
              <a:t>exemple</a:t>
            </a:r>
            <a:r>
              <a:rPr lang="nl-BE" dirty="0"/>
              <a:t>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regardez</a:t>
            </a:r>
            <a:r>
              <a:rPr lang="nl-BE" dirty="0"/>
              <a:t> la vidéo de Christophe Michalak (</a:t>
            </a:r>
            <a:r>
              <a:rPr lang="nl-BE" dirty="0" err="1"/>
              <a:t>voir</a:t>
            </a:r>
            <a:r>
              <a:rPr lang="nl-BE" dirty="0"/>
              <a:t> </a:t>
            </a:r>
            <a:r>
              <a:rPr lang="nl-BE" dirty="0" err="1"/>
              <a:t>diapositive</a:t>
            </a:r>
            <a:r>
              <a:rPr lang="nl-BE" dirty="0"/>
              <a:t> </a:t>
            </a:r>
            <a:r>
              <a:rPr lang="nl-BE" dirty="0" err="1"/>
              <a:t>suivante</a:t>
            </a:r>
            <a:r>
              <a:rPr lang="nl-BE" dirty="0"/>
              <a:t>). </a:t>
            </a:r>
            <a:r>
              <a:rPr lang="nl-BE" dirty="0" err="1"/>
              <a:t>C’est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pâtissier</a:t>
            </a:r>
            <a:r>
              <a:rPr lang="nl-BE" dirty="0"/>
              <a:t> </a:t>
            </a:r>
            <a:r>
              <a:rPr lang="nl-BE" dirty="0" err="1"/>
              <a:t>très</a:t>
            </a:r>
            <a:r>
              <a:rPr lang="nl-BE" dirty="0"/>
              <a:t> </a:t>
            </a:r>
            <a:r>
              <a:rPr lang="nl-BE" dirty="0" err="1"/>
              <a:t>connu</a:t>
            </a:r>
            <a:r>
              <a:rPr lang="nl-BE" dirty="0"/>
              <a:t> en France, </a:t>
            </a:r>
            <a:r>
              <a:rPr lang="nl-BE" dirty="0" err="1"/>
              <a:t>qui</a:t>
            </a:r>
            <a:r>
              <a:rPr lang="nl-BE" dirty="0"/>
              <a:t> présente </a:t>
            </a:r>
            <a:r>
              <a:rPr lang="nl-BE" dirty="0" err="1"/>
              <a:t>aussi</a:t>
            </a:r>
            <a:r>
              <a:rPr lang="nl-BE" dirty="0"/>
              <a:t> des recettes à la </a:t>
            </a:r>
            <a:r>
              <a:rPr lang="nl-BE" dirty="0" err="1"/>
              <a:t>télé</a:t>
            </a:r>
            <a:r>
              <a:rPr lang="nl-BE" dirty="0"/>
              <a:t>. </a:t>
            </a:r>
            <a:r>
              <a:rPr lang="nl-BE" dirty="0" err="1"/>
              <a:t>Il</a:t>
            </a:r>
            <a:r>
              <a:rPr lang="nl-BE" dirty="0"/>
              <a:t> a </a:t>
            </a:r>
            <a:r>
              <a:rPr lang="nl-BE" dirty="0" err="1"/>
              <a:t>aussi</a:t>
            </a:r>
            <a:r>
              <a:rPr lang="nl-BE" dirty="0"/>
              <a:t> des </a:t>
            </a:r>
            <a:r>
              <a:rPr lang="nl-BE" dirty="0" err="1"/>
              <a:t>pâtisseries</a:t>
            </a:r>
            <a:r>
              <a:rPr lang="nl-BE" dirty="0"/>
              <a:t> à Paris, </a:t>
            </a:r>
            <a:r>
              <a:rPr lang="nl-BE" dirty="0" err="1"/>
              <a:t>où</a:t>
            </a:r>
            <a:r>
              <a:rPr lang="nl-BE" dirty="0"/>
              <a:t> on peut </a:t>
            </a:r>
            <a:r>
              <a:rPr lang="nl-BE" dirty="0" err="1"/>
              <a:t>goûter</a:t>
            </a:r>
            <a:r>
              <a:rPr lang="nl-BE" dirty="0"/>
              <a:t> </a:t>
            </a:r>
            <a:r>
              <a:rPr lang="nl-BE" dirty="0" err="1"/>
              <a:t>ses</a:t>
            </a:r>
            <a:r>
              <a:rPr lang="nl-BE" dirty="0"/>
              <a:t> mets exquis. </a:t>
            </a:r>
            <a:r>
              <a:rPr lang="nl-BE" dirty="0" err="1"/>
              <a:t>Utilisez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</a:t>
            </a:r>
            <a:r>
              <a:rPr lang="nl-BE" dirty="0" err="1"/>
              <a:t>casque</a:t>
            </a:r>
            <a:r>
              <a:rPr lang="nl-BE" dirty="0"/>
              <a:t> en </a:t>
            </a:r>
            <a:r>
              <a:rPr lang="nl-BE" dirty="0" err="1"/>
              <a:t>visionnant</a:t>
            </a:r>
            <a:r>
              <a:rPr lang="nl-BE" dirty="0"/>
              <a:t> !</a:t>
            </a:r>
          </a:p>
        </p:txBody>
      </p:sp>
      <p:pic>
        <p:nvPicPr>
          <p:cNvPr id="9220" name="Picture 4" descr="Afbeeldingsresultaat voor christophe michal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761" y="1864995"/>
            <a:ext cx="3255653" cy="444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Hoofdtelefoo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25616" y="6061711"/>
            <a:ext cx="442546" cy="4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461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QSEphCLYeU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12800" y="516600"/>
            <a:ext cx="7440000" cy="558000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1894750" y="6246070"/>
            <a:ext cx="80760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algn="ctr"/>
            <a:r>
              <a:rPr lang="nl-BE" dirty="0">
                <a:solidFill>
                  <a:schemeClr val="accent1"/>
                </a:solidFill>
              </a:rPr>
              <a:t>Si la vidéo ne </a:t>
            </a:r>
            <a:r>
              <a:rPr lang="nl-BE" dirty="0" err="1">
                <a:solidFill>
                  <a:schemeClr val="accent1"/>
                </a:solidFill>
              </a:rPr>
              <a:t>fonctionne</a:t>
            </a:r>
            <a:r>
              <a:rPr lang="nl-BE" dirty="0">
                <a:solidFill>
                  <a:schemeClr val="accent1"/>
                </a:solidFill>
              </a:rPr>
              <a:t> pas: </a:t>
            </a:r>
            <a:r>
              <a:rPr lang="nl-BE" dirty="0">
                <a:hlinkClick r:id="rId4"/>
              </a:rPr>
              <a:t>https://www.youtube.com/watch?v=QSEphCLYeU4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80584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amera, Film, Logo, Schiet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43000" y="1965960"/>
            <a:ext cx="2577834" cy="351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BE" dirty="0"/>
              <a:t>4.1 Fragment vidéo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107230" y="1965960"/>
            <a:ext cx="6524894" cy="4038600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5"/>
            </a:pP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essayez</a:t>
            </a:r>
            <a:r>
              <a:rPr lang="nl-BE" b="1" dirty="0"/>
              <a:t> en duo </a:t>
            </a:r>
            <a:r>
              <a:rPr lang="nl-BE" b="1" dirty="0" err="1"/>
              <a:t>votre</a:t>
            </a:r>
            <a:r>
              <a:rPr lang="nl-BE" b="1" dirty="0"/>
              <a:t> ‘show’.</a:t>
            </a:r>
          </a:p>
          <a:p>
            <a:pPr marL="274320" lvl="1" indent="0">
              <a:buNone/>
            </a:pPr>
            <a:r>
              <a:rPr lang="nl-BE" dirty="0" err="1"/>
              <a:t>Essayez</a:t>
            </a:r>
            <a:r>
              <a:rPr lang="nl-BE" dirty="0"/>
              <a:t> de </a:t>
            </a:r>
            <a:r>
              <a:rPr lang="nl-BE" dirty="0" err="1"/>
              <a:t>jouer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‘show de </a:t>
            </a:r>
            <a:r>
              <a:rPr lang="nl-BE" dirty="0" err="1"/>
              <a:t>télévision</a:t>
            </a:r>
            <a:r>
              <a:rPr lang="nl-BE" dirty="0"/>
              <a:t>’ en duo. </a:t>
            </a:r>
            <a:r>
              <a:rPr lang="nl-BE" dirty="0" err="1"/>
              <a:t>Faites</a:t>
            </a:r>
            <a:r>
              <a:rPr lang="nl-BE" dirty="0"/>
              <a:t> les gestes, </a:t>
            </a:r>
            <a:r>
              <a:rPr lang="nl-BE" dirty="0" err="1"/>
              <a:t>essayez</a:t>
            </a:r>
            <a:r>
              <a:rPr lang="nl-BE" dirty="0"/>
              <a:t> de </a:t>
            </a:r>
            <a:r>
              <a:rPr lang="nl-BE" dirty="0" err="1"/>
              <a:t>raconter</a:t>
            </a:r>
            <a:r>
              <a:rPr lang="nl-BE" dirty="0"/>
              <a:t> </a:t>
            </a:r>
            <a:r>
              <a:rPr lang="nl-BE" dirty="0" err="1"/>
              <a:t>ce</a:t>
            </a:r>
            <a:r>
              <a:rPr lang="nl-BE" dirty="0"/>
              <a:t> que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faites</a:t>
            </a:r>
            <a:r>
              <a:rPr lang="nl-BE" dirty="0"/>
              <a:t> à </a:t>
            </a:r>
            <a:r>
              <a:rPr lang="nl-BE" dirty="0" err="1"/>
              <a:t>l’aide</a:t>
            </a:r>
            <a:r>
              <a:rPr lang="nl-BE" dirty="0"/>
              <a:t> de </a:t>
            </a:r>
            <a:r>
              <a:rPr lang="nl-BE" dirty="0" err="1"/>
              <a:t>votre</a:t>
            </a:r>
            <a:r>
              <a:rPr lang="nl-BE" dirty="0"/>
              <a:t> résumé. </a:t>
            </a:r>
            <a:r>
              <a:rPr lang="nl-BE" dirty="0" err="1"/>
              <a:t>Soyez</a:t>
            </a:r>
            <a:r>
              <a:rPr lang="nl-BE" dirty="0"/>
              <a:t> </a:t>
            </a:r>
            <a:r>
              <a:rPr lang="nl-BE" dirty="0" err="1"/>
              <a:t>créatif</a:t>
            </a:r>
            <a:r>
              <a:rPr lang="nl-BE" dirty="0"/>
              <a:t> : </a:t>
            </a:r>
            <a:r>
              <a:rPr lang="nl-BE" dirty="0" err="1"/>
              <a:t>utilisez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</a:t>
            </a:r>
            <a:r>
              <a:rPr lang="nl-BE" dirty="0" err="1"/>
              <a:t>trousse</a:t>
            </a:r>
            <a:r>
              <a:rPr lang="nl-BE" dirty="0"/>
              <a:t> comme </a:t>
            </a:r>
            <a:r>
              <a:rPr lang="nl-BE" dirty="0" err="1"/>
              <a:t>casserole</a:t>
            </a:r>
            <a:r>
              <a:rPr lang="nl-BE" dirty="0"/>
              <a:t>, </a:t>
            </a:r>
            <a:r>
              <a:rPr lang="nl-BE" dirty="0" err="1"/>
              <a:t>votre</a:t>
            </a:r>
            <a:r>
              <a:rPr lang="nl-BE" dirty="0"/>
              <a:t> stylo </a:t>
            </a:r>
            <a:r>
              <a:rPr lang="nl-BE" dirty="0" err="1"/>
              <a:t>est</a:t>
            </a:r>
            <a:r>
              <a:rPr lang="nl-BE" dirty="0"/>
              <a:t> la garde, etc.</a:t>
            </a:r>
          </a:p>
          <a:p>
            <a:pPr marL="502920" indent="-457200">
              <a:buFont typeface="+mj-lt"/>
              <a:buAutoNum type="arabicPeriod" startAt="5"/>
            </a:pP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filmez</a:t>
            </a:r>
            <a:r>
              <a:rPr lang="nl-BE" b="1" dirty="0"/>
              <a:t> </a:t>
            </a:r>
            <a:r>
              <a:rPr lang="nl-BE" b="1" dirty="0" err="1"/>
              <a:t>votre</a:t>
            </a:r>
            <a:r>
              <a:rPr lang="nl-BE" b="1" dirty="0"/>
              <a:t> show.</a:t>
            </a:r>
          </a:p>
          <a:p>
            <a:pPr marL="274320" lvl="1" indent="0">
              <a:buNone/>
            </a:pPr>
            <a:r>
              <a:rPr lang="nl-BE" dirty="0"/>
              <a:t>Moment suprême : </a:t>
            </a:r>
            <a:r>
              <a:rPr lang="nl-BE" dirty="0" err="1"/>
              <a:t>filmez</a:t>
            </a:r>
            <a:r>
              <a:rPr lang="nl-BE" dirty="0"/>
              <a:t> </a:t>
            </a:r>
            <a:r>
              <a:rPr lang="nl-BE" dirty="0" err="1"/>
              <a:t>vous-même</a:t>
            </a:r>
            <a:r>
              <a:rPr lang="nl-BE" dirty="0"/>
              <a:t> et </a:t>
            </a:r>
            <a:r>
              <a:rPr lang="nl-BE" dirty="0" err="1"/>
              <a:t>votre</a:t>
            </a:r>
            <a:r>
              <a:rPr lang="nl-BE" dirty="0"/>
              <a:t> </a:t>
            </a:r>
            <a:r>
              <a:rPr lang="nl-BE" dirty="0" err="1"/>
              <a:t>partenaire</a:t>
            </a:r>
            <a:r>
              <a:rPr lang="nl-BE" dirty="0"/>
              <a:t> en </a:t>
            </a:r>
            <a:r>
              <a:rPr lang="nl-BE" dirty="0" err="1"/>
              <a:t>présentant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dessert. </a:t>
            </a:r>
            <a:r>
              <a:rPr lang="nl-BE" dirty="0" err="1"/>
              <a:t>Faites-le</a:t>
            </a:r>
            <a:r>
              <a:rPr lang="nl-BE" dirty="0"/>
              <a:t> à </a:t>
            </a:r>
            <a:r>
              <a:rPr lang="nl-BE" dirty="0" err="1"/>
              <a:t>l’aide</a:t>
            </a:r>
            <a:r>
              <a:rPr lang="nl-BE" dirty="0"/>
              <a:t> de </a:t>
            </a:r>
            <a:r>
              <a:rPr lang="nl-BE" dirty="0" err="1"/>
              <a:t>votre</a:t>
            </a:r>
            <a:r>
              <a:rPr lang="nl-BE" dirty="0"/>
              <a:t> portable </a:t>
            </a:r>
            <a:r>
              <a:rPr lang="nl-BE" dirty="0" err="1"/>
              <a:t>ou</a:t>
            </a:r>
            <a:r>
              <a:rPr lang="nl-BE" dirty="0"/>
              <a:t> de la webcam de </a:t>
            </a:r>
            <a:r>
              <a:rPr lang="nl-BE" dirty="0" err="1"/>
              <a:t>l’ordinateur</a:t>
            </a:r>
            <a:r>
              <a:rPr lang="nl-BE" dirty="0"/>
              <a:t>/de la </a:t>
            </a:r>
            <a:r>
              <a:rPr lang="nl-BE" dirty="0" err="1"/>
              <a:t>tablette</a:t>
            </a:r>
            <a:r>
              <a:rPr lang="nl-BE" dirty="0"/>
              <a:t>. Le fragment aura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durée</a:t>
            </a:r>
            <a:r>
              <a:rPr lang="nl-BE" dirty="0"/>
              <a:t> </a:t>
            </a:r>
            <a:r>
              <a:rPr lang="nl-BE" dirty="0" err="1"/>
              <a:t>d’environ</a:t>
            </a:r>
            <a:r>
              <a:rPr lang="nl-BE" dirty="0"/>
              <a:t> 5 minutes.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00881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4.2 Présentation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4038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BE" i="1" dirty="0"/>
              <a:t>Pour la </a:t>
            </a:r>
            <a:r>
              <a:rPr lang="nl-BE" i="1" dirty="0" err="1"/>
              <a:t>présentation</a:t>
            </a:r>
            <a:r>
              <a:rPr lang="nl-BE" i="1" dirty="0"/>
              <a:t> </a:t>
            </a:r>
            <a:r>
              <a:rPr lang="nl-BE" i="1" dirty="0" err="1"/>
              <a:t>vous</a:t>
            </a:r>
            <a:r>
              <a:rPr lang="nl-BE" i="1" dirty="0"/>
              <a:t> </a:t>
            </a:r>
            <a:r>
              <a:rPr lang="nl-BE" i="1" dirty="0" err="1"/>
              <a:t>allez</a:t>
            </a:r>
            <a:r>
              <a:rPr lang="nl-BE" i="1" dirty="0"/>
              <a:t> </a:t>
            </a:r>
            <a:r>
              <a:rPr lang="nl-BE" i="1" dirty="0" err="1"/>
              <a:t>parcourir</a:t>
            </a:r>
            <a:r>
              <a:rPr lang="nl-BE" i="1" dirty="0"/>
              <a:t> les 4 </a:t>
            </a:r>
            <a:r>
              <a:rPr lang="nl-BE" i="1" dirty="0" err="1"/>
              <a:t>étapes</a:t>
            </a:r>
            <a:r>
              <a:rPr lang="nl-BE" i="1" dirty="0"/>
              <a:t> </a:t>
            </a:r>
            <a:r>
              <a:rPr lang="nl-BE" i="1" dirty="0" err="1"/>
              <a:t>suivantes</a:t>
            </a:r>
            <a:r>
              <a:rPr lang="nl-BE" i="1" dirty="0"/>
              <a:t> :</a:t>
            </a:r>
            <a:endParaRPr lang="nl-BE" b="1" dirty="0"/>
          </a:p>
          <a:p>
            <a:pPr marL="502920" indent="-457200">
              <a:buAutoNum type="arabicPeriod"/>
            </a:pP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écrivez</a:t>
            </a:r>
            <a:r>
              <a:rPr lang="nl-BE" b="1" dirty="0"/>
              <a:t> </a:t>
            </a:r>
            <a:r>
              <a:rPr lang="nl-BE" b="1" dirty="0" err="1"/>
              <a:t>une</a:t>
            </a:r>
            <a:r>
              <a:rPr lang="nl-BE" b="1" dirty="0"/>
              <a:t> </a:t>
            </a:r>
            <a:r>
              <a:rPr lang="nl-BE" b="1" dirty="0" err="1"/>
              <a:t>introduction</a:t>
            </a:r>
            <a:r>
              <a:rPr lang="nl-BE" b="1" dirty="0"/>
              <a:t> à </a:t>
            </a:r>
            <a:r>
              <a:rPr lang="nl-BE" b="1" dirty="0" err="1"/>
              <a:t>votre</a:t>
            </a:r>
            <a:r>
              <a:rPr lang="nl-BE" b="1" dirty="0"/>
              <a:t> fragment vidéo.</a:t>
            </a:r>
          </a:p>
          <a:p>
            <a:pPr marL="274320" lvl="1" indent="0">
              <a:buNone/>
            </a:pPr>
            <a:r>
              <a:rPr lang="nl-BE" dirty="0" err="1"/>
              <a:t>Écrivez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petite</a:t>
            </a:r>
            <a:r>
              <a:rPr lang="nl-BE" dirty="0"/>
              <a:t> </a:t>
            </a:r>
            <a:r>
              <a:rPr lang="nl-BE" dirty="0" err="1"/>
              <a:t>introduction</a:t>
            </a:r>
            <a:r>
              <a:rPr lang="nl-BE" dirty="0"/>
              <a:t> </a:t>
            </a:r>
            <a:r>
              <a:rPr lang="nl-BE" dirty="0" err="1"/>
              <a:t>qui</a:t>
            </a:r>
            <a:r>
              <a:rPr lang="nl-BE" dirty="0"/>
              <a:t> se présente en </a:t>
            </a:r>
            <a:r>
              <a:rPr lang="nl-BE" dirty="0" err="1"/>
              <a:t>environ</a:t>
            </a:r>
            <a:r>
              <a:rPr lang="nl-BE" dirty="0"/>
              <a:t> 2 minutes dans </a:t>
            </a:r>
            <a:r>
              <a:rPr lang="nl-BE" dirty="0" err="1"/>
              <a:t>laquelle</a:t>
            </a:r>
            <a:r>
              <a:rPr lang="nl-BE" dirty="0"/>
              <a:t>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présentez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dessert : </a:t>
            </a:r>
            <a:r>
              <a:rPr lang="nl-BE" dirty="0" err="1"/>
              <a:t>quelle</a:t>
            </a:r>
            <a:r>
              <a:rPr lang="nl-BE" dirty="0"/>
              <a:t> </a:t>
            </a:r>
            <a:r>
              <a:rPr lang="nl-BE" dirty="0" err="1"/>
              <a:t>est</a:t>
            </a:r>
            <a:r>
              <a:rPr lang="nl-BE" dirty="0"/>
              <a:t> la </a:t>
            </a:r>
            <a:r>
              <a:rPr lang="nl-BE" dirty="0" err="1"/>
              <a:t>provenance</a:t>
            </a:r>
            <a:r>
              <a:rPr lang="nl-BE" dirty="0"/>
              <a:t> de </a:t>
            </a:r>
            <a:r>
              <a:rPr lang="nl-BE" dirty="0" err="1"/>
              <a:t>ce</a:t>
            </a:r>
            <a:r>
              <a:rPr lang="nl-BE" dirty="0"/>
              <a:t> dessert, </a:t>
            </a:r>
            <a:r>
              <a:rPr lang="nl-BE" dirty="0" err="1"/>
              <a:t>quels</a:t>
            </a:r>
            <a:r>
              <a:rPr lang="nl-BE" dirty="0"/>
              <a:t> </a:t>
            </a:r>
            <a:r>
              <a:rPr lang="nl-BE" dirty="0" err="1"/>
              <a:t>sont</a:t>
            </a:r>
            <a:r>
              <a:rPr lang="nl-BE" dirty="0"/>
              <a:t> les </a:t>
            </a:r>
            <a:r>
              <a:rPr lang="nl-BE" dirty="0" err="1"/>
              <a:t>ingrédients</a:t>
            </a:r>
            <a:r>
              <a:rPr lang="nl-BE" dirty="0"/>
              <a:t> </a:t>
            </a:r>
            <a:r>
              <a:rPr lang="nl-BE" dirty="0" err="1"/>
              <a:t>principaux</a:t>
            </a:r>
            <a:r>
              <a:rPr lang="nl-BE" dirty="0"/>
              <a:t> de </a:t>
            </a:r>
            <a:r>
              <a:rPr lang="nl-BE" dirty="0" err="1"/>
              <a:t>votre</a:t>
            </a:r>
            <a:r>
              <a:rPr lang="nl-BE" dirty="0"/>
              <a:t> </a:t>
            </a:r>
            <a:r>
              <a:rPr lang="nl-BE" dirty="0" err="1"/>
              <a:t>création</a:t>
            </a:r>
            <a:r>
              <a:rPr lang="nl-BE" dirty="0"/>
              <a:t>, </a:t>
            </a:r>
            <a:r>
              <a:rPr lang="nl-BE" dirty="0" err="1"/>
              <a:t>le</a:t>
            </a:r>
            <a:r>
              <a:rPr lang="nl-BE" dirty="0"/>
              <a:t> dessert a-t-</a:t>
            </a:r>
            <a:r>
              <a:rPr lang="nl-BE" dirty="0" err="1"/>
              <a:t>il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histoire</a:t>
            </a:r>
            <a:r>
              <a:rPr lang="nl-BE" dirty="0"/>
              <a:t> à </a:t>
            </a:r>
            <a:r>
              <a:rPr lang="nl-BE" dirty="0" err="1"/>
              <a:t>raconter</a:t>
            </a:r>
            <a:r>
              <a:rPr lang="nl-BE" dirty="0"/>
              <a:t>, etc. </a:t>
            </a:r>
          </a:p>
          <a:p>
            <a:pPr marL="502920" indent="-457200">
              <a:buAutoNum type="arabicPeriod"/>
            </a:pP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préparez</a:t>
            </a:r>
            <a:r>
              <a:rPr lang="nl-BE" b="1" dirty="0"/>
              <a:t> </a:t>
            </a:r>
            <a:r>
              <a:rPr lang="nl-BE" b="1" dirty="0" err="1"/>
              <a:t>le</a:t>
            </a:r>
            <a:r>
              <a:rPr lang="nl-BE" b="1" dirty="0"/>
              <a:t> dessert à la maison OU </a:t>
            </a: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recherchez</a:t>
            </a:r>
            <a:r>
              <a:rPr lang="nl-BE" b="1" dirty="0"/>
              <a:t> </a:t>
            </a:r>
            <a:r>
              <a:rPr lang="nl-BE" b="1" dirty="0" err="1"/>
              <a:t>une</a:t>
            </a:r>
            <a:r>
              <a:rPr lang="nl-BE" b="1" dirty="0"/>
              <a:t> </a:t>
            </a:r>
            <a:r>
              <a:rPr lang="nl-BE" b="1" dirty="0" err="1"/>
              <a:t>photo</a:t>
            </a:r>
            <a:r>
              <a:rPr lang="nl-BE" b="1" dirty="0"/>
              <a:t> </a:t>
            </a:r>
            <a:r>
              <a:rPr lang="nl-BE" b="1" dirty="0" err="1"/>
              <a:t>claire</a:t>
            </a:r>
            <a:r>
              <a:rPr lang="nl-BE" b="1" dirty="0"/>
              <a:t> de </a:t>
            </a:r>
            <a:r>
              <a:rPr lang="nl-BE" b="1" dirty="0" err="1"/>
              <a:t>votre</a:t>
            </a:r>
            <a:r>
              <a:rPr lang="nl-BE" b="1" dirty="0"/>
              <a:t> dessert.</a:t>
            </a:r>
          </a:p>
          <a:p>
            <a:pPr marL="274320" lvl="1" indent="0">
              <a:buNone/>
            </a:pPr>
            <a:r>
              <a:rPr lang="nl-BE" dirty="0"/>
              <a:t>Si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avez</a:t>
            </a:r>
            <a:r>
              <a:rPr lang="nl-BE" dirty="0"/>
              <a:t> </a:t>
            </a:r>
            <a:r>
              <a:rPr lang="nl-BE" dirty="0" err="1"/>
              <a:t>envie</a:t>
            </a:r>
            <a:r>
              <a:rPr lang="nl-BE" dirty="0"/>
              <a:t> de </a:t>
            </a:r>
            <a:r>
              <a:rPr lang="nl-BE" dirty="0" err="1"/>
              <a:t>cuisiner</a:t>
            </a:r>
            <a:r>
              <a:rPr lang="nl-BE" dirty="0"/>
              <a:t> </a:t>
            </a:r>
            <a:r>
              <a:rPr lang="nl-BE" dirty="0" err="1"/>
              <a:t>effectivement</a:t>
            </a:r>
            <a:r>
              <a:rPr lang="nl-BE" dirty="0"/>
              <a:t>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pouvez</a:t>
            </a:r>
            <a:r>
              <a:rPr lang="nl-BE" dirty="0"/>
              <a:t> </a:t>
            </a:r>
            <a:r>
              <a:rPr lang="nl-BE" dirty="0" err="1"/>
              <a:t>préparer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dessert à la maison et </a:t>
            </a:r>
            <a:r>
              <a:rPr lang="nl-BE" dirty="0" err="1"/>
              <a:t>l’apporter</a:t>
            </a:r>
            <a:r>
              <a:rPr lang="nl-BE" dirty="0"/>
              <a:t> pour vos </a:t>
            </a:r>
            <a:r>
              <a:rPr lang="nl-BE" dirty="0" err="1"/>
              <a:t>camarades</a:t>
            </a:r>
            <a:r>
              <a:rPr lang="nl-BE" dirty="0"/>
              <a:t> de </a:t>
            </a:r>
            <a:r>
              <a:rPr lang="nl-BE" dirty="0" err="1"/>
              <a:t>classe</a:t>
            </a:r>
            <a:r>
              <a:rPr lang="nl-BE" dirty="0"/>
              <a:t> (et pour </a:t>
            </a:r>
            <a:r>
              <a:rPr lang="nl-BE" dirty="0" err="1"/>
              <a:t>votre</a:t>
            </a:r>
            <a:r>
              <a:rPr lang="nl-BE" dirty="0"/>
              <a:t> </a:t>
            </a:r>
            <a:r>
              <a:rPr lang="nl-BE" dirty="0" err="1"/>
              <a:t>professeur</a:t>
            </a:r>
            <a:r>
              <a:rPr lang="nl-BE" dirty="0"/>
              <a:t>, </a:t>
            </a:r>
            <a:r>
              <a:rPr lang="nl-BE" dirty="0" err="1"/>
              <a:t>bien</a:t>
            </a:r>
            <a:r>
              <a:rPr lang="nl-BE" dirty="0"/>
              <a:t> </a:t>
            </a:r>
            <a:r>
              <a:rPr lang="nl-BE" dirty="0" err="1"/>
              <a:t>sûr</a:t>
            </a:r>
            <a:r>
              <a:rPr lang="nl-BE" dirty="0"/>
              <a:t>       ). Ce </a:t>
            </a:r>
            <a:r>
              <a:rPr lang="nl-BE" dirty="0" err="1"/>
              <a:t>n’est</a:t>
            </a:r>
            <a:r>
              <a:rPr lang="nl-BE" dirty="0"/>
              <a:t> pas </a:t>
            </a:r>
            <a:r>
              <a:rPr lang="nl-BE" dirty="0" smtClean="0"/>
              <a:t>obligatoire!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n’obtiendrez</a:t>
            </a:r>
            <a:r>
              <a:rPr lang="nl-BE" dirty="0"/>
              <a:t> pas plus de points. Si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n’allez</a:t>
            </a:r>
            <a:r>
              <a:rPr lang="nl-BE" dirty="0"/>
              <a:t> pas </a:t>
            </a:r>
            <a:r>
              <a:rPr lang="nl-BE" dirty="0" err="1"/>
              <a:t>cuisiner</a:t>
            </a:r>
            <a:r>
              <a:rPr lang="nl-BE" dirty="0"/>
              <a:t>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cherchez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bonne</a:t>
            </a:r>
            <a:r>
              <a:rPr lang="nl-BE" dirty="0"/>
              <a:t> </a:t>
            </a:r>
            <a:r>
              <a:rPr lang="nl-BE" dirty="0" err="1"/>
              <a:t>photo</a:t>
            </a:r>
            <a:r>
              <a:rPr lang="nl-BE" dirty="0"/>
              <a:t> de </a:t>
            </a:r>
            <a:r>
              <a:rPr lang="nl-BE" dirty="0" err="1"/>
              <a:t>votre</a:t>
            </a:r>
            <a:r>
              <a:rPr lang="nl-BE" dirty="0"/>
              <a:t> dessert et </a:t>
            </a:r>
            <a:r>
              <a:rPr lang="nl-BE" dirty="0" err="1"/>
              <a:t>vous</a:t>
            </a:r>
            <a:r>
              <a:rPr lang="nl-BE" dirty="0"/>
              <a:t> la </a:t>
            </a:r>
            <a:r>
              <a:rPr lang="nl-BE" dirty="0" err="1"/>
              <a:t>mettez</a:t>
            </a:r>
            <a:r>
              <a:rPr lang="nl-BE" dirty="0"/>
              <a:t> en PowerPoint, </a:t>
            </a:r>
            <a:r>
              <a:rPr lang="nl-BE" dirty="0" err="1"/>
              <a:t>afin</a:t>
            </a:r>
            <a:r>
              <a:rPr lang="nl-BE" dirty="0"/>
              <a:t> de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pouvoir</a:t>
            </a:r>
            <a:r>
              <a:rPr lang="nl-BE" dirty="0"/>
              <a:t> </a:t>
            </a:r>
            <a:r>
              <a:rPr lang="nl-BE" dirty="0" err="1"/>
              <a:t>montrer</a:t>
            </a:r>
            <a:r>
              <a:rPr lang="nl-BE" dirty="0"/>
              <a:t> à vos </a:t>
            </a:r>
            <a:r>
              <a:rPr lang="nl-BE" dirty="0" err="1"/>
              <a:t>camarades</a:t>
            </a:r>
            <a:r>
              <a:rPr lang="nl-BE" dirty="0"/>
              <a:t> de </a:t>
            </a:r>
            <a:r>
              <a:rPr lang="nl-BE" dirty="0" err="1"/>
              <a:t>classe</a:t>
            </a:r>
            <a:r>
              <a:rPr lang="nl-BE" dirty="0"/>
              <a:t> pendant la </a:t>
            </a:r>
            <a:r>
              <a:rPr lang="nl-BE" dirty="0" err="1"/>
              <a:t>présentation</a:t>
            </a:r>
            <a:r>
              <a:rPr lang="nl-BE" dirty="0"/>
              <a:t>.  </a:t>
            </a:r>
          </a:p>
          <a:p>
            <a:endParaRPr lang="nl-BE" dirty="0"/>
          </a:p>
        </p:txBody>
      </p:sp>
      <p:pic>
        <p:nvPicPr>
          <p:cNvPr id="2054" name="Picture 6" descr="Afbeeldingsresultaat voor smiley knipoog facebo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05331" y="4870940"/>
            <a:ext cx="277324" cy="27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obbelstenen, Games, Game, Zes, Dubbelzijdig, Gezicht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85"/>
          <a:stretch/>
        </p:blipFill>
        <p:spPr bwMode="auto">
          <a:xfrm>
            <a:off x="8404751" y="1534160"/>
            <a:ext cx="1828800" cy="136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090266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BE"/>
              <a:t>4.2 Présentation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400"/>
            <a:ext cx="6693061" cy="4038600"/>
          </a:xfrm>
        </p:spPr>
        <p:txBody>
          <a:bodyPr>
            <a:normAutofit/>
          </a:bodyPr>
          <a:lstStyle/>
          <a:p>
            <a:pPr marL="502920" indent="-457200">
              <a:lnSpc>
                <a:spcPct val="80000"/>
              </a:lnSpc>
              <a:buFont typeface="+mj-lt"/>
              <a:buAutoNum type="arabicPeriod" startAt="3"/>
            </a:pPr>
            <a:r>
              <a:rPr lang="nl-BE" b="1" dirty="0" err="1"/>
              <a:t>Vous</a:t>
            </a:r>
            <a:r>
              <a:rPr lang="nl-BE" b="1" dirty="0"/>
              <a:t> </a:t>
            </a:r>
            <a:r>
              <a:rPr lang="nl-BE" b="1" dirty="0" err="1"/>
              <a:t>repartez</a:t>
            </a:r>
            <a:r>
              <a:rPr lang="nl-BE" b="1" dirty="0"/>
              <a:t> les </a:t>
            </a:r>
            <a:r>
              <a:rPr lang="nl-BE" b="1" dirty="0" err="1"/>
              <a:t>choses</a:t>
            </a:r>
            <a:r>
              <a:rPr lang="nl-BE" b="1" dirty="0"/>
              <a:t> à </a:t>
            </a:r>
            <a:r>
              <a:rPr lang="nl-BE" b="1" dirty="0" err="1"/>
              <a:t>dire</a:t>
            </a:r>
            <a:r>
              <a:rPr lang="nl-BE" b="1" dirty="0"/>
              <a:t>.</a:t>
            </a:r>
          </a:p>
          <a:p>
            <a:pPr marL="274320" lvl="1" indent="0">
              <a:lnSpc>
                <a:spcPct val="80000"/>
              </a:lnSpc>
              <a:buNone/>
            </a:pPr>
            <a:r>
              <a:rPr lang="nl-BE" dirty="0" err="1"/>
              <a:t>Repartez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texte</a:t>
            </a:r>
            <a:r>
              <a:rPr lang="nl-BE" dirty="0"/>
              <a:t> à </a:t>
            </a:r>
            <a:r>
              <a:rPr lang="nl-BE" dirty="0" err="1"/>
              <a:t>dire</a:t>
            </a:r>
            <a:r>
              <a:rPr lang="nl-BE" dirty="0"/>
              <a:t> (</a:t>
            </a:r>
            <a:r>
              <a:rPr lang="nl-BE" dirty="0" err="1"/>
              <a:t>l’introduction</a:t>
            </a:r>
            <a:r>
              <a:rPr lang="nl-BE" dirty="0"/>
              <a:t> et </a:t>
            </a:r>
            <a:r>
              <a:rPr lang="nl-BE" dirty="0" err="1"/>
              <a:t>éventuellement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explication</a:t>
            </a:r>
            <a:r>
              <a:rPr lang="nl-BE" dirty="0"/>
              <a:t> </a:t>
            </a:r>
            <a:r>
              <a:rPr lang="nl-BE" dirty="0" err="1"/>
              <a:t>sur</a:t>
            </a:r>
            <a:r>
              <a:rPr lang="nl-BE" dirty="0"/>
              <a:t> la </a:t>
            </a:r>
            <a:r>
              <a:rPr lang="nl-BE" dirty="0" err="1"/>
              <a:t>photo</a:t>
            </a:r>
            <a:r>
              <a:rPr lang="nl-BE" dirty="0"/>
              <a:t> </a:t>
            </a:r>
            <a:r>
              <a:rPr lang="nl-BE" dirty="0" err="1"/>
              <a:t>montrée</a:t>
            </a:r>
            <a:r>
              <a:rPr lang="nl-BE" dirty="0"/>
              <a:t>) </a:t>
            </a:r>
            <a:r>
              <a:rPr lang="nl-BE" dirty="0" err="1"/>
              <a:t>entre</a:t>
            </a:r>
            <a:r>
              <a:rPr lang="nl-BE" dirty="0"/>
              <a:t> </a:t>
            </a:r>
            <a:r>
              <a:rPr lang="nl-BE" dirty="0" err="1"/>
              <a:t>vous</a:t>
            </a:r>
            <a:r>
              <a:rPr lang="nl-BE" dirty="0"/>
              <a:t> et </a:t>
            </a:r>
            <a:r>
              <a:rPr lang="nl-BE" dirty="0" err="1"/>
              <a:t>votre</a:t>
            </a:r>
            <a:r>
              <a:rPr lang="nl-BE" dirty="0"/>
              <a:t> </a:t>
            </a:r>
            <a:r>
              <a:rPr lang="nl-BE" dirty="0" err="1"/>
              <a:t>partenaire</a:t>
            </a:r>
            <a:r>
              <a:rPr lang="nl-BE" dirty="0"/>
              <a:t>. </a:t>
            </a:r>
            <a:r>
              <a:rPr lang="nl-BE" dirty="0" err="1"/>
              <a:t>Faites</a:t>
            </a:r>
            <a:r>
              <a:rPr lang="nl-BE" dirty="0"/>
              <a:t> attention à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division</a:t>
            </a:r>
            <a:r>
              <a:rPr lang="nl-BE" dirty="0"/>
              <a:t> </a:t>
            </a:r>
            <a:r>
              <a:rPr lang="nl-BE" dirty="0" err="1"/>
              <a:t>honnête</a:t>
            </a:r>
            <a:r>
              <a:rPr lang="nl-BE" dirty="0"/>
              <a:t>. </a:t>
            </a:r>
          </a:p>
          <a:p>
            <a:pPr marL="502920" indent="-457200">
              <a:lnSpc>
                <a:spcPct val="80000"/>
              </a:lnSpc>
              <a:buAutoNum type="arabicPeriod" startAt="3"/>
            </a:pPr>
            <a:r>
              <a:rPr lang="nl-BE" b="1" dirty="0"/>
              <a:t>La </a:t>
            </a:r>
            <a:r>
              <a:rPr lang="nl-BE" b="1" dirty="0" err="1"/>
              <a:t>présentation</a:t>
            </a:r>
            <a:r>
              <a:rPr lang="nl-BE" b="1" dirty="0"/>
              <a:t>.</a:t>
            </a:r>
          </a:p>
          <a:p>
            <a:pPr marL="274320" lvl="1" indent="0">
              <a:lnSpc>
                <a:spcPct val="80000"/>
              </a:lnSpc>
              <a:buNone/>
            </a:pPr>
            <a:r>
              <a:rPr lang="nl-BE" dirty="0" err="1"/>
              <a:t>Préparez-vous</a:t>
            </a:r>
            <a:r>
              <a:rPr lang="nl-BE" dirty="0"/>
              <a:t> </a:t>
            </a:r>
            <a:r>
              <a:rPr lang="nl-BE" dirty="0" err="1"/>
              <a:t>bien</a:t>
            </a:r>
            <a:r>
              <a:rPr lang="nl-BE" dirty="0"/>
              <a:t> : </a:t>
            </a:r>
            <a:r>
              <a:rPr lang="nl-BE" dirty="0" err="1"/>
              <a:t>entraînez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</a:t>
            </a:r>
            <a:r>
              <a:rPr lang="nl-BE" dirty="0" err="1"/>
              <a:t>texte</a:t>
            </a:r>
            <a:r>
              <a:rPr lang="nl-BE" dirty="0"/>
              <a:t> (</a:t>
            </a:r>
            <a:r>
              <a:rPr lang="nl-BE" dirty="0" err="1"/>
              <a:t>faites-le</a:t>
            </a:r>
            <a:r>
              <a:rPr lang="nl-BE" dirty="0"/>
              <a:t> par </a:t>
            </a:r>
            <a:r>
              <a:rPr lang="nl-BE" dirty="0" err="1"/>
              <a:t>exemple</a:t>
            </a:r>
            <a:r>
              <a:rPr lang="nl-BE" dirty="0"/>
              <a:t> </a:t>
            </a:r>
            <a:r>
              <a:rPr lang="nl-BE" dirty="0" err="1"/>
              <a:t>devant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miroir</a:t>
            </a:r>
            <a:r>
              <a:rPr lang="nl-BE" dirty="0"/>
              <a:t>), </a:t>
            </a:r>
            <a:r>
              <a:rPr lang="nl-BE" dirty="0" err="1"/>
              <a:t>essayez</a:t>
            </a:r>
            <a:r>
              <a:rPr lang="nl-BE" dirty="0"/>
              <a:t> si </a:t>
            </a:r>
            <a:r>
              <a:rPr lang="nl-BE" dirty="0" err="1"/>
              <a:t>le</a:t>
            </a:r>
            <a:r>
              <a:rPr lang="nl-BE" dirty="0"/>
              <a:t> fragment vidéo </a:t>
            </a:r>
            <a:r>
              <a:rPr lang="nl-BE" dirty="0" err="1"/>
              <a:t>fonctionne</a:t>
            </a:r>
            <a:r>
              <a:rPr lang="nl-BE" dirty="0"/>
              <a:t>, </a:t>
            </a:r>
            <a:r>
              <a:rPr lang="nl-BE" dirty="0" err="1"/>
              <a:t>essayez</a:t>
            </a:r>
            <a:r>
              <a:rPr lang="nl-BE" dirty="0"/>
              <a:t> si </a:t>
            </a:r>
            <a:r>
              <a:rPr lang="nl-BE" dirty="0" err="1"/>
              <a:t>votre</a:t>
            </a:r>
            <a:r>
              <a:rPr lang="nl-BE" dirty="0"/>
              <a:t> PowerPoint marche </a:t>
            </a:r>
            <a:r>
              <a:rPr lang="nl-BE" dirty="0" err="1"/>
              <a:t>ou</a:t>
            </a:r>
            <a:r>
              <a:rPr lang="nl-BE" dirty="0"/>
              <a:t> </a:t>
            </a:r>
            <a:r>
              <a:rPr lang="nl-BE" dirty="0" err="1"/>
              <a:t>apportez</a:t>
            </a:r>
            <a:r>
              <a:rPr lang="nl-BE" dirty="0"/>
              <a:t> des </a:t>
            </a:r>
            <a:r>
              <a:rPr lang="nl-BE" dirty="0" err="1"/>
              <a:t>serviettes</a:t>
            </a:r>
            <a:r>
              <a:rPr lang="nl-BE" dirty="0"/>
              <a:t> et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couteau</a:t>
            </a:r>
            <a:r>
              <a:rPr lang="nl-BE" dirty="0"/>
              <a:t> si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allez</a:t>
            </a:r>
            <a:r>
              <a:rPr lang="nl-BE" dirty="0"/>
              <a:t> faire </a:t>
            </a:r>
            <a:r>
              <a:rPr lang="nl-BE" dirty="0" err="1"/>
              <a:t>goûter</a:t>
            </a:r>
            <a:r>
              <a:rPr lang="nl-BE" dirty="0"/>
              <a:t>.</a:t>
            </a:r>
          </a:p>
          <a:p>
            <a:pPr marL="274320" lvl="1" indent="0">
              <a:lnSpc>
                <a:spcPct val="80000"/>
              </a:lnSpc>
              <a:buNone/>
            </a:pP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présentez</a:t>
            </a:r>
            <a:r>
              <a:rPr lang="nl-BE" dirty="0"/>
              <a:t> </a:t>
            </a:r>
            <a:r>
              <a:rPr lang="nl-BE" dirty="0" err="1"/>
              <a:t>l’introduction</a:t>
            </a:r>
            <a:r>
              <a:rPr lang="nl-BE" dirty="0"/>
              <a:t> et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montrez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vidéo. </a:t>
            </a:r>
          </a:p>
          <a:p>
            <a:pPr marL="274320" lvl="1" indent="0">
              <a:lnSpc>
                <a:spcPct val="50000"/>
              </a:lnSpc>
              <a:buNone/>
            </a:pP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faites</a:t>
            </a:r>
            <a:r>
              <a:rPr lang="nl-BE" dirty="0"/>
              <a:t> </a:t>
            </a:r>
            <a:r>
              <a:rPr lang="nl-BE" dirty="0" err="1"/>
              <a:t>goûter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dessert à vos </a:t>
            </a:r>
            <a:r>
              <a:rPr lang="nl-BE" dirty="0" err="1"/>
              <a:t>camarades</a:t>
            </a:r>
            <a:r>
              <a:rPr lang="nl-BE" dirty="0"/>
              <a:t> de </a:t>
            </a:r>
            <a:r>
              <a:rPr lang="nl-BE" dirty="0" err="1"/>
              <a:t>classe</a:t>
            </a:r>
            <a:r>
              <a:rPr lang="nl-BE" dirty="0"/>
              <a:t> </a:t>
            </a:r>
          </a:p>
          <a:p>
            <a:pPr marL="274320" lvl="1" indent="0">
              <a:lnSpc>
                <a:spcPct val="50000"/>
              </a:lnSpc>
              <a:buNone/>
            </a:pPr>
            <a:r>
              <a:rPr lang="nl-BE" dirty="0"/>
              <a:t>OU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montrez</a:t>
            </a:r>
            <a:r>
              <a:rPr lang="nl-BE" dirty="0"/>
              <a:t> la </a:t>
            </a:r>
            <a:r>
              <a:rPr lang="nl-BE" dirty="0" err="1"/>
              <a:t>photo</a:t>
            </a:r>
            <a:r>
              <a:rPr lang="nl-BE" dirty="0"/>
              <a:t>.</a:t>
            </a:r>
          </a:p>
        </p:txBody>
      </p:sp>
      <p:pic>
        <p:nvPicPr>
          <p:cNvPr id="12294" name="Picture 6" descr="High Five, Figuur, Man, Bla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555" y="2457450"/>
            <a:ext cx="337185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99984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Les </a:t>
            </a:r>
            <a:r>
              <a:rPr lang="nl-BE" dirty="0" err="1"/>
              <a:t>parties</a:t>
            </a:r>
            <a:r>
              <a:rPr lang="nl-BE" dirty="0"/>
              <a:t> de </a:t>
            </a:r>
            <a:r>
              <a:rPr lang="nl-BE" dirty="0" err="1"/>
              <a:t>cette</a:t>
            </a:r>
            <a:r>
              <a:rPr lang="nl-BE" dirty="0"/>
              <a:t> </a:t>
            </a:r>
            <a:r>
              <a:rPr lang="nl-BE" dirty="0" err="1"/>
              <a:t>webquest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0" indent="-476250">
              <a:buFontTx/>
              <a:buAutoNum type="arabicPeriod"/>
            </a:pPr>
            <a:r>
              <a:rPr lang="es-ES" altLang="nl-BE" dirty="0"/>
              <a:t>L’introduction</a:t>
            </a:r>
          </a:p>
          <a:p>
            <a:pPr marL="476250" indent="-476250">
              <a:buFontTx/>
              <a:buAutoNum type="arabicPeriod"/>
            </a:pPr>
            <a:r>
              <a:rPr lang="es-ES" altLang="nl-BE" dirty="0"/>
              <a:t>La tâche</a:t>
            </a:r>
          </a:p>
          <a:p>
            <a:pPr marL="476250" indent="-476250">
              <a:buFontTx/>
              <a:buAutoNum type="arabicPeriod"/>
            </a:pPr>
            <a:r>
              <a:rPr lang="es-ES" altLang="nl-BE" dirty="0"/>
              <a:t>Les objectifs</a:t>
            </a:r>
          </a:p>
          <a:p>
            <a:pPr marL="476250" indent="-476250">
              <a:buFontTx/>
              <a:buAutoNum type="arabicPeriod"/>
            </a:pPr>
            <a:r>
              <a:rPr lang="es-ES" altLang="nl-BE" dirty="0"/>
              <a:t>Le processus</a:t>
            </a:r>
          </a:p>
          <a:p>
            <a:pPr marL="476250" indent="-476250">
              <a:buFontTx/>
              <a:buAutoNum type="arabicPeriod"/>
            </a:pPr>
            <a:r>
              <a:rPr lang="es-ES" altLang="nl-BE" dirty="0"/>
              <a:t>Les ressources</a:t>
            </a:r>
          </a:p>
          <a:p>
            <a:pPr marL="476250" indent="-476250">
              <a:buFontTx/>
              <a:buAutoNum type="arabicPeriod"/>
            </a:pPr>
            <a:r>
              <a:rPr lang="es-ES" altLang="nl-BE" dirty="0"/>
              <a:t>L’évaluation</a:t>
            </a:r>
          </a:p>
          <a:p>
            <a:pPr marL="476250" indent="-476250">
              <a:buFontTx/>
              <a:buAutoNum type="arabicPeriod"/>
            </a:pPr>
            <a:r>
              <a:rPr lang="es-ES" altLang="nl-BE" dirty="0"/>
              <a:t>La conclusion</a:t>
            </a:r>
          </a:p>
          <a:p>
            <a:endParaRPr lang="nl-BE" dirty="0"/>
          </a:p>
        </p:txBody>
      </p:sp>
      <p:pic>
        <p:nvPicPr>
          <p:cNvPr id="15362" name="Picture 2" descr="Puzzel, Samenwerking, Samen, Verbindi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1891029"/>
            <a:ext cx="4259471" cy="425947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185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5. </a:t>
            </a:r>
            <a:r>
              <a:rPr lang="nl-BE" sz="6600" dirty="0"/>
              <a:t>Les ressources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Quels</a:t>
            </a:r>
            <a:r>
              <a:rPr lang="nl-BE" dirty="0"/>
              <a:t> sites web </a:t>
            </a:r>
            <a:r>
              <a:rPr lang="nl-BE" dirty="0" err="1"/>
              <a:t>devez-vous</a:t>
            </a:r>
            <a:r>
              <a:rPr lang="nl-BE" dirty="0"/>
              <a:t> </a:t>
            </a:r>
            <a:r>
              <a:rPr lang="nl-BE" dirty="0" err="1"/>
              <a:t>consulter</a:t>
            </a:r>
            <a:r>
              <a:rPr lang="nl-BE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422654989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5. De </a:t>
            </a:r>
            <a:r>
              <a:rPr lang="nl-BE" dirty="0" err="1"/>
              <a:t>l’inspiration</a:t>
            </a:r>
            <a:r>
              <a:rPr lang="nl-BE" dirty="0"/>
              <a:t> et des recettes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487594"/>
          </a:xfrm>
        </p:spPr>
        <p:txBody>
          <a:bodyPr>
            <a:normAutofit/>
          </a:bodyPr>
          <a:lstStyle/>
          <a:p>
            <a:r>
              <a:rPr lang="nl-BE" dirty="0">
                <a:hlinkClick r:id="rId2"/>
              </a:rPr>
              <a:t>http://www.cuisineaz.com/diaporamas/recettes-desserts-terroir-463/interne/1.aspx</a:t>
            </a:r>
            <a:r>
              <a:rPr lang="nl-BE" dirty="0"/>
              <a:t> </a:t>
            </a:r>
          </a:p>
          <a:p>
            <a:r>
              <a:rPr lang="nl-BE" dirty="0">
                <a:hlinkClick r:id="rId3"/>
              </a:rPr>
              <a:t>http://cuisine.journaldesfemmes.com/dessert/recettes-de-desserts-traditionnels/</a:t>
            </a:r>
            <a:endParaRPr lang="nl-BE" dirty="0"/>
          </a:p>
          <a:p>
            <a:r>
              <a:rPr lang="nl-BE" dirty="0">
                <a:hlinkClick r:id="rId4"/>
              </a:rPr>
              <a:t>http://www.cuisinealafrancaise.com/fr/recettes/desserts-et-boulangerie/gateaux-cremes-entremets</a:t>
            </a:r>
            <a:endParaRPr lang="nl-BE" dirty="0"/>
          </a:p>
          <a:p>
            <a:r>
              <a:rPr lang="nl-BE" dirty="0">
                <a:hlinkClick r:id="rId5"/>
              </a:rPr>
              <a:t>http://www.750g.com/recettes_desserts_traditionnels.htm</a:t>
            </a:r>
            <a:endParaRPr lang="nl-BE" dirty="0"/>
          </a:p>
          <a:p>
            <a:r>
              <a:rPr lang="nl-BE" dirty="0">
                <a:hlinkClick r:id="rId6"/>
              </a:rPr>
              <a:t>http://www.lexpress.fr/styles/saveurs/recette/recette-de-la-religieuse-caramel-beurre-sale-de-christophe-michalak_1850542.html</a:t>
            </a:r>
            <a:r>
              <a:rPr lang="nl-BE" dirty="0"/>
              <a:t>  </a:t>
            </a:r>
          </a:p>
          <a:p>
            <a:endParaRPr lang="nl-BE" dirty="0"/>
          </a:p>
          <a:p>
            <a:r>
              <a:rPr lang="nl-BE" dirty="0"/>
              <a:t>Si </a:t>
            </a:r>
            <a:r>
              <a:rPr lang="nl-BE" dirty="0" err="1"/>
              <a:t>vous</a:t>
            </a:r>
            <a:r>
              <a:rPr lang="nl-BE" dirty="0"/>
              <a:t> en </a:t>
            </a:r>
            <a:r>
              <a:rPr lang="nl-BE" dirty="0" err="1"/>
              <a:t>avez</a:t>
            </a:r>
            <a:r>
              <a:rPr lang="nl-BE" dirty="0"/>
              <a:t> </a:t>
            </a:r>
            <a:r>
              <a:rPr lang="nl-BE" dirty="0" err="1"/>
              <a:t>besoin</a:t>
            </a:r>
            <a:r>
              <a:rPr lang="nl-BE" dirty="0"/>
              <a:t> :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liste</a:t>
            </a:r>
            <a:r>
              <a:rPr lang="nl-BE" dirty="0"/>
              <a:t> </a:t>
            </a:r>
            <a:r>
              <a:rPr lang="nl-BE" dirty="0" err="1"/>
              <a:t>avec</a:t>
            </a:r>
            <a:r>
              <a:rPr lang="nl-BE" dirty="0"/>
              <a:t> les </a:t>
            </a:r>
            <a:r>
              <a:rPr lang="nl-BE" dirty="0" err="1"/>
              <a:t>termes</a:t>
            </a:r>
            <a:r>
              <a:rPr lang="nl-BE" dirty="0"/>
              <a:t> de cuisine </a:t>
            </a:r>
            <a:r>
              <a:rPr lang="nl-BE" dirty="0" err="1"/>
              <a:t>français</a:t>
            </a:r>
            <a:endParaRPr lang="nl-BE" dirty="0"/>
          </a:p>
          <a:p>
            <a:pPr marL="274320" lvl="1" indent="0">
              <a:buNone/>
            </a:pPr>
            <a:r>
              <a:rPr lang="nl-BE" dirty="0">
                <a:hlinkClick r:id="rId7"/>
              </a:rPr>
              <a:t>http://www.cuisinedenotreterroirfrancais.com/termes2.php</a:t>
            </a:r>
            <a:r>
              <a:rPr lang="nl-BE" dirty="0"/>
              <a:t> </a:t>
            </a:r>
          </a:p>
        </p:txBody>
      </p:sp>
      <p:pic>
        <p:nvPicPr>
          <p:cNvPr id="13316" name="Picture 4" descr="Muis, Computer, Hardware, Input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52"/>
          <a:stretch/>
        </p:blipFill>
        <p:spPr bwMode="auto">
          <a:xfrm>
            <a:off x="9276080" y="473710"/>
            <a:ext cx="2340556" cy="1421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013670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</a:t>
            </a:r>
            <a:r>
              <a:rPr lang="nl-BE" sz="6600" dirty="0" err="1"/>
              <a:t>l’évaluation</a:t>
            </a:r>
            <a:r>
              <a:rPr lang="nl-BE" dirty="0"/>
              <a:t>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Comment</a:t>
            </a:r>
            <a:r>
              <a:rPr lang="nl-BE" dirty="0"/>
              <a:t> </a:t>
            </a:r>
            <a:r>
              <a:rPr lang="nl-BE" dirty="0" err="1"/>
              <a:t>serez-vous</a:t>
            </a:r>
            <a:r>
              <a:rPr lang="nl-BE" dirty="0"/>
              <a:t> </a:t>
            </a:r>
            <a:r>
              <a:rPr lang="nl-BE" dirty="0" err="1"/>
              <a:t>évalué</a:t>
            </a:r>
            <a:r>
              <a:rPr lang="nl-BE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023175407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Grille </a:t>
            </a:r>
            <a:r>
              <a:rPr lang="nl-BE" dirty="0" err="1"/>
              <a:t>d’évaluation</a:t>
            </a:r>
            <a:r>
              <a:rPr lang="nl-BE" dirty="0"/>
              <a:t> </a:t>
            </a:r>
            <a:r>
              <a:rPr lang="nl-BE" b="1" dirty="0" err="1"/>
              <a:t>processus</a:t>
            </a:r>
            <a:endParaRPr lang="nl-BE" b="1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052674"/>
              </p:ext>
            </p:extLst>
          </p:nvPr>
        </p:nvGraphicFramePr>
        <p:xfrm>
          <a:off x="1143000" y="1876474"/>
          <a:ext cx="987552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="" xmlns:a16="http://schemas.microsoft.com/office/drawing/2014/main" val="1433471561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4112893836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837173328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127640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>
                          <a:solidFill>
                            <a:schemeClr val="bg1"/>
                          </a:solidFill>
                        </a:rPr>
                        <a:t>Collaboration</a:t>
                      </a:r>
                      <a:endParaRPr lang="nl-B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n’avez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du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tout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collaboré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et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partenaire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n’écoutent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l’un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l’autre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n’avez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bien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partagé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les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tâches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avez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apporté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moins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que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partenaire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1,5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collaboration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était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toujours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bonne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, mais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essayez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y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avait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difficultés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à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s’écouter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n’avez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apportez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assez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contenu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collaborez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bien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avec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partenaire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écoutez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l’un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l’autre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contribuez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aux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produits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finaux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6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Timing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avez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dû</a:t>
                      </a:r>
                      <a:r>
                        <a:rPr lang="nl-BE" dirty="0"/>
                        <a:t> faire beaucoup à la maison. </a:t>
                      </a:r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n’avez</a:t>
                      </a:r>
                      <a:r>
                        <a:rPr lang="nl-BE" dirty="0"/>
                        <a:t> pas </a:t>
                      </a:r>
                      <a:r>
                        <a:rPr lang="nl-BE" dirty="0" err="1"/>
                        <a:t>bien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travaillé</a:t>
                      </a:r>
                      <a:r>
                        <a:rPr lang="nl-BE" dirty="0"/>
                        <a:t> pendant les cours.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avez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dû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finir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encore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quelques</a:t>
                      </a:r>
                      <a:r>
                        <a:rPr lang="nl-BE" dirty="0"/>
                        <a:t> détails, mais la </a:t>
                      </a:r>
                      <a:r>
                        <a:rPr lang="nl-BE" dirty="0" err="1"/>
                        <a:t>plupart</a:t>
                      </a:r>
                      <a:r>
                        <a:rPr lang="nl-BE" dirty="0"/>
                        <a:t> des </a:t>
                      </a:r>
                      <a:r>
                        <a:rPr lang="nl-BE" dirty="0" err="1"/>
                        <a:t>tâches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étaient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prêtes</a:t>
                      </a:r>
                      <a:r>
                        <a:rPr lang="nl-BE" dirty="0"/>
                        <a:t>. La </a:t>
                      </a:r>
                      <a:r>
                        <a:rPr lang="nl-BE" dirty="0" err="1"/>
                        <a:t>plupart</a:t>
                      </a:r>
                      <a:r>
                        <a:rPr lang="nl-BE" dirty="0"/>
                        <a:t> du </a:t>
                      </a:r>
                      <a:r>
                        <a:rPr lang="nl-BE" dirty="0" err="1"/>
                        <a:t>temps</a:t>
                      </a:r>
                      <a:r>
                        <a:rPr lang="nl-BE" dirty="0"/>
                        <a:t>, </a:t>
                      </a:r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avez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bien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travaillé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avez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pu</a:t>
                      </a:r>
                      <a:r>
                        <a:rPr lang="nl-BE" dirty="0"/>
                        <a:t> faire </a:t>
                      </a:r>
                      <a:r>
                        <a:rPr lang="nl-BE" dirty="0" err="1"/>
                        <a:t>tout</a:t>
                      </a:r>
                      <a:r>
                        <a:rPr lang="nl-BE" dirty="0"/>
                        <a:t> pendant les </a:t>
                      </a:r>
                      <a:r>
                        <a:rPr lang="nl-BE" dirty="0" err="1"/>
                        <a:t>moments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prévus</a:t>
                      </a:r>
                      <a:r>
                        <a:rPr lang="nl-BE" dirty="0"/>
                        <a:t>. </a:t>
                      </a:r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avez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un</a:t>
                      </a:r>
                      <a:r>
                        <a:rPr lang="nl-BE" dirty="0"/>
                        <a:t> bon </a:t>
                      </a:r>
                      <a:r>
                        <a:rPr lang="nl-BE" dirty="0" err="1"/>
                        <a:t>rythme</a:t>
                      </a:r>
                      <a:r>
                        <a:rPr lang="nl-BE" dirty="0"/>
                        <a:t> de </a:t>
                      </a:r>
                      <a:r>
                        <a:rPr lang="nl-BE" dirty="0" err="1"/>
                        <a:t>travail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473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940209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495303"/>
            <a:ext cx="9875520" cy="1356360"/>
          </a:xfrm>
        </p:spPr>
        <p:txBody>
          <a:bodyPr/>
          <a:lstStyle/>
          <a:p>
            <a:r>
              <a:rPr lang="nl-BE" dirty="0"/>
              <a:t>6. Grille </a:t>
            </a:r>
            <a:r>
              <a:rPr lang="nl-BE" dirty="0" err="1"/>
              <a:t>d’évaluation</a:t>
            </a:r>
            <a:r>
              <a:rPr lang="nl-BE" dirty="0"/>
              <a:t> </a:t>
            </a:r>
            <a:r>
              <a:rPr lang="nl-BE" b="1" dirty="0" err="1"/>
              <a:t>processus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1143000" y="2057400"/>
          <a:ext cx="9875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="" xmlns:a16="http://schemas.microsoft.com/office/drawing/2014/main" val="2804098114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293029702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3129489505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11182442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>
                          <a:solidFill>
                            <a:schemeClr val="bg1"/>
                          </a:solidFill>
                        </a:rPr>
                        <a:t>Indépendance</a:t>
                      </a:r>
                      <a:r>
                        <a:rPr lang="nl-BE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9890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841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72375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B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0406075"/>
                  </a:ext>
                </a:extLst>
              </a:tr>
            </a:tbl>
          </a:graphicData>
        </a:graphic>
      </p:graphicFrame>
      <p:graphicFrame>
        <p:nvGraphicFramePr>
          <p:cNvPr id="5" name="Tijdelijke aanduiding voor inhoud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49419"/>
              </p:ext>
            </p:extLst>
          </p:nvPr>
        </p:nvGraphicFramePr>
        <p:xfrm>
          <a:off x="1143000" y="1498415"/>
          <a:ext cx="987552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="" xmlns:a16="http://schemas.microsoft.com/office/drawing/2014/main" val="1433471561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4112893836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837173328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127640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>
                          <a:solidFill>
                            <a:schemeClr val="bg1"/>
                          </a:solidFill>
                        </a:rPr>
                        <a:t>Indépendance</a:t>
                      </a:r>
                      <a:r>
                        <a:rPr lang="nl-BE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ne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réfléchissez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vous-même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avez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besoin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beaucoup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d’aide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  <a:p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essayez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bien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travailler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à deux, mais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parfois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êtes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peu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confiant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vous-même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Essayez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d’abord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réfléchir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vous-même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avant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d’appeler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le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sz="1600" b="0" dirty="0" err="1">
                          <a:solidFill>
                            <a:sysClr val="windowText" lastClr="000000"/>
                          </a:solidFill>
                        </a:rPr>
                        <a:t>professeur</a:t>
                      </a:r>
                      <a:r>
                        <a:rPr lang="nl-BE" sz="1600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avez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travaillé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d’une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manière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indépendante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avez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bien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réfléchi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avant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consulter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le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professeur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débrouillez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63596"/>
                  </a:ext>
                </a:extLst>
              </a:tr>
              <a:tr h="472635">
                <a:tc>
                  <a:txBody>
                    <a:bodyPr/>
                    <a:lstStyle/>
                    <a:p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Parcours de </a:t>
                      </a:r>
                      <a:r>
                        <a:rPr lang="nl-BE" b="1" dirty="0" err="1">
                          <a:solidFill>
                            <a:schemeClr val="bg1"/>
                          </a:solidFill>
                        </a:rPr>
                        <a:t>chaque</a:t>
                      </a:r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BE" b="1" dirty="0" err="1">
                          <a:solidFill>
                            <a:schemeClr val="bg1"/>
                          </a:solidFill>
                        </a:rPr>
                        <a:t>étape</a:t>
                      </a:r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 et </a:t>
                      </a:r>
                      <a:r>
                        <a:rPr lang="nl-BE" b="1" dirty="0" err="1">
                          <a:solidFill>
                            <a:schemeClr val="bg1"/>
                          </a:solidFill>
                        </a:rPr>
                        <a:t>efficacité</a:t>
                      </a:r>
                      <a:endParaRPr lang="nl-B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avez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sauté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plusieurs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étapes</a:t>
                      </a:r>
                      <a:r>
                        <a:rPr lang="nl-BE" dirty="0"/>
                        <a:t>. </a:t>
                      </a:r>
                      <a:r>
                        <a:rPr lang="nl-BE" dirty="0" err="1"/>
                        <a:t>Vous</a:t>
                      </a:r>
                      <a:r>
                        <a:rPr lang="nl-BE" dirty="0"/>
                        <a:t> ne </a:t>
                      </a:r>
                      <a:r>
                        <a:rPr lang="nl-BE" dirty="0" err="1"/>
                        <a:t>travaillez</a:t>
                      </a:r>
                      <a:r>
                        <a:rPr lang="nl-BE" dirty="0"/>
                        <a:t> pas </a:t>
                      </a:r>
                      <a:r>
                        <a:rPr lang="nl-BE" dirty="0" err="1"/>
                        <a:t>d’une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manière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efficace</a:t>
                      </a:r>
                      <a:r>
                        <a:rPr lang="nl-BE" dirty="0"/>
                        <a:t>. </a:t>
                      </a:r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manquez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une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bonne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structure</a:t>
                      </a:r>
                      <a:r>
                        <a:rPr lang="nl-BE" dirty="0"/>
                        <a:t> et </a:t>
                      </a:r>
                      <a:r>
                        <a:rPr lang="nl-BE" dirty="0" err="1"/>
                        <a:t>un</a:t>
                      </a:r>
                      <a:r>
                        <a:rPr lang="nl-BE" dirty="0"/>
                        <a:t>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1,5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n’avez</a:t>
                      </a:r>
                      <a:r>
                        <a:rPr lang="nl-BE" dirty="0"/>
                        <a:t> pas fait </a:t>
                      </a:r>
                      <a:r>
                        <a:rPr lang="nl-BE" dirty="0" err="1"/>
                        <a:t>chaque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étape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proposée</a:t>
                      </a:r>
                      <a:r>
                        <a:rPr lang="nl-BE" dirty="0"/>
                        <a:t>. </a:t>
                      </a:r>
                      <a:r>
                        <a:rPr lang="nl-BE" dirty="0" err="1"/>
                        <a:t>Parfois</a:t>
                      </a:r>
                      <a:r>
                        <a:rPr lang="nl-BE" dirty="0"/>
                        <a:t>, </a:t>
                      </a:r>
                      <a:r>
                        <a:rPr lang="nl-BE" dirty="0" err="1"/>
                        <a:t>il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faut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encore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améliorer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l’efficacité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3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avez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parcouru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chaque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étape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proposée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d’une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manière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efficace</a:t>
                      </a:r>
                      <a:r>
                        <a:rPr lang="nl-BE" dirty="0"/>
                        <a:t> (p.e. </a:t>
                      </a:r>
                      <a:r>
                        <a:rPr lang="nl-BE" dirty="0" err="1"/>
                        <a:t>bonne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navigation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sur</a:t>
                      </a:r>
                      <a:r>
                        <a:rPr lang="nl-BE" dirty="0"/>
                        <a:t> Internet, </a:t>
                      </a:r>
                      <a:r>
                        <a:rPr lang="nl-BE" dirty="0" err="1"/>
                        <a:t>bonne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structure</a:t>
                      </a:r>
                      <a:r>
                        <a:rPr lang="nl-BE" dirty="0"/>
                        <a:t> de </a:t>
                      </a:r>
                      <a:r>
                        <a:rPr lang="nl-BE" dirty="0" err="1"/>
                        <a:t>votre</a:t>
                      </a:r>
                      <a:r>
                        <a:rPr lang="nl-BE" dirty="0"/>
                        <a:t> document Word, etc.)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473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>
                          <a:solidFill>
                            <a:schemeClr val="bg1"/>
                          </a:solidFill>
                        </a:rPr>
                        <a:t>Total </a:t>
                      </a:r>
                      <a:r>
                        <a:rPr lang="nl-BE" sz="2400" b="1" dirty="0" err="1">
                          <a:solidFill>
                            <a:schemeClr val="bg1"/>
                          </a:solidFill>
                        </a:rPr>
                        <a:t>processus</a:t>
                      </a:r>
                      <a:endParaRPr lang="nl-BE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nl-BE" sz="2400" dirty="0">
                          <a:solidFill>
                            <a:schemeClr val="bg1"/>
                          </a:solidFill>
                        </a:rPr>
                        <a:t>/10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36275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650953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Grille </a:t>
            </a:r>
            <a:r>
              <a:rPr lang="nl-BE" dirty="0" err="1"/>
              <a:t>d’évaluation</a:t>
            </a:r>
            <a:r>
              <a:rPr lang="nl-BE" dirty="0"/>
              <a:t> </a:t>
            </a:r>
            <a:r>
              <a:rPr lang="nl-BE" b="1" dirty="0" err="1"/>
              <a:t>produit</a:t>
            </a:r>
            <a:r>
              <a:rPr lang="nl-BE" b="1" dirty="0"/>
              <a:t> </a:t>
            </a:r>
            <a:br>
              <a:rPr lang="nl-BE" b="1" dirty="0"/>
            </a:br>
            <a:r>
              <a:rPr lang="nl-BE" b="1" dirty="0"/>
              <a:t>Fragment vidéo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547727"/>
              </p:ext>
            </p:extLst>
          </p:nvPr>
        </p:nvGraphicFramePr>
        <p:xfrm>
          <a:off x="1143000" y="1876474"/>
          <a:ext cx="987552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="" xmlns:a16="http://schemas.microsoft.com/office/drawing/2014/main" val="1433471561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4112893836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837173328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127640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>
                          <a:solidFill>
                            <a:schemeClr val="bg1"/>
                          </a:solidFill>
                        </a:rPr>
                        <a:t>Contenu</a:t>
                      </a:r>
                      <a:endParaRPr lang="nl-B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Le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contenu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vidéo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clair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n’y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a pas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structure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,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manquez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quelques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étapes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Le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contenu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parfois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incorrect.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1,5</a:t>
                      </a:r>
                    </a:p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Le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contenu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vidéo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presque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toujours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clair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et correct.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Parfois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manquez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un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peu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structure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ou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y a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une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chose incorrecte.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Le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contenu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fragment vidéo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clair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et correct.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6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Grammaire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faites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trop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d’erreurs</a:t>
                      </a:r>
                      <a:r>
                        <a:rPr lang="nl-BE" dirty="0"/>
                        <a:t> de grammaire.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faites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quelques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erreurs</a:t>
                      </a:r>
                      <a:r>
                        <a:rPr lang="nl-BE" dirty="0"/>
                        <a:t> de grammaire. Mais </a:t>
                      </a:r>
                      <a:r>
                        <a:rPr lang="nl-BE" dirty="0" err="1"/>
                        <a:t>elles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n’empêchent</a:t>
                      </a:r>
                      <a:r>
                        <a:rPr lang="nl-BE" dirty="0"/>
                        <a:t> pas la </a:t>
                      </a:r>
                      <a:r>
                        <a:rPr lang="nl-BE" dirty="0" err="1"/>
                        <a:t>compréhension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utilisez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une</a:t>
                      </a:r>
                      <a:r>
                        <a:rPr lang="nl-BE" dirty="0"/>
                        <a:t> grammaire </a:t>
                      </a:r>
                      <a:r>
                        <a:rPr lang="nl-BE" dirty="0" err="1"/>
                        <a:t>impeccable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473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087190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Grille </a:t>
            </a:r>
            <a:r>
              <a:rPr lang="nl-BE" dirty="0" err="1"/>
              <a:t>d’évaluation</a:t>
            </a:r>
            <a:r>
              <a:rPr lang="nl-BE" dirty="0"/>
              <a:t> </a:t>
            </a:r>
            <a:r>
              <a:rPr lang="nl-BE" b="1" dirty="0" err="1"/>
              <a:t>produit</a:t>
            </a:r>
            <a:r>
              <a:rPr lang="nl-BE" b="1" dirty="0"/>
              <a:t> </a:t>
            </a:r>
            <a:br>
              <a:rPr lang="nl-BE" b="1" dirty="0"/>
            </a:br>
            <a:r>
              <a:rPr lang="nl-BE" b="1" dirty="0"/>
              <a:t>Fragment vidéo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687086"/>
              </p:ext>
            </p:extLst>
          </p:nvPr>
        </p:nvGraphicFramePr>
        <p:xfrm>
          <a:off x="1143000" y="1876474"/>
          <a:ext cx="987552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="" xmlns:a16="http://schemas.microsoft.com/office/drawing/2014/main" val="1433471561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4112893836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837173328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127640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>
                          <a:solidFill>
                            <a:schemeClr val="bg1"/>
                          </a:solidFill>
                        </a:rPr>
                        <a:t>Aisance</a:t>
                      </a:r>
                      <a:r>
                        <a:rPr lang="nl-BE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y a beaucoup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d’interruptions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et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un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manque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d’intonation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y a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quelques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hésitations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qui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n’empêchent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la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compréhension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faut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encore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améliorer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l’intonation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parlez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très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fluide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et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d’une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intonation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agréable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6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Gestes/</a:t>
                      </a:r>
                      <a:r>
                        <a:rPr lang="nl-BE" b="1" dirty="0" err="1">
                          <a:solidFill>
                            <a:schemeClr val="bg1"/>
                          </a:solidFill>
                        </a:rPr>
                        <a:t>créativité</a:t>
                      </a:r>
                      <a:endParaRPr lang="nl-B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n’avez</a:t>
                      </a:r>
                      <a:r>
                        <a:rPr lang="nl-BE" dirty="0"/>
                        <a:t> pas </a:t>
                      </a:r>
                      <a:r>
                        <a:rPr lang="nl-BE" dirty="0" err="1"/>
                        <a:t>bougé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assez</a:t>
                      </a:r>
                      <a:r>
                        <a:rPr lang="nl-BE" dirty="0"/>
                        <a:t>. </a:t>
                      </a:r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n’avez</a:t>
                      </a:r>
                      <a:r>
                        <a:rPr lang="nl-BE" dirty="0"/>
                        <a:t> pas </a:t>
                      </a:r>
                      <a:r>
                        <a:rPr lang="nl-BE" dirty="0" err="1"/>
                        <a:t>utilisé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votre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créativité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afin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d’améliorer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votre</a:t>
                      </a:r>
                      <a:r>
                        <a:rPr lang="nl-BE" dirty="0"/>
                        <a:t> vidéo.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essayez</a:t>
                      </a:r>
                      <a:r>
                        <a:rPr lang="nl-BE" dirty="0"/>
                        <a:t> de </a:t>
                      </a:r>
                      <a:r>
                        <a:rPr lang="nl-BE" dirty="0" err="1"/>
                        <a:t>bouger</a:t>
                      </a:r>
                      <a:r>
                        <a:rPr lang="nl-BE" dirty="0"/>
                        <a:t>, mais </a:t>
                      </a:r>
                      <a:r>
                        <a:rPr lang="nl-BE" dirty="0" err="1"/>
                        <a:t>ce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n’est</a:t>
                      </a:r>
                      <a:r>
                        <a:rPr lang="nl-BE" dirty="0"/>
                        <a:t> pas </a:t>
                      </a:r>
                      <a:r>
                        <a:rPr lang="nl-BE" dirty="0" err="1"/>
                        <a:t>encore</a:t>
                      </a:r>
                      <a:r>
                        <a:rPr lang="nl-BE" dirty="0"/>
                        <a:t> de </a:t>
                      </a:r>
                      <a:r>
                        <a:rPr lang="nl-BE" dirty="0" err="1"/>
                        <a:t>manière</a:t>
                      </a:r>
                      <a:r>
                        <a:rPr lang="nl-BE" dirty="0"/>
                        <a:t> naturelle. </a:t>
                      </a:r>
                      <a:r>
                        <a:rPr lang="nl-BE" dirty="0" err="1"/>
                        <a:t>Il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faut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encore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utiliser</a:t>
                      </a:r>
                      <a:r>
                        <a:rPr lang="nl-BE" dirty="0"/>
                        <a:t> plus </a:t>
                      </a:r>
                      <a:r>
                        <a:rPr lang="nl-BE" dirty="0" err="1"/>
                        <a:t>votre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créativité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faites</a:t>
                      </a:r>
                      <a:r>
                        <a:rPr lang="nl-BE" dirty="0"/>
                        <a:t> comme </a:t>
                      </a:r>
                      <a:r>
                        <a:rPr lang="nl-BE" dirty="0" err="1"/>
                        <a:t>un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vrai</a:t>
                      </a:r>
                      <a:r>
                        <a:rPr lang="nl-BE" dirty="0"/>
                        <a:t> cuisinier : </a:t>
                      </a:r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utilisez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bien</a:t>
                      </a:r>
                      <a:r>
                        <a:rPr lang="nl-BE" dirty="0"/>
                        <a:t> vos </a:t>
                      </a:r>
                      <a:r>
                        <a:rPr lang="nl-BE" dirty="0" err="1"/>
                        <a:t>mains</a:t>
                      </a:r>
                      <a:r>
                        <a:rPr lang="nl-BE" dirty="0"/>
                        <a:t>, </a:t>
                      </a:r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êtes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créatif</a:t>
                      </a:r>
                      <a:r>
                        <a:rPr lang="nl-BE" dirty="0"/>
                        <a:t> par rapport </a:t>
                      </a:r>
                      <a:r>
                        <a:rPr lang="nl-BE" dirty="0" err="1"/>
                        <a:t>aux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objets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utilisés</a:t>
                      </a:r>
                      <a:r>
                        <a:rPr lang="nl-BE" dirty="0"/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473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4215219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Grille </a:t>
            </a:r>
            <a:r>
              <a:rPr lang="nl-BE" dirty="0" err="1"/>
              <a:t>d’évaluation</a:t>
            </a:r>
            <a:r>
              <a:rPr lang="nl-BE" dirty="0"/>
              <a:t> </a:t>
            </a:r>
            <a:r>
              <a:rPr lang="nl-BE" b="1" dirty="0" err="1"/>
              <a:t>produit</a:t>
            </a:r>
            <a:r>
              <a:rPr lang="nl-BE" b="1" dirty="0"/>
              <a:t> </a:t>
            </a:r>
            <a:br>
              <a:rPr lang="nl-BE" b="1" dirty="0"/>
            </a:br>
            <a:r>
              <a:rPr lang="nl-BE" b="1" dirty="0"/>
              <a:t>Fragment vidéo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000836"/>
              </p:ext>
            </p:extLst>
          </p:nvPr>
        </p:nvGraphicFramePr>
        <p:xfrm>
          <a:off x="1143000" y="1876474"/>
          <a:ext cx="987552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="" xmlns:a16="http://schemas.microsoft.com/office/drawing/2014/main" val="1433471561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4112893836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837173328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127640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>
                          <a:solidFill>
                            <a:schemeClr val="bg1"/>
                          </a:solidFill>
                        </a:rPr>
                        <a:t>Longueur</a:t>
                      </a:r>
                      <a:r>
                        <a:rPr lang="nl-BE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fragment vidéo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trop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long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ou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assez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long. (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moins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que 4 minutes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ou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plus que 6 minutes)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fragment vidéo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environ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5 minutes.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6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>
                          <a:solidFill>
                            <a:schemeClr val="bg1"/>
                          </a:solidFill>
                        </a:rPr>
                        <a:t>Total vidéo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nl-BE" sz="2400" dirty="0">
                          <a:solidFill>
                            <a:schemeClr val="bg1"/>
                          </a:solidFill>
                        </a:rPr>
                        <a:t>/10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473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14194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Grille </a:t>
            </a:r>
            <a:r>
              <a:rPr lang="nl-BE" dirty="0" err="1"/>
              <a:t>d’évaluation</a:t>
            </a:r>
            <a:r>
              <a:rPr lang="nl-BE" dirty="0"/>
              <a:t> </a:t>
            </a:r>
            <a:r>
              <a:rPr lang="nl-BE" b="1" dirty="0" err="1"/>
              <a:t>produit</a:t>
            </a:r>
            <a:r>
              <a:rPr lang="nl-BE" b="1" dirty="0"/>
              <a:t> Présentation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612717"/>
              </p:ext>
            </p:extLst>
          </p:nvPr>
        </p:nvGraphicFramePr>
        <p:xfrm>
          <a:off x="1143000" y="1876474"/>
          <a:ext cx="987552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="" xmlns:a16="http://schemas.microsoft.com/office/drawing/2014/main" val="1433471561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4112893836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837173328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127640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>
                          <a:solidFill>
                            <a:schemeClr val="bg1"/>
                          </a:solidFill>
                        </a:rPr>
                        <a:t>Contenu</a:t>
                      </a:r>
                      <a:endParaRPr lang="nl-B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Le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contenu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présentation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clair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n’y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a pas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bonne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introduction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qui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présente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dessert. 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Le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contenu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présentation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presque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toujours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clair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Parfois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manquez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un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peu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structure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ou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d’information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dans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introduction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Le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contenu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présentation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clair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introduction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présente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dessert de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manière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compréhensible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6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Grammaire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faites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trop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d’erreurs</a:t>
                      </a:r>
                      <a:r>
                        <a:rPr lang="nl-BE" dirty="0"/>
                        <a:t> de grammaire.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0,5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faites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quelques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erreurs</a:t>
                      </a:r>
                      <a:r>
                        <a:rPr lang="nl-BE" dirty="0"/>
                        <a:t> de grammaire. Mais </a:t>
                      </a:r>
                      <a:r>
                        <a:rPr lang="nl-BE" dirty="0" err="1"/>
                        <a:t>elles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n’empêchent</a:t>
                      </a:r>
                      <a:r>
                        <a:rPr lang="nl-BE" dirty="0"/>
                        <a:t> pas la </a:t>
                      </a:r>
                      <a:r>
                        <a:rPr lang="nl-BE" dirty="0" err="1"/>
                        <a:t>compréhension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utilisez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une</a:t>
                      </a:r>
                      <a:r>
                        <a:rPr lang="nl-BE" dirty="0"/>
                        <a:t> grammaire </a:t>
                      </a:r>
                      <a:r>
                        <a:rPr lang="nl-BE" dirty="0" err="1"/>
                        <a:t>impeccable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473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855928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Grille </a:t>
            </a:r>
            <a:r>
              <a:rPr lang="nl-BE" dirty="0" err="1"/>
              <a:t>d’évaluation</a:t>
            </a:r>
            <a:r>
              <a:rPr lang="nl-BE" dirty="0"/>
              <a:t> </a:t>
            </a:r>
            <a:r>
              <a:rPr lang="nl-BE" b="1" dirty="0" err="1"/>
              <a:t>produit</a:t>
            </a:r>
            <a:r>
              <a:rPr lang="nl-BE" b="1" dirty="0"/>
              <a:t> Présentation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17825"/>
              </p:ext>
            </p:extLst>
          </p:nvPr>
        </p:nvGraphicFramePr>
        <p:xfrm>
          <a:off x="1143000" y="1876474"/>
          <a:ext cx="987552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="" xmlns:a16="http://schemas.microsoft.com/office/drawing/2014/main" val="1433471561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4112893836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837173328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127640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dirty="0" err="1">
                          <a:solidFill>
                            <a:schemeClr val="bg1"/>
                          </a:solidFill>
                        </a:rPr>
                        <a:t>Aisance</a:t>
                      </a:r>
                      <a:endParaRPr lang="nl-B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y a beaucoup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d’interruptions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et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un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manque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d’intonation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0,5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y a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quelques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hésitations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qui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n’empêchent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la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compréhension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Il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faut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encore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améliorer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l’intonation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Vous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parlez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très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fluide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et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d’une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intonation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agréable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6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Photo/dessert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0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n’avez</a:t>
                      </a:r>
                      <a:r>
                        <a:rPr lang="nl-BE" dirty="0"/>
                        <a:t> pas </a:t>
                      </a:r>
                      <a:r>
                        <a:rPr lang="nl-BE" dirty="0" err="1"/>
                        <a:t>apporté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le</a:t>
                      </a:r>
                      <a:r>
                        <a:rPr lang="nl-BE" dirty="0"/>
                        <a:t> dessert, ni </a:t>
                      </a:r>
                      <a:r>
                        <a:rPr lang="nl-BE" dirty="0" err="1"/>
                        <a:t>une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photo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claire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</a:t>
                      </a:r>
                    </a:p>
                    <a:p>
                      <a:r>
                        <a:rPr lang="nl-BE" dirty="0" err="1"/>
                        <a:t>Vous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avez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apporté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le</a:t>
                      </a:r>
                      <a:r>
                        <a:rPr lang="nl-BE" dirty="0"/>
                        <a:t> dessert </a:t>
                      </a:r>
                      <a:r>
                        <a:rPr lang="nl-BE" dirty="0" err="1"/>
                        <a:t>ou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une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photo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claire</a:t>
                      </a:r>
                      <a:r>
                        <a:rPr lang="nl-B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473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900045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1. </a:t>
            </a:r>
            <a:r>
              <a:rPr lang="nl-BE" sz="6600" dirty="0" err="1"/>
              <a:t>l’Introduction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Pourquoi</a:t>
            </a:r>
            <a:r>
              <a:rPr lang="nl-BE" dirty="0"/>
              <a:t> </a:t>
            </a:r>
            <a:r>
              <a:rPr lang="nl-BE" dirty="0" err="1"/>
              <a:t>est-ce</a:t>
            </a:r>
            <a:r>
              <a:rPr lang="nl-BE" dirty="0"/>
              <a:t> que la cuisine </a:t>
            </a:r>
            <a:r>
              <a:rPr lang="nl-BE" dirty="0" err="1"/>
              <a:t>française</a:t>
            </a:r>
            <a:r>
              <a:rPr lang="nl-BE" dirty="0"/>
              <a:t> </a:t>
            </a:r>
            <a:r>
              <a:rPr lang="nl-BE" dirty="0" err="1"/>
              <a:t>est</a:t>
            </a:r>
            <a:r>
              <a:rPr lang="nl-BE" dirty="0"/>
              <a:t>-elle </a:t>
            </a:r>
            <a:r>
              <a:rPr lang="nl-BE" dirty="0" err="1"/>
              <a:t>tellement</a:t>
            </a:r>
            <a:r>
              <a:rPr lang="nl-BE" dirty="0"/>
              <a:t> </a:t>
            </a:r>
            <a:r>
              <a:rPr lang="nl-BE" dirty="0" err="1"/>
              <a:t>connue</a:t>
            </a:r>
            <a:r>
              <a:rPr lang="nl-BE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5960721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Grille </a:t>
            </a:r>
            <a:r>
              <a:rPr lang="nl-BE" dirty="0" err="1"/>
              <a:t>d’évaluation</a:t>
            </a:r>
            <a:r>
              <a:rPr lang="nl-BE" dirty="0"/>
              <a:t> </a:t>
            </a:r>
            <a:r>
              <a:rPr lang="nl-BE" b="1" dirty="0" err="1"/>
              <a:t>produit</a:t>
            </a:r>
            <a:r>
              <a:rPr lang="nl-BE" b="1" dirty="0"/>
              <a:t> Présentation</a:t>
            </a:r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855322"/>
              </p:ext>
            </p:extLst>
          </p:nvPr>
        </p:nvGraphicFramePr>
        <p:xfrm>
          <a:off x="1143000" y="1876474"/>
          <a:ext cx="987552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="" xmlns:a16="http://schemas.microsoft.com/office/drawing/2014/main" val="1433471561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4112893836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837173328"/>
                    </a:ext>
                  </a:extLst>
                </a:gridCol>
                <a:gridCol w="2468880">
                  <a:extLst>
                    <a:ext uri="{9D8B030D-6E8A-4147-A177-3AD203B41FA5}">
                      <a16:colId xmlns="" xmlns:a16="http://schemas.microsoft.com/office/drawing/2014/main" val="21276406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b="1" dirty="0" err="1">
                          <a:solidFill>
                            <a:schemeClr val="bg1"/>
                          </a:solidFill>
                        </a:rPr>
                        <a:t>Longueur</a:t>
                      </a:r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BE" b="1" dirty="0" err="1">
                          <a:solidFill>
                            <a:schemeClr val="bg1"/>
                          </a:solidFill>
                        </a:rPr>
                        <a:t>introduction</a:t>
                      </a:r>
                      <a:r>
                        <a:rPr lang="nl-BE" b="1" dirty="0">
                          <a:solidFill>
                            <a:schemeClr val="bg1"/>
                          </a:solidFill>
                        </a:rPr>
                        <a:t> (sans vidéo)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introduction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trop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longue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ou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pas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assez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longue. (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moins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que 1 minute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ou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plus que 3 minutes)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  <a:p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Votre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introduction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est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nl-BE" b="0" dirty="0" err="1">
                          <a:solidFill>
                            <a:sysClr val="windowText" lastClr="000000"/>
                          </a:solidFill>
                        </a:rPr>
                        <a:t>environ</a:t>
                      </a:r>
                      <a:r>
                        <a:rPr lang="nl-BE" b="0" dirty="0">
                          <a:solidFill>
                            <a:sysClr val="windowText" lastClr="000000"/>
                          </a:solidFill>
                        </a:rPr>
                        <a:t> 2 minutes.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8963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000" b="1" dirty="0">
                          <a:solidFill>
                            <a:schemeClr val="bg1"/>
                          </a:solidFill>
                        </a:rPr>
                        <a:t>Total </a:t>
                      </a:r>
                      <a:r>
                        <a:rPr lang="nl-BE" sz="2000" b="1" dirty="0" err="1">
                          <a:solidFill>
                            <a:schemeClr val="bg1"/>
                          </a:solidFill>
                        </a:rPr>
                        <a:t>présentation</a:t>
                      </a:r>
                      <a:endParaRPr lang="nl-BE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nl-BE" sz="2400" dirty="0">
                          <a:solidFill>
                            <a:schemeClr val="bg1"/>
                          </a:solidFill>
                        </a:rPr>
                        <a:t>/5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9473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85483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6. Grille </a:t>
            </a:r>
            <a:r>
              <a:rPr lang="nl-BE" dirty="0" err="1"/>
              <a:t>d’évaluation</a:t>
            </a:r>
            <a:r>
              <a:rPr lang="nl-BE" dirty="0"/>
              <a:t> </a:t>
            </a:r>
            <a:r>
              <a:rPr lang="nl-BE" b="1" dirty="0" err="1"/>
              <a:t>total</a:t>
            </a:r>
            <a:r>
              <a:rPr lang="nl-BE" dirty="0"/>
              <a:t> 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88787"/>
              </p:ext>
            </p:extLst>
          </p:nvPr>
        </p:nvGraphicFramePr>
        <p:xfrm>
          <a:off x="1143000" y="1965960"/>
          <a:ext cx="9875520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7760">
                  <a:extLst>
                    <a:ext uri="{9D8B030D-6E8A-4147-A177-3AD203B41FA5}">
                      <a16:colId xmlns="" xmlns:a16="http://schemas.microsoft.com/office/drawing/2014/main" val="394629387"/>
                    </a:ext>
                  </a:extLst>
                </a:gridCol>
                <a:gridCol w="4937760">
                  <a:extLst>
                    <a:ext uri="{9D8B030D-6E8A-4147-A177-3AD203B41FA5}">
                      <a16:colId xmlns="" xmlns:a16="http://schemas.microsoft.com/office/drawing/2014/main" val="42639095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Total  </a:t>
                      </a:r>
                      <a:r>
                        <a:rPr lang="nl-BE" b="0" dirty="0" err="1">
                          <a:solidFill>
                            <a:schemeClr val="tx1"/>
                          </a:solidFill>
                        </a:rPr>
                        <a:t>processus</a:t>
                      </a:r>
                      <a:endParaRPr lang="nl-B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/10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2350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Total vidéo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/10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67397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Total </a:t>
                      </a:r>
                      <a:r>
                        <a:rPr lang="nl-BE" b="0" dirty="0" err="1">
                          <a:solidFill>
                            <a:schemeClr val="tx1"/>
                          </a:solidFill>
                        </a:rPr>
                        <a:t>présentation</a:t>
                      </a:r>
                      <a:endParaRPr lang="nl-B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1E6C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b="0" dirty="0">
                          <a:solidFill>
                            <a:schemeClr val="tx1"/>
                          </a:solidFill>
                        </a:rPr>
                        <a:t>/5</a:t>
                      </a:r>
                    </a:p>
                  </a:txBody>
                  <a:tcPr>
                    <a:solidFill>
                      <a:srgbClr val="E1E6C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368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BE" sz="2400" b="1" dirty="0">
                          <a:solidFill>
                            <a:schemeClr val="bg1"/>
                          </a:solidFill>
                        </a:rPr>
                        <a:t>Total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nl-BE" sz="2400" b="1" dirty="0">
                          <a:solidFill>
                            <a:schemeClr val="bg1"/>
                          </a:solidFill>
                        </a:rPr>
                        <a:t>/25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72226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310739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7. </a:t>
            </a:r>
            <a:r>
              <a:rPr lang="nl-BE" dirty="0" err="1"/>
              <a:t>Conclusion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Qu’est-ce</a:t>
            </a:r>
            <a:r>
              <a:rPr lang="nl-BE" dirty="0"/>
              <a:t> que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avez</a:t>
            </a:r>
            <a:r>
              <a:rPr lang="nl-BE" dirty="0"/>
              <a:t> </a:t>
            </a:r>
            <a:r>
              <a:rPr lang="nl-BE" dirty="0" err="1"/>
              <a:t>appris</a:t>
            </a:r>
            <a:r>
              <a:rPr lang="nl-BE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401185102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Maintenant</a:t>
            </a:r>
            <a:r>
              <a:rPr lang="nl-BE" dirty="0"/>
              <a:t> je </a:t>
            </a:r>
            <a:r>
              <a:rPr lang="nl-BE" dirty="0" err="1"/>
              <a:t>sais</a:t>
            </a:r>
            <a:r>
              <a:rPr lang="nl-BE" dirty="0"/>
              <a:t>…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Travailler</a:t>
            </a:r>
            <a:r>
              <a:rPr lang="nl-BE" dirty="0"/>
              <a:t> à deux. Je </a:t>
            </a:r>
            <a:r>
              <a:rPr lang="nl-BE" dirty="0" err="1"/>
              <a:t>peux</a:t>
            </a:r>
            <a:r>
              <a:rPr lang="nl-BE" dirty="0"/>
              <a:t> </a:t>
            </a:r>
            <a:r>
              <a:rPr lang="nl-BE" dirty="0" err="1"/>
              <a:t>bien</a:t>
            </a:r>
            <a:r>
              <a:rPr lang="nl-BE" dirty="0"/>
              <a:t> </a:t>
            </a:r>
            <a:r>
              <a:rPr lang="nl-BE" dirty="0" err="1"/>
              <a:t>collaborer</a:t>
            </a:r>
            <a:r>
              <a:rPr lang="nl-BE" dirty="0"/>
              <a:t> </a:t>
            </a:r>
            <a:r>
              <a:rPr lang="nl-BE" dirty="0" err="1"/>
              <a:t>avec</a:t>
            </a:r>
            <a:r>
              <a:rPr lang="nl-BE" dirty="0"/>
              <a:t> </a:t>
            </a:r>
            <a:r>
              <a:rPr lang="nl-BE" dirty="0" err="1"/>
              <a:t>mon</a:t>
            </a:r>
            <a:r>
              <a:rPr lang="nl-BE" dirty="0"/>
              <a:t> </a:t>
            </a:r>
            <a:r>
              <a:rPr lang="nl-BE" dirty="0" err="1"/>
              <a:t>partenaire</a:t>
            </a:r>
            <a:r>
              <a:rPr lang="nl-BE" dirty="0"/>
              <a:t> : je </a:t>
            </a:r>
            <a:r>
              <a:rPr lang="nl-BE" dirty="0" err="1"/>
              <a:t>l’écoute</a:t>
            </a:r>
            <a:r>
              <a:rPr lang="nl-BE" dirty="0"/>
              <a:t>, </a:t>
            </a:r>
            <a:r>
              <a:rPr lang="nl-BE" dirty="0" err="1"/>
              <a:t>j’essaye</a:t>
            </a:r>
            <a:r>
              <a:rPr lang="nl-BE" dirty="0"/>
              <a:t> de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comprendre</a:t>
            </a:r>
            <a:r>
              <a:rPr lang="nl-BE" dirty="0"/>
              <a:t>, </a:t>
            </a:r>
            <a:r>
              <a:rPr lang="nl-BE" dirty="0" err="1"/>
              <a:t>j’apporte</a:t>
            </a:r>
            <a:r>
              <a:rPr lang="nl-BE" dirty="0"/>
              <a:t> </a:t>
            </a:r>
            <a:r>
              <a:rPr lang="nl-BE" dirty="0" err="1"/>
              <a:t>quelque</a:t>
            </a:r>
            <a:r>
              <a:rPr lang="nl-BE" dirty="0"/>
              <a:t> chose au </a:t>
            </a:r>
            <a:r>
              <a:rPr lang="nl-BE" dirty="0" err="1"/>
              <a:t>processus</a:t>
            </a:r>
            <a:r>
              <a:rPr lang="nl-BE" dirty="0"/>
              <a:t> et au </a:t>
            </a:r>
            <a:r>
              <a:rPr lang="nl-BE" dirty="0" err="1"/>
              <a:t>produit</a:t>
            </a:r>
            <a:r>
              <a:rPr lang="nl-BE" dirty="0"/>
              <a:t>.</a:t>
            </a:r>
          </a:p>
          <a:p>
            <a:r>
              <a:rPr lang="nl-BE" dirty="0" err="1"/>
              <a:t>Apprécier</a:t>
            </a:r>
            <a:r>
              <a:rPr lang="nl-BE" dirty="0"/>
              <a:t> la cuisine </a:t>
            </a:r>
            <a:r>
              <a:rPr lang="nl-BE" dirty="0" err="1"/>
              <a:t>française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peu</a:t>
            </a:r>
            <a:r>
              <a:rPr lang="nl-BE" dirty="0"/>
              <a:t> plus, </a:t>
            </a:r>
            <a:r>
              <a:rPr lang="nl-BE" dirty="0" err="1"/>
              <a:t>surtout</a:t>
            </a:r>
            <a:r>
              <a:rPr lang="nl-BE" dirty="0"/>
              <a:t> les desserts.</a:t>
            </a:r>
          </a:p>
          <a:p>
            <a:r>
              <a:rPr lang="nl-BE" dirty="0"/>
              <a:t>Que Christophe Michalak </a:t>
            </a:r>
            <a:r>
              <a:rPr lang="nl-BE" dirty="0" err="1"/>
              <a:t>est</a:t>
            </a:r>
            <a:r>
              <a:rPr lang="nl-BE" dirty="0"/>
              <a:t> </a:t>
            </a:r>
            <a:r>
              <a:rPr lang="nl-BE" dirty="0" err="1"/>
              <a:t>un</a:t>
            </a:r>
            <a:r>
              <a:rPr lang="nl-BE" dirty="0"/>
              <a:t> </a:t>
            </a:r>
            <a:r>
              <a:rPr lang="nl-BE" dirty="0" err="1"/>
              <a:t>pâtissier</a:t>
            </a:r>
            <a:r>
              <a:rPr lang="nl-BE" dirty="0"/>
              <a:t> de </a:t>
            </a:r>
            <a:r>
              <a:rPr lang="nl-BE" dirty="0" err="1"/>
              <a:t>télé</a:t>
            </a:r>
            <a:r>
              <a:rPr lang="nl-BE" dirty="0"/>
              <a:t> </a:t>
            </a:r>
            <a:r>
              <a:rPr lang="nl-BE" dirty="0" err="1"/>
              <a:t>très</a:t>
            </a:r>
            <a:r>
              <a:rPr lang="nl-BE" dirty="0"/>
              <a:t> </a:t>
            </a:r>
            <a:r>
              <a:rPr lang="nl-BE" dirty="0" err="1"/>
              <a:t>connu</a:t>
            </a:r>
            <a:r>
              <a:rPr lang="nl-BE" dirty="0"/>
              <a:t> en France.</a:t>
            </a:r>
          </a:p>
          <a:p>
            <a:r>
              <a:rPr lang="nl-BE" dirty="0"/>
              <a:t>Faire </a:t>
            </a:r>
            <a:r>
              <a:rPr lang="nl-BE" dirty="0" err="1"/>
              <a:t>un</a:t>
            </a:r>
            <a:r>
              <a:rPr lang="nl-BE" dirty="0"/>
              <a:t> résumé </a:t>
            </a:r>
            <a:r>
              <a:rPr lang="nl-BE" dirty="0" err="1"/>
              <a:t>d’une</a:t>
            </a:r>
            <a:r>
              <a:rPr lang="nl-BE" dirty="0"/>
              <a:t> recette : je </a:t>
            </a:r>
            <a:r>
              <a:rPr lang="nl-BE" dirty="0" err="1"/>
              <a:t>choisis</a:t>
            </a:r>
            <a:r>
              <a:rPr lang="nl-BE" dirty="0"/>
              <a:t> les </a:t>
            </a:r>
            <a:r>
              <a:rPr lang="nl-BE" dirty="0" err="1"/>
              <a:t>éléments</a:t>
            </a:r>
            <a:r>
              <a:rPr lang="nl-BE" dirty="0"/>
              <a:t> pertinents.</a:t>
            </a:r>
          </a:p>
          <a:p>
            <a:r>
              <a:rPr lang="nl-BE" dirty="0"/>
              <a:t>Présenter </a:t>
            </a:r>
            <a:r>
              <a:rPr lang="nl-BE" dirty="0" err="1"/>
              <a:t>un</a:t>
            </a:r>
            <a:r>
              <a:rPr lang="nl-BE" dirty="0"/>
              <a:t> dessert : je </a:t>
            </a:r>
            <a:r>
              <a:rPr lang="nl-BE" dirty="0" err="1"/>
              <a:t>peux</a:t>
            </a:r>
            <a:r>
              <a:rPr lang="nl-BE" dirty="0"/>
              <a:t> en </a:t>
            </a:r>
            <a:r>
              <a:rPr lang="nl-BE" dirty="0" err="1"/>
              <a:t>donner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petite</a:t>
            </a:r>
            <a:r>
              <a:rPr lang="nl-BE" dirty="0"/>
              <a:t> </a:t>
            </a:r>
            <a:r>
              <a:rPr lang="nl-BE" dirty="0" err="1"/>
              <a:t>introduction</a:t>
            </a:r>
            <a:r>
              <a:rPr lang="nl-BE" dirty="0"/>
              <a:t> </a:t>
            </a:r>
          </a:p>
          <a:p>
            <a:pPr marL="45720" indent="0">
              <a:lnSpc>
                <a:spcPct val="30000"/>
              </a:lnSpc>
              <a:buNone/>
            </a:pPr>
            <a:r>
              <a:rPr lang="nl-BE" dirty="0"/>
              <a:t>   et je </a:t>
            </a:r>
            <a:r>
              <a:rPr lang="nl-BE" dirty="0" err="1"/>
              <a:t>peux</a:t>
            </a:r>
            <a:r>
              <a:rPr lang="nl-BE" dirty="0"/>
              <a:t> faire comme si je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prépare</a:t>
            </a:r>
            <a:r>
              <a:rPr lang="nl-BE" dirty="0"/>
              <a:t>, </a:t>
            </a:r>
            <a:r>
              <a:rPr lang="nl-BE" dirty="0" err="1"/>
              <a:t>entretemps</a:t>
            </a:r>
            <a:r>
              <a:rPr lang="nl-BE" dirty="0"/>
              <a:t>, je </a:t>
            </a:r>
            <a:r>
              <a:rPr lang="nl-BE" dirty="0" err="1"/>
              <a:t>peux</a:t>
            </a:r>
            <a:r>
              <a:rPr lang="nl-BE" dirty="0"/>
              <a:t> </a:t>
            </a:r>
          </a:p>
          <a:p>
            <a:pPr marL="45720" indent="0">
              <a:lnSpc>
                <a:spcPct val="30000"/>
              </a:lnSpc>
              <a:buNone/>
            </a:pPr>
            <a:r>
              <a:rPr lang="nl-BE" dirty="0"/>
              <a:t>   </a:t>
            </a:r>
            <a:r>
              <a:rPr lang="nl-BE" dirty="0" err="1"/>
              <a:t>raconter</a:t>
            </a:r>
            <a:r>
              <a:rPr lang="nl-BE" dirty="0"/>
              <a:t> </a:t>
            </a:r>
            <a:r>
              <a:rPr lang="nl-BE" dirty="0" err="1"/>
              <a:t>ce</a:t>
            </a:r>
            <a:r>
              <a:rPr lang="nl-BE" dirty="0"/>
              <a:t> que je </a:t>
            </a:r>
            <a:r>
              <a:rPr lang="nl-BE" dirty="0" err="1"/>
              <a:t>fais</a:t>
            </a:r>
            <a:r>
              <a:rPr lang="nl-BE" dirty="0"/>
              <a:t>. </a:t>
            </a:r>
            <a:r>
              <a:rPr lang="nl-BE" dirty="0" err="1"/>
              <a:t>J’ai</a:t>
            </a:r>
            <a:r>
              <a:rPr lang="nl-BE" dirty="0"/>
              <a:t> </a:t>
            </a:r>
            <a:r>
              <a:rPr lang="nl-BE" dirty="0" err="1"/>
              <a:t>une</a:t>
            </a:r>
            <a:r>
              <a:rPr lang="nl-BE" dirty="0"/>
              <a:t> </a:t>
            </a:r>
            <a:r>
              <a:rPr lang="nl-BE" dirty="0" err="1"/>
              <a:t>bonne</a:t>
            </a:r>
            <a:r>
              <a:rPr lang="nl-BE" dirty="0"/>
              <a:t> </a:t>
            </a:r>
            <a:r>
              <a:rPr lang="nl-BE" dirty="0" err="1"/>
              <a:t>gesticulation</a:t>
            </a:r>
            <a:r>
              <a:rPr lang="nl-BE" dirty="0"/>
              <a:t>.</a:t>
            </a:r>
          </a:p>
          <a:p>
            <a:endParaRPr lang="nl-BE" dirty="0"/>
          </a:p>
        </p:txBody>
      </p:sp>
      <p:pic>
        <p:nvPicPr>
          <p:cNvPr id="14338" name="Picture 2" descr="Antropomorfe, Heldere, Cartoon,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448" y="3322320"/>
            <a:ext cx="2760472" cy="3087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213374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5" name="Straight Connector 74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hecker Vlaggen, Racing Vlaggen, Vlagge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48828" y="741172"/>
            <a:ext cx="6494343" cy="327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1109980" y="4206240"/>
            <a:ext cx="9966960" cy="1325880"/>
          </a:xfrm>
        </p:spPr>
        <p:txBody>
          <a:bodyPr>
            <a:normAutofit/>
          </a:bodyPr>
          <a:lstStyle/>
          <a:p>
            <a:pPr>
              <a:lnSpc>
                <a:spcPct val="65000"/>
              </a:lnSpc>
            </a:pPr>
            <a:r>
              <a:rPr lang="nl-BE" sz="6100" dirty="0" err="1">
                <a:solidFill>
                  <a:schemeClr val="accent1"/>
                </a:solidFill>
              </a:rPr>
              <a:t>Vous</a:t>
            </a:r>
            <a:r>
              <a:rPr lang="nl-BE" sz="6100" dirty="0">
                <a:solidFill>
                  <a:schemeClr val="accent1"/>
                </a:solidFill>
              </a:rPr>
              <a:t> </a:t>
            </a:r>
            <a:r>
              <a:rPr lang="nl-BE" sz="6100" dirty="0" err="1">
                <a:solidFill>
                  <a:schemeClr val="accent1"/>
                </a:solidFill>
              </a:rPr>
              <a:t>êtes</a:t>
            </a:r>
            <a:r>
              <a:rPr lang="nl-BE" sz="6100" dirty="0">
                <a:solidFill>
                  <a:schemeClr val="accent1"/>
                </a:solidFill>
              </a:rPr>
              <a:t> arrivé à la fin de la </a:t>
            </a:r>
            <a:r>
              <a:rPr lang="nl-BE" sz="6100" dirty="0" err="1">
                <a:solidFill>
                  <a:schemeClr val="accent1"/>
                </a:solidFill>
              </a:rPr>
              <a:t>webquest</a:t>
            </a:r>
            <a:r>
              <a:rPr lang="nl-BE" sz="6100" dirty="0">
                <a:solidFill>
                  <a:schemeClr val="accent1"/>
                </a:solidFill>
              </a:rPr>
              <a:t> !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709530" y="5596128"/>
            <a:ext cx="8767860" cy="557784"/>
          </a:xfrm>
        </p:spPr>
        <p:txBody>
          <a:bodyPr>
            <a:normAutofit/>
          </a:bodyPr>
          <a:lstStyle/>
          <a:p>
            <a:r>
              <a:rPr lang="nl-BE" sz="2000" dirty="0">
                <a:solidFill>
                  <a:schemeClr val="accent1"/>
                </a:solidFill>
              </a:rPr>
              <a:t>Merci de </a:t>
            </a:r>
            <a:r>
              <a:rPr lang="nl-BE" sz="2000" dirty="0" err="1">
                <a:solidFill>
                  <a:schemeClr val="accent1"/>
                </a:solidFill>
              </a:rPr>
              <a:t>l’avoir</a:t>
            </a:r>
            <a:r>
              <a:rPr lang="nl-BE" sz="2000" dirty="0">
                <a:solidFill>
                  <a:schemeClr val="accent1"/>
                </a:solidFill>
              </a:rPr>
              <a:t> </a:t>
            </a:r>
            <a:r>
              <a:rPr lang="nl-BE" sz="2000" dirty="0" err="1">
                <a:solidFill>
                  <a:schemeClr val="accent1"/>
                </a:solidFill>
              </a:rPr>
              <a:t>complétée</a:t>
            </a:r>
            <a:r>
              <a:rPr lang="nl-BE" sz="2000" dirty="0">
                <a:solidFill>
                  <a:schemeClr val="accent1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400237115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1.1 </a:t>
            </a:r>
            <a:r>
              <a:rPr lang="nl-BE" dirty="0" err="1"/>
              <a:t>Saviez-vous</a:t>
            </a:r>
            <a:r>
              <a:rPr lang="nl-BE" dirty="0"/>
              <a:t> que… ?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Tout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monde </a:t>
            </a:r>
            <a:r>
              <a:rPr lang="nl-BE" dirty="0" err="1"/>
              <a:t>connaît</a:t>
            </a:r>
            <a:r>
              <a:rPr lang="nl-BE" dirty="0"/>
              <a:t> la baguette et </a:t>
            </a:r>
            <a:r>
              <a:rPr lang="nl-BE" dirty="0" err="1"/>
              <a:t>le</a:t>
            </a:r>
            <a:r>
              <a:rPr lang="nl-BE" dirty="0"/>
              <a:t> vin comme spécialités de la France. Mais on oublie </a:t>
            </a:r>
            <a:r>
              <a:rPr lang="nl-BE" dirty="0" err="1"/>
              <a:t>souvent</a:t>
            </a:r>
            <a:r>
              <a:rPr lang="nl-BE" dirty="0"/>
              <a:t> que </a:t>
            </a:r>
            <a:r>
              <a:rPr lang="nl-BE" dirty="0" err="1"/>
              <a:t>cette</a:t>
            </a:r>
            <a:r>
              <a:rPr lang="nl-BE" dirty="0"/>
              <a:t> cuisine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offre</a:t>
            </a:r>
            <a:r>
              <a:rPr lang="nl-BE" dirty="0"/>
              <a:t> </a:t>
            </a:r>
            <a:r>
              <a:rPr lang="nl-BE" dirty="0" err="1"/>
              <a:t>aussi</a:t>
            </a:r>
            <a:r>
              <a:rPr lang="nl-BE" dirty="0"/>
              <a:t> </a:t>
            </a:r>
            <a:r>
              <a:rPr lang="nl-BE" dirty="0" err="1"/>
              <a:t>d’autres</a:t>
            </a:r>
            <a:r>
              <a:rPr lang="nl-BE" dirty="0"/>
              <a:t> plats </a:t>
            </a:r>
            <a:r>
              <a:rPr lang="nl-BE" dirty="0" err="1"/>
              <a:t>délicieux</a:t>
            </a:r>
            <a:r>
              <a:rPr lang="nl-BE" dirty="0"/>
              <a:t> et </a:t>
            </a:r>
            <a:r>
              <a:rPr lang="nl-BE" dirty="0" err="1"/>
              <a:t>qu’elle</a:t>
            </a:r>
            <a:r>
              <a:rPr lang="nl-BE" dirty="0"/>
              <a:t> a </a:t>
            </a:r>
            <a:r>
              <a:rPr lang="nl-BE" dirty="0" err="1"/>
              <a:t>une</a:t>
            </a:r>
            <a:r>
              <a:rPr lang="nl-BE" dirty="0"/>
              <a:t> longue </a:t>
            </a:r>
            <a:r>
              <a:rPr lang="nl-BE" dirty="0" err="1"/>
              <a:t>histoire</a:t>
            </a:r>
            <a:r>
              <a:rPr lang="nl-BE" dirty="0"/>
              <a:t> à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raconter</a:t>
            </a:r>
            <a:r>
              <a:rPr lang="nl-BE" dirty="0"/>
              <a:t>. </a:t>
            </a:r>
          </a:p>
          <a:p>
            <a:r>
              <a:rPr lang="nl-BE" dirty="0" err="1"/>
              <a:t>Saviez-vous</a:t>
            </a:r>
            <a:r>
              <a:rPr lang="nl-BE" dirty="0"/>
              <a:t> par </a:t>
            </a:r>
            <a:r>
              <a:rPr lang="nl-BE" dirty="0" err="1"/>
              <a:t>exemple</a:t>
            </a:r>
            <a:r>
              <a:rPr lang="nl-BE" dirty="0"/>
              <a:t> que…</a:t>
            </a:r>
          </a:p>
          <a:p>
            <a:pPr lvl="1"/>
            <a:r>
              <a:rPr lang="nl-BE" dirty="0"/>
              <a:t>“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repas</a:t>
            </a:r>
            <a:r>
              <a:rPr lang="nl-BE" dirty="0"/>
              <a:t> </a:t>
            </a:r>
            <a:r>
              <a:rPr lang="nl-BE" dirty="0" err="1"/>
              <a:t>gastronomique</a:t>
            </a:r>
            <a:r>
              <a:rPr lang="nl-BE" dirty="0"/>
              <a:t> des Français” a </a:t>
            </a:r>
            <a:r>
              <a:rPr lang="nl-BE" dirty="0" err="1"/>
              <a:t>été</a:t>
            </a:r>
            <a:r>
              <a:rPr lang="nl-BE" dirty="0"/>
              <a:t> </a:t>
            </a:r>
            <a:r>
              <a:rPr lang="nl-BE" dirty="0" err="1"/>
              <a:t>enregistré</a:t>
            </a:r>
            <a:r>
              <a:rPr lang="nl-BE" dirty="0"/>
              <a:t> par </a:t>
            </a:r>
            <a:r>
              <a:rPr lang="nl-BE" dirty="0" err="1"/>
              <a:t>l’UNESCO</a:t>
            </a:r>
            <a:r>
              <a:rPr lang="nl-BE" dirty="0"/>
              <a:t> en 2010 comme </a:t>
            </a:r>
            <a:r>
              <a:rPr lang="nl-BE" dirty="0" err="1"/>
              <a:t>tradition</a:t>
            </a:r>
            <a:r>
              <a:rPr lang="nl-BE" dirty="0"/>
              <a:t> culinaire ? </a:t>
            </a:r>
            <a:r>
              <a:rPr lang="nl-BE" dirty="0" err="1"/>
              <a:t>C’était</a:t>
            </a:r>
            <a:r>
              <a:rPr lang="nl-BE" dirty="0"/>
              <a:t> la première </a:t>
            </a:r>
            <a:r>
              <a:rPr lang="nl-BE" dirty="0" err="1"/>
              <a:t>fois</a:t>
            </a:r>
            <a:r>
              <a:rPr lang="nl-BE" dirty="0"/>
              <a:t> </a:t>
            </a:r>
            <a:r>
              <a:rPr lang="nl-BE" dirty="0" err="1"/>
              <a:t>qu’on</a:t>
            </a:r>
            <a:r>
              <a:rPr lang="nl-BE" dirty="0"/>
              <a:t> a fait </a:t>
            </a:r>
            <a:r>
              <a:rPr lang="nl-BE" dirty="0" err="1"/>
              <a:t>cela</a:t>
            </a:r>
            <a:r>
              <a:rPr lang="nl-BE" dirty="0"/>
              <a:t>.</a:t>
            </a:r>
          </a:p>
          <a:p>
            <a:pPr lvl="1"/>
            <a:r>
              <a:rPr lang="nl-BE" dirty="0" err="1"/>
              <a:t>Cette</a:t>
            </a:r>
            <a:r>
              <a:rPr lang="nl-BE" dirty="0"/>
              <a:t> culture culinaire a déjà </a:t>
            </a:r>
            <a:r>
              <a:rPr lang="nl-BE" dirty="0" err="1"/>
              <a:t>commencé</a:t>
            </a:r>
            <a:r>
              <a:rPr lang="nl-BE" dirty="0"/>
              <a:t> au </a:t>
            </a:r>
            <a:r>
              <a:rPr lang="nl-BE" dirty="0" err="1"/>
              <a:t>moyen-âge</a:t>
            </a:r>
            <a:r>
              <a:rPr lang="nl-BE" dirty="0"/>
              <a:t> ? Elle a </a:t>
            </a:r>
            <a:r>
              <a:rPr lang="nl-BE" dirty="0" err="1"/>
              <a:t>donc</a:t>
            </a:r>
            <a:r>
              <a:rPr lang="nl-BE" dirty="0"/>
              <a:t> </a:t>
            </a:r>
            <a:r>
              <a:rPr lang="nl-BE" dirty="0" err="1"/>
              <a:t>eu</a:t>
            </a:r>
            <a:r>
              <a:rPr lang="nl-BE" dirty="0"/>
              <a:t> beaucoup de </a:t>
            </a:r>
            <a:r>
              <a:rPr lang="nl-BE" dirty="0" err="1"/>
              <a:t>temps</a:t>
            </a:r>
            <a:r>
              <a:rPr lang="nl-BE" dirty="0"/>
              <a:t> pour se </a:t>
            </a:r>
            <a:r>
              <a:rPr lang="nl-BE" dirty="0" err="1"/>
              <a:t>développer</a:t>
            </a:r>
            <a:r>
              <a:rPr lang="nl-BE" dirty="0"/>
              <a:t>.</a:t>
            </a:r>
          </a:p>
          <a:p>
            <a:pPr lvl="1"/>
            <a:r>
              <a:rPr lang="nl-BE" dirty="0" err="1"/>
              <a:t>Nous</a:t>
            </a:r>
            <a:r>
              <a:rPr lang="nl-BE" dirty="0"/>
              <a:t>, les </a:t>
            </a:r>
            <a:r>
              <a:rPr lang="nl-BE" dirty="0" err="1"/>
              <a:t>Belges</a:t>
            </a:r>
            <a:r>
              <a:rPr lang="nl-BE" dirty="0"/>
              <a:t>, </a:t>
            </a:r>
            <a:r>
              <a:rPr lang="nl-BE" dirty="0" err="1"/>
              <a:t>admirent</a:t>
            </a:r>
            <a:r>
              <a:rPr lang="nl-BE" dirty="0"/>
              <a:t> </a:t>
            </a:r>
            <a:r>
              <a:rPr lang="nl-BE" dirty="0" err="1"/>
              <a:t>aussi</a:t>
            </a:r>
            <a:r>
              <a:rPr lang="nl-BE" dirty="0"/>
              <a:t> la cuisine </a:t>
            </a:r>
            <a:r>
              <a:rPr lang="nl-BE" dirty="0" err="1"/>
              <a:t>française</a:t>
            </a:r>
            <a:r>
              <a:rPr lang="nl-BE" dirty="0"/>
              <a:t> ? </a:t>
            </a:r>
            <a:r>
              <a:rPr lang="nl-BE" dirty="0" err="1"/>
              <a:t>Pourquoi</a:t>
            </a:r>
            <a:r>
              <a:rPr lang="nl-BE" dirty="0"/>
              <a:t> </a:t>
            </a:r>
            <a:r>
              <a:rPr lang="nl-BE" dirty="0" err="1"/>
              <a:t>pensez-vous</a:t>
            </a:r>
            <a:r>
              <a:rPr lang="nl-BE" dirty="0"/>
              <a:t> </a:t>
            </a:r>
          </a:p>
          <a:p>
            <a:pPr marL="274320" lvl="1" indent="0">
              <a:buNone/>
            </a:pPr>
            <a:r>
              <a:rPr lang="nl-BE" dirty="0"/>
              <a:t>    que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disons</a:t>
            </a:r>
            <a:r>
              <a:rPr lang="nl-BE" dirty="0"/>
              <a:t> “</a:t>
            </a:r>
            <a:r>
              <a:rPr lang="nl-BE" u="sng" dirty="0"/>
              <a:t>chef</a:t>
            </a:r>
            <a:r>
              <a:rPr lang="nl-BE" dirty="0"/>
              <a:t>-kok”?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143000" y="6187440"/>
            <a:ext cx="9557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chemeClr val="accent1"/>
                </a:solidFill>
              </a:rPr>
              <a:t>Source:</a:t>
            </a:r>
            <a:r>
              <a:rPr lang="nl-BE" sz="1200" dirty="0"/>
              <a:t> </a:t>
            </a:r>
            <a:r>
              <a:rPr lang="nl-BE" sz="1200" dirty="0">
                <a:hlinkClick r:id="rId2"/>
              </a:rPr>
              <a:t>https://fr.wikipedia.org/wiki/Cuisine_fran%C3%A7aise</a:t>
            </a:r>
            <a:r>
              <a:rPr lang="nl-BE" sz="1200" dirty="0"/>
              <a:t> </a:t>
            </a:r>
          </a:p>
        </p:txBody>
      </p:sp>
      <p:pic>
        <p:nvPicPr>
          <p:cNvPr id="3074" name="Picture 2" descr="Français, Manchot, Baguette, Vin, Bér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00" y="4332349"/>
            <a:ext cx="2238693" cy="2132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1661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r>
              <a:rPr lang="nl-BE" dirty="0" smtClean="0"/>
              <a:t>1.2 </a:t>
            </a:r>
            <a:r>
              <a:rPr lang="nl-BE" dirty="0"/>
              <a:t>Ratatouille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3000" y="2057400"/>
            <a:ext cx="6570097" cy="4038600"/>
          </a:xfrm>
        </p:spPr>
        <p:txBody>
          <a:bodyPr/>
          <a:lstStyle/>
          <a:p>
            <a:r>
              <a:rPr lang="nl-BE" dirty="0"/>
              <a:t>En fait, </a:t>
            </a:r>
            <a:r>
              <a:rPr lang="nl-BE" dirty="0" err="1"/>
              <a:t>le</a:t>
            </a:r>
            <a:r>
              <a:rPr lang="nl-BE" dirty="0"/>
              <a:t> monde </a:t>
            </a:r>
            <a:r>
              <a:rPr lang="nl-BE" dirty="0" err="1"/>
              <a:t>entier</a:t>
            </a:r>
            <a:r>
              <a:rPr lang="nl-BE" dirty="0"/>
              <a:t> </a:t>
            </a:r>
            <a:r>
              <a:rPr lang="nl-BE" dirty="0" err="1"/>
              <a:t>admire</a:t>
            </a:r>
            <a:r>
              <a:rPr lang="nl-BE" dirty="0"/>
              <a:t> les Français et leur cuisine. Et </a:t>
            </a:r>
            <a:r>
              <a:rPr lang="nl-BE" dirty="0" err="1"/>
              <a:t>entre</a:t>
            </a:r>
            <a:r>
              <a:rPr lang="nl-BE" dirty="0"/>
              <a:t> </a:t>
            </a:r>
            <a:r>
              <a:rPr lang="nl-BE" dirty="0" err="1"/>
              <a:t>eux</a:t>
            </a:r>
            <a:r>
              <a:rPr lang="nl-BE" dirty="0"/>
              <a:t>, se </a:t>
            </a:r>
            <a:r>
              <a:rPr lang="nl-BE" dirty="0" err="1"/>
              <a:t>trouve</a:t>
            </a:r>
            <a:r>
              <a:rPr lang="nl-BE" dirty="0"/>
              <a:t> </a:t>
            </a:r>
            <a:r>
              <a:rPr lang="nl-BE" dirty="0" err="1"/>
              <a:t>aussi</a:t>
            </a:r>
            <a:r>
              <a:rPr lang="nl-BE" dirty="0"/>
              <a:t> Remy,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personnage</a:t>
            </a:r>
            <a:r>
              <a:rPr lang="nl-BE" dirty="0"/>
              <a:t> </a:t>
            </a:r>
            <a:r>
              <a:rPr lang="nl-BE" dirty="0" err="1"/>
              <a:t>principal</a:t>
            </a:r>
            <a:r>
              <a:rPr lang="nl-BE" dirty="0"/>
              <a:t> du film </a:t>
            </a:r>
            <a:r>
              <a:rPr lang="nl-BE" dirty="0" err="1"/>
              <a:t>renommé</a:t>
            </a:r>
            <a:r>
              <a:rPr lang="nl-BE" dirty="0"/>
              <a:t> Ratatouille. </a:t>
            </a:r>
            <a:r>
              <a:rPr lang="nl-BE" dirty="0" err="1"/>
              <a:t>Il</a:t>
            </a:r>
            <a:r>
              <a:rPr lang="nl-BE" dirty="0"/>
              <a:t> </a:t>
            </a:r>
            <a:r>
              <a:rPr lang="nl-BE" dirty="0" err="1"/>
              <a:t>s’agit</a:t>
            </a:r>
            <a:r>
              <a:rPr lang="nl-BE" dirty="0"/>
              <a:t> </a:t>
            </a:r>
            <a:r>
              <a:rPr lang="nl-BE" dirty="0" err="1"/>
              <a:t>d’un</a:t>
            </a:r>
            <a:r>
              <a:rPr lang="nl-BE" dirty="0"/>
              <a:t> </a:t>
            </a:r>
            <a:r>
              <a:rPr lang="nl-BE" dirty="0" err="1"/>
              <a:t>jeune</a:t>
            </a:r>
            <a:r>
              <a:rPr lang="nl-BE" dirty="0"/>
              <a:t> rat </a:t>
            </a:r>
            <a:r>
              <a:rPr lang="nl-BE" dirty="0" err="1"/>
              <a:t>qui</a:t>
            </a:r>
            <a:r>
              <a:rPr lang="nl-BE" dirty="0"/>
              <a:t> </a:t>
            </a:r>
            <a:r>
              <a:rPr lang="nl-BE" dirty="0" err="1"/>
              <a:t>aime</a:t>
            </a:r>
            <a:r>
              <a:rPr lang="nl-BE" dirty="0"/>
              <a:t> </a:t>
            </a:r>
            <a:r>
              <a:rPr lang="nl-BE" dirty="0" err="1"/>
              <a:t>cuisiner</a:t>
            </a:r>
            <a:r>
              <a:rPr lang="nl-BE" dirty="0"/>
              <a:t> et </a:t>
            </a:r>
            <a:r>
              <a:rPr lang="nl-BE" dirty="0" err="1"/>
              <a:t>qui</a:t>
            </a:r>
            <a:r>
              <a:rPr lang="nl-BE" dirty="0"/>
              <a:t> va à Paris pour </a:t>
            </a:r>
            <a:r>
              <a:rPr lang="nl-BE" dirty="0" err="1"/>
              <a:t>savourer</a:t>
            </a:r>
            <a:r>
              <a:rPr lang="nl-BE" dirty="0"/>
              <a:t> </a:t>
            </a:r>
            <a:r>
              <a:rPr lang="nl-BE" dirty="0" err="1"/>
              <a:t>toutes</a:t>
            </a:r>
            <a:r>
              <a:rPr lang="nl-BE" dirty="0"/>
              <a:t> ces </a:t>
            </a:r>
            <a:r>
              <a:rPr lang="nl-BE" dirty="0" err="1"/>
              <a:t>délicatesses</a:t>
            </a:r>
            <a:r>
              <a:rPr lang="nl-BE" dirty="0"/>
              <a:t>…</a:t>
            </a:r>
          </a:p>
          <a:p>
            <a:r>
              <a:rPr lang="nl-BE" dirty="0" err="1"/>
              <a:t>Regardez</a:t>
            </a:r>
            <a:r>
              <a:rPr lang="nl-BE" dirty="0"/>
              <a:t> la vidéo </a:t>
            </a:r>
            <a:r>
              <a:rPr lang="nl-BE" dirty="0" err="1"/>
              <a:t>sur</a:t>
            </a:r>
            <a:r>
              <a:rPr lang="nl-BE" dirty="0"/>
              <a:t> la </a:t>
            </a:r>
            <a:r>
              <a:rPr lang="nl-BE" dirty="0" err="1"/>
              <a:t>diapositive</a:t>
            </a:r>
            <a:r>
              <a:rPr lang="nl-BE" dirty="0"/>
              <a:t> </a:t>
            </a:r>
            <a:r>
              <a:rPr lang="nl-BE" dirty="0" err="1"/>
              <a:t>suivante</a:t>
            </a:r>
            <a:r>
              <a:rPr lang="nl-BE" dirty="0"/>
              <a:t>. (si </a:t>
            </a:r>
            <a:r>
              <a:rPr lang="nl-BE" dirty="0" err="1"/>
              <a:t>cela</a:t>
            </a:r>
            <a:r>
              <a:rPr lang="nl-BE" dirty="0"/>
              <a:t> ne marche pas,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pouvez</a:t>
            </a:r>
            <a:r>
              <a:rPr lang="nl-BE" dirty="0"/>
              <a:t> </a:t>
            </a:r>
            <a:r>
              <a:rPr lang="nl-BE" dirty="0" err="1"/>
              <a:t>introduire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</a:t>
            </a:r>
            <a:r>
              <a:rPr lang="nl-BE" dirty="0" err="1"/>
              <a:t>lien</a:t>
            </a:r>
            <a:r>
              <a:rPr lang="nl-BE" dirty="0"/>
              <a:t> </a:t>
            </a:r>
            <a:r>
              <a:rPr lang="nl-BE" dirty="0" err="1"/>
              <a:t>suivant</a:t>
            </a:r>
            <a:r>
              <a:rPr lang="nl-BE" dirty="0"/>
              <a:t> </a:t>
            </a:r>
            <a:r>
              <a:rPr lang="nl-BE" dirty="0" err="1"/>
              <a:t>sur</a:t>
            </a:r>
            <a:r>
              <a:rPr lang="nl-BE" dirty="0"/>
              <a:t> </a:t>
            </a:r>
            <a:r>
              <a:rPr lang="nl-BE" dirty="0" err="1"/>
              <a:t>l’Internet</a:t>
            </a:r>
            <a:r>
              <a:rPr lang="nl-BE" dirty="0"/>
              <a:t> : </a:t>
            </a:r>
            <a:r>
              <a:rPr lang="nl-BE" dirty="0">
                <a:hlinkClick r:id="rId2"/>
              </a:rPr>
              <a:t>https://www.youtube.com/watch?v=RA5FaHmnFZQ&amp;t=14s</a:t>
            </a:r>
            <a:r>
              <a:rPr lang="nl-BE" dirty="0"/>
              <a:t>) </a:t>
            </a:r>
            <a:r>
              <a:rPr lang="nl-BE" dirty="0" err="1"/>
              <a:t>Utilisez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</a:t>
            </a:r>
            <a:r>
              <a:rPr lang="nl-BE" dirty="0" err="1"/>
              <a:t>casque</a:t>
            </a:r>
            <a:r>
              <a:rPr lang="nl-BE" dirty="0"/>
              <a:t> en </a:t>
            </a:r>
            <a:r>
              <a:rPr lang="nl-BE" dirty="0" err="1"/>
              <a:t>visionnant</a:t>
            </a:r>
            <a:r>
              <a:rPr lang="nl-BE" dirty="0"/>
              <a:t> !</a:t>
            </a:r>
          </a:p>
        </p:txBody>
      </p:sp>
      <p:pic>
        <p:nvPicPr>
          <p:cNvPr id="4098" name="Picture 2" descr="Gerelateerde afbeeld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098" y="609600"/>
            <a:ext cx="3819576" cy="58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 descr="Hoofdtelefoo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4951" y="4937859"/>
            <a:ext cx="443034" cy="44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0823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A5FaHmnFZQ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12749" y="516562"/>
            <a:ext cx="7766503" cy="582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546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1.3 </a:t>
            </a:r>
            <a:r>
              <a:rPr lang="nl-BE" dirty="0"/>
              <a:t>À </a:t>
            </a:r>
            <a:r>
              <a:rPr lang="nl-BE" dirty="0" err="1"/>
              <a:t>Vous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Il</a:t>
            </a:r>
            <a:r>
              <a:rPr lang="nl-BE" dirty="0"/>
              <a:t> </a:t>
            </a:r>
            <a:r>
              <a:rPr lang="nl-BE" dirty="0" err="1"/>
              <a:t>est</a:t>
            </a:r>
            <a:r>
              <a:rPr lang="nl-BE" dirty="0"/>
              <a:t> </a:t>
            </a:r>
            <a:r>
              <a:rPr lang="nl-BE" dirty="0" err="1"/>
              <a:t>maintenant</a:t>
            </a:r>
            <a:r>
              <a:rPr lang="nl-BE" dirty="0"/>
              <a:t> </a:t>
            </a:r>
            <a:r>
              <a:rPr lang="nl-BE" dirty="0" err="1"/>
              <a:t>donc</a:t>
            </a:r>
            <a:r>
              <a:rPr lang="nl-BE" dirty="0"/>
              <a:t> à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d’aller</a:t>
            </a:r>
            <a:r>
              <a:rPr lang="nl-BE" dirty="0"/>
              <a:t> </a:t>
            </a:r>
            <a:r>
              <a:rPr lang="nl-BE" dirty="0" err="1"/>
              <a:t>découvrir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monde </a:t>
            </a:r>
            <a:r>
              <a:rPr lang="nl-BE" dirty="0" err="1"/>
              <a:t>délicieux</a:t>
            </a:r>
            <a:r>
              <a:rPr lang="nl-BE" dirty="0"/>
              <a:t> de la cuisine </a:t>
            </a:r>
            <a:r>
              <a:rPr lang="nl-BE" dirty="0" err="1"/>
              <a:t>française</a:t>
            </a:r>
            <a:r>
              <a:rPr lang="nl-BE" dirty="0"/>
              <a:t>. Comme elle </a:t>
            </a:r>
            <a:r>
              <a:rPr lang="nl-BE" dirty="0" err="1"/>
              <a:t>est</a:t>
            </a:r>
            <a:r>
              <a:rPr lang="nl-BE" dirty="0"/>
              <a:t> </a:t>
            </a:r>
            <a:r>
              <a:rPr lang="nl-BE" dirty="0" err="1"/>
              <a:t>tellement</a:t>
            </a:r>
            <a:r>
              <a:rPr lang="nl-BE" dirty="0"/>
              <a:t> </a:t>
            </a:r>
            <a:r>
              <a:rPr lang="nl-BE" dirty="0" err="1"/>
              <a:t>étendue</a:t>
            </a:r>
            <a:r>
              <a:rPr lang="nl-BE" dirty="0"/>
              <a:t>,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allons</a:t>
            </a:r>
            <a:r>
              <a:rPr lang="nl-BE" dirty="0"/>
              <a:t> </a:t>
            </a:r>
            <a:r>
              <a:rPr lang="nl-BE" dirty="0" err="1"/>
              <a:t>nous</a:t>
            </a:r>
            <a:r>
              <a:rPr lang="nl-BE" dirty="0"/>
              <a:t> </a:t>
            </a:r>
            <a:r>
              <a:rPr lang="nl-BE" dirty="0" err="1"/>
              <a:t>concentrer</a:t>
            </a:r>
            <a:r>
              <a:rPr lang="nl-BE" dirty="0"/>
              <a:t> </a:t>
            </a:r>
            <a:r>
              <a:rPr lang="nl-BE" dirty="0" err="1"/>
              <a:t>sur</a:t>
            </a:r>
            <a:r>
              <a:rPr lang="nl-BE" dirty="0"/>
              <a:t> </a:t>
            </a:r>
            <a:r>
              <a:rPr lang="nl-BE" dirty="0" err="1"/>
              <a:t>le</a:t>
            </a:r>
            <a:r>
              <a:rPr lang="nl-BE" dirty="0"/>
              <a:t> plat </a:t>
            </a:r>
            <a:r>
              <a:rPr lang="nl-BE" dirty="0" err="1"/>
              <a:t>le</a:t>
            </a:r>
            <a:r>
              <a:rPr lang="nl-BE" dirty="0"/>
              <a:t> plus </a:t>
            </a:r>
            <a:r>
              <a:rPr lang="nl-BE" dirty="0" err="1"/>
              <a:t>savoureux</a:t>
            </a:r>
            <a:r>
              <a:rPr lang="nl-BE" dirty="0"/>
              <a:t> : </a:t>
            </a:r>
            <a:r>
              <a:rPr lang="nl-BE" dirty="0" err="1"/>
              <a:t>le</a:t>
            </a:r>
            <a:r>
              <a:rPr lang="nl-BE" dirty="0"/>
              <a:t> dessert. </a:t>
            </a:r>
          </a:p>
        </p:txBody>
      </p:sp>
      <p:pic>
        <p:nvPicPr>
          <p:cNvPr id="5122" name="Picture 2" descr="Zoek, Zoeken Naar, Internet, Vergrootglas, Cach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12722" y="2672859"/>
            <a:ext cx="3938954" cy="3938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0265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2. </a:t>
            </a:r>
            <a:r>
              <a:rPr lang="nl-BE" sz="6600" dirty="0"/>
              <a:t>La </a:t>
            </a:r>
            <a:r>
              <a:rPr lang="nl-BE" sz="6600" dirty="0" err="1"/>
              <a:t>Tâche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Qu’est-ce</a:t>
            </a:r>
            <a:r>
              <a:rPr lang="nl-BE" dirty="0"/>
              <a:t> que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devez</a:t>
            </a:r>
            <a:r>
              <a:rPr lang="nl-BE" dirty="0"/>
              <a:t> faire ?</a:t>
            </a:r>
          </a:p>
        </p:txBody>
      </p:sp>
    </p:spTree>
    <p:extLst>
      <p:ext uri="{BB962C8B-B14F-4D97-AF65-F5344CB8AC3E}">
        <p14:creationId xmlns:p14="http://schemas.microsoft.com/office/powerpoint/2010/main" val="1027240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2.1 </a:t>
            </a:r>
            <a:r>
              <a:rPr lang="nl-BE" dirty="0" err="1"/>
              <a:t>Un</a:t>
            </a:r>
            <a:r>
              <a:rPr lang="nl-BE" dirty="0"/>
              <a:t> fragment vidéo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5456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allez</a:t>
            </a:r>
            <a:r>
              <a:rPr lang="nl-BE" dirty="0"/>
              <a:t> </a:t>
            </a:r>
            <a:r>
              <a:rPr lang="nl-BE" dirty="0" err="1"/>
              <a:t>travailler</a:t>
            </a:r>
            <a:r>
              <a:rPr lang="nl-BE" dirty="0"/>
              <a:t> </a:t>
            </a:r>
            <a:r>
              <a:rPr lang="nl-BE" b="1" dirty="0"/>
              <a:t>à deux </a:t>
            </a:r>
            <a:r>
              <a:rPr lang="nl-BE" dirty="0"/>
              <a:t>et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allez</a:t>
            </a:r>
            <a:r>
              <a:rPr lang="nl-BE" dirty="0"/>
              <a:t> filmer </a:t>
            </a:r>
            <a:r>
              <a:rPr lang="nl-BE" b="1" dirty="0" err="1"/>
              <a:t>un</a:t>
            </a:r>
            <a:r>
              <a:rPr lang="nl-BE" b="1" dirty="0"/>
              <a:t> fragment vidéo </a:t>
            </a:r>
            <a:r>
              <a:rPr lang="nl-BE" dirty="0"/>
              <a:t>de 5 minutes dans </a:t>
            </a:r>
            <a:r>
              <a:rPr lang="nl-BE" dirty="0" err="1"/>
              <a:t>lequel</a:t>
            </a:r>
            <a:r>
              <a:rPr lang="nl-BE" dirty="0"/>
              <a:t>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jouez</a:t>
            </a:r>
            <a:r>
              <a:rPr lang="nl-BE" dirty="0"/>
              <a:t> </a:t>
            </a:r>
            <a:r>
              <a:rPr lang="nl-BE" b="1" dirty="0" err="1"/>
              <a:t>le</a:t>
            </a:r>
            <a:r>
              <a:rPr lang="nl-BE" b="1" dirty="0"/>
              <a:t> </a:t>
            </a:r>
            <a:r>
              <a:rPr lang="nl-BE" b="1" dirty="0" err="1"/>
              <a:t>rôle</a:t>
            </a:r>
            <a:r>
              <a:rPr lang="nl-BE" b="1" dirty="0"/>
              <a:t> de chef cuisinier</a:t>
            </a:r>
            <a:r>
              <a:rPr lang="nl-BE" dirty="0"/>
              <a:t>.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allez</a:t>
            </a:r>
            <a:r>
              <a:rPr lang="nl-BE" dirty="0"/>
              <a:t> </a:t>
            </a:r>
            <a:r>
              <a:rPr lang="nl-BE" b="1" dirty="0"/>
              <a:t>présenter </a:t>
            </a:r>
            <a:r>
              <a:rPr lang="nl-BE" b="1" dirty="0" err="1"/>
              <a:t>un</a:t>
            </a:r>
            <a:r>
              <a:rPr lang="nl-BE" b="1" dirty="0"/>
              <a:t> dessert </a:t>
            </a:r>
            <a:r>
              <a:rPr lang="nl-BE" dirty="0" smtClean="0"/>
              <a:t>au </a:t>
            </a:r>
            <a:r>
              <a:rPr lang="nl-BE" dirty="0" err="1"/>
              <a:t>choix</a:t>
            </a:r>
            <a:r>
              <a:rPr lang="nl-BE" dirty="0"/>
              <a:t> </a:t>
            </a:r>
            <a:r>
              <a:rPr lang="nl-BE" dirty="0" smtClean="0"/>
              <a:t>(comme par </a:t>
            </a:r>
            <a:r>
              <a:rPr lang="nl-BE" dirty="0" err="1" smtClean="0"/>
              <a:t>exemple</a:t>
            </a:r>
            <a:r>
              <a:rPr lang="nl-BE" dirty="0" smtClean="0"/>
              <a:t> Jeroen </a:t>
            </a:r>
            <a:r>
              <a:rPr lang="nl-BE" dirty="0" err="1" smtClean="0"/>
              <a:t>Meus</a:t>
            </a:r>
            <a:r>
              <a:rPr lang="nl-BE" dirty="0" smtClean="0"/>
              <a:t>) </a:t>
            </a:r>
            <a:r>
              <a:rPr lang="nl-BE" dirty="0"/>
              <a:t>: </a:t>
            </a:r>
            <a:r>
              <a:rPr lang="nl-BE" dirty="0" err="1"/>
              <a:t>imaginez-vous</a:t>
            </a:r>
            <a:r>
              <a:rPr lang="nl-BE" dirty="0"/>
              <a:t> </a:t>
            </a:r>
            <a:r>
              <a:rPr lang="nl-BE" dirty="0" err="1" smtClean="0"/>
              <a:t>donc</a:t>
            </a:r>
            <a:r>
              <a:rPr lang="nl-BE" dirty="0" smtClean="0"/>
              <a:t> </a:t>
            </a:r>
            <a:r>
              <a:rPr lang="nl-BE" dirty="0" err="1" smtClean="0"/>
              <a:t>être</a:t>
            </a:r>
            <a:r>
              <a:rPr lang="nl-BE" dirty="0" smtClean="0"/>
              <a:t> </a:t>
            </a:r>
            <a:r>
              <a:rPr lang="nl-BE" dirty="0" err="1"/>
              <a:t>un</a:t>
            </a:r>
            <a:r>
              <a:rPr lang="nl-BE" dirty="0"/>
              <a:t> cuisinier de </a:t>
            </a:r>
            <a:r>
              <a:rPr lang="nl-BE" dirty="0" err="1"/>
              <a:t>télévision</a:t>
            </a:r>
            <a:r>
              <a:rPr lang="nl-BE" dirty="0"/>
              <a:t> et </a:t>
            </a:r>
            <a:r>
              <a:rPr lang="nl-BE" b="1" dirty="0" err="1"/>
              <a:t>montrez</a:t>
            </a:r>
            <a:r>
              <a:rPr lang="nl-BE" dirty="0"/>
              <a:t> </a:t>
            </a:r>
            <a:r>
              <a:rPr lang="nl-BE" dirty="0" err="1"/>
              <a:t>tout</a:t>
            </a:r>
            <a:r>
              <a:rPr lang="nl-BE" dirty="0"/>
              <a:t> </a:t>
            </a:r>
            <a:r>
              <a:rPr lang="nl-BE" dirty="0" err="1"/>
              <a:t>ce</a:t>
            </a:r>
            <a:r>
              <a:rPr lang="nl-BE" dirty="0"/>
              <a:t> que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faites</a:t>
            </a:r>
            <a:r>
              <a:rPr lang="nl-BE" dirty="0"/>
              <a:t> en </a:t>
            </a:r>
            <a:r>
              <a:rPr lang="nl-BE" dirty="0" err="1"/>
              <a:t>préparant</a:t>
            </a:r>
            <a:r>
              <a:rPr lang="nl-BE" dirty="0"/>
              <a:t> </a:t>
            </a:r>
            <a:r>
              <a:rPr lang="nl-BE" dirty="0" err="1"/>
              <a:t>votre</a:t>
            </a:r>
            <a:r>
              <a:rPr lang="nl-BE" dirty="0"/>
              <a:t> dessert. </a:t>
            </a:r>
            <a:r>
              <a:rPr lang="nl-BE" dirty="0" err="1"/>
              <a:t>Bien</a:t>
            </a:r>
            <a:r>
              <a:rPr lang="nl-BE" dirty="0"/>
              <a:t> </a:t>
            </a:r>
            <a:r>
              <a:rPr lang="nl-BE" dirty="0" err="1"/>
              <a:t>sûr</a:t>
            </a:r>
            <a:r>
              <a:rPr lang="nl-BE" dirty="0"/>
              <a:t>, </a:t>
            </a:r>
            <a:r>
              <a:rPr lang="nl-BE" dirty="0" err="1"/>
              <a:t>vous</a:t>
            </a:r>
            <a:r>
              <a:rPr lang="nl-BE" dirty="0"/>
              <a:t> ne </a:t>
            </a:r>
            <a:r>
              <a:rPr lang="nl-BE" dirty="0" err="1"/>
              <a:t>devez</a:t>
            </a:r>
            <a:r>
              <a:rPr lang="nl-BE" dirty="0"/>
              <a:t> pas faire </a:t>
            </a:r>
            <a:r>
              <a:rPr lang="nl-BE" dirty="0" err="1"/>
              <a:t>cela</a:t>
            </a:r>
            <a:r>
              <a:rPr lang="nl-BE" dirty="0"/>
              <a:t> en </a:t>
            </a:r>
            <a:r>
              <a:rPr lang="nl-BE" dirty="0" err="1"/>
              <a:t>vrai</a:t>
            </a:r>
            <a:r>
              <a:rPr lang="nl-BE" dirty="0"/>
              <a:t>,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faites</a:t>
            </a:r>
            <a:r>
              <a:rPr lang="nl-BE" dirty="0"/>
              <a:t> </a:t>
            </a:r>
            <a:r>
              <a:rPr lang="nl-BE" b="1" dirty="0"/>
              <a:t>comme si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cuisiniez</a:t>
            </a:r>
            <a:r>
              <a:rPr lang="nl-BE" dirty="0"/>
              <a:t>.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b="1" dirty="0" err="1"/>
              <a:t>racontez</a:t>
            </a:r>
            <a:r>
              <a:rPr lang="nl-BE" dirty="0"/>
              <a:t> </a:t>
            </a:r>
            <a:r>
              <a:rPr lang="nl-BE" dirty="0" err="1"/>
              <a:t>ce</a:t>
            </a:r>
            <a:r>
              <a:rPr lang="nl-BE" dirty="0"/>
              <a:t> que </a:t>
            </a:r>
            <a:r>
              <a:rPr lang="nl-BE" dirty="0" err="1"/>
              <a:t>vous</a:t>
            </a:r>
            <a:r>
              <a:rPr lang="nl-BE" dirty="0"/>
              <a:t> </a:t>
            </a:r>
            <a:r>
              <a:rPr lang="nl-BE" dirty="0" err="1"/>
              <a:t>faites</a:t>
            </a:r>
            <a:r>
              <a:rPr lang="nl-BE" dirty="0"/>
              <a:t>.  </a:t>
            </a:r>
          </a:p>
        </p:txBody>
      </p:sp>
      <p:pic>
        <p:nvPicPr>
          <p:cNvPr id="6146" name="Picture 2" descr="Filmklapper, Black, Gesneden, Directe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842" y="3871183"/>
            <a:ext cx="2895185" cy="253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6226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828</TotalTime>
  <Words>2303</Words>
  <Application>Microsoft Office PowerPoint</Application>
  <PresentationFormat>Breedbeeld</PresentationFormat>
  <Paragraphs>221</Paragraphs>
  <Slides>34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6" baseType="lpstr">
      <vt:lpstr>Corbel</vt:lpstr>
      <vt:lpstr>Basis</vt:lpstr>
      <vt:lpstr>Webquest : La gastronomie française</vt:lpstr>
      <vt:lpstr>Les parties de cette webquest</vt:lpstr>
      <vt:lpstr>1. l’Introduction</vt:lpstr>
      <vt:lpstr>1.1 Saviez-vous que… ?</vt:lpstr>
      <vt:lpstr>1.2 Ratatouille</vt:lpstr>
      <vt:lpstr>PowerPoint-presentatie</vt:lpstr>
      <vt:lpstr>1.3 À Vous</vt:lpstr>
      <vt:lpstr>2. La Tâche</vt:lpstr>
      <vt:lpstr>2.1 Un fragment vidéo</vt:lpstr>
      <vt:lpstr>2.2 Une présentation</vt:lpstr>
      <vt:lpstr>3. Les Objectifs</vt:lpstr>
      <vt:lpstr>3. Objectifs</vt:lpstr>
      <vt:lpstr>4. Le processus</vt:lpstr>
      <vt:lpstr>4.1 Fragment vidéo</vt:lpstr>
      <vt:lpstr>4.1 Fragment vidéo</vt:lpstr>
      <vt:lpstr>PowerPoint-presentatie</vt:lpstr>
      <vt:lpstr>4.1 Fragment vidéo</vt:lpstr>
      <vt:lpstr>4.2 Présentation</vt:lpstr>
      <vt:lpstr>4.2 Présentation </vt:lpstr>
      <vt:lpstr>5. Les ressources</vt:lpstr>
      <vt:lpstr>5. De l’inspiration et des recettes</vt:lpstr>
      <vt:lpstr>6. l’évaluation </vt:lpstr>
      <vt:lpstr>6. Grille d’évaluation processus</vt:lpstr>
      <vt:lpstr>6. Grille d’évaluation processus</vt:lpstr>
      <vt:lpstr>6. Grille d’évaluation produit  Fragment vidéo</vt:lpstr>
      <vt:lpstr>6. Grille d’évaluation produit  Fragment vidéo</vt:lpstr>
      <vt:lpstr>6. Grille d’évaluation produit  Fragment vidéo</vt:lpstr>
      <vt:lpstr>6. Grille d’évaluation produit Présentation</vt:lpstr>
      <vt:lpstr>6. Grille d’évaluation produit Présentation</vt:lpstr>
      <vt:lpstr>6. Grille d’évaluation produit Présentation</vt:lpstr>
      <vt:lpstr>6. Grille d’évaluation total </vt:lpstr>
      <vt:lpstr>7. Conclusion</vt:lpstr>
      <vt:lpstr>Maintenant je sais…</vt:lpstr>
      <vt:lpstr>Vous êtes arrivé à la fin de la webquest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Webquest: La gastronomie française</dc:title>
  <dc:creator>Sarah Vrancx</dc:creator>
  <cp:lastModifiedBy>Bogaert Veronik</cp:lastModifiedBy>
  <cp:revision>48</cp:revision>
  <dcterms:created xsi:type="dcterms:W3CDTF">2017-05-09T12:34:18Z</dcterms:created>
  <dcterms:modified xsi:type="dcterms:W3CDTF">2017-12-12T10:39:51Z</dcterms:modified>
</cp:coreProperties>
</file>