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8" r:id="rId2"/>
    <p:sldId id="322" r:id="rId3"/>
    <p:sldId id="316" r:id="rId4"/>
    <p:sldId id="329" r:id="rId5"/>
    <p:sldId id="379" r:id="rId6"/>
    <p:sldId id="328" r:id="rId7"/>
    <p:sldId id="318" r:id="rId8"/>
    <p:sldId id="381" r:id="rId9"/>
    <p:sldId id="320" r:id="rId10"/>
    <p:sldId id="384" r:id="rId11"/>
    <p:sldId id="383" r:id="rId12"/>
    <p:sldId id="385" r:id="rId13"/>
    <p:sldId id="340" r:id="rId14"/>
    <p:sldId id="342" r:id="rId15"/>
    <p:sldId id="349" r:id="rId16"/>
    <p:sldId id="353" r:id="rId17"/>
    <p:sldId id="355" r:id="rId18"/>
    <p:sldId id="361" r:id="rId19"/>
    <p:sldId id="362" r:id="rId20"/>
    <p:sldId id="364" r:id="rId21"/>
    <p:sldId id="365" r:id="rId22"/>
    <p:sldId id="367" r:id="rId23"/>
    <p:sldId id="368" r:id="rId24"/>
    <p:sldId id="369" r:id="rId25"/>
    <p:sldId id="370" r:id="rId26"/>
    <p:sldId id="371" r:id="rId27"/>
    <p:sldId id="372" r:id="rId28"/>
    <p:sldId id="373" r:id="rId29"/>
    <p:sldId id="374" r:id="rId30"/>
    <p:sldId id="375" r:id="rId31"/>
    <p:sldId id="376" r:id="rId32"/>
    <p:sldId id="377" r:id="rId33"/>
    <p:sldId id="387" r:id="rId34"/>
    <p:sldId id="391" r:id="rId35"/>
    <p:sldId id="393" r:id="rId36"/>
    <p:sldId id="394" r:id="rId37"/>
    <p:sldId id="395" r:id="rId38"/>
    <p:sldId id="396" r:id="rId39"/>
    <p:sldId id="398" r:id="rId4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84369" autoAdjust="0"/>
  </p:normalViewPr>
  <p:slideViewPr>
    <p:cSldViewPr snapToGrid="0" snapToObjects="1">
      <p:cViewPr varScale="1">
        <p:scale>
          <a:sx n="94" d="100"/>
          <a:sy n="94" d="100"/>
        </p:scale>
        <p:origin x="2220" y="96"/>
      </p:cViewPr>
      <p:guideLst>
        <p:guide orient="horz" pos="2160"/>
        <p:guide pos="2880"/>
      </p:guideLst>
    </p:cSldViewPr>
  </p:slideViewPr>
  <p:outlineViewPr>
    <p:cViewPr>
      <p:scale>
        <a:sx n="33" d="100"/>
        <a:sy n="33" d="100"/>
      </p:scale>
      <p:origin x="0" y="43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FA354-619C-9D46-8F59-6D28B764C3B8}" type="datetimeFigureOut">
              <a:rPr lang="nl-NL" smtClean="0"/>
              <a:t>19-9-2017</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9301F-521A-414A-92E3-9B888D5AA42F}" type="slidenum">
              <a:rPr lang="nl-BE" smtClean="0"/>
              <a:t>‹#›</a:t>
            </a:fld>
            <a:endParaRPr lang="nl-BE"/>
          </a:p>
        </p:txBody>
      </p:sp>
    </p:spTree>
    <p:extLst>
      <p:ext uri="{BB962C8B-B14F-4D97-AF65-F5344CB8AC3E}">
        <p14:creationId xmlns:p14="http://schemas.microsoft.com/office/powerpoint/2010/main" val="3673980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9A95A9A-46F2-0C42-88A0-3373009BE86C}" type="slidenum">
              <a:rPr lang="nl-BE" smtClean="0"/>
              <a:t>1</a:t>
            </a:fld>
            <a:endParaRPr lang="nl-BE"/>
          </a:p>
        </p:txBody>
      </p:sp>
    </p:spTree>
    <p:extLst>
      <p:ext uri="{BB962C8B-B14F-4D97-AF65-F5344CB8AC3E}">
        <p14:creationId xmlns:p14="http://schemas.microsoft.com/office/powerpoint/2010/main" val="141822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33</a:t>
            </a:fld>
            <a:endParaRPr lang="nl-BE"/>
          </a:p>
        </p:txBody>
      </p:sp>
    </p:spTree>
    <p:extLst>
      <p:ext uri="{BB962C8B-B14F-4D97-AF65-F5344CB8AC3E}">
        <p14:creationId xmlns:p14="http://schemas.microsoft.com/office/powerpoint/2010/main" val="195878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noProof="0"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34</a:t>
            </a:fld>
            <a:endParaRPr lang="nl-BE"/>
          </a:p>
        </p:txBody>
      </p:sp>
    </p:spTree>
    <p:extLst>
      <p:ext uri="{BB962C8B-B14F-4D97-AF65-F5344CB8AC3E}">
        <p14:creationId xmlns:p14="http://schemas.microsoft.com/office/powerpoint/2010/main" val="314102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36</a:t>
            </a:fld>
            <a:endParaRPr lang="nl-BE"/>
          </a:p>
        </p:txBody>
      </p:sp>
    </p:spTree>
    <p:extLst>
      <p:ext uri="{BB962C8B-B14F-4D97-AF65-F5344CB8AC3E}">
        <p14:creationId xmlns:p14="http://schemas.microsoft.com/office/powerpoint/2010/main" val="370186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  </a:t>
            </a:r>
            <a:endParaRPr lang="nl-BE"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3</a:t>
            </a:fld>
            <a:endParaRPr lang="nl-BE"/>
          </a:p>
        </p:txBody>
      </p:sp>
    </p:spTree>
    <p:extLst>
      <p:ext uri="{BB962C8B-B14F-4D97-AF65-F5344CB8AC3E}">
        <p14:creationId xmlns:p14="http://schemas.microsoft.com/office/powerpoint/2010/main" val="248851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4</a:t>
            </a:fld>
            <a:endParaRPr lang="nl-BE"/>
          </a:p>
        </p:txBody>
      </p:sp>
    </p:spTree>
    <p:extLst>
      <p:ext uri="{BB962C8B-B14F-4D97-AF65-F5344CB8AC3E}">
        <p14:creationId xmlns:p14="http://schemas.microsoft.com/office/powerpoint/2010/main" val="248851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dirty="0" smtClean="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5</a:t>
            </a:fld>
            <a:endParaRPr lang="nl-BE"/>
          </a:p>
        </p:txBody>
      </p:sp>
    </p:spTree>
    <p:extLst>
      <p:ext uri="{BB962C8B-B14F-4D97-AF65-F5344CB8AC3E}">
        <p14:creationId xmlns:p14="http://schemas.microsoft.com/office/powerpoint/2010/main" val="248851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6</a:t>
            </a:fld>
            <a:endParaRPr lang="nl-BE"/>
          </a:p>
        </p:txBody>
      </p:sp>
    </p:spTree>
    <p:extLst>
      <p:ext uri="{BB962C8B-B14F-4D97-AF65-F5344CB8AC3E}">
        <p14:creationId xmlns:p14="http://schemas.microsoft.com/office/powerpoint/2010/main" val="248851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7</a:t>
            </a:fld>
            <a:endParaRPr lang="nl-BE"/>
          </a:p>
        </p:txBody>
      </p:sp>
    </p:spTree>
    <p:extLst>
      <p:ext uri="{BB962C8B-B14F-4D97-AF65-F5344CB8AC3E}">
        <p14:creationId xmlns:p14="http://schemas.microsoft.com/office/powerpoint/2010/main" val="172704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9</a:t>
            </a:fld>
            <a:endParaRPr lang="nl-BE"/>
          </a:p>
        </p:txBody>
      </p:sp>
    </p:spTree>
    <p:extLst>
      <p:ext uri="{BB962C8B-B14F-4D97-AF65-F5344CB8AC3E}">
        <p14:creationId xmlns:p14="http://schemas.microsoft.com/office/powerpoint/2010/main" val="195878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13</a:t>
            </a:fld>
            <a:endParaRPr lang="nl-BE"/>
          </a:p>
        </p:txBody>
      </p:sp>
    </p:spTree>
    <p:extLst>
      <p:ext uri="{BB962C8B-B14F-4D97-AF65-F5344CB8AC3E}">
        <p14:creationId xmlns:p14="http://schemas.microsoft.com/office/powerpoint/2010/main" val="195878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Substantive uncertainty</a:t>
            </a:r>
            <a:r>
              <a:rPr lang="en-GB" sz="1200" kern="1200" dirty="0" smtClean="0">
                <a:solidFill>
                  <a:schemeClr val="tx1"/>
                </a:solidFill>
                <a:effectLst/>
                <a:latin typeface="+mn-lt"/>
                <a:ea typeface="+mn-ea"/>
                <a:cs typeface="+mn-cs"/>
              </a:rPr>
              <a:t> has to do with uncertainty with regard to the (different interpretations actors involved have of the) nature of complex problems and possible solutions. In addition to substantive uncertainty, there is </a:t>
            </a:r>
            <a:r>
              <a:rPr lang="en-GB" sz="1200" b="1" kern="1200" dirty="0" smtClean="0">
                <a:solidFill>
                  <a:schemeClr val="tx1"/>
                </a:solidFill>
                <a:effectLst/>
                <a:latin typeface="+mn-lt"/>
                <a:ea typeface="+mn-ea"/>
                <a:cs typeface="+mn-cs"/>
              </a:rPr>
              <a:t>strategic uncertainty</a:t>
            </a:r>
            <a:r>
              <a:rPr lang="en-GB" sz="1200" kern="1200" dirty="0" smtClean="0">
                <a:solidFill>
                  <a:schemeClr val="tx1"/>
                </a:solidFill>
                <a:effectLst/>
                <a:latin typeface="+mn-lt"/>
                <a:ea typeface="+mn-ea"/>
                <a:cs typeface="+mn-cs"/>
              </a:rPr>
              <a:t>. This stems from the strategic choices actors make with regard to articulating their preferences.</a:t>
            </a:r>
          </a:p>
          <a:p>
            <a:r>
              <a:rPr lang="en-GB" sz="1200" kern="1200" dirty="0" smtClean="0">
                <a:solidFill>
                  <a:schemeClr val="tx1"/>
                </a:solidFill>
                <a:effectLst/>
                <a:latin typeface="+mn-lt"/>
                <a:ea typeface="+mn-ea"/>
                <a:cs typeface="+mn-cs"/>
              </a:rPr>
              <a:t>Finally, networks are characterized by </a:t>
            </a:r>
            <a:r>
              <a:rPr lang="en-GB" sz="1200" b="1" kern="1200" dirty="0" smtClean="0">
                <a:solidFill>
                  <a:schemeClr val="tx1"/>
                </a:solidFill>
                <a:effectLst/>
                <a:latin typeface="+mn-lt"/>
                <a:ea typeface="+mn-ea"/>
                <a:cs typeface="+mn-cs"/>
              </a:rPr>
              <a:t>institutional uncertainty</a:t>
            </a:r>
            <a:r>
              <a:rPr lang="en-GB" sz="1200" kern="1200" dirty="0" smtClean="0">
                <a:solidFill>
                  <a:schemeClr val="tx1"/>
                </a:solidFill>
                <a:effectLst/>
                <a:latin typeface="+mn-lt"/>
                <a:ea typeface="+mn-ea"/>
                <a:cs typeface="+mn-cs"/>
              </a:rPr>
              <a:t>. That is to say, the political actors will have different institutional backgrounds in terms of how they usually address issues, organize their processes, make decisions, arrange their activities, etc. This has its consequences for what specifically political actors expect with regard to how discussions and the process itself in networks are organized and accommodated. </a:t>
            </a:r>
            <a:endParaRPr lang="en-GB" dirty="0"/>
          </a:p>
        </p:txBody>
      </p:sp>
      <p:sp>
        <p:nvSpPr>
          <p:cNvPr id="4" name="Tijdelijke aanduiding voor dianummer 3"/>
          <p:cNvSpPr>
            <a:spLocks noGrp="1"/>
          </p:cNvSpPr>
          <p:nvPr>
            <p:ph type="sldNum" sz="quarter" idx="10"/>
          </p:nvPr>
        </p:nvSpPr>
        <p:spPr/>
        <p:txBody>
          <a:bodyPr/>
          <a:lstStyle/>
          <a:p>
            <a:fld id="{82E9301F-521A-414A-92E3-9B888D5AA42F}" type="slidenum">
              <a:rPr lang="nl-BE" smtClean="0"/>
              <a:t>18</a:t>
            </a:fld>
            <a:endParaRPr lang="nl-BE"/>
          </a:p>
        </p:txBody>
      </p:sp>
    </p:spTree>
    <p:extLst>
      <p:ext uri="{BB962C8B-B14F-4D97-AF65-F5344CB8AC3E}">
        <p14:creationId xmlns:p14="http://schemas.microsoft.com/office/powerpoint/2010/main" val="400415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smtClean="0"/>
              <a:t>Titelstijl van model bewerken</a:t>
            </a:r>
            <a:endParaRPr lang="nl-BE"/>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nl-BE"/>
          </a:p>
        </p:txBody>
      </p:sp>
      <p:sp>
        <p:nvSpPr>
          <p:cNvPr id="4" name="Tijdelijke aanduiding voor datum 3"/>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119516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BE"/>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4" name="Tijdelijke aanduiding voor datum 3"/>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166206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smtClean="0"/>
              <a:t>Titelstijl van model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4" name="Tijdelijke aanduiding voor datum 3"/>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199086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BE"/>
          </a:p>
        </p:txBody>
      </p:sp>
      <p:sp>
        <p:nvSpPr>
          <p:cNvPr id="3" name="Tijdelijke aanduiding voor inhoud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4" name="Tijdelijke aanduiding voor datum 3"/>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87556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Tijdelijke aanduiding voor datum 3"/>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158033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5" name="Tijdelijke aanduiding voor datum 4"/>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267093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smtClean="0"/>
              <a:t>Titelstijl van model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7" name="Tijdelijke aanduiding voor datum 6"/>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272407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BE"/>
          </a:p>
        </p:txBody>
      </p:sp>
      <p:sp>
        <p:nvSpPr>
          <p:cNvPr id="3" name="Tijdelijke aanduiding voor datum 2"/>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406764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187460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smtClean="0"/>
              <a:t>Titelstijl van model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42718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4FE25D42-DDCC-9E4C-897B-54CD1E4685E1}" type="datetimeFigureOut">
              <a:rPr lang="nl-NL" smtClean="0"/>
              <a:t>19-9-2017</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90C3C5DB-3553-EB40-9200-2F0978DB4CC5}" type="slidenum">
              <a:rPr lang="nl-BE" smtClean="0"/>
              <a:t>‹#›</a:t>
            </a:fld>
            <a:endParaRPr lang="nl-BE" dirty="0"/>
          </a:p>
        </p:txBody>
      </p:sp>
    </p:spTree>
    <p:extLst>
      <p:ext uri="{BB962C8B-B14F-4D97-AF65-F5344CB8AC3E}">
        <p14:creationId xmlns:p14="http://schemas.microsoft.com/office/powerpoint/2010/main" val="94123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Titelstijl van model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25D42-DDCC-9E4C-897B-54CD1E4685E1}" type="datetimeFigureOut">
              <a:rPr lang="nl-NL" smtClean="0"/>
              <a:t>19-9-2017</a:t>
            </a:fld>
            <a:endParaRPr lang="nl-BE"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3C5DB-3553-EB40-9200-2F0978DB4CC5}" type="slidenum">
              <a:rPr lang="nl-BE" smtClean="0"/>
              <a:t>‹#›</a:t>
            </a:fld>
            <a:endParaRPr lang="nl-BE" dirty="0"/>
          </a:p>
        </p:txBody>
      </p:sp>
    </p:spTree>
    <p:extLst>
      <p:ext uri="{BB962C8B-B14F-4D97-AF65-F5344CB8AC3E}">
        <p14:creationId xmlns:p14="http://schemas.microsoft.com/office/powerpoint/2010/main" val="125300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5.wdp"/><Relationship Id="rId4" Type="http://schemas.openxmlformats.org/officeDocument/2006/relationships/image" Target="../media/image26.png"/><Relationship Id="rId9" Type="http://schemas.microsoft.com/office/2007/relationships/hdphoto" Target="../media/hdphoto7.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62180" y="2028544"/>
            <a:ext cx="7596020" cy="1199950"/>
          </a:xfrm>
          <a:ln>
            <a:solidFill>
              <a:srgbClr val="FFFFFF"/>
            </a:solidFill>
          </a:ln>
        </p:spPr>
        <p:txBody>
          <a:bodyPr>
            <a:noAutofit/>
          </a:bodyPr>
          <a:lstStyle/>
          <a:p>
            <a:r>
              <a:rPr lang="en-GB" sz="2000" dirty="0">
                <a:latin typeface="Garamond" panose="02020404030301010803" pitchFamily="18" charset="0"/>
              </a:rPr>
              <a:t>How should public administration and policy-making be organized and coordinated to optimally implement intermodality under each of the future development </a:t>
            </a:r>
            <a:r>
              <a:rPr lang="en-GB" sz="2000" dirty="0" smtClean="0">
                <a:latin typeface="Garamond" panose="02020404030301010803" pitchFamily="18" charset="0"/>
              </a:rPr>
              <a:t>scenarios?</a:t>
            </a:r>
            <a:endParaRPr lang="nl-BE" sz="2000" dirty="0">
              <a:latin typeface="Garamond" panose="02020404030301010803" pitchFamily="18" charset="0"/>
              <a:cs typeface="Garamond"/>
            </a:endParaRPr>
          </a:p>
        </p:txBody>
      </p:sp>
      <p:pic>
        <p:nvPicPr>
          <p:cNvPr id="4" name="Afbeelding 3" descr="PA&amp;M_ENG_CMY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12" y="566179"/>
            <a:ext cx="4302598" cy="1017627"/>
          </a:xfrm>
          <a:prstGeom prst="rect">
            <a:avLst/>
          </a:prstGeom>
          <a:ln>
            <a:noFill/>
          </a:ln>
        </p:spPr>
      </p:pic>
      <p:sp>
        <p:nvSpPr>
          <p:cNvPr id="5" name="Tekstvak 4"/>
          <p:cNvSpPr txBox="1"/>
          <p:nvPr/>
        </p:nvSpPr>
        <p:spPr>
          <a:xfrm>
            <a:off x="862180" y="5107296"/>
            <a:ext cx="7596020" cy="1077218"/>
          </a:xfrm>
          <a:prstGeom prst="rect">
            <a:avLst/>
          </a:prstGeom>
          <a:noFill/>
          <a:ln>
            <a:solidFill>
              <a:srgbClr val="FFFFFF"/>
            </a:solidFill>
          </a:ln>
        </p:spPr>
        <p:txBody>
          <a:bodyPr wrap="square" rtlCol="0">
            <a:spAutoFit/>
          </a:bodyPr>
          <a:lstStyle/>
          <a:p>
            <a:r>
              <a:rPr lang="nl-BE" sz="1600" b="1" dirty="0" smtClean="0">
                <a:latin typeface="Garamond"/>
                <a:cs typeface="Garamond"/>
              </a:rPr>
              <a:t>Vidar Stevens </a:t>
            </a:r>
          </a:p>
          <a:p>
            <a:r>
              <a:rPr lang="nl-BE" sz="1600" b="1" dirty="0" smtClean="0">
                <a:latin typeface="Garamond"/>
                <a:cs typeface="Garamond"/>
              </a:rPr>
              <a:t>Prof. dr. Koen Verhoest</a:t>
            </a:r>
          </a:p>
          <a:p>
            <a:r>
              <a:rPr lang="nl-BE" sz="1600" dirty="0" smtClean="0">
                <a:latin typeface="Garamond"/>
                <a:cs typeface="Garamond"/>
              </a:rPr>
              <a:t>Department of Political Science</a:t>
            </a:r>
          </a:p>
          <a:p>
            <a:r>
              <a:rPr lang="nl-BE" sz="1600" dirty="0" smtClean="0">
                <a:latin typeface="Garamond"/>
                <a:cs typeface="Garamond"/>
              </a:rPr>
              <a:t>University of Antwerp, Belgium </a:t>
            </a:r>
            <a:endParaRPr lang="nl-BE" sz="1600" dirty="0">
              <a:latin typeface="Garamond"/>
              <a:cs typeface="Garamond"/>
            </a:endParaRPr>
          </a:p>
        </p:txBody>
      </p:sp>
      <p:sp>
        <p:nvSpPr>
          <p:cNvPr id="6" name="Tekstvak 5"/>
          <p:cNvSpPr txBox="1"/>
          <p:nvPr/>
        </p:nvSpPr>
        <p:spPr>
          <a:xfrm>
            <a:off x="862181" y="3847222"/>
            <a:ext cx="7596019" cy="861774"/>
          </a:xfrm>
          <a:prstGeom prst="rect">
            <a:avLst/>
          </a:prstGeom>
          <a:noFill/>
          <a:ln>
            <a:solidFill>
              <a:srgbClr val="FFFFFF"/>
            </a:solidFill>
          </a:ln>
        </p:spPr>
        <p:txBody>
          <a:bodyPr wrap="square" rtlCol="0">
            <a:spAutoFit/>
          </a:bodyPr>
          <a:lstStyle/>
          <a:p>
            <a:r>
              <a:rPr lang="nl-BE" sz="1600" b="1" dirty="0" smtClean="0">
                <a:latin typeface="Garamond"/>
                <a:cs typeface="Garamond"/>
              </a:rPr>
              <a:t>BRAIN-TRAINS workshop</a:t>
            </a:r>
          </a:p>
          <a:p>
            <a:r>
              <a:rPr lang="en-GB" sz="1600" dirty="0" err="1">
                <a:latin typeface="Garamond" panose="02020404030301010803" pitchFamily="18" charset="0"/>
              </a:rPr>
              <a:t>IDLab</a:t>
            </a:r>
            <a:endParaRPr lang="nl-BE" sz="1600" dirty="0" smtClean="0">
              <a:latin typeface="Garamond" panose="02020404030301010803" pitchFamily="18" charset="0"/>
              <a:cs typeface="Garamond"/>
            </a:endParaRPr>
          </a:p>
          <a:p>
            <a:r>
              <a:rPr lang="nl-BE" sz="1600" dirty="0" smtClean="0">
                <a:latin typeface="Garamond"/>
                <a:cs typeface="Garamond"/>
              </a:rPr>
              <a:t>18 september 2017</a:t>
            </a:r>
            <a:endParaRPr lang="nl-BE" sz="1600" dirty="0">
              <a:latin typeface="Garamond"/>
              <a:cs typeface="Garamond"/>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95" y="657891"/>
            <a:ext cx="19431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38167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4000" dirty="0" smtClean="0">
                <a:latin typeface="Garamond" panose="02020404030301010803" pitchFamily="18" charset="0"/>
              </a:rPr>
              <a:t>Current level of policy-level integration</a:t>
            </a:r>
            <a:endParaRPr lang="en-US" sz="4000" dirty="0">
              <a:latin typeface="Garamond" panose="02020404030301010803" pitchFamily="18" charset="0"/>
            </a:endParaRPr>
          </a:p>
        </p:txBody>
      </p:sp>
      <p:sp>
        <p:nvSpPr>
          <p:cNvPr id="3" name="Tijdelijke aanduiding voor inhoud 2"/>
          <p:cNvSpPr>
            <a:spLocks noGrp="1"/>
          </p:cNvSpPr>
          <p:nvPr>
            <p:ph idx="1"/>
          </p:nvPr>
        </p:nvSpPr>
        <p:spPr/>
        <p:txBody>
          <a:bodyPr>
            <a:normAutofit fontScale="92500" lnSpcReduction="10000"/>
          </a:bodyPr>
          <a:lstStyle/>
          <a:p>
            <a:pPr marL="0" indent="0">
              <a:buNone/>
            </a:pPr>
            <a:r>
              <a:rPr lang="en-GB" dirty="0" smtClean="0">
                <a:latin typeface="Garamond" panose="02020404030301010803" pitchFamily="18" charset="0"/>
              </a:rPr>
              <a:t> - Autonomous decision-making between political actors from different levels of government regarding the transposal </a:t>
            </a:r>
            <a:r>
              <a:rPr lang="en-GB" dirty="0">
                <a:latin typeface="Garamond" panose="02020404030301010803" pitchFamily="18" charset="0"/>
              </a:rPr>
              <a:t>of the EU </a:t>
            </a:r>
            <a:r>
              <a:rPr lang="en-GB" dirty="0" smtClean="0">
                <a:latin typeface="Garamond" panose="02020404030301010803" pitchFamily="18" charset="0"/>
              </a:rPr>
              <a:t>ITS-directive.</a:t>
            </a:r>
          </a:p>
          <a:p>
            <a:pPr marL="0" indent="0">
              <a:buNone/>
            </a:pPr>
            <a:r>
              <a:rPr lang="nl-BE" dirty="0" smtClean="0">
                <a:latin typeface="Garamond" panose="02020404030301010803" pitchFamily="18" charset="0"/>
              </a:rPr>
              <a:t>- </a:t>
            </a:r>
            <a:r>
              <a:rPr lang="en-GB" dirty="0" smtClean="0">
                <a:latin typeface="Garamond" panose="02020404030301010803" pitchFamily="18" charset="0"/>
              </a:rPr>
              <a:t>Minimal policy coherence between federal and regional levels of government to comply to the set targets of the EU-level</a:t>
            </a:r>
            <a:r>
              <a:rPr lang="nl-BE" dirty="0" smtClean="0">
                <a:latin typeface="Garamond" panose="02020404030301010803" pitchFamily="18" charset="0"/>
              </a:rPr>
              <a:t>. </a:t>
            </a:r>
            <a:endParaRPr lang="en-GB" dirty="0" smtClean="0">
              <a:latin typeface="Garamond" panose="02020404030301010803" pitchFamily="18" charset="0"/>
            </a:endParaRPr>
          </a:p>
          <a:p>
            <a:pPr marL="0" indent="0">
              <a:buNone/>
            </a:pPr>
            <a:r>
              <a:rPr lang="en-GB" dirty="0" smtClean="0">
                <a:latin typeface="Garamond" panose="02020404030301010803" pitchFamily="18" charset="0"/>
              </a:rPr>
              <a:t>- Up </a:t>
            </a:r>
            <a:r>
              <a:rPr lang="en-GB" dirty="0">
                <a:latin typeface="Garamond" panose="02020404030301010803" pitchFamily="18" charset="0"/>
              </a:rPr>
              <a:t>till now, there has only been very limited collaborative effort to establish a comprehensive </a:t>
            </a:r>
            <a:r>
              <a:rPr lang="en-GB" dirty="0" smtClean="0">
                <a:latin typeface="Garamond" panose="02020404030301010803" pitchFamily="18" charset="0"/>
              </a:rPr>
              <a:t>and uniform policy </a:t>
            </a:r>
            <a:r>
              <a:rPr lang="en-GB" dirty="0">
                <a:latin typeface="Garamond" panose="02020404030301010803" pitchFamily="18" charset="0"/>
              </a:rPr>
              <a:t>strategy that transcends the different levels of government</a:t>
            </a:r>
          </a:p>
        </p:txBody>
      </p:sp>
    </p:spTree>
    <p:extLst>
      <p:ext uri="{BB962C8B-B14F-4D97-AF65-F5344CB8AC3E}">
        <p14:creationId xmlns:p14="http://schemas.microsoft.com/office/powerpoint/2010/main" val="3381144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4000" dirty="0" smtClean="0">
                <a:latin typeface="Garamond" panose="02020404030301010803" pitchFamily="18" charset="0"/>
              </a:rPr>
              <a:t>Current level of administrative integration</a:t>
            </a:r>
            <a:endParaRPr lang="en-US" sz="4000" dirty="0">
              <a:latin typeface="Garamond" panose="02020404030301010803" pitchFamily="18" charset="0"/>
            </a:endParaRPr>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4448"/>
            <a:ext cx="8229600" cy="4417466"/>
          </a:xfrm>
          <a:prstGeom prst="rect">
            <a:avLst/>
          </a:prstGeom>
          <a:noFill/>
          <a:ln>
            <a:noFill/>
          </a:ln>
        </p:spPr>
      </p:pic>
    </p:spTree>
    <p:extLst>
      <p:ext uri="{BB962C8B-B14F-4D97-AF65-F5344CB8AC3E}">
        <p14:creationId xmlns:p14="http://schemas.microsoft.com/office/powerpoint/2010/main" val="2373396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dirty="0" smtClean="0"/>
              <a:t>Expected levels of integration</a:t>
            </a:r>
            <a:endParaRPr lang="en-GB" sz="4000" dirty="0"/>
          </a:p>
        </p:txBody>
      </p:sp>
      <p:pic>
        <p:nvPicPr>
          <p:cNvPr id="307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523" y="1638300"/>
            <a:ext cx="7059989" cy="390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459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4433" y="1248327"/>
            <a:ext cx="8321082" cy="3323987"/>
          </a:xfrm>
          <a:prstGeom prst="rect">
            <a:avLst/>
          </a:prstGeom>
          <a:noFill/>
        </p:spPr>
        <p:txBody>
          <a:bodyPr wrap="square" rtlCol="0">
            <a:spAutoFit/>
          </a:bodyPr>
          <a:lstStyle/>
          <a:p>
            <a:pPr algn="ctr"/>
            <a:r>
              <a:rPr lang="nl-BE" sz="6600" dirty="0" smtClean="0">
                <a:latin typeface="Garamond"/>
                <a:cs typeface="Garamond"/>
              </a:rPr>
              <a:t>Act III</a:t>
            </a:r>
          </a:p>
          <a:p>
            <a:pPr algn="ctr"/>
            <a:endParaRPr lang="nl-BE" sz="3600" dirty="0" smtClean="0">
              <a:latin typeface="Garamond"/>
              <a:cs typeface="Garamond"/>
            </a:endParaRPr>
          </a:p>
          <a:p>
            <a:pPr algn="ctr"/>
            <a:endParaRPr lang="nl-BE" sz="3600" dirty="0" smtClean="0">
              <a:latin typeface="Garamond"/>
              <a:cs typeface="Garamond"/>
            </a:endParaRPr>
          </a:p>
          <a:p>
            <a:pPr algn="ctr"/>
            <a:r>
              <a:rPr lang="nl-BE" sz="3600" dirty="0" smtClean="0">
                <a:latin typeface="Garamond"/>
                <a:cs typeface="Garamond"/>
              </a:rPr>
              <a:t>Coordination toolbox</a:t>
            </a:r>
          </a:p>
          <a:p>
            <a:pPr algn="ctr"/>
            <a:endParaRPr lang="nl-BE" sz="3600" dirty="0">
              <a:latin typeface="Garamond"/>
              <a:cs typeface="Garamond"/>
            </a:endParaRPr>
          </a:p>
        </p:txBody>
      </p:sp>
    </p:spTree>
    <p:extLst>
      <p:ext uri="{BB962C8B-B14F-4D97-AF65-F5344CB8AC3E}">
        <p14:creationId xmlns:p14="http://schemas.microsoft.com/office/powerpoint/2010/main" val="3287806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latin typeface="Garamond" panose="02020404030301010803" pitchFamily="18" charset="0"/>
              </a:rPr>
              <a:t>A Graveyard of </a:t>
            </a:r>
            <a:r>
              <a:rPr lang="nl-BE" dirty="0" err="1" smtClean="0">
                <a:latin typeface="Garamond" panose="02020404030301010803" pitchFamily="18" charset="0"/>
              </a:rPr>
              <a:t>Collaborations</a:t>
            </a:r>
            <a:r>
              <a:rPr lang="nl-BE" dirty="0" smtClean="0">
                <a:latin typeface="Garamond" panose="02020404030301010803" pitchFamily="18" charset="0"/>
              </a:rPr>
              <a:t>            (Cleff, 2008)</a:t>
            </a:r>
            <a:endParaRPr lang="en-GB" dirty="0">
              <a:latin typeface="Garamond" panose="02020404030301010803" pitchFamily="18" charset="0"/>
            </a:endParaRPr>
          </a:p>
        </p:txBody>
      </p:sp>
      <p:pic>
        <p:nvPicPr>
          <p:cNvPr id="4" name="Picture 2" descr="Afbeeldingsresultaat voor Graveyard stone cartoon"/>
          <p:cNvPicPr>
            <a:picLocks noGrp="1" noChangeAspect="1" noChangeArrowheads="1"/>
          </p:cNvPicPr>
          <p:nvPr>
            <p:ph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2624999" y="1851818"/>
            <a:ext cx="3684451"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3600449" y="4324350"/>
            <a:ext cx="1733552" cy="769441"/>
          </a:xfrm>
          <a:prstGeom prst="rect">
            <a:avLst/>
          </a:prstGeom>
          <a:noFill/>
        </p:spPr>
        <p:txBody>
          <a:bodyPr wrap="square" rtlCol="0">
            <a:spAutoFit/>
          </a:bodyPr>
          <a:lstStyle/>
          <a:p>
            <a:pPr algn="ctr"/>
            <a:r>
              <a:rPr lang="nl-BE" sz="4400" dirty="0" smtClean="0">
                <a:latin typeface="Garamond" panose="02020404030301010803" pitchFamily="18" charset="0"/>
              </a:rPr>
              <a:t>70%</a:t>
            </a:r>
            <a:endParaRPr lang="en-GB" sz="4400" dirty="0">
              <a:latin typeface="Garamond" panose="02020404030301010803" pitchFamily="18" charset="0"/>
            </a:endParaRPr>
          </a:p>
        </p:txBody>
      </p:sp>
    </p:spTree>
    <p:extLst>
      <p:ext uri="{BB962C8B-B14F-4D97-AF65-F5344CB8AC3E}">
        <p14:creationId xmlns:p14="http://schemas.microsoft.com/office/powerpoint/2010/main" val="235904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latin typeface="Garamond" panose="02020404030301010803" pitchFamily="18" charset="0"/>
              </a:rPr>
              <a:t>The </a:t>
            </a:r>
            <a:r>
              <a:rPr lang="nl-BE" dirty="0" err="1" smtClean="0">
                <a:latin typeface="Garamond" panose="02020404030301010803" pitchFamily="18" charset="0"/>
              </a:rPr>
              <a:t>collaboration</a:t>
            </a:r>
            <a:r>
              <a:rPr lang="nl-BE" dirty="0" smtClean="0">
                <a:latin typeface="Garamond" panose="02020404030301010803" pitchFamily="18" charset="0"/>
              </a:rPr>
              <a:t> as determinant?</a:t>
            </a:r>
            <a:endParaRPr lang="en-GB" dirty="0">
              <a:latin typeface="Garamond" panose="02020404030301010803" pitchFamily="18" charset="0"/>
            </a:endParaRPr>
          </a:p>
        </p:txBody>
      </p:sp>
      <p:sp>
        <p:nvSpPr>
          <p:cNvPr id="3" name="Tijdelijke aanduiding voor inhoud 2"/>
          <p:cNvSpPr>
            <a:spLocks noGrp="1"/>
          </p:cNvSpPr>
          <p:nvPr>
            <p:ph idx="1"/>
          </p:nvPr>
        </p:nvSpPr>
        <p:spPr/>
        <p:txBody>
          <a:bodyPr/>
          <a:lstStyle/>
          <a:p>
            <a:pPr marL="0" indent="0">
              <a:buNone/>
            </a:pPr>
            <a:r>
              <a:rPr lang="nl-BE" dirty="0" smtClean="0">
                <a:latin typeface="Garamond" panose="02020404030301010803" pitchFamily="18" charset="0"/>
              </a:rPr>
              <a:t>“For different </a:t>
            </a:r>
            <a:r>
              <a:rPr lang="nl-BE" dirty="0" err="1" smtClean="0">
                <a:latin typeface="Garamond" panose="02020404030301010803" pitchFamily="18" charset="0"/>
              </a:rPr>
              <a:t>reasons</a:t>
            </a:r>
            <a:r>
              <a:rPr lang="nl-BE" dirty="0" smtClean="0">
                <a:latin typeface="Garamond" panose="02020404030301010803" pitchFamily="18" charset="0"/>
              </a:rPr>
              <a:t>, the </a:t>
            </a:r>
            <a:r>
              <a:rPr lang="nl-BE" dirty="0" err="1" smtClean="0">
                <a:latin typeface="Garamond" panose="02020404030301010803" pitchFamily="18" charset="0"/>
              </a:rPr>
              <a:t>collaboration</a:t>
            </a:r>
            <a:r>
              <a:rPr lang="nl-BE" dirty="0" smtClean="0">
                <a:latin typeface="Garamond" panose="02020404030301010803" pitchFamily="18" charset="0"/>
              </a:rPr>
              <a:t> </a:t>
            </a:r>
            <a:r>
              <a:rPr lang="nl-BE" dirty="0" err="1" smtClean="0">
                <a:latin typeface="Garamond" panose="02020404030301010803" pitchFamily="18" charset="0"/>
              </a:rPr>
              <a:t>itself</a:t>
            </a:r>
            <a:r>
              <a:rPr lang="nl-BE" dirty="0">
                <a:latin typeface="Garamond" panose="02020404030301010803" pitchFamily="18" charset="0"/>
              </a:rPr>
              <a:t> </a:t>
            </a:r>
            <a:r>
              <a:rPr lang="nl-BE" dirty="0" smtClean="0">
                <a:latin typeface="Garamond" panose="02020404030301010803" pitchFamily="18" charset="0"/>
              </a:rPr>
              <a:t>can hinder at different stages of the policy-making and </a:t>
            </a:r>
            <a:r>
              <a:rPr lang="nl-BE" dirty="0" err="1" smtClean="0">
                <a:latin typeface="Garamond" panose="02020404030301010803" pitchFamily="18" charset="0"/>
              </a:rPr>
              <a:t>implementation</a:t>
            </a:r>
            <a:r>
              <a:rPr lang="nl-BE" dirty="0">
                <a:latin typeface="Garamond" panose="02020404030301010803" pitchFamily="18" charset="0"/>
              </a:rPr>
              <a:t> </a:t>
            </a:r>
            <a:r>
              <a:rPr lang="nl-BE" dirty="0" err="1" smtClean="0">
                <a:latin typeface="Garamond" panose="02020404030301010803" pitchFamily="18" charset="0"/>
              </a:rPr>
              <a:t>process</a:t>
            </a:r>
            <a:r>
              <a:rPr lang="nl-BE" dirty="0" smtClean="0">
                <a:latin typeface="Garamond" panose="02020404030301010803" pitchFamily="18" charset="0"/>
              </a:rPr>
              <a:t>”, </a:t>
            </a:r>
            <a:r>
              <a:rPr lang="nl-BE" dirty="0" err="1" smtClean="0">
                <a:latin typeface="Garamond" panose="02020404030301010803" pitchFamily="18" charset="0"/>
              </a:rPr>
              <a:t>according</a:t>
            </a:r>
            <a:r>
              <a:rPr lang="nl-BE" dirty="0" smtClean="0">
                <a:latin typeface="Garamond" panose="02020404030301010803" pitchFamily="18" charset="0"/>
              </a:rPr>
              <a:t> to </a:t>
            </a:r>
            <a:r>
              <a:rPr lang="nl-BE" dirty="0" err="1" smtClean="0">
                <a:latin typeface="Garamond" panose="02020404030301010803" pitchFamily="18" charset="0"/>
              </a:rPr>
              <a:t>Manoharan</a:t>
            </a:r>
            <a:r>
              <a:rPr lang="nl-BE" dirty="0" smtClean="0">
                <a:latin typeface="Garamond" panose="02020404030301010803" pitchFamily="18" charset="0"/>
              </a:rPr>
              <a:t> (2013) and Mulgan &amp; Albury (2003).</a:t>
            </a:r>
          </a:p>
          <a:p>
            <a:pPr marL="0" indent="0">
              <a:buNone/>
            </a:pPr>
            <a:endParaRPr lang="nl-BE" dirty="0" smtClean="0">
              <a:latin typeface="Garamond" panose="02020404030301010803" pitchFamily="18" charset="0"/>
            </a:endParaRPr>
          </a:p>
          <a:p>
            <a:pPr marL="0" indent="0">
              <a:buNone/>
            </a:pPr>
            <a:endParaRPr lang="nl-BE" dirty="0">
              <a:latin typeface="Garamond" panose="02020404030301010803" pitchFamily="18" charset="0"/>
            </a:endParaRPr>
          </a:p>
          <a:p>
            <a:pPr marL="0" indent="0">
              <a:buNone/>
            </a:pPr>
            <a:endParaRPr lang="nl-BE" dirty="0" smtClean="0">
              <a:latin typeface="Garamond" panose="02020404030301010803" pitchFamily="18" charset="0"/>
            </a:endParaRPr>
          </a:p>
        </p:txBody>
      </p:sp>
    </p:spTree>
    <p:extLst>
      <p:ext uri="{BB962C8B-B14F-4D97-AF65-F5344CB8AC3E}">
        <p14:creationId xmlns:p14="http://schemas.microsoft.com/office/powerpoint/2010/main" val="4061703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Autofit/>
          </a:bodyPr>
          <a:lstStyle/>
          <a:p>
            <a:r>
              <a:rPr lang="en-GB" dirty="0" smtClean="0">
                <a:latin typeface="Garamond" panose="02020404030301010803" pitchFamily="18" charset="0"/>
              </a:rPr>
              <a:t>How to manage the collaboration in the policy cycle? </a:t>
            </a:r>
            <a:endParaRPr lang="en-GB" dirty="0">
              <a:latin typeface="Garamond" panose="02020404030301010803" pitchFamily="18" charset="0"/>
            </a:endParaRPr>
          </a:p>
        </p:txBody>
      </p:sp>
      <p:sp>
        <p:nvSpPr>
          <p:cNvPr id="10" name="Tijdelijke aanduiding voor inhoud 9"/>
          <p:cNvSpPr>
            <a:spLocks noGrp="1"/>
          </p:cNvSpPr>
          <p:nvPr>
            <p:ph sz="half" idx="1"/>
          </p:nvPr>
        </p:nvSpPr>
        <p:spPr/>
        <p:txBody>
          <a:bodyPr/>
          <a:lstStyle/>
          <a:p>
            <a:r>
              <a:rPr lang="nl-BE" dirty="0" smtClean="0">
                <a:latin typeface="Garamond" panose="02020404030301010803" pitchFamily="18" charset="0"/>
              </a:rPr>
              <a:t>Policy-level integration/ design</a:t>
            </a:r>
          </a:p>
          <a:p>
            <a:endParaRPr lang="nl-BE" dirty="0">
              <a:latin typeface="Garamond" panose="02020404030301010803" pitchFamily="18" charset="0"/>
            </a:endParaRPr>
          </a:p>
          <a:p>
            <a:endParaRPr lang="nl-BE" dirty="0" smtClean="0">
              <a:latin typeface="Garamond" panose="02020404030301010803" pitchFamily="18" charset="0"/>
            </a:endParaRPr>
          </a:p>
          <a:p>
            <a:endParaRPr lang="en-GB" dirty="0">
              <a:latin typeface="Garamond" panose="02020404030301010803" pitchFamily="18" charset="0"/>
            </a:endParaRPr>
          </a:p>
        </p:txBody>
      </p:sp>
      <p:sp>
        <p:nvSpPr>
          <p:cNvPr id="11" name="Tijdelijke aanduiding voor inhoud 10"/>
          <p:cNvSpPr>
            <a:spLocks noGrp="1"/>
          </p:cNvSpPr>
          <p:nvPr>
            <p:ph sz="half" idx="2"/>
          </p:nvPr>
        </p:nvSpPr>
        <p:spPr>
          <a:xfrm>
            <a:off x="4394200" y="1600200"/>
            <a:ext cx="4419600" cy="4525963"/>
          </a:xfrm>
        </p:spPr>
        <p:txBody>
          <a:bodyPr/>
          <a:lstStyle/>
          <a:p>
            <a:r>
              <a:rPr lang="en-GB" dirty="0" smtClean="0">
                <a:latin typeface="Garamond" panose="02020404030301010803" pitchFamily="18" charset="0"/>
              </a:rPr>
              <a:t>Administrative integration/ implementation</a:t>
            </a:r>
          </a:p>
          <a:p>
            <a:endParaRPr lang="en-GB" dirty="0" smtClean="0">
              <a:latin typeface="Garamond" panose="02020404030301010803" pitchFamily="18" charset="0"/>
            </a:endParaRPr>
          </a:p>
          <a:p>
            <a:endParaRPr lang="en-GB" dirty="0">
              <a:latin typeface="Garamond" panose="02020404030301010803"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94" y="2761788"/>
            <a:ext cx="3186752" cy="318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730" l="9559" r="100000"/>
                    </a14:imgEffect>
                  </a14:imgLayer>
                </a14:imgProps>
              </a:ext>
              <a:ext uri="{28A0092B-C50C-407E-A947-70E740481C1C}">
                <a14:useLocalDpi xmlns:a14="http://schemas.microsoft.com/office/drawing/2010/main" val="0"/>
              </a:ext>
            </a:extLst>
          </a:blip>
          <a:srcRect/>
          <a:stretch>
            <a:fillRect/>
          </a:stretch>
        </p:blipFill>
        <p:spPr bwMode="auto">
          <a:xfrm>
            <a:off x="4220085" y="2939865"/>
            <a:ext cx="4161743" cy="283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841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latin typeface="Garamond" panose="02020404030301010803" pitchFamily="18" charset="0"/>
              </a:rPr>
              <a:t>Managing the design-</a:t>
            </a:r>
            <a:r>
              <a:rPr lang="nl-BE" dirty="0" err="1" smtClean="0">
                <a:latin typeface="Garamond" panose="02020404030301010803" pitchFamily="18" charset="0"/>
              </a:rPr>
              <a:t>phase</a:t>
            </a:r>
            <a:endParaRPr lang="en-GB" dirty="0">
              <a:latin typeface="Garamond" panose="02020404030301010803" pitchFamily="18" charset="0"/>
            </a:endParaRPr>
          </a:p>
        </p:txBody>
      </p:sp>
      <p:sp>
        <p:nvSpPr>
          <p:cNvPr id="3" name="Ondertitel 2"/>
          <p:cNvSpPr>
            <a:spLocks noGrp="1"/>
          </p:cNvSpPr>
          <p:nvPr>
            <p:ph type="subTitle" idx="1"/>
          </p:nvPr>
        </p:nvSpPr>
        <p:spPr/>
        <p:txBody>
          <a:bodyPr/>
          <a:lstStyle/>
          <a:p>
            <a:r>
              <a:rPr lang="nl-BE" i="1" dirty="0" smtClean="0">
                <a:latin typeface="Garamond" panose="02020404030301010803" pitchFamily="18" charset="0"/>
              </a:rPr>
              <a:t>From </a:t>
            </a:r>
            <a:r>
              <a:rPr lang="nl-BE" i="1" dirty="0" err="1" smtClean="0">
                <a:latin typeface="Garamond" panose="02020404030301010803" pitchFamily="18" charset="0"/>
              </a:rPr>
              <a:t>ideas</a:t>
            </a:r>
            <a:r>
              <a:rPr lang="nl-BE" i="1" dirty="0" smtClean="0">
                <a:latin typeface="Garamond" panose="02020404030301010803" pitchFamily="18" charset="0"/>
              </a:rPr>
              <a:t> to </a:t>
            </a:r>
            <a:r>
              <a:rPr lang="nl-BE" i="1" dirty="0" err="1" smtClean="0">
                <a:latin typeface="Garamond" panose="02020404030301010803" pitchFamily="18" charset="0"/>
              </a:rPr>
              <a:t>plans</a:t>
            </a:r>
            <a:r>
              <a:rPr lang="nl-BE" i="1" dirty="0" smtClean="0">
                <a:latin typeface="Garamond" panose="02020404030301010803" pitchFamily="18" charset="0"/>
              </a:rPr>
              <a:t>.</a:t>
            </a:r>
            <a:endParaRPr lang="en-GB" i="1" dirty="0">
              <a:latin typeface="Garamond" panose="02020404030301010803" pitchFamily="18" charset="0"/>
            </a:endParaRPr>
          </a:p>
        </p:txBody>
      </p:sp>
    </p:spTree>
    <p:extLst>
      <p:ext uri="{BB962C8B-B14F-4D97-AF65-F5344CB8AC3E}">
        <p14:creationId xmlns:p14="http://schemas.microsoft.com/office/powerpoint/2010/main" val="1955647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latin typeface="Garamond" panose="02020404030301010803" pitchFamily="18" charset="0"/>
              </a:rPr>
              <a:t>3 types of uncertainty</a:t>
            </a:r>
            <a:endParaRPr lang="en-GB" dirty="0">
              <a:latin typeface="Garamond" panose="02020404030301010803" pitchFamily="18" charset="0"/>
            </a:endParaRPr>
          </a:p>
        </p:txBody>
      </p:sp>
      <p:pic>
        <p:nvPicPr>
          <p:cNvPr id="1026" name="Picture 2" descr="C:\Program Files (x86)\Microsoft Office\MEDIA\CAGCAT10\j0299125.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4072" y="2339890"/>
            <a:ext cx="1100023" cy="18050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233018.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179" y="2217060"/>
            <a:ext cx="2092320" cy="2125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CAGCAT10\j0298653.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355" y="2448899"/>
            <a:ext cx="2425988" cy="144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20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latin typeface="Garamond" panose="02020404030301010803" pitchFamily="18" charset="0"/>
              </a:rPr>
              <a:t>Resolving</a:t>
            </a:r>
            <a:r>
              <a:rPr lang="nl-BE" dirty="0" smtClean="0">
                <a:latin typeface="Garamond" panose="02020404030301010803" pitchFamily="18" charset="0"/>
              </a:rPr>
              <a:t> </a:t>
            </a:r>
            <a:r>
              <a:rPr lang="nl-BE" dirty="0" err="1" smtClean="0">
                <a:latin typeface="Garamond" panose="02020404030301010803" pitchFamily="18" charset="0"/>
              </a:rPr>
              <a:t>substantive</a:t>
            </a:r>
            <a:r>
              <a:rPr lang="nl-BE" dirty="0" smtClean="0">
                <a:latin typeface="Garamond" panose="02020404030301010803" pitchFamily="18" charset="0"/>
              </a:rPr>
              <a:t> uncertainty</a:t>
            </a:r>
            <a:endParaRPr lang="en-GB" dirty="0">
              <a:latin typeface="Garamond" panose="02020404030301010803" pitchFamily="18" charset="0"/>
            </a:endParaRPr>
          </a:p>
        </p:txBody>
      </p:sp>
      <p:sp>
        <p:nvSpPr>
          <p:cNvPr id="3" name="Tijdelijke aanduiding voor inhoud 2"/>
          <p:cNvSpPr>
            <a:spLocks noGrp="1"/>
          </p:cNvSpPr>
          <p:nvPr>
            <p:ph idx="1"/>
          </p:nvPr>
        </p:nvSpPr>
        <p:spPr>
          <a:xfrm>
            <a:off x="457200" y="1589964"/>
            <a:ext cx="8229600" cy="4525963"/>
          </a:xfrm>
        </p:spPr>
        <p:txBody>
          <a:bodyPr>
            <a:noAutofit/>
          </a:bodyPr>
          <a:lstStyle/>
          <a:p>
            <a:pPr>
              <a:buFont typeface="Wingdings" panose="05000000000000000000" pitchFamily="2" charset="2"/>
              <a:buChar char="v"/>
            </a:pPr>
            <a:r>
              <a:rPr lang="en-US" sz="2700" dirty="0" smtClean="0">
                <a:latin typeface="Garamond" panose="02020404030301010803" pitchFamily="18" charset="0"/>
              </a:rPr>
              <a:t>Furtherance of goal intertwinement.</a:t>
            </a:r>
          </a:p>
          <a:p>
            <a:pPr>
              <a:buFont typeface="Wingdings" panose="05000000000000000000" pitchFamily="2" charset="2"/>
              <a:buChar char="v"/>
            </a:pPr>
            <a:r>
              <a:rPr lang="en-US" sz="2700" dirty="0" smtClean="0">
                <a:latin typeface="Garamond" panose="02020404030301010803" pitchFamily="18" charset="0"/>
              </a:rPr>
              <a:t>Promotion of substantive variety.</a:t>
            </a:r>
          </a:p>
          <a:p>
            <a:pPr>
              <a:buFont typeface="Wingdings" panose="05000000000000000000" pitchFamily="2" charset="2"/>
              <a:buChar char="v"/>
            </a:pPr>
            <a:r>
              <a:rPr lang="en-US" sz="2700" dirty="0" smtClean="0">
                <a:latin typeface="Garamond" panose="02020404030301010803" pitchFamily="18" charset="0"/>
              </a:rPr>
              <a:t>Breaking through asymmetrical policy discussions.</a:t>
            </a:r>
          </a:p>
          <a:p>
            <a:pPr>
              <a:buFont typeface="Wingdings" panose="05000000000000000000" pitchFamily="2" charset="2"/>
              <a:buChar char="v"/>
            </a:pPr>
            <a:r>
              <a:rPr lang="en-US" sz="2700" dirty="0" smtClean="0">
                <a:latin typeface="Garamond" panose="02020404030301010803" pitchFamily="18" charset="0"/>
              </a:rPr>
              <a:t>Preventing premature cognitive fixations.</a:t>
            </a:r>
          </a:p>
          <a:p>
            <a:pPr>
              <a:buFont typeface="Wingdings" panose="05000000000000000000" pitchFamily="2" charset="2"/>
              <a:buChar char="v"/>
            </a:pPr>
            <a:r>
              <a:rPr lang="en-US" sz="2700" dirty="0" smtClean="0">
                <a:latin typeface="Garamond" panose="02020404030301010803" pitchFamily="18" charset="0"/>
              </a:rPr>
              <a:t>Promoting cognitive reflection.</a:t>
            </a:r>
          </a:p>
          <a:p>
            <a:pPr>
              <a:buFont typeface="Wingdings" panose="05000000000000000000" pitchFamily="2" charset="2"/>
              <a:buChar char="v"/>
            </a:pPr>
            <a:r>
              <a:rPr lang="en-US" sz="2700" dirty="0" smtClean="0">
                <a:latin typeface="Garamond" panose="02020404030301010803" pitchFamily="18" charset="0"/>
              </a:rPr>
              <a:t>Organizing substantive selection.</a:t>
            </a:r>
          </a:p>
          <a:p>
            <a:pPr>
              <a:buFont typeface="Wingdings" panose="05000000000000000000" pitchFamily="2" charset="2"/>
              <a:buChar char="v"/>
            </a:pPr>
            <a:r>
              <a:rPr lang="en-US" sz="2700" dirty="0" smtClean="0">
                <a:latin typeface="Garamond" panose="02020404030301010803" pitchFamily="18" charset="0"/>
              </a:rPr>
              <a:t>Linking arenas of research and problem solving.</a:t>
            </a:r>
          </a:p>
          <a:p>
            <a:pPr>
              <a:buFont typeface="Wingdings" panose="05000000000000000000" pitchFamily="2" charset="2"/>
              <a:buChar char="v"/>
            </a:pPr>
            <a:r>
              <a:rPr lang="en-US" sz="2700" dirty="0" smtClean="0">
                <a:latin typeface="Garamond" panose="02020404030301010803" pitchFamily="18" charset="0"/>
              </a:rPr>
              <a:t>Facilitating instead of decisive research.</a:t>
            </a:r>
          </a:p>
          <a:p>
            <a:pPr>
              <a:buFont typeface="Wingdings" panose="05000000000000000000" pitchFamily="2" charset="2"/>
              <a:buChar char="v"/>
            </a:pPr>
            <a:r>
              <a:rPr lang="en-US" sz="2700" dirty="0" smtClean="0">
                <a:latin typeface="Garamond" panose="02020404030301010803" pitchFamily="18" charset="0"/>
              </a:rPr>
              <a:t>Joint commissioning of research.</a:t>
            </a:r>
          </a:p>
          <a:p>
            <a:pPr>
              <a:buFont typeface="Wingdings" panose="05000000000000000000" pitchFamily="2" charset="2"/>
              <a:buChar char="v"/>
            </a:pPr>
            <a:r>
              <a:rPr lang="en-US" sz="2700" dirty="0" smtClean="0">
                <a:latin typeface="Garamond" panose="02020404030301010803" pitchFamily="18" charset="0"/>
              </a:rPr>
              <a:t>Boundary work.</a:t>
            </a:r>
            <a:endParaRPr lang="en-GB" sz="2700" dirty="0">
              <a:latin typeface="Garamond" panose="02020404030301010803" pitchFamily="18" charset="0"/>
            </a:endParaRPr>
          </a:p>
        </p:txBody>
      </p:sp>
    </p:spTree>
    <p:extLst>
      <p:ext uri="{BB962C8B-B14F-4D97-AF65-F5344CB8AC3E}">
        <p14:creationId xmlns:p14="http://schemas.microsoft.com/office/powerpoint/2010/main" val="1130454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668360" y="268018"/>
            <a:ext cx="8020320" cy="6093976"/>
          </a:xfrm>
          <a:prstGeom prst="rect">
            <a:avLst/>
          </a:prstGeom>
          <a:noFill/>
        </p:spPr>
        <p:txBody>
          <a:bodyPr wrap="square" rtlCol="0">
            <a:spAutoFit/>
          </a:bodyPr>
          <a:lstStyle/>
          <a:p>
            <a:pPr algn="ctr"/>
            <a:r>
              <a:rPr lang="en-US" sz="6600" dirty="0" smtClean="0">
                <a:latin typeface="Garamond"/>
                <a:cs typeface="Garamond"/>
              </a:rPr>
              <a:t>Agenda</a:t>
            </a:r>
            <a:endParaRPr lang="en-US" sz="3600" dirty="0" smtClean="0">
              <a:latin typeface="Garamond"/>
              <a:cs typeface="Garamond"/>
            </a:endParaRPr>
          </a:p>
          <a:p>
            <a:pPr algn="ctr"/>
            <a:r>
              <a:rPr lang="en-US" sz="3600" dirty="0" smtClean="0">
                <a:latin typeface="Garamond"/>
                <a:cs typeface="Garamond"/>
              </a:rPr>
              <a:t> What is (public) governance? </a:t>
            </a:r>
          </a:p>
          <a:p>
            <a:pPr algn="ctr"/>
            <a:endParaRPr lang="en-US" sz="3600" dirty="0" smtClean="0">
              <a:latin typeface="Garamond"/>
              <a:cs typeface="Garamond"/>
            </a:endParaRPr>
          </a:p>
          <a:p>
            <a:pPr algn="ctr"/>
            <a:r>
              <a:rPr lang="en-US" sz="3600" dirty="0" smtClean="0">
                <a:latin typeface="Garamond"/>
                <a:cs typeface="Garamond"/>
              </a:rPr>
              <a:t>What level of policy-level and administrative integration are required to turn scenarios into reality?</a:t>
            </a:r>
          </a:p>
          <a:p>
            <a:pPr algn="ctr"/>
            <a:endParaRPr lang="en-US" sz="3600" dirty="0" smtClean="0">
              <a:latin typeface="Garamond"/>
              <a:cs typeface="Garamond"/>
            </a:endParaRPr>
          </a:p>
          <a:p>
            <a:pPr algn="ctr"/>
            <a:r>
              <a:rPr lang="en-US" sz="3600" dirty="0" smtClean="0">
                <a:latin typeface="Garamond"/>
                <a:cs typeface="Garamond"/>
              </a:rPr>
              <a:t>Coordination toolbox for intermodality</a:t>
            </a:r>
          </a:p>
          <a:p>
            <a:pPr algn="ctr"/>
            <a:endParaRPr lang="en-US" sz="3600" dirty="0" smtClean="0">
              <a:latin typeface="Garamond"/>
              <a:cs typeface="Garamond"/>
            </a:endParaRPr>
          </a:p>
          <a:p>
            <a:pPr algn="ctr"/>
            <a:r>
              <a:rPr lang="en-US" sz="3600" dirty="0" smtClean="0">
                <a:latin typeface="Garamond"/>
                <a:cs typeface="Garamond"/>
              </a:rPr>
              <a:t>The involved actors</a:t>
            </a:r>
          </a:p>
        </p:txBody>
      </p:sp>
    </p:spTree>
    <p:extLst>
      <p:ext uri="{BB962C8B-B14F-4D97-AF65-F5344CB8AC3E}">
        <p14:creationId xmlns:p14="http://schemas.microsoft.com/office/powerpoint/2010/main" val="1175595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latin typeface="Garamond" panose="02020404030301010803" pitchFamily="18" charset="0"/>
              </a:rPr>
              <a:t>Resolving</a:t>
            </a:r>
            <a:r>
              <a:rPr lang="nl-BE" dirty="0">
                <a:latin typeface="Garamond" panose="02020404030301010803" pitchFamily="18" charset="0"/>
              </a:rPr>
              <a:t> </a:t>
            </a:r>
            <a:r>
              <a:rPr lang="nl-BE" dirty="0" err="1" smtClean="0">
                <a:latin typeface="Garamond" panose="02020404030301010803" pitchFamily="18" charset="0"/>
              </a:rPr>
              <a:t>strategic</a:t>
            </a:r>
            <a:r>
              <a:rPr lang="nl-BE" dirty="0" smtClean="0">
                <a:latin typeface="Garamond" panose="02020404030301010803" pitchFamily="18" charset="0"/>
              </a:rPr>
              <a:t> </a:t>
            </a:r>
            <a:r>
              <a:rPr lang="nl-BE" dirty="0">
                <a:latin typeface="Garamond" panose="02020404030301010803" pitchFamily="18" charset="0"/>
              </a:rPr>
              <a:t>uncertainty</a:t>
            </a:r>
            <a:endParaRPr lang="en-GB" dirty="0"/>
          </a:p>
        </p:txBody>
      </p:sp>
      <p:sp>
        <p:nvSpPr>
          <p:cNvPr id="3" name="Tijdelijke aanduiding voor inhoud 2"/>
          <p:cNvSpPr>
            <a:spLocks noGrp="1"/>
          </p:cNvSpPr>
          <p:nvPr>
            <p:ph idx="1"/>
          </p:nvPr>
        </p:nvSpPr>
        <p:spPr/>
        <p:txBody>
          <a:bodyPr>
            <a:noAutofit/>
          </a:bodyPr>
          <a:lstStyle/>
          <a:p>
            <a:pPr>
              <a:buFont typeface="Wingdings" panose="05000000000000000000" pitchFamily="2" charset="2"/>
              <a:buChar char="v"/>
            </a:pPr>
            <a:r>
              <a:rPr lang="nl-BE" sz="2700" dirty="0" smtClean="0">
                <a:latin typeface="Garamond" panose="02020404030301010803" pitchFamily="18" charset="0"/>
              </a:rPr>
              <a:t>(</a:t>
            </a:r>
            <a:r>
              <a:rPr lang="nl-BE" sz="2700" dirty="0" err="1" smtClean="0">
                <a:latin typeface="Garamond" panose="02020404030301010803" pitchFamily="18" charset="0"/>
              </a:rPr>
              <a:t>Un</a:t>
            </a:r>
            <a:r>
              <a:rPr lang="nl-BE" sz="2700" dirty="0" smtClean="0">
                <a:latin typeface="Garamond" panose="02020404030301010803" pitchFamily="18" charset="0"/>
              </a:rPr>
              <a:t>)</a:t>
            </a:r>
            <a:r>
              <a:rPr lang="nl-BE" sz="2700" dirty="0" err="1" smtClean="0">
                <a:latin typeface="Garamond" panose="02020404030301010803" pitchFamily="18" charset="0"/>
              </a:rPr>
              <a:t>coupling</a:t>
            </a:r>
            <a:r>
              <a:rPr lang="nl-BE" sz="2700" dirty="0" smtClean="0">
                <a:latin typeface="Garamond" panose="02020404030301010803" pitchFamily="18" charset="0"/>
              </a:rPr>
              <a:t> actors, </a:t>
            </a:r>
            <a:r>
              <a:rPr lang="nl-BE" sz="2700" dirty="0" err="1" smtClean="0">
                <a:latin typeface="Garamond" panose="02020404030301010803" pitchFamily="18" charset="0"/>
              </a:rPr>
              <a:t>arenas</a:t>
            </a:r>
            <a:r>
              <a:rPr lang="nl-BE" sz="2700" dirty="0" smtClean="0">
                <a:latin typeface="Garamond" panose="02020404030301010803" pitchFamily="18" charset="0"/>
              </a:rPr>
              <a:t> and games.</a:t>
            </a:r>
          </a:p>
          <a:p>
            <a:pPr>
              <a:buFont typeface="Wingdings" panose="05000000000000000000" pitchFamily="2" charset="2"/>
              <a:buChar char="v"/>
            </a:pPr>
            <a:r>
              <a:rPr lang="nl-BE" sz="2700" dirty="0" err="1" smtClean="0">
                <a:latin typeface="Garamond" panose="02020404030301010803" pitchFamily="18" charset="0"/>
              </a:rPr>
              <a:t>Designing</a:t>
            </a:r>
            <a:r>
              <a:rPr lang="nl-BE" sz="2700" dirty="0" smtClean="0">
                <a:latin typeface="Garamond" panose="02020404030301010803" pitchFamily="18" charset="0"/>
              </a:rPr>
              <a:t> games, </a:t>
            </a:r>
            <a:r>
              <a:rPr lang="nl-BE" sz="2700" dirty="0" err="1" smtClean="0">
                <a:latin typeface="Garamond" panose="02020404030301010803" pitchFamily="18" charset="0"/>
              </a:rPr>
              <a:t>agreements</a:t>
            </a:r>
            <a:r>
              <a:rPr lang="nl-BE" sz="2700" dirty="0" smtClean="0">
                <a:latin typeface="Garamond" panose="02020404030301010803" pitchFamily="18" charset="0"/>
              </a:rPr>
              <a:t> about:</a:t>
            </a:r>
          </a:p>
          <a:p>
            <a:pPr lvl="1">
              <a:buFont typeface="Wingdings" panose="05000000000000000000" pitchFamily="2" charset="2"/>
              <a:buChar char="v"/>
            </a:pPr>
            <a:r>
              <a:rPr lang="nl-BE" sz="2700" dirty="0" smtClean="0">
                <a:latin typeface="Garamond" panose="02020404030301010803" pitchFamily="18" charset="0"/>
              </a:rPr>
              <a:t>objectives;</a:t>
            </a:r>
          </a:p>
          <a:p>
            <a:pPr lvl="1">
              <a:buFont typeface="Wingdings" panose="05000000000000000000" pitchFamily="2" charset="2"/>
              <a:buChar char="v"/>
            </a:pPr>
            <a:r>
              <a:rPr lang="nl-BE" sz="2700" dirty="0" err="1" smtClean="0">
                <a:latin typeface="Garamond" panose="02020404030301010803" pitchFamily="18" charset="0"/>
              </a:rPr>
              <a:t>participation</a:t>
            </a:r>
            <a:r>
              <a:rPr lang="nl-BE" sz="2700" dirty="0" smtClean="0">
                <a:latin typeface="Garamond" panose="02020404030301010803" pitchFamily="18" charset="0"/>
              </a:rPr>
              <a:t>;</a:t>
            </a:r>
          </a:p>
          <a:p>
            <a:pPr lvl="1">
              <a:buFont typeface="Wingdings" panose="05000000000000000000" pitchFamily="2" charset="2"/>
              <a:buChar char="v"/>
            </a:pPr>
            <a:r>
              <a:rPr lang="nl-BE" sz="2700" dirty="0" err="1">
                <a:latin typeface="Garamond" panose="02020404030301010803" pitchFamily="18" charset="0"/>
              </a:rPr>
              <a:t>w</a:t>
            </a:r>
            <a:r>
              <a:rPr lang="nl-BE" sz="2700" dirty="0" err="1" smtClean="0">
                <a:latin typeface="Garamond" panose="02020404030301010803" pitchFamily="18" charset="0"/>
              </a:rPr>
              <a:t>orking</a:t>
            </a:r>
            <a:r>
              <a:rPr lang="nl-BE" sz="2700" dirty="0" smtClean="0">
                <a:latin typeface="Garamond" panose="02020404030301010803" pitchFamily="18" charset="0"/>
              </a:rPr>
              <a:t> </a:t>
            </a:r>
            <a:r>
              <a:rPr lang="nl-BE" sz="2700" dirty="0" err="1" smtClean="0">
                <a:latin typeface="Garamond" panose="02020404030301010803" pitchFamily="18" charset="0"/>
              </a:rPr>
              <a:t>methods</a:t>
            </a:r>
            <a:r>
              <a:rPr lang="nl-BE" sz="2700" dirty="0" smtClean="0">
                <a:latin typeface="Garamond" panose="02020404030301010803" pitchFamily="18" charset="0"/>
              </a:rPr>
              <a:t>;</a:t>
            </a:r>
          </a:p>
          <a:p>
            <a:pPr lvl="1">
              <a:buFont typeface="Wingdings" panose="05000000000000000000" pitchFamily="2" charset="2"/>
              <a:buChar char="v"/>
            </a:pPr>
            <a:r>
              <a:rPr lang="nl-BE" sz="2700" dirty="0" smtClean="0">
                <a:latin typeface="Garamond" panose="02020404030301010803" pitchFamily="18" charset="0"/>
              </a:rPr>
              <a:t>information-</a:t>
            </a:r>
            <a:r>
              <a:rPr lang="nl-BE" sz="2700" dirty="0" err="1" smtClean="0">
                <a:latin typeface="Garamond" panose="02020404030301010803" pitchFamily="18" charset="0"/>
              </a:rPr>
              <a:t>sharing</a:t>
            </a:r>
            <a:r>
              <a:rPr lang="nl-BE" sz="2700" dirty="0" smtClean="0">
                <a:latin typeface="Garamond" panose="02020404030301010803" pitchFamily="18" charset="0"/>
              </a:rPr>
              <a:t>;</a:t>
            </a:r>
          </a:p>
          <a:p>
            <a:pPr lvl="1">
              <a:buFont typeface="Wingdings" panose="05000000000000000000" pitchFamily="2" charset="2"/>
              <a:buChar char="v"/>
            </a:pPr>
            <a:r>
              <a:rPr lang="nl-BE" sz="2700" dirty="0" err="1" smtClean="0">
                <a:latin typeface="Garamond" panose="02020404030301010803" pitchFamily="18" charset="0"/>
              </a:rPr>
              <a:t>process</a:t>
            </a:r>
            <a:r>
              <a:rPr lang="nl-BE" sz="2700" dirty="0" smtClean="0">
                <a:latin typeface="Garamond" panose="02020404030301010803" pitchFamily="18" charset="0"/>
              </a:rPr>
              <a:t>-steps;</a:t>
            </a:r>
          </a:p>
          <a:p>
            <a:pPr lvl="1">
              <a:buFont typeface="Wingdings" panose="05000000000000000000" pitchFamily="2" charset="2"/>
              <a:buChar char="v"/>
            </a:pPr>
            <a:r>
              <a:rPr lang="nl-BE" sz="2700" dirty="0" smtClean="0">
                <a:latin typeface="Garamond" panose="02020404030301010803" pitchFamily="18" charset="0"/>
              </a:rPr>
              <a:t>decision-making.</a:t>
            </a:r>
          </a:p>
          <a:p>
            <a:pPr>
              <a:buFont typeface="Wingdings" panose="05000000000000000000" pitchFamily="2" charset="2"/>
              <a:buChar char="v"/>
            </a:pPr>
            <a:r>
              <a:rPr lang="nl-BE" sz="2700" dirty="0" err="1" smtClean="0">
                <a:latin typeface="Garamond" panose="02020404030301010803" pitchFamily="18" charset="0"/>
              </a:rPr>
              <a:t>Actively</a:t>
            </a:r>
            <a:r>
              <a:rPr lang="nl-BE" sz="2700" dirty="0" smtClean="0">
                <a:latin typeface="Garamond" panose="02020404030301010803" pitchFamily="18" charset="0"/>
              </a:rPr>
              <a:t> </a:t>
            </a:r>
            <a:r>
              <a:rPr lang="nl-BE" sz="2700" dirty="0" err="1" smtClean="0">
                <a:latin typeface="Garamond" panose="02020404030301010803" pitchFamily="18" charset="0"/>
              </a:rPr>
              <a:t>engaging</a:t>
            </a:r>
            <a:r>
              <a:rPr lang="nl-BE" sz="2700" dirty="0" smtClean="0">
                <a:latin typeface="Garamond" panose="02020404030301010803" pitchFamily="18" charset="0"/>
              </a:rPr>
              <a:t> in </a:t>
            </a:r>
            <a:r>
              <a:rPr lang="nl-BE" sz="2700" dirty="0" err="1" smtClean="0">
                <a:latin typeface="Garamond" panose="02020404030301010803" pitchFamily="18" charset="0"/>
              </a:rPr>
              <a:t>substantive</a:t>
            </a:r>
            <a:r>
              <a:rPr lang="nl-BE" sz="2700" dirty="0" smtClean="0">
                <a:latin typeface="Garamond" panose="02020404030301010803" pitchFamily="18" charset="0"/>
              </a:rPr>
              <a:t> </a:t>
            </a:r>
            <a:r>
              <a:rPr lang="nl-BE" sz="2700" dirty="0" err="1" smtClean="0">
                <a:latin typeface="Garamond" panose="02020404030301010803" pitchFamily="18" charset="0"/>
              </a:rPr>
              <a:t>discussions</a:t>
            </a:r>
            <a:r>
              <a:rPr lang="nl-BE" sz="2700" dirty="0" smtClean="0">
                <a:latin typeface="Garamond" panose="02020404030301010803" pitchFamily="18" charset="0"/>
              </a:rPr>
              <a:t> (hands-on management approach). </a:t>
            </a:r>
            <a:endParaRPr lang="en-GB" sz="2700" dirty="0">
              <a:latin typeface="Garamond" panose="02020404030301010803" pitchFamily="18" charset="0"/>
            </a:endParaRPr>
          </a:p>
        </p:txBody>
      </p:sp>
    </p:spTree>
    <p:extLst>
      <p:ext uri="{BB962C8B-B14F-4D97-AF65-F5344CB8AC3E}">
        <p14:creationId xmlns:p14="http://schemas.microsoft.com/office/powerpoint/2010/main" val="3222243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latin typeface="Garamond" panose="02020404030301010803" pitchFamily="18" charset="0"/>
              </a:rPr>
              <a:t>Resolving</a:t>
            </a:r>
            <a:r>
              <a:rPr lang="nl-BE" dirty="0">
                <a:latin typeface="Garamond" panose="02020404030301010803" pitchFamily="18" charset="0"/>
              </a:rPr>
              <a:t> </a:t>
            </a:r>
            <a:r>
              <a:rPr lang="nl-BE" dirty="0" smtClean="0">
                <a:latin typeface="Garamond" panose="02020404030301010803" pitchFamily="18" charset="0"/>
              </a:rPr>
              <a:t>institutional uncertainty</a:t>
            </a:r>
            <a:endParaRPr lang="en-GB"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v"/>
            </a:pPr>
            <a:r>
              <a:rPr lang="en-US" sz="2700" dirty="0">
                <a:latin typeface="Garamond" panose="02020404030301010803" pitchFamily="18" charset="0"/>
              </a:rPr>
              <a:t>Changing network rules focused on </a:t>
            </a:r>
            <a:r>
              <a:rPr lang="en-US" sz="2700" dirty="0" smtClean="0">
                <a:latin typeface="Garamond" panose="02020404030301010803" pitchFamily="18" charset="0"/>
              </a:rPr>
              <a:t>composition.</a:t>
            </a:r>
          </a:p>
          <a:p>
            <a:pPr>
              <a:buFont typeface="Wingdings" panose="05000000000000000000" pitchFamily="2" charset="2"/>
              <a:buChar char="v"/>
            </a:pPr>
            <a:r>
              <a:rPr lang="en-US" sz="2700" dirty="0">
                <a:latin typeface="Garamond" panose="02020404030301010803" pitchFamily="18" charset="0"/>
              </a:rPr>
              <a:t>Changing network rules focused on </a:t>
            </a:r>
            <a:r>
              <a:rPr lang="en-US" sz="2700" dirty="0" smtClean="0">
                <a:latin typeface="Garamond" panose="02020404030301010803" pitchFamily="18" charset="0"/>
              </a:rPr>
              <a:t>outputs.</a:t>
            </a:r>
          </a:p>
          <a:p>
            <a:pPr>
              <a:buFont typeface="Wingdings" panose="05000000000000000000" pitchFamily="2" charset="2"/>
              <a:buChar char="v"/>
            </a:pPr>
            <a:r>
              <a:rPr lang="en-US" sz="2700" dirty="0">
                <a:latin typeface="Garamond" panose="02020404030301010803" pitchFamily="18" charset="0"/>
              </a:rPr>
              <a:t>Changing network rules focused on </a:t>
            </a:r>
            <a:r>
              <a:rPr lang="en-US" sz="2700" dirty="0" smtClean="0">
                <a:latin typeface="Garamond" panose="02020404030301010803" pitchFamily="18" charset="0"/>
              </a:rPr>
              <a:t>interactions.</a:t>
            </a:r>
          </a:p>
          <a:p>
            <a:pPr>
              <a:buFont typeface="Wingdings" panose="05000000000000000000" pitchFamily="2" charset="2"/>
              <a:buChar char="v"/>
            </a:pPr>
            <a:r>
              <a:rPr lang="en-US" sz="2700" dirty="0">
                <a:latin typeface="Garamond" panose="02020404030301010803" pitchFamily="18" charset="0"/>
              </a:rPr>
              <a:t>Reframing through the launch of major </a:t>
            </a:r>
            <a:r>
              <a:rPr lang="en-US" sz="2700" dirty="0" smtClean="0">
                <a:latin typeface="Garamond" panose="02020404030301010803" pitchFamily="18" charset="0"/>
              </a:rPr>
              <a:t>plans.</a:t>
            </a:r>
          </a:p>
          <a:p>
            <a:pPr>
              <a:buFont typeface="Wingdings" panose="05000000000000000000" pitchFamily="2" charset="2"/>
              <a:buChar char="v"/>
            </a:pPr>
            <a:r>
              <a:rPr lang="en-US" sz="2700" dirty="0">
                <a:latin typeface="Garamond" panose="02020404030301010803" pitchFamily="18" charset="0"/>
              </a:rPr>
              <a:t>Reframing through </a:t>
            </a:r>
            <a:r>
              <a:rPr lang="en-US" sz="2700" dirty="0" smtClean="0">
                <a:latin typeface="Garamond" panose="02020404030301010803" pitchFamily="18" charset="0"/>
              </a:rPr>
              <a:t>narratives.</a:t>
            </a:r>
          </a:p>
          <a:p>
            <a:pPr>
              <a:buFont typeface="Wingdings" panose="05000000000000000000" pitchFamily="2" charset="2"/>
              <a:buChar char="v"/>
            </a:pPr>
            <a:r>
              <a:rPr lang="en-US" sz="2700" dirty="0">
                <a:latin typeface="Garamond" panose="02020404030301010803" pitchFamily="18" charset="0"/>
              </a:rPr>
              <a:t>Reframing through sensitizing </a:t>
            </a:r>
            <a:r>
              <a:rPr lang="en-US" sz="2700" dirty="0" smtClean="0">
                <a:latin typeface="Garamond" panose="02020404030301010803" pitchFamily="18" charset="0"/>
              </a:rPr>
              <a:t>concepts.</a:t>
            </a:r>
          </a:p>
          <a:p>
            <a:pPr>
              <a:buFont typeface="Wingdings" panose="05000000000000000000" pitchFamily="2" charset="2"/>
              <a:buChar char="v"/>
            </a:pPr>
            <a:r>
              <a:rPr lang="en-US" sz="2700" dirty="0">
                <a:latin typeface="Garamond" panose="02020404030301010803" pitchFamily="18" charset="0"/>
              </a:rPr>
              <a:t>Reframing through the use of focusing </a:t>
            </a:r>
            <a:r>
              <a:rPr lang="en-US" sz="2700" dirty="0" smtClean="0">
                <a:latin typeface="Garamond" panose="02020404030301010803" pitchFamily="18" charset="0"/>
              </a:rPr>
              <a:t>events.</a:t>
            </a:r>
          </a:p>
          <a:p>
            <a:pPr>
              <a:buFont typeface="Wingdings" panose="05000000000000000000" pitchFamily="2" charset="2"/>
              <a:buChar char="v"/>
            </a:pPr>
            <a:r>
              <a:rPr lang="en-US" sz="2700" dirty="0" smtClean="0">
                <a:latin typeface="Garamond" panose="02020404030301010803" pitchFamily="18" charset="0"/>
              </a:rPr>
              <a:t>M</a:t>
            </a:r>
            <a:r>
              <a:rPr lang="en-US" sz="2700" dirty="0">
                <a:latin typeface="Garamond" panose="02020404030301010803" pitchFamily="18" charset="0"/>
              </a:rPr>
              <a:t>anaging trust through institutional </a:t>
            </a:r>
            <a:r>
              <a:rPr lang="en-US" sz="2700" dirty="0" smtClean="0">
                <a:latin typeface="Garamond" panose="02020404030301010803" pitchFamily="18" charset="0"/>
              </a:rPr>
              <a:t>redesign.</a:t>
            </a:r>
          </a:p>
          <a:p>
            <a:pPr>
              <a:buFont typeface="Wingdings" panose="05000000000000000000" pitchFamily="2" charset="2"/>
              <a:buChar char="v"/>
            </a:pPr>
            <a:r>
              <a:rPr lang="en-US" sz="2700" dirty="0">
                <a:latin typeface="Garamond" panose="02020404030301010803" pitchFamily="18" charset="0"/>
              </a:rPr>
              <a:t>Redesigning the primacy of </a:t>
            </a:r>
            <a:r>
              <a:rPr lang="en-US" sz="2700" dirty="0" smtClean="0">
                <a:latin typeface="Garamond" panose="02020404030301010803" pitchFamily="18" charset="0"/>
              </a:rPr>
              <a:t>politics.</a:t>
            </a:r>
            <a:endParaRPr lang="en-GB" sz="2700" dirty="0">
              <a:latin typeface="Garamond" panose="02020404030301010803" pitchFamily="18" charset="0"/>
            </a:endParaRPr>
          </a:p>
        </p:txBody>
      </p:sp>
    </p:spTree>
    <p:extLst>
      <p:ext uri="{BB962C8B-B14F-4D97-AF65-F5344CB8AC3E}">
        <p14:creationId xmlns:p14="http://schemas.microsoft.com/office/powerpoint/2010/main" val="3822804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9433" y="2130425"/>
            <a:ext cx="8284191" cy="1470025"/>
          </a:xfrm>
        </p:spPr>
        <p:txBody>
          <a:bodyPr/>
          <a:lstStyle/>
          <a:p>
            <a:r>
              <a:rPr lang="en-GB" dirty="0" smtClean="0">
                <a:latin typeface="Garamond" panose="02020404030301010803" pitchFamily="18" charset="0"/>
              </a:rPr>
              <a:t>Managing the implementation-phase</a:t>
            </a:r>
            <a:endParaRPr lang="en-GB" dirty="0">
              <a:latin typeface="Garamond" panose="02020404030301010803" pitchFamily="18" charset="0"/>
            </a:endParaRPr>
          </a:p>
        </p:txBody>
      </p:sp>
      <p:sp>
        <p:nvSpPr>
          <p:cNvPr id="3" name="Ondertitel 2"/>
          <p:cNvSpPr>
            <a:spLocks noGrp="1"/>
          </p:cNvSpPr>
          <p:nvPr>
            <p:ph type="subTitle" idx="1"/>
          </p:nvPr>
        </p:nvSpPr>
        <p:spPr/>
        <p:txBody>
          <a:bodyPr/>
          <a:lstStyle/>
          <a:p>
            <a:r>
              <a:rPr lang="nl-BE" i="1" dirty="0" smtClean="0">
                <a:latin typeface="Garamond" panose="02020404030301010803" pitchFamily="18" charset="0"/>
              </a:rPr>
              <a:t>From </a:t>
            </a:r>
            <a:r>
              <a:rPr lang="nl-BE" i="1" dirty="0" err="1" smtClean="0">
                <a:latin typeface="Garamond" panose="02020404030301010803" pitchFamily="18" charset="0"/>
              </a:rPr>
              <a:t>plans</a:t>
            </a:r>
            <a:r>
              <a:rPr lang="nl-BE" i="1" dirty="0" smtClean="0">
                <a:latin typeface="Garamond" panose="02020404030301010803" pitchFamily="18" charset="0"/>
              </a:rPr>
              <a:t> to services.</a:t>
            </a:r>
            <a:endParaRPr lang="en-GB" i="1" dirty="0">
              <a:latin typeface="Garamond" panose="02020404030301010803" pitchFamily="18" charset="0"/>
            </a:endParaRPr>
          </a:p>
        </p:txBody>
      </p:sp>
    </p:spTree>
    <p:extLst>
      <p:ext uri="{BB962C8B-B14F-4D97-AF65-F5344CB8AC3E}">
        <p14:creationId xmlns:p14="http://schemas.microsoft.com/office/powerpoint/2010/main" val="2195361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latin typeface="Garamond" panose="02020404030301010803" pitchFamily="18" charset="0"/>
              </a:rPr>
              <a:t>Leadership commitment</a:t>
            </a:r>
            <a:endParaRPr lang="en-GB" dirty="0">
              <a:latin typeface="Garamond" panose="02020404030301010803" pitchFamily="18" charset="0"/>
            </a:endParaRP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6031" y="2157213"/>
            <a:ext cx="2777532" cy="277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972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Garamond" panose="02020404030301010803" pitchFamily="18" charset="0"/>
              </a:rPr>
              <a:t>Ministers’ and stakeholders’ buy-in</a:t>
            </a:r>
            <a:endParaRPr lang="en-GB" dirty="0">
              <a:latin typeface="Garamond" panose="02020404030301010803" pitchFamily="18"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7767" y="2118760"/>
            <a:ext cx="3654544" cy="265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309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Garamond" panose="02020404030301010803" pitchFamily="18" charset="0"/>
              </a:rPr>
              <a:t>Clearly defined joint outcomes</a:t>
            </a:r>
            <a:endParaRPr lang="en-GB" dirty="0">
              <a:latin typeface="Garamond" panose="02020404030301010803" pitchFamily="18" charset="0"/>
            </a:endParaRPr>
          </a:p>
        </p:txBody>
      </p:sp>
      <p:pic>
        <p:nvPicPr>
          <p:cNvPr id="1126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9450" y="2374710"/>
            <a:ext cx="4130002" cy="228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745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latin typeface="Garamond" panose="02020404030301010803" pitchFamily="18" charset="0"/>
              </a:rPr>
              <a:t>A good accountability framework</a:t>
            </a:r>
            <a:endParaRPr lang="en-GB" dirty="0">
              <a:latin typeface="Garamond" panose="02020404030301010803" pitchFamily="18" charset="0"/>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6194" y="1837626"/>
            <a:ext cx="5686301" cy="349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688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Garamond" panose="02020404030301010803" pitchFamily="18" charset="0"/>
              </a:rPr>
              <a:t>Sufficient resources</a:t>
            </a:r>
            <a:endParaRPr lang="en-GB" dirty="0">
              <a:latin typeface="Garamond" panose="02020404030301010803" pitchFamily="18" charset="0"/>
            </a:endParaRPr>
          </a:p>
        </p:txBody>
      </p:sp>
      <p:pic>
        <p:nvPicPr>
          <p:cNvPr id="9" name="Picture 2" descr="Afbeeldingsresultaat voor money"/>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20356" y="2201218"/>
            <a:ext cx="4232869" cy="256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82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latin typeface="Garamond" panose="02020404030301010803" pitchFamily="18" charset="0"/>
              </a:rPr>
              <a:t>Measuring performance and progress</a:t>
            </a:r>
            <a:endParaRPr lang="en-GB" dirty="0">
              <a:latin typeface="Garamond" panose="02020404030301010803" pitchFamily="18" charset="0"/>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7400" y="2619374"/>
            <a:ext cx="2400364" cy="155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337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latin typeface="Garamond" panose="02020404030301010803" pitchFamily="18" charset="0"/>
              </a:rPr>
              <a:t>Right </a:t>
            </a:r>
            <a:r>
              <a:rPr lang="nl-BE" dirty="0" err="1" smtClean="0">
                <a:latin typeface="Garamond" panose="02020404030301010803" pitchFamily="18" charset="0"/>
              </a:rPr>
              <a:t>representation</a:t>
            </a:r>
            <a:r>
              <a:rPr lang="nl-BE" dirty="0" smtClean="0">
                <a:latin typeface="Garamond" panose="02020404030301010803" pitchFamily="18" charset="0"/>
              </a:rPr>
              <a:t>, skills and </a:t>
            </a:r>
            <a:r>
              <a:rPr lang="nl-BE" dirty="0" err="1" smtClean="0">
                <a:latin typeface="Garamond" panose="02020404030301010803" pitchFamily="18" charset="0"/>
              </a:rPr>
              <a:t>competencies</a:t>
            </a:r>
            <a:endParaRPr lang="en-GB" dirty="0">
              <a:latin typeface="Garamond" panose="02020404030301010803" pitchFamily="18" charset="0"/>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2949" y="2680619"/>
            <a:ext cx="3513303" cy="257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76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4433" y="448766"/>
            <a:ext cx="8443522" cy="6001643"/>
          </a:xfrm>
          <a:prstGeom prst="rect">
            <a:avLst/>
          </a:prstGeom>
          <a:noFill/>
        </p:spPr>
        <p:txBody>
          <a:bodyPr wrap="square" rtlCol="0">
            <a:spAutoFit/>
          </a:bodyPr>
          <a:lstStyle/>
          <a:p>
            <a:pPr algn="ctr"/>
            <a:r>
              <a:rPr lang="nl-BE" sz="6600" dirty="0" smtClean="0">
                <a:latin typeface="Garamond"/>
                <a:cs typeface="Garamond"/>
              </a:rPr>
              <a:t>Act I</a:t>
            </a:r>
          </a:p>
          <a:p>
            <a:pPr algn="ctr"/>
            <a:r>
              <a:rPr lang="nl-BE" sz="6600" dirty="0" smtClean="0">
                <a:latin typeface="Garamond"/>
                <a:cs typeface="Garamond"/>
              </a:rPr>
              <a:t>What is governance?</a:t>
            </a:r>
          </a:p>
          <a:p>
            <a:pPr algn="ctr"/>
            <a:endParaRPr lang="nl-BE" sz="3600" dirty="0" smtClean="0">
              <a:latin typeface="Garamond"/>
              <a:cs typeface="Garamond"/>
            </a:endParaRPr>
          </a:p>
          <a:p>
            <a:pPr algn="ctr"/>
            <a:endParaRPr lang="nl-BE" sz="3600" dirty="0" smtClean="0">
              <a:latin typeface="Garamond"/>
              <a:cs typeface="Garamond"/>
            </a:endParaRPr>
          </a:p>
          <a:p>
            <a:pPr algn="ctr"/>
            <a:endParaRPr lang="nl-BE" sz="3600" dirty="0">
              <a:latin typeface="Garamond"/>
              <a:cs typeface="Garamond"/>
            </a:endParaRPr>
          </a:p>
          <a:p>
            <a:pPr algn="ctr"/>
            <a:r>
              <a:rPr lang="nl-BE" sz="3600" dirty="0" smtClean="0">
                <a:latin typeface="Garamond"/>
                <a:cs typeface="Garamond"/>
              </a:rPr>
              <a:t>Joint capacity to steer society</a:t>
            </a:r>
          </a:p>
          <a:p>
            <a:pPr algn="ctr"/>
            <a:endParaRPr lang="nl-BE" sz="3600" dirty="0" smtClean="0">
              <a:latin typeface="Garamond"/>
              <a:cs typeface="Garamond"/>
            </a:endParaRPr>
          </a:p>
          <a:p>
            <a:pPr algn="ctr"/>
            <a:endParaRPr lang="nl-BE" sz="3600" dirty="0">
              <a:latin typeface="Garamond"/>
              <a:cs typeface="Garamond"/>
            </a:endParaRPr>
          </a:p>
          <a:p>
            <a:pPr algn="ctr"/>
            <a:endParaRPr lang="nl-BE" sz="3600" dirty="0" smtClean="0">
              <a:latin typeface="Garamond"/>
              <a:cs typeface="Garamond"/>
            </a:endParaRPr>
          </a:p>
        </p:txBody>
      </p:sp>
    </p:spTree>
    <p:extLst>
      <p:ext uri="{BB962C8B-B14F-4D97-AF65-F5344CB8AC3E}">
        <p14:creationId xmlns:p14="http://schemas.microsoft.com/office/powerpoint/2010/main" val="467303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latin typeface="Garamond" panose="02020404030301010803" pitchFamily="18" charset="0"/>
              </a:rPr>
              <a:t>Organizational cultures that support coordination</a:t>
            </a:r>
            <a:endParaRPr lang="en-GB" dirty="0">
              <a:latin typeface="Garamond" panose="02020404030301010803" pitchFamily="18" charset="0"/>
            </a:endParaRPr>
          </a:p>
        </p:txBody>
      </p:sp>
      <p:pic>
        <p:nvPicPr>
          <p:cNvPr id="1638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51881" y="2188802"/>
            <a:ext cx="4369629" cy="309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877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Shared language and values</a:t>
            </a:r>
            <a:endParaRPr lang="en-GB"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3325" y="2404191"/>
            <a:ext cx="3436598" cy="244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302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Garamond" panose="02020404030301010803" pitchFamily="18" charset="0"/>
              </a:rPr>
              <a:t>A contingency approach</a:t>
            </a:r>
            <a:endParaRPr lang="en-US" dirty="0">
              <a:latin typeface="Garamond" panose="02020404030301010803" pitchFamily="18" charset="0"/>
            </a:endParaRP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5780" y="2367724"/>
            <a:ext cx="3703732" cy="277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095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4433" y="1248327"/>
            <a:ext cx="8321082" cy="3323987"/>
          </a:xfrm>
          <a:prstGeom prst="rect">
            <a:avLst/>
          </a:prstGeom>
          <a:noFill/>
        </p:spPr>
        <p:txBody>
          <a:bodyPr wrap="square" rtlCol="0">
            <a:spAutoFit/>
          </a:bodyPr>
          <a:lstStyle/>
          <a:p>
            <a:pPr algn="ctr"/>
            <a:r>
              <a:rPr lang="en-GB" sz="6600" dirty="0" smtClean="0">
                <a:latin typeface="Garamond"/>
                <a:cs typeface="Garamond"/>
              </a:rPr>
              <a:t>Act IV</a:t>
            </a:r>
          </a:p>
          <a:p>
            <a:pPr algn="ctr"/>
            <a:endParaRPr lang="en-GB" sz="3600" dirty="0" smtClean="0">
              <a:latin typeface="Garamond"/>
              <a:cs typeface="Garamond"/>
            </a:endParaRPr>
          </a:p>
          <a:p>
            <a:pPr algn="ctr"/>
            <a:endParaRPr lang="en-GB" sz="3600" dirty="0" smtClean="0">
              <a:latin typeface="Garamond"/>
              <a:cs typeface="Garamond"/>
            </a:endParaRPr>
          </a:p>
          <a:p>
            <a:pPr algn="ctr"/>
            <a:r>
              <a:rPr lang="en-GB" sz="3600" dirty="0" smtClean="0">
                <a:latin typeface="Garamond"/>
                <a:cs typeface="Garamond"/>
              </a:rPr>
              <a:t>Who has to be involved?</a:t>
            </a:r>
          </a:p>
          <a:p>
            <a:pPr algn="ctr"/>
            <a:endParaRPr lang="en-GB" sz="3600" dirty="0">
              <a:latin typeface="Garamond"/>
              <a:cs typeface="Garamond"/>
            </a:endParaRPr>
          </a:p>
        </p:txBody>
      </p:sp>
    </p:spTree>
    <p:extLst>
      <p:ext uri="{BB962C8B-B14F-4D97-AF65-F5344CB8AC3E}">
        <p14:creationId xmlns:p14="http://schemas.microsoft.com/office/powerpoint/2010/main" val="4227007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Garamond" panose="02020404030301010803" pitchFamily="18" charset="0"/>
              </a:rPr>
              <a:t>Different players</a:t>
            </a:r>
            <a:endParaRPr lang="en-GB" dirty="0">
              <a:latin typeface="Garamond" panose="02020404030301010803" pitchFamily="18" charset="0"/>
            </a:endParaRPr>
          </a:p>
        </p:txBody>
      </p:sp>
      <p:sp>
        <p:nvSpPr>
          <p:cNvPr id="15" name="Ovaal 14"/>
          <p:cNvSpPr/>
          <p:nvPr/>
        </p:nvSpPr>
        <p:spPr>
          <a:xfrm>
            <a:off x="76199" y="2000250"/>
            <a:ext cx="4371975" cy="40767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6" name="Ovaal 15"/>
          <p:cNvSpPr/>
          <p:nvPr/>
        </p:nvSpPr>
        <p:spPr>
          <a:xfrm>
            <a:off x="547686" y="2608302"/>
            <a:ext cx="3428999" cy="295275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7" name="Ovaal 16"/>
          <p:cNvSpPr/>
          <p:nvPr/>
        </p:nvSpPr>
        <p:spPr>
          <a:xfrm>
            <a:off x="1109660" y="3028950"/>
            <a:ext cx="2305050" cy="20193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al 17"/>
          <p:cNvSpPr/>
          <p:nvPr/>
        </p:nvSpPr>
        <p:spPr>
          <a:xfrm>
            <a:off x="1490660" y="3295650"/>
            <a:ext cx="1543050" cy="14859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9" name="Ovaal 18"/>
          <p:cNvSpPr/>
          <p:nvPr/>
        </p:nvSpPr>
        <p:spPr>
          <a:xfrm>
            <a:off x="1833560" y="3629025"/>
            <a:ext cx="857250" cy="819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20" name="Rechte verbindingslijn met pijl 19"/>
          <p:cNvCxnSpPr/>
          <p:nvPr/>
        </p:nvCxnSpPr>
        <p:spPr>
          <a:xfrm>
            <a:off x="2262185" y="2324100"/>
            <a:ext cx="2528890" cy="2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Rechte verbindingslijn met pijl 20"/>
          <p:cNvCxnSpPr/>
          <p:nvPr/>
        </p:nvCxnSpPr>
        <p:spPr>
          <a:xfrm>
            <a:off x="2264566" y="2809875"/>
            <a:ext cx="2528890" cy="2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Rechte verbindingslijn met pijl 21"/>
          <p:cNvCxnSpPr/>
          <p:nvPr/>
        </p:nvCxnSpPr>
        <p:spPr>
          <a:xfrm>
            <a:off x="2264566" y="3162300"/>
            <a:ext cx="2528890" cy="2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Rechte verbindingslijn met pijl 22"/>
          <p:cNvCxnSpPr/>
          <p:nvPr/>
        </p:nvCxnSpPr>
        <p:spPr>
          <a:xfrm>
            <a:off x="2264566" y="4024312"/>
            <a:ext cx="2528890" cy="2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Rechte verbindingslijn met pijl 23"/>
          <p:cNvCxnSpPr/>
          <p:nvPr/>
        </p:nvCxnSpPr>
        <p:spPr>
          <a:xfrm>
            <a:off x="2264566" y="3524250"/>
            <a:ext cx="2528890" cy="2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kstvak 24"/>
          <p:cNvSpPr txBox="1"/>
          <p:nvPr/>
        </p:nvSpPr>
        <p:spPr>
          <a:xfrm>
            <a:off x="4886323" y="2225717"/>
            <a:ext cx="4162427" cy="461665"/>
          </a:xfrm>
          <a:prstGeom prst="rect">
            <a:avLst/>
          </a:prstGeom>
          <a:noFill/>
        </p:spPr>
        <p:txBody>
          <a:bodyPr wrap="square" rtlCol="0">
            <a:spAutoFit/>
          </a:bodyPr>
          <a:lstStyle/>
          <a:p>
            <a:r>
              <a:rPr lang="en-GB" sz="1200" dirty="0" smtClean="0">
                <a:latin typeface="Garamond" panose="02020404030301010803" pitchFamily="18" charset="0"/>
              </a:rPr>
              <a:t>Stakeholders: public interest groups (NGOs), trade unions, harbour unions, business interests, occupational associations,  etc. </a:t>
            </a:r>
            <a:endParaRPr lang="en-GB" sz="1200" dirty="0">
              <a:latin typeface="Garamond" panose="02020404030301010803" pitchFamily="18" charset="0"/>
            </a:endParaRPr>
          </a:p>
        </p:txBody>
      </p:sp>
      <p:sp>
        <p:nvSpPr>
          <p:cNvPr id="27" name="Tekstvak 26"/>
          <p:cNvSpPr txBox="1"/>
          <p:nvPr/>
        </p:nvSpPr>
        <p:spPr>
          <a:xfrm>
            <a:off x="4905374" y="3030319"/>
            <a:ext cx="3800475" cy="461665"/>
          </a:xfrm>
          <a:prstGeom prst="rect">
            <a:avLst/>
          </a:prstGeom>
          <a:noFill/>
        </p:spPr>
        <p:txBody>
          <a:bodyPr wrap="square" rtlCol="0">
            <a:spAutoFit/>
          </a:bodyPr>
          <a:lstStyle/>
          <a:p>
            <a:r>
              <a:rPr lang="en-GB" sz="1200" dirty="0" smtClean="0">
                <a:latin typeface="Garamond" panose="02020404030301010803" pitchFamily="18" charset="0"/>
              </a:rPr>
              <a:t>Peripheral departments: Federal and regional (affected) departments. </a:t>
            </a:r>
            <a:endParaRPr lang="en-GB" sz="1200" dirty="0">
              <a:latin typeface="Garamond" panose="02020404030301010803" pitchFamily="18" charset="0"/>
            </a:endParaRPr>
          </a:p>
        </p:txBody>
      </p:sp>
      <p:sp>
        <p:nvSpPr>
          <p:cNvPr id="28" name="Tekstvak 27"/>
          <p:cNvSpPr txBox="1"/>
          <p:nvPr/>
        </p:nvSpPr>
        <p:spPr>
          <a:xfrm>
            <a:off x="4905374" y="3432096"/>
            <a:ext cx="3781425" cy="461665"/>
          </a:xfrm>
          <a:prstGeom prst="rect">
            <a:avLst/>
          </a:prstGeom>
          <a:noFill/>
        </p:spPr>
        <p:txBody>
          <a:bodyPr wrap="square" rtlCol="0">
            <a:spAutoFit/>
          </a:bodyPr>
          <a:lstStyle/>
          <a:p>
            <a:r>
              <a:rPr lang="en-GB" sz="1200" dirty="0" smtClean="0">
                <a:latin typeface="Garamond" panose="02020404030301010803" pitchFamily="18" charset="0"/>
              </a:rPr>
              <a:t>Central departments: Federal and regional Departments of Mobility.</a:t>
            </a:r>
            <a:endParaRPr lang="en-GB" sz="1200" dirty="0">
              <a:latin typeface="Garamond" panose="02020404030301010803" pitchFamily="18" charset="0"/>
            </a:endParaRPr>
          </a:p>
        </p:txBody>
      </p:sp>
      <p:sp>
        <p:nvSpPr>
          <p:cNvPr id="29" name="Tekstvak 28"/>
          <p:cNvSpPr txBox="1"/>
          <p:nvPr/>
        </p:nvSpPr>
        <p:spPr>
          <a:xfrm>
            <a:off x="4905374" y="3914387"/>
            <a:ext cx="3571875" cy="276999"/>
          </a:xfrm>
          <a:prstGeom prst="rect">
            <a:avLst/>
          </a:prstGeom>
          <a:noFill/>
        </p:spPr>
        <p:txBody>
          <a:bodyPr wrap="square" rtlCol="0">
            <a:spAutoFit/>
          </a:bodyPr>
          <a:lstStyle/>
          <a:p>
            <a:r>
              <a:rPr lang="nl-BE" sz="1200" dirty="0" smtClean="0">
                <a:latin typeface="Garamond" panose="02020404030301010803" pitchFamily="18" charset="0"/>
              </a:rPr>
              <a:t>Political core: Ministers and cabinet members.</a:t>
            </a:r>
            <a:endParaRPr lang="en-GB" sz="1200" dirty="0">
              <a:latin typeface="Garamond" panose="02020404030301010803" pitchFamily="18" charset="0"/>
            </a:endParaRPr>
          </a:p>
        </p:txBody>
      </p:sp>
      <p:sp>
        <p:nvSpPr>
          <p:cNvPr id="30" name="Tekstvak 29"/>
          <p:cNvSpPr txBox="1"/>
          <p:nvPr/>
        </p:nvSpPr>
        <p:spPr>
          <a:xfrm>
            <a:off x="4886324" y="2608302"/>
            <a:ext cx="3505199" cy="461665"/>
          </a:xfrm>
          <a:prstGeom prst="rect">
            <a:avLst/>
          </a:prstGeom>
          <a:noFill/>
        </p:spPr>
        <p:txBody>
          <a:bodyPr wrap="square" rtlCol="0">
            <a:spAutoFit/>
          </a:bodyPr>
          <a:lstStyle/>
          <a:p>
            <a:r>
              <a:rPr lang="en-GB" sz="1200" dirty="0" smtClean="0">
                <a:latin typeface="Garamond" panose="02020404030301010803" pitchFamily="18" charset="0"/>
              </a:rPr>
              <a:t>Agencies, semi-autonomous organizations, statutory bodies, private (law) based organizations, harbours, etc. </a:t>
            </a:r>
            <a:endParaRPr lang="en-GB" sz="900" dirty="0">
              <a:latin typeface="Garamond" panose="02020404030301010803" pitchFamily="18" charset="0"/>
            </a:endParaRPr>
          </a:p>
        </p:txBody>
      </p:sp>
    </p:spTree>
    <p:extLst>
      <p:ext uri="{BB962C8B-B14F-4D97-AF65-F5344CB8AC3E}">
        <p14:creationId xmlns:p14="http://schemas.microsoft.com/office/powerpoint/2010/main" val="3491863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latin typeface="Garamond" panose="02020404030301010803" pitchFamily="18" charset="0"/>
              </a:rPr>
              <a:t>Different type of organizations, different levels of government.</a:t>
            </a:r>
            <a:endParaRPr lang="en-GB" dirty="0">
              <a:latin typeface="Garamond" panose="02020404030301010803" pitchFamily="18" charset="0"/>
            </a:endParaRPr>
          </a:p>
        </p:txBody>
      </p:sp>
      <p:pic>
        <p:nvPicPr>
          <p:cNvPr id="614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2937" y="1939131"/>
            <a:ext cx="19907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43138" y="4405313"/>
            <a:ext cx="22574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00563" y="2176462"/>
            <a:ext cx="21431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53200" y="4405313"/>
            <a:ext cx="20383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219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smtClean="0">
                <a:latin typeface="Garamond" panose="02020404030301010803" pitchFamily="18" charset="0"/>
              </a:rPr>
              <a:t>Who should take the lead?</a:t>
            </a:r>
            <a:endParaRPr lang="en-GB" sz="4000" dirty="0">
              <a:latin typeface="Garamond" panose="02020404030301010803" pitchFamily="18" charset="0"/>
            </a:endParaRPr>
          </a:p>
        </p:txBody>
      </p:sp>
      <p:sp>
        <p:nvSpPr>
          <p:cNvPr id="3" name="Tijdelijke aanduiding voor inhoud 2"/>
          <p:cNvSpPr>
            <a:spLocks noGrp="1"/>
          </p:cNvSpPr>
          <p:nvPr>
            <p:ph idx="1"/>
          </p:nvPr>
        </p:nvSpPr>
        <p:spPr/>
        <p:txBody>
          <a:bodyPr>
            <a:normAutofit/>
          </a:bodyPr>
          <a:lstStyle/>
          <a:p>
            <a:pPr lvl="1"/>
            <a:r>
              <a:rPr lang="nl-BE" dirty="0" smtClean="0">
                <a:latin typeface="Garamond" panose="02020404030301010803" pitchFamily="18" charset="0"/>
              </a:rPr>
              <a:t>At the political-level?</a:t>
            </a:r>
          </a:p>
          <a:p>
            <a:pPr lvl="2"/>
            <a:r>
              <a:rPr lang="en-GB" dirty="0" smtClean="0">
                <a:latin typeface="Garamond" panose="02020404030301010803" pitchFamily="18" charset="0"/>
              </a:rPr>
              <a:t>A Federal Minister?</a:t>
            </a:r>
          </a:p>
          <a:p>
            <a:pPr lvl="2"/>
            <a:r>
              <a:rPr lang="en-GB" dirty="0" smtClean="0">
                <a:latin typeface="Garamond" panose="02020404030301010803" pitchFamily="18" charset="0"/>
              </a:rPr>
              <a:t>A regional Minister? From Wallonia, Brussels Capital Region or Flanders?</a:t>
            </a:r>
          </a:p>
          <a:p>
            <a:pPr lvl="2"/>
            <a:r>
              <a:rPr lang="en-GB" dirty="0" smtClean="0">
                <a:latin typeface="Garamond" panose="02020404030301010803" pitchFamily="18" charset="0"/>
              </a:rPr>
              <a:t>A neutral facilitator?</a:t>
            </a:r>
          </a:p>
          <a:p>
            <a:pPr lvl="1"/>
            <a:r>
              <a:rPr lang="en-GB" dirty="0" smtClean="0">
                <a:latin typeface="Garamond" panose="02020404030301010803" pitchFamily="18" charset="0"/>
              </a:rPr>
              <a:t>At the administrative level?</a:t>
            </a:r>
          </a:p>
          <a:p>
            <a:pPr lvl="2"/>
            <a:r>
              <a:rPr lang="en-GB" dirty="0" smtClean="0">
                <a:latin typeface="Garamond" panose="02020404030301010803" pitchFamily="18" charset="0"/>
              </a:rPr>
              <a:t>An intergovernmental coordination network?</a:t>
            </a:r>
          </a:p>
          <a:p>
            <a:pPr lvl="2"/>
            <a:r>
              <a:rPr lang="nl-BE" dirty="0" smtClean="0">
                <a:latin typeface="Garamond" panose="02020404030301010803" pitchFamily="18" charset="0"/>
              </a:rPr>
              <a:t>An expert group? A follow-up </a:t>
            </a:r>
            <a:r>
              <a:rPr lang="en-GB" dirty="0" smtClean="0">
                <a:latin typeface="Garamond" panose="02020404030301010803" pitchFamily="18" charset="0"/>
              </a:rPr>
              <a:t>committee</a:t>
            </a:r>
            <a:r>
              <a:rPr lang="nl-BE" dirty="0" smtClean="0">
                <a:latin typeface="Garamond" panose="02020404030301010803" pitchFamily="18" charset="0"/>
              </a:rPr>
              <a:t>?</a:t>
            </a:r>
            <a:endParaRPr lang="en-GB" dirty="0" smtClean="0">
              <a:latin typeface="Garamond" panose="02020404030301010803" pitchFamily="18" charset="0"/>
            </a:endParaRPr>
          </a:p>
          <a:p>
            <a:pPr lvl="2"/>
            <a:r>
              <a:rPr lang="en-GB" dirty="0" smtClean="0">
                <a:latin typeface="Garamond" panose="02020404030301010803" pitchFamily="18" charset="0"/>
              </a:rPr>
              <a:t>Separate administrative leaders for each level of government</a:t>
            </a:r>
            <a:r>
              <a:rPr lang="nl-BE" dirty="0" smtClean="0">
                <a:latin typeface="Garamond" panose="02020404030301010803" pitchFamily="18" charset="0"/>
              </a:rPr>
              <a:t>?</a:t>
            </a:r>
            <a:endParaRPr lang="en-GB" dirty="0" smtClean="0">
              <a:latin typeface="Garamond" panose="02020404030301010803" pitchFamily="18" charset="0"/>
            </a:endParaRPr>
          </a:p>
          <a:p>
            <a:pPr marL="457200" lvl="1" indent="0">
              <a:buNone/>
            </a:pPr>
            <a:endParaRPr lang="en-GB" dirty="0"/>
          </a:p>
        </p:txBody>
      </p:sp>
    </p:spTree>
    <p:extLst>
      <p:ext uri="{BB962C8B-B14F-4D97-AF65-F5344CB8AC3E}">
        <p14:creationId xmlns:p14="http://schemas.microsoft.com/office/powerpoint/2010/main" val="2746237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latin typeface="Garamond" panose="02020404030301010803" pitchFamily="18" charset="0"/>
              </a:rPr>
              <a:t>How many and which actors must be involved in the decision-making?</a:t>
            </a:r>
            <a:endParaRPr lang="en-GB" dirty="0">
              <a:latin typeface="Garamond" panose="02020404030301010803" pitchFamily="18" charset="0"/>
            </a:endParaRPr>
          </a:p>
        </p:txBody>
      </p:sp>
      <p:sp>
        <p:nvSpPr>
          <p:cNvPr id="3" name="Tijdelijke aanduiding voor inhoud 2"/>
          <p:cNvSpPr>
            <a:spLocks noGrp="1"/>
          </p:cNvSpPr>
          <p:nvPr>
            <p:ph idx="1"/>
          </p:nvPr>
        </p:nvSpPr>
        <p:spPr/>
        <p:txBody>
          <a:bodyPr>
            <a:normAutofit/>
          </a:bodyPr>
          <a:lstStyle/>
          <a:p>
            <a:pPr lvl="1"/>
            <a:r>
              <a:rPr lang="en-GB" dirty="0" smtClean="0">
                <a:latin typeface="Garamond" panose="02020404030301010803" pitchFamily="18" charset="0"/>
              </a:rPr>
              <a:t>Only the political core?</a:t>
            </a:r>
          </a:p>
          <a:p>
            <a:pPr lvl="2"/>
            <a:r>
              <a:rPr lang="en-GB" dirty="0" smtClean="0">
                <a:latin typeface="Garamond" panose="02020404030301010803" pitchFamily="18" charset="0"/>
              </a:rPr>
              <a:t>Solely Ministers of Mobility, or also of Ministers of (affected) departments (e.g. economy, finance, environment)?</a:t>
            </a:r>
          </a:p>
          <a:p>
            <a:pPr lvl="1"/>
            <a:r>
              <a:rPr lang="en-GB" dirty="0" smtClean="0">
                <a:latin typeface="Garamond" panose="02020404030301010803" pitchFamily="18" charset="0"/>
              </a:rPr>
              <a:t>An administrative network? </a:t>
            </a:r>
          </a:p>
          <a:p>
            <a:pPr lvl="2"/>
            <a:r>
              <a:rPr lang="en-GB" dirty="0" smtClean="0">
                <a:latin typeface="Garamond" panose="02020404030301010803" pitchFamily="18" charset="0"/>
              </a:rPr>
              <a:t>How many departments and agencies? And when is a department/agency relevant or ‘affected enough’ to join the collaboration?</a:t>
            </a:r>
          </a:p>
          <a:p>
            <a:pPr lvl="1"/>
            <a:r>
              <a:rPr lang="nl-BE" dirty="0" smtClean="0">
                <a:latin typeface="Garamond" panose="02020404030301010803" pitchFamily="18" charset="0"/>
              </a:rPr>
              <a:t>Stakeholders? </a:t>
            </a:r>
          </a:p>
          <a:p>
            <a:pPr lvl="2"/>
            <a:r>
              <a:rPr lang="nl-BE" dirty="0" smtClean="0">
                <a:latin typeface="Garamond" panose="02020404030301010803" pitchFamily="18" charset="0"/>
              </a:rPr>
              <a:t>How to select ‘the right’ stakeholders?</a:t>
            </a:r>
            <a:endParaRPr lang="en-GB" dirty="0" smtClean="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584162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dirty="0" smtClean="0">
                <a:latin typeface="Garamond" panose="02020404030301010803" pitchFamily="18" charset="0"/>
              </a:rPr>
              <a:t>Outlook? Detailed?</a:t>
            </a:r>
            <a:endParaRPr lang="en-GB" dirty="0">
              <a:latin typeface="Garamond" panose="02020404030301010803" pitchFamily="18" charset="0"/>
            </a:endParaRPr>
          </a:p>
        </p:txBody>
      </p:sp>
      <p:sp>
        <p:nvSpPr>
          <p:cNvPr id="3" name="Tijdelijke aanduiding voor inhoud 2"/>
          <p:cNvSpPr>
            <a:spLocks noGrp="1"/>
          </p:cNvSpPr>
          <p:nvPr>
            <p:ph idx="1"/>
          </p:nvPr>
        </p:nvSpPr>
        <p:spPr/>
        <p:txBody>
          <a:bodyPr>
            <a:normAutofit/>
          </a:bodyPr>
          <a:lstStyle/>
          <a:p>
            <a:r>
              <a:rPr lang="en-GB" sz="2800" dirty="0" smtClean="0">
                <a:latin typeface="Garamond" panose="02020404030301010803" pitchFamily="18" charset="0"/>
              </a:rPr>
              <a:t>How ‘long-term should the policy strategy be? An outlook to 2020? 2030? 2050? 2100? </a:t>
            </a:r>
          </a:p>
          <a:p>
            <a:pPr lvl="1"/>
            <a:r>
              <a:rPr lang="en-GB" sz="2400" dirty="0" smtClean="0">
                <a:latin typeface="Garamond" panose="02020404030301010803" pitchFamily="18" charset="0"/>
              </a:rPr>
              <a:t>And how to deal with long-term policy strategies when there are new elections? </a:t>
            </a:r>
          </a:p>
          <a:p>
            <a:r>
              <a:rPr lang="en-GB" dirty="0" smtClean="0">
                <a:latin typeface="Garamond" panose="02020404030301010803" pitchFamily="18" charset="0"/>
              </a:rPr>
              <a:t>How detailed must the policy strategy be?</a:t>
            </a:r>
          </a:p>
          <a:p>
            <a:pPr lvl="1"/>
            <a:r>
              <a:rPr lang="en-GB" sz="2400" dirty="0" smtClean="0">
                <a:latin typeface="Garamond" panose="02020404030301010803" pitchFamily="18" charset="0"/>
              </a:rPr>
              <a:t>Only output parameters?</a:t>
            </a:r>
          </a:p>
          <a:p>
            <a:pPr lvl="1"/>
            <a:r>
              <a:rPr lang="nl-BE" sz="2400" dirty="0" smtClean="0">
                <a:latin typeface="Garamond" panose="02020404030301010803" pitchFamily="18" charset="0"/>
              </a:rPr>
              <a:t>Abstract future </a:t>
            </a:r>
            <a:r>
              <a:rPr lang="en-GB" sz="2400" dirty="0" smtClean="0">
                <a:latin typeface="Garamond" panose="02020404030301010803" pitchFamily="18" charset="0"/>
              </a:rPr>
              <a:t>outlooks</a:t>
            </a:r>
            <a:r>
              <a:rPr lang="nl-BE" sz="2400" dirty="0" smtClean="0">
                <a:latin typeface="Garamond" panose="02020404030301010803" pitchFamily="18" charset="0"/>
              </a:rPr>
              <a:t>?</a:t>
            </a:r>
          </a:p>
          <a:p>
            <a:pPr lvl="1"/>
            <a:r>
              <a:rPr lang="en-GB" sz="2400" dirty="0" smtClean="0">
                <a:latin typeface="Garamond" panose="02020404030301010803" pitchFamily="18" charset="0"/>
              </a:rPr>
              <a:t>Detailed, and non-reversible, policy strategies. </a:t>
            </a:r>
          </a:p>
          <a:p>
            <a:pPr marL="457200" lvl="1" indent="0">
              <a:buNone/>
            </a:pPr>
            <a:endParaRPr lang="nl-BE" sz="2400" dirty="0" smtClean="0">
              <a:latin typeface="Garamond" panose="02020404030301010803" pitchFamily="18" charset="0"/>
            </a:endParaRPr>
          </a:p>
          <a:p>
            <a:pPr lvl="1"/>
            <a:endParaRPr lang="en-GB" sz="2400" dirty="0" smtClean="0">
              <a:latin typeface="Garamond" panose="02020404030301010803" pitchFamily="18" charset="0"/>
            </a:endParaRPr>
          </a:p>
          <a:p>
            <a:pPr lvl="1"/>
            <a:endParaRPr lang="en-GB" sz="2400" dirty="0" smtClean="0">
              <a:latin typeface="Garamond" panose="02020404030301010803" pitchFamily="18" charset="0"/>
            </a:endParaRPr>
          </a:p>
          <a:p>
            <a:pPr lvl="1"/>
            <a:endParaRPr lang="en-GB" dirty="0" smtClean="0">
              <a:latin typeface="Garamond" panose="02020404030301010803" pitchFamily="18" charset="0"/>
            </a:endParaRPr>
          </a:p>
          <a:p>
            <a:endParaRPr lang="en-GB" sz="2800" dirty="0"/>
          </a:p>
        </p:txBody>
      </p:sp>
    </p:spTree>
    <p:extLst>
      <p:ext uri="{BB962C8B-B14F-4D97-AF65-F5344CB8AC3E}">
        <p14:creationId xmlns:p14="http://schemas.microsoft.com/office/powerpoint/2010/main" val="2679838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1388" y="2025650"/>
            <a:ext cx="7772400" cy="1362075"/>
          </a:xfrm>
        </p:spPr>
        <p:txBody>
          <a:bodyPr/>
          <a:lstStyle/>
          <a:p>
            <a:r>
              <a:rPr lang="en-GB" dirty="0" smtClean="0"/>
              <a:t>Thank you for your attention</a:t>
            </a:r>
            <a:endParaRPr lang="en-GB" dirty="0"/>
          </a:p>
        </p:txBody>
      </p:sp>
    </p:spTree>
    <p:extLst>
      <p:ext uri="{BB962C8B-B14F-4D97-AF65-F5344CB8AC3E}">
        <p14:creationId xmlns:p14="http://schemas.microsoft.com/office/powerpoint/2010/main" val="325489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40362" y="389975"/>
            <a:ext cx="8443522" cy="1661993"/>
          </a:xfrm>
          <a:prstGeom prst="rect">
            <a:avLst/>
          </a:prstGeom>
          <a:noFill/>
        </p:spPr>
        <p:txBody>
          <a:bodyPr wrap="square" rtlCol="0">
            <a:spAutoFit/>
          </a:bodyPr>
          <a:lstStyle/>
          <a:p>
            <a:pPr algn="ctr"/>
            <a:r>
              <a:rPr lang="nl-BE" sz="6600" dirty="0" smtClean="0">
                <a:latin typeface="Garamond"/>
                <a:cs typeface="Garamond"/>
              </a:rPr>
              <a:t>3 models</a:t>
            </a:r>
          </a:p>
          <a:p>
            <a:pPr algn="ctr"/>
            <a:endParaRPr lang="nl-BE" sz="3600" dirty="0" smtClean="0">
              <a:latin typeface="Garamond"/>
              <a:cs typeface="Garamond"/>
            </a:endParaRPr>
          </a:p>
        </p:txBody>
      </p:sp>
      <p:sp>
        <p:nvSpPr>
          <p:cNvPr id="4" name="Vrije vorm 3"/>
          <p:cNvSpPr/>
          <p:nvPr/>
        </p:nvSpPr>
        <p:spPr>
          <a:xfrm>
            <a:off x="1584668" y="2398683"/>
            <a:ext cx="5388347" cy="3092420"/>
          </a:xfrm>
          <a:custGeom>
            <a:avLst/>
            <a:gdLst>
              <a:gd name="connsiteX0" fmla="*/ 61574 w 4859198"/>
              <a:gd name="connsiteY0" fmla="*/ 0 h 3092420"/>
              <a:gd name="connsiteX1" fmla="*/ 61574 w 4859198"/>
              <a:gd name="connsiteY1" fmla="*/ 787803 h 3092420"/>
              <a:gd name="connsiteX2" fmla="*/ 38057 w 4859198"/>
              <a:gd name="connsiteY2" fmla="*/ 1269891 h 3092420"/>
              <a:gd name="connsiteX3" fmla="*/ 26298 w 4859198"/>
              <a:gd name="connsiteY3" fmla="*/ 1516815 h 3092420"/>
              <a:gd name="connsiteX4" fmla="*/ 14539 w 4859198"/>
              <a:gd name="connsiteY4" fmla="*/ 1728463 h 3092420"/>
              <a:gd name="connsiteX5" fmla="*/ 2780 w 4859198"/>
              <a:gd name="connsiteY5" fmla="*/ 2057694 h 3092420"/>
              <a:gd name="connsiteX6" fmla="*/ 14539 w 4859198"/>
              <a:gd name="connsiteY6" fmla="*/ 2798464 h 3092420"/>
              <a:gd name="connsiteX7" fmla="*/ 2780 w 4859198"/>
              <a:gd name="connsiteY7" fmla="*/ 2998354 h 3092420"/>
              <a:gd name="connsiteX8" fmla="*/ 49815 w 4859198"/>
              <a:gd name="connsiteY8" fmla="*/ 3021871 h 3092420"/>
              <a:gd name="connsiteX9" fmla="*/ 214440 w 4859198"/>
              <a:gd name="connsiteY9" fmla="*/ 3033629 h 3092420"/>
              <a:gd name="connsiteX10" fmla="*/ 343788 w 4859198"/>
              <a:gd name="connsiteY10" fmla="*/ 3045387 h 3092420"/>
              <a:gd name="connsiteX11" fmla="*/ 602483 w 4859198"/>
              <a:gd name="connsiteY11" fmla="*/ 3068904 h 3092420"/>
              <a:gd name="connsiteX12" fmla="*/ 1014044 w 4859198"/>
              <a:gd name="connsiteY12" fmla="*/ 3092420 h 3092420"/>
              <a:gd name="connsiteX13" fmla="*/ 1308016 w 4859198"/>
              <a:gd name="connsiteY13" fmla="*/ 3080662 h 3092420"/>
              <a:gd name="connsiteX14" fmla="*/ 1649023 w 4859198"/>
              <a:gd name="connsiteY14" fmla="*/ 3068904 h 3092420"/>
              <a:gd name="connsiteX15" fmla="*/ 1731336 w 4859198"/>
              <a:gd name="connsiteY15" fmla="*/ 3057146 h 3092420"/>
              <a:gd name="connsiteX16" fmla="*/ 2048825 w 4859198"/>
              <a:gd name="connsiteY16" fmla="*/ 3045387 h 3092420"/>
              <a:gd name="connsiteX17" fmla="*/ 2460386 w 4859198"/>
              <a:gd name="connsiteY17" fmla="*/ 3057146 h 3092420"/>
              <a:gd name="connsiteX18" fmla="*/ 2613252 w 4859198"/>
              <a:gd name="connsiteY18" fmla="*/ 3080662 h 3092420"/>
              <a:gd name="connsiteX19" fmla="*/ 3636274 w 4859198"/>
              <a:gd name="connsiteY19" fmla="*/ 3057146 h 3092420"/>
              <a:gd name="connsiteX20" fmla="*/ 3753863 w 4859198"/>
              <a:gd name="connsiteY20" fmla="*/ 3033629 h 3092420"/>
              <a:gd name="connsiteX21" fmla="*/ 3824416 w 4859198"/>
              <a:gd name="connsiteY21" fmla="*/ 3021871 h 3092420"/>
              <a:gd name="connsiteX22" fmla="*/ 3859693 w 4859198"/>
              <a:gd name="connsiteY22" fmla="*/ 3010113 h 3092420"/>
              <a:gd name="connsiteX23" fmla="*/ 3930246 w 4859198"/>
              <a:gd name="connsiteY23" fmla="*/ 2998354 h 3092420"/>
              <a:gd name="connsiteX24" fmla="*/ 4106630 w 4859198"/>
              <a:gd name="connsiteY24" fmla="*/ 2963080 h 3092420"/>
              <a:gd name="connsiteX25" fmla="*/ 4247736 w 4859198"/>
              <a:gd name="connsiteY25" fmla="*/ 2939563 h 3092420"/>
              <a:gd name="connsiteX26" fmla="*/ 4565226 w 4859198"/>
              <a:gd name="connsiteY26" fmla="*/ 2951321 h 3092420"/>
              <a:gd name="connsiteX27" fmla="*/ 4635779 w 4859198"/>
              <a:gd name="connsiteY27" fmla="*/ 2963080 h 3092420"/>
              <a:gd name="connsiteX28" fmla="*/ 4694574 w 4859198"/>
              <a:gd name="connsiteY28" fmla="*/ 2974838 h 3092420"/>
              <a:gd name="connsiteX29" fmla="*/ 4859198 w 4859198"/>
              <a:gd name="connsiteY29" fmla="*/ 2974838 h 309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9198" h="3092420">
                <a:moveTo>
                  <a:pt x="61574" y="0"/>
                </a:moveTo>
                <a:cubicBezTo>
                  <a:pt x="120301" y="293613"/>
                  <a:pt x="82153" y="81292"/>
                  <a:pt x="61574" y="787803"/>
                </a:cubicBezTo>
                <a:cubicBezTo>
                  <a:pt x="56890" y="948622"/>
                  <a:pt x="45833" y="1109192"/>
                  <a:pt x="38057" y="1269891"/>
                </a:cubicBezTo>
                <a:cubicBezTo>
                  <a:pt x="34074" y="1352196"/>
                  <a:pt x="30869" y="1434541"/>
                  <a:pt x="26298" y="1516815"/>
                </a:cubicBezTo>
                <a:cubicBezTo>
                  <a:pt x="22378" y="1587364"/>
                  <a:pt x="17608" y="1657872"/>
                  <a:pt x="14539" y="1728463"/>
                </a:cubicBezTo>
                <a:cubicBezTo>
                  <a:pt x="9769" y="1838173"/>
                  <a:pt x="6700" y="1947950"/>
                  <a:pt x="2780" y="2057694"/>
                </a:cubicBezTo>
                <a:cubicBezTo>
                  <a:pt x="6700" y="2304617"/>
                  <a:pt x="14539" y="2551510"/>
                  <a:pt x="14539" y="2798464"/>
                </a:cubicBezTo>
                <a:cubicBezTo>
                  <a:pt x="14539" y="2865209"/>
                  <a:pt x="-7630" y="2932426"/>
                  <a:pt x="2780" y="2998354"/>
                </a:cubicBezTo>
                <a:cubicBezTo>
                  <a:pt x="5514" y="3015668"/>
                  <a:pt x="32525" y="3018989"/>
                  <a:pt x="49815" y="3021871"/>
                </a:cubicBezTo>
                <a:cubicBezTo>
                  <a:pt x="104081" y="3030915"/>
                  <a:pt x="159600" y="3029242"/>
                  <a:pt x="214440" y="3033629"/>
                </a:cubicBezTo>
                <a:cubicBezTo>
                  <a:pt x="257596" y="3037081"/>
                  <a:pt x="300672" y="3041468"/>
                  <a:pt x="343788" y="3045387"/>
                </a:cubicBezTo>
                <a:cubicBezTo>
                  <a:pt x="465884" y="3069807"/>
                  <a:pt x="389814" y="3057409"/>
                  <a:pt x="602483" y="3068904"/>
                </a:cubicBezTo>
                <a:cubicBezTo>
                  <a:pt x="991021" y="3089904"/>
                  <a:pt x="688394" y="3070712"/>
                  <a:pt x="1014044" y="3092420"/>
                </a:cubicBezTo>
                <a:lnTo>
                  <a:pt x="1308016" y="3080662"/>
                </a:lnTo>
                <a:cubicBezTo>
                  <a:pt x="1421675" y="3076453"/>
                  <a:pt x="1535462" y="3075212"/>
                  <a:pt x="1649023" y="3068904"/>
                </a:cubicBezTo>
                <a:cubicBezTo>
                  <a:pt x="1676697" y="3067367"/>
                  <a:pt x="1703668" y="3058773"/>
                  <a:pt x="1731336" y="3057146"/>
                </a:cubicBezTo>
                <a:cubicBezTo>
                  <a:pt x="1837055" y="3050927"/>
                  <a:pt x="1942995" y="3049307"/>
                  <a:pt x="2048825" y="3045387"/>
                </a:cubicBezTo>
                <a:lnTo>
                  <a:pt x="2460386" y="3057146"/>
                </a:lnTo>
                <a:cubicBezTo>
                  <a:pt x="2565324" y="3061810"/>
                  <a:pt x="2548466" y="3059068"/>
                  <a:pt x="2613252" y="3080662"/>
                </a:cubicBezTo>
                <a:lnTo>
                  <a:pt x="3636274" y="3057146"/>
                </a:lnTo>
                <a:cubicBezTo>
                  <a:pt x="3691488" y="3054162"/>
                  <a:pt x="3704900" y="3043421"/>
                  <a:pt x="3753863" y="3033629"/>
                </a:cubicBezTo>
                <a:cubicBezTo>
                  <a:pt x="3777242" y="3028954"/>
                  <a:pt x="3801142" y="3027043"/>
                  <a:pt x="3824416" y="3021871"/>
                </a:cubicBezTo>
                <a:cubicBezTo>
                  <a:pt x="3836516" y="3019182"/>
                  <a:pt x="3847593" y="3012802"/>
                  <a:pt x="3859693" y="3010113"/>
                </a:cubicBezTo>
                <a:cubicBezTo>
                  <a:pt x="3882967" y="3004941"/>
                  <a:pt x="3906825" y="3002815"/>
                  <a:pt x="3930246" y="2998354"/>
                </a:cubicBezTo>
                <a:cubicBezTo>
                  <a:pt x="3989146" y="2987136"/>
                  <a:pt x="4047274" y="2971560"/>
                  <a:pt x="4106630" y="2963080"/>
                </a:cubicBezTo>
                <a:cubicBezTo>
                  <a:pt x="4208727" y="2948495"/>
                  <a:pt x="4161764" y="2956756"/>
                  <a:pt x="4247736" y="2939563"/>
                </a:cubicBezTo>
                <a:cubicBezTo>
                  <a:pt x="4353566" y="2943482"/>
                  <a:pt x="4459517" y="2944915"/>
                  <a:pt x="4565226" y="2951321"/>
                </a:cubicBezTo>
                <a:cubicBezTo>
                  <a:pt x="4589024" y="2952763"/>
                  <a:pt x="4612321" y="2958815"/>
                  <a:pt x="4635779" y="2963080"/>
                </a:cubicBezTo>
                <a:cubicBezTo>
                  <a:pt x="4655443" y="2966655"/>
                  <a:pt x="4674615" y="2973788"/>
                  <a:pt x="4694574" y="2974838"/>
                </a:cubicBezTo>
                <a:cubicBezTo>
                  <a:pt x="4749373" y="2977722"/>
                  <a:pt x="4804323" y="2974838"/>
                  <a:pt x="4859198" y="297483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sp>
        <p:nvSpPr>
          <p:cNvPr id="5" name="Vrije vorm 4"/>
          <p:cNvSpPr/>
          <p:nvPr/>
        </p:nvSpPr>
        <p:spPr>
          <a:xfrm>
            <a:off x="1469860" y="2304617"/>
            <a:ext cx="399802" cy="293957"/>
          </a:xfrm>
          <a:custGeom>
            <a:avLst/>
            <a:gdLst>
              <a:gd name="connsiteX0" fmla="*/ 0 w 399802"/>
              <a:gd name="connsiteY0" fmla="*/ 293957 h 293957"/>
              <a:gd name="connsiteX1" fmla="*/ 141107 w 399802"/>
              <a:gd name="connsiteY1" fmla="*/ 105824 h 293957"/>
              <a:gd name="connsiteX2" fmla="*/ 188142 w 399802"/>
              <a:gd name="connsiteY2" fmla="*/ 35275 h 293957"/>
              <a:gd name="connsiteX3" fmla="*/ 211660 w 399802"/>
              <a:gd name="connsiteY3" fmla="*/ 0 h 293957"/>
              <a:gd name="connsiteX4" fmla="*/ 293972 w 399802"/>
              <a:gd name="connsiteY4" fmla="*/ 117583 h 293957"/>
              <a:gd name="connsiteX5" fmla="*/ 317490 w 399802"/>
              <a:gd name="connsiteY5" fmla="*/ 152857 h 293957"/>
              <a:gd name="connsiteX6" fmla="*/ 352767 w 399802"/>
              <a:gd name="connsiteY6" fmla="*/ 188132 h 293957"/>
              <a:gd name="connsiteX7" fmla="*/ 399802 w 399802"/>
              <a:gd name="connsiteY7" fmla="*/ 246924 h 29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802" h="293957">
                <a:moveTo>
                  <a:pt x="0" y="293957"/>
                </a:moveTo>
                <a:cubicBezTo>
                  <a:pt x="54722" y="225558"/>
                  <a:pt x="86691" y="187444"/>
                  <a:pt x="141107" y="105824"/>
                </a:cubicBezTo>
                <a:lnTo>
                  <a:pt x="188142" y="35275"/>
                </a:lnTo>
                <a:lnTo>
                  <a:pt x="211660" y="0"/>
                </a:lnTo>
                <a:cubicBezTo>
                  <a:pt x="263902" y="69652"/>
                  <a:pt x="236057" y="30716"/>
                  <a:pt x="293972" y="117583"/>
                </a:cubicBezTo>
                <a:cubicBezTo>
                  <a:pt x="301811" y="129341"/>
                  <a:pt x="307497" y="142865"/>
                  <a:pt x="317490" y="152857"/>
                </a:cubicBezTo>
                <a:cubicBezTo>
                  <a:pt x="329249" y="164615"/>
                  <a:pt x="342121" y="175357"/>
                  <a:pt x="352767" y="188132"/>
                </a:cubicBezTo>
                <a:cubicBezTo>
                  <a:pt x="426939" y="277134"/>
                  <a:pt x="331377" y="178502"/>
                  <a:pt x="399802" y="246924"/>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sp>
        <p:nvSpPr>
          <p:cNvPr id="6" name="Vrije vorm 5"/>
          <p:cNvSpPr/>
          <p:nvPr/>
        </p:nvSpPr>
        <p:spPr>
          <a:xfrm>
            <a:off x="6973016" y="5173630"/>
            <a:ext cx="246937" cy="317473"/>
          </a:xfrm>
          <a:custGeom>
            <a:avLst/>
            <a:gdLst>
              <a:gd name="connsiteX0" fmla="*/ 35277 w 246937"/>
              <a:gd name="connsiteY0" fmla="*/ 0 h 317473"/>
              <a:gd name="connsiteX1" fmla="*/ 176384 w 246937"/>
              <a:gd name="connsiteY1" fmla="*/ 117583 h 317473"/>
              <a:gd name="connsiteX2" fmla="*/ 246937 w 246937"/>
              <a:gd name="connsiteY2" fmla="*/ 176374 h 317473"/>
              <a:gd name="connsiteX3" fmla="*/ 176384 w 246937"/>
              <a:gd name="connsiteY3" fmla="*/ 211649 h 317473"/>
              <a:gd name="connsiteX4" fmla="*/ 141107 w 246937"/>
              <a:gd name="connsiteY4" fmla="*/ 223407 h 317473"/>
              <a:gd name="connsiteX5" fmla="*/ 82313 w 246937"/>
              <a:gd name="connsiteY5" fmla="*/ 258682 h 317473"/>
              <a:gd name="connsiteX6" fmla="*/ 0 w 246937"/>
              <a:gd name="connsiteY6" fmla="*/ 317473 h 31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37" h="317473">
                <a:moveTo>
                  <a:pt x="35277" y="0"/>
                </a:moveTo>
                <a:cubicBezTo>
                  <a:pt x="82313" y="39194"/>
                  <a:pt x="125440" y="83623"/>
                  <a:pt x="176384" y="117583"/>
                </a:cubicBezTo>
                <a:cubicBezTo>
                  <a:pt x="225497" y="150323"/>
                  <a:pt x="201667" y="131107"/>
                  <a:pt x="246937" y="176374"/>
                </a:cubicBezTo>
                <a:cubicBezTo>
                  <a:pt x="158266" y="205928"/>
                  <a:pt x="267564" y="166061"/>
                  <a:pt x="176384" y="211649"/>
                </a:cubicBezTo>
                <a:cubicBezTo>
                  <a:pt x="165298" y="217192"/>
                  <a:pt x="152194" y="217864"/>
                  <a:pt x="141107" y="223407"/>
                </a:cubicBezTo>
                <a:cubicBezTo>
                  <a:pt x="120665" y="233628"/>
                  <a:pt x="101595" y="246412"/>
                  <a:pt x="82313" y="258682"/>
                </a:cubicBezTo>
                <a:cubicBezTo>
                  <a:pt x="13410" y="302527"/>
                  <a:pt x="30518" y="286958"/>
                  <a:pt x="0" y="31747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latin typeface="Garamond"/>
              <a:cs typeface="Garamond"/>
            </a:endParaRPr>
          </a:p>
        </p:txBody>
      </p:sp>
      <p:sp>
        <p:nvSpPr>
          <p:cNvPr id="7" name="Vrije vorm 6"/>
          <p:cNvSpPr/>
          <p:nvPr/>
        </p:nvSpPr>
        <p:spPr>
          <a:xfrm>
            <a:off x="1728556" y="4315279"/>
            <a:ext cx="5362049" cy="587912"/>
          </a:xfrm>
          <a:custGeom>
            <a:avLst/>
            <a:gdLst>
              <a:gd name="connsiteX0" fmla="*/ 0 w 4727071"/>
              <a:gd name="connsiteY0" fmla="*/ 741147 h 752905"/>
              <a:gd name="connsiteX1" fmla="*/ 164625 w 4727071"/>
              <a:gd name="connsiteY1" fmla="*/ 752905 h 752905"/>
              <a:gd name="connsiteX2" fmla="*/ 493873 w 4727071"/>
              <a:gd name="connsiteY2" fmla="*/ 729389 h 752905"/>
              <a:gd name="connsiteX3" fmla="*/ 987746 w 4727071"/>
              <a:gd name="connsiteY3" fmla="*/ 717630 h 752905"/>
              <a:gd name="connsiteX4" fmla="*/ 1117094 w 4727071"/>
              <a:gd name="connsiteY4" fmla="*/ 694114 h 752905"/>
              <a:gd name="connsiteX5" fmla="*/ 1187647 w 4727071"/>
              <a:gd name="connsiteY5" fmla="*/ 670597 h 752905"/>
              <a:gd name="connsiteX6" fmla="*/ 1222924 w 4727071"/>
              <a:gd name="connsiteY6" fmla="*/ 658839 h 752905"/>
              <a:gd name="connsiteX7" fmla="*/ 1316995 w 4727071"/>
              <a:gd name="connsiteY7" fmla="*/ 635323 h 752905"/>
              <a:gd name="connsiteX8" fmla="*/ 1387548 w 4727071"/>
              <a:gd name="connsiteY8" fmla="*/ 611806 h 752905"/>
              <a:gd name="connsiteX9" fmla="*/ 1422825 w 4727071"/>
              <a:gd name="connsiteY9" fmla="*/ 600048 h 752905"/>
              <a:gd name="connsiteX10" fmla="*/ 1622726 w 4727071"/>
              <a:gd name="connsiteY10" fmla="*/ 564773 h 752905"/>
              <a:gd name="connsiteX11" fmla="*/ 2116599 w 4727071"/>
              <a:gd name="connsiteY11" fmla="*/ 541257 h 752905"/>
              <a:gd name="connsiteX12" fmla="*/ 2363536 w 4727071"/>
              <a:gd name="connsiteY12" fmla="*/ 529498 h 752905"/>
              <a:gd name="connsiteX13" fmla="*/ 2434089 w 4727071"/>
              <a:gd name="connsiteY13" fmla="*/ 517740 h 752905"/>
              <a:gd name="connsiteX14" fmla="*/ 2539919 w 4727071"/>
              <a:gd name="connsiteY14" fmla="*/ 505982 h 752905"/>
              <a:gd name="connsiteX15" fmla="*/ 2645749 w 4727071"/>
              <a:gd name="connsiteY15" fmla="*/ 482465 h 752905"/>
              <a:gd name="connsiteX16" fmla="*/ 2728061 w 4727071"/>
              <a:gd name="connsiteY16" fmla="*/ 470707 h 752905"/>
              <a:gd name="connsiteX17" fmla="*/ 2786855 w 4727071"/>
              <a:gd name="connsiteY17" fmla="*/ 447191 h 752905"/>
              <a:gd name="connsiteX18" fmla="*/ 2833891 w 4727071"/>
              <a:gd name="connsiteY18" fmla="*/ 435432 h 752905"/>
              <a:gd name="connsiteX19" fmla="*/ 2880926 w 4727071"/>
              <a:gd name="connsiteY19" fmla="*/ 411916 h 752905"/>
              <a:gd name="connsiteX20" fmla="*/ 2963238 w 4727071"/>
              <a:gd name="connsiteY20" fmla="*/ 376641 h 752905"/>
              <a:gd name="connsiteX21" fmla="*/ 3069068 w 4727071"/>
              <a:gd name="connsiteY21" fmla="*/ 341366 h 752905"/>
              <a:gd name="connsiteX22" fmla="*/ 3104345 w 4727071"/>
              <a:gd name="connsiteY22" fmla="*/ 329608 h 752905"/>
              <a:gd name="connsiteX23" fmla="*/ 3151381 w 4727071"/>
              <a:gd name="connsiteY23" fmla="*/ 294333 h 752905"/>
              <a:gd name="connsiteX24" fmla="*/ 3245452 w 4727071"/>
              <a:gd name="connsiteY24" fmla="*/ 247300 h 752905"/>
              <a:gd name="connsiteX25" fmla="*/ 3351282 w 4727071"/>
              <a:gd name="connsiteY25" fmla="*/ 212026 h 752905"/>
              <a:gd name="connsiteX26" fmla="*/ 3421835 w 4727071"/>
              <a:gd name="connsiteY26" fmla="*/ 188509 h 752905"/>
              <a:gd name="connsiteX27" fmla="*/ 3457111 w 4727071"/>
              <a:gd name="connsiteY27" fmla="*/ 176751 h 752905"/>
              <a:gd name="connsiteX28" fmla="*/ 3562941 w 4727071"/>
              <a:gd name="connsiteY28" fmla="*/ 153234 h 752905"/>
              <a:gd name="connsiteX29" fmla="*/ 3645254 w 4727071"/>
              <a:gd name="connsiteY29" fmla="*/ 141476 h 752905"/>
              <a:gd name="connsiteX30" fmla="*/ 3680530 w 4727071"/>
              <a:gd name="connsiteY30" fmla="*/ 129718 h 752905"/>
              <a:gd name="connsiteX31" fmla="*/ 3856913 w 4727071"/>
              <a:gd name="connsiteY31" fmla="*/ 106201 h 752905"/>
              <a:gd name="connsiteX32" fmla="*/ 4068573 w 4727071"/>
              <a:gd name="connsiteY32" fmla="*/ 70927 h 752905"/>
              <a:gd name="connsiteX33" fmla="*/ 4139127 w 4727071"/>
              <a:gd name="connsiteY33" fmla="*/ 59168 h 752905"/>
              <a:gd name="connsiteX34" fmla="*/ 4197921 w 4727071"/>
              <a:gd name="connsiteY34" fmla="*/ 47410 h 752905"/>
              <a:gd name="connsiteX35" fmla="*/ 4280233 w 4727071"/>
              <a:gd name="connsiteY35" fmla="*/ 35652 h 752905"/>
              <a:gd name="connsiteX36" fmla="*/ 4386063 w 4727071"/>
              <a:gd name="connsiteY36" fmla="*/ 12135 h 752905"/>
              <a:gd name="connsiteX37" fmla="*/ 4727071 w 4727071"/>
              <a:gd name="connsiteY37" fmla="*/ 377 h 75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27071" h="752905">
                <a:moveTo>
                  <a:pt x="0" y="741147"/>
                </a:moveTo>
                <a:cubicBezTo>
                  <a:pt x="54875" y="745066"/>
                  <a:pt x="109610" y="752905"/>
                  <a:pt x="164625" y="752905"/>
                </a:cubicBezTo>
                <a:cubicBezTo>
                  <a:pt x="247290" y="752905"/>
                  <a:pt x="407764" y="732520"/>
                  <a:pt x="493873" y="729389"/>
                </a:cubicBezTo>
                <a:cubicBezTo>
                  <a:pt x="658435" y="723405"/>
                  <a:pt x="823122" y="721550"/>
                  <a:pt x="987746" y="717630"/>
                </a:cubicBezTo>
                <a:cubicBezTo>
                  <a:pt x="1010794" y="713789"/>
                  <a:pt x="1091268" y="701157"/>
                  <a:pt x="1117094" y="694114"/>
                </a:cubicBezTo>
                <a:cubicBezTo>
                  <a:pt x="1141010" y="687592"/>
                  <a:pt x="1164129" y="678436"/>
                  <a:pt x="1187647" y="670597"/>
                </a:cubicBezTo>
                <a:cubicBezTo>
                  <a:pt x="1199406" y="666678"/>
                  <a:pt x="1210899" y="661845"/>
                  <a:pt x="1222924" y="658839"/>
                </a:cubicBezTo>
                <a:cubicBezTo>
                  <a:pt x="1254281" y="651000"/>
                  <a:pt x="1286332" y="645544"/>
                  <a:pt x="1316995" y="635323"/>
                </a:cubicBezTo>
                <a:lnTo>
                  <a:pt x="1387548" y="611806"/>
                </a:lnTo>
                <a:cubicBezTo>
                  <a:pt x="1399307" y="607887"/>
                  <a:pt x="1410671" y="602479"/>
                  <a:pt x="1422825" y="600048"/>
                </a:cubicBezTo>
                <a:cubicBezTo>
                  <a:pt x="1480228" y="588568"/>
                  <a:pt x="1576785" y="568601"/>
                  <a:pt x="1622726" y="564773"/>
                </a:cubicBezTo>
                <a:cubicBezTo>
                  <a:pt x="1902480" y="541462"/>
                  <a:pt x="1663318" y="559032"/>
                  <a:pt x="2116599" y="541257"/>
                </a:cubicBezTo>
                <a:lnTo>
                  <a:pt x="2363536" y="529498"/>
                </a:lnTo>
                <a:cubicBezTo>
                  <a:pt x="2387054" y="525579"/>
                  <a:pt x="2410456" y="520891"/>
                  <a:pt x="2434089" y="517740"/>
                </a:cubicBezTo>
                <a:cubicBezTo>
                  <a:pt x="2469271" y="513049"/>
                  <a:pt x="2504782" y="511001"/>
                  <a:pt x="2539919" y="505982"/>
                </a:cubicBezTo>
                <a:cubicBezTo>
                  <a:pt x="2648858" y="490420"/>
                  <a:pt x="2551590" y="499584"/>
                  <a:pt x="2645749" y="482465"/>
                </a:cubicBezTo>
                <a:cubicBezTo>
                  <a:pt x="2673018" y="477507"/>
                  <a:pt x="2700624" y="474626"/>
                  <a:pt x="2728061" y="470707"/>
                </a:cubicBezTo>
                <a:cubicBezTo>
                  <a:pt x="2747659" y="462868"/>
                  <a:pt x="2766831" y="453865"/>
                  <a:pt x="2786855" y="447191"/>
                </a:cubicBezTo>
                <a:cubicBezTo>
                  <a:pt x="2802187" y="442081"/>
                  <a:pt x="2818759" y="441106"/>
                  <a:pt x="2833891" y="435432"/>
                </a:cubicBezTo>
                <a:cubicBezTo>
                  <a:pt x="2850304" y="429278"/>
                  <a:pt x="2864968" y="419169"/>
                  <a:pt x="2880926" y="411916"/>
                </a:cubicBezTo>
                <a:cubicBezTo>
                  <a:pt x="2908101" y="399564"/>
                  <a:pt x="2935288" y="387122"/>
                  <a:pt x="2963238" y="376641"/>
                </a:cubicBezTo>
                <a:cubicBezTo>
                  <a:pt x="2998055" y="363585"/>
                  <a:pt x="3033791" y="353124"/>
                  <a:pt x="3069068" y="341366"/>
                </a:cubicBezTo>
                <a:lnTo>
                  <a:pt x="3104345" y="329608"/>
                </a:lnTo>
                <a:cubicBezTo>
                  <a:pt x="3120024" y="317850"/>
                  <a:pt x="3134452" y="304207"/>
                  <a:pt x="3151381" y="294333"/>
                </a:cubicBezTo>
                <a:cubicBezTo>
                  <a:pt x="3181664" y="276669"/>
                  <a:pt x="3212193" y="258386"/>
                  <a:pt x="3245452" y="247300"/>
                </a:cubicBezTo>
                <a:lnTo>
                  <a:pt x="3351282" y="212026"/>
                </a:lnTo>
                <a:lnTo>
                  <a:pt x="3421835" y="188509"/>
                </a:lnTo>
                <a:cubicBezTo>
                  <a:pt x="3433594" y="184590"/>
                  <a:pt x="3445086" y="179757"/>
                  <a:pt x="3457111" y="176751"/>
                </a:cubicBezTo>
                <a:cubicBezTo>
                  <a:pt x="3499383" y="166184"/>
                  <a:pt x="3518170" y="160696"/>
                  <a:pt x="3562941" y="153234"/>
                </a:cubicBezTo>
                <a:cubicBezTo>
                  <a:pt x="3590280" y="148678"/>
                  <a:pt x="3617816" y="145395"/>
                  <a:pt x="3645254" y="141476"/>
                </a:cubicBezTo>
                <a:cubicBezTo>
                  <a:pt x="3657013" y="137557"/>
                  <a:pt x="3668505" y="132724"/>
                  <a:pt x="3680530" y="129718"/>
                </a:cubicBezTo>
                <a:cubicBezTo>
                  <a:pt x="3745474" y="113483"/>
                  <a:pt x="3783448" y="113548"/>
                  <a:pt x="3856913" y="106201"/>
                </a:cubicBezTo>
                <a:cubicBezTo>
                  <a:pt x="3972782" y="77236"/>
                  <a:pt x="3836308" y="109638"/>
                  <a:pt x="4068573" y="70927"/>
                </a:cubicBezTo>
                <a:lnTo>
                  <a:pt x="4139127" y="59168"/>
                </a:lnTo>
                <a:cubicBezTo>
                  <a:pt x="4158791" y="55593"/>
                  <a:pt x="4178207" y="50695"/>
                  <a:pt x="4197921" y="47410"/>
                </a:cubicBezTo>
                <a:cubicBezTo>
                  <a:pt x="4225260" y="42854"/>
                  <a:pt x="4252796" y="39571"/>
                  <a:pt x="4280233" y="35652"/>
                </a:cubicBezTo>
                <a:cubicBezTo>
                  <a:pt x="4325216" y="20659"/>
                  <a:pt x="4328122" y="17653"/>
                  <a:pt x="4386063" y="12135"/>
                </a:cubicBezTo>
                <a:cubicBezTo>
                  <a:pt x="4547852" y="-3273"/>
                  <a:pt x="4568103" y="377"/>
                  <a:pt x="4727071" y="377"/>
                </a:cubicBezTo>
              </a:path>
            </a:pathLst>
          </a:custGeom>
          <a:ln>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sp>
        <p:nvSpPr>
          <p:cNvPr id="8" name="Vrije vorm 7"/>
          <p:cNvSpPr/>
          <p:nvPr/>
        </p:nvSpPr>
        <p:spPr>
          <a:xfrm>
            <a:off x="3845154" y="3385847"/>
            <a:ext cx="3374799" cy="1340970"/>
          </a:xfrm>
          <a:custGeom>
            <a:avLst/>
            <a:gdLst>
              <a:gd name="connsiteX0" fmla="*/ 0 w 2633989"/>
              <a:gd name="connsiteY0" fmla="*/ 1340970 h 1340970"/>
              <a:gd name="connsiteX1" fmla="*/ 58794 w 2633989"/>
              <a:gd name="connsiteY1" fmla="*/ 1305695 h 1340970"/>
              <a:gd name="connsiteX2" fmla="*/ 94071 w 2633989"/>
              <a:gd name="connsiteY2" fmla="*/ 1282179 h 1340970"/>
              <a:gd name="connsiteX3" fmla="*/ 141107 w 2633989"/>
              <a:gd name="connsiteY3" fmla="*/ 1258662 h 1340970"/>
              <a:gd name="connsiteX4" fmla="*/ 176383 w 2633989"/>
              <a:gd name="connsiteY4" fmla="*/ 1235146 h 1340970"/>
              <a:gd name="connsiteX5" fmla="*/ 223419 w 2633989"/>
              <a:gd name="connsiteY5" fmla="*/ 1211629 h 1340970"/>
              <a:gd name="connsiteX6" fmla="*/ 293972 w 2633989"/>
              <a:gd name="connsiteY6" fmla="*/ 1152838 h 1340970"/>
              <a:gd name="connsiteX7" fmla="*/ 329249 w 2633989"/>
              <a:gd name="connsiteY7" fmla="*/ 1141080 h 1340970"/>
              <a:gd name="connsiteX8" fmla="*/ 364525 w 2633989"/>
              <a:gd name="connsiteY8" fmla="*/ 1105805 h 1340970"/>
              <a:gd name="connsiteX9" fmla="*/ 399802 w 2633989"/>
              <a:gd name="connsiteY9" fmla="*/ 1082288 h 1340970"/>
              <a:gd name="connsiteX10" fmla="*/ 505632 w 2633989"/>
              <a:gd name="connsiteY10" fmla="*/ 988222 h 1340970"/>
              <a:gd name="connsiteX11" fmla="*/ 529150 w 2633989"/>
              <a:gd name="connsiteY11" fmla="*/ 952948 h 1340970"/>
              <a:gd name="connsiteX12" fmla="*/ 564426 w 2633989"/>
              <a:gd name="connsiteY12" fmla="*/ 929431 h 1340970"/>
              <a:gd name="connsiteX13" fmla="*/ 646739 w 2633989"/>
              <a:gd name="connsiteY13" fmla="*/ 835365 h 1340970"/>
              <a:gd name="connsiteX14" fmla="*/ 740810 w 2633989"/>
              <a:gd name="connsiteY14" fmla="*/ 729541 h 1340970"/>
              <a:gd name="connsiteX15" fmla="*/ 776086 w 2633989"/>
              <a:gd name="connsiteY15" fmla="*/ 694266 h 1340970"/>
              <a:gd name="connsiteX16" fmla="*/ 799604 w 2633989"/>
              <a:gd name="connsiteY16" fmla="*/ 647233 h 1340970"/>
              <a:gd name="connsiteX17" fmla="*/ 834881 w 2633989"/>
              <a:gd name="connsiteY17" fmla="*/ 611958 h 1340970"/>
              <a:gd name="connsiteX18" fmla="*/ 870157 w 2633989"/>
              <a:gd name="connsiteY18" fmla="*/ 564925 h 1340970"/>
              <a:gd name="connsiteX19" fmla="*/ 905434 w 2633989"/>
              <a:gd name="connsiteY19" fmla="*/ 529651 h 1340970"/>
              <a:gd name="connsiteX20" fmla="*/ 928952 w 2633989"/>
              <a:gd name="connsiteY20" fmla="*/ 494376 h 1340970"/>
              <a:gd name="connsiteX21" fmla="*/ 964228 w 2633989"/>
              <a:gd name="connsiteY21" fmla="*/ 459101 h 1340970"/>
              <a:gd name="connsiteX22" fmla="*/ 999505 w 2633989"/>
              <a:gd name="connsiteY22" fmla="*/ 412068 h 1340970"/>
              <a:gd name="connsiteX23" fmla="*/ 1093576 w 2633989"/>
              <a:gd name="connsiteY23" fmla="*/ 329760 h 1340970"/>
              <a:gd name="connsiteX24" fmla="*/ 1117094 w 2633989"/>
              <a:gd name="connsiteY24" fmla="*/ 294486 h 1340970"/>
              <a:gd name="connsiteX25" fmla="*/ 1187647 w 2633989"/>
              <a:gd name="connsiteY25" fmla="*/ 247453 h 1340970"/>
              <a:gd name="connsiteX26" fmla="*/ 1222924 w 2633989"/>
              <a:gd name="connsiteY26" fmla="*/ 223936 h 1340970"/>
              <a:gd name="connsiteX27" fmla="*/ 1258200 w 2633989"/>
              <a:gd name="connsiteY27" fmla="*/ 200420 h 1340970"/>
              <a:gd name="connsiteX28" fmla="*/ 1293477 w 2633989"/>
              <a:gd name="connsiteY28" fmla="*/ 188661 h 1340970"/>
              <a:gd name="connsiteX29" fmla="*/ 1328754 w 2633989"/>
              <a:gd name="connsiteY29" fmla="*/ 165145 h 1340970"/>
              <a:gd name="connsiteX30" fmla="*/ 1399307 w 2633989"/>
              <a:gd name="connsiteY30" fmla="*/ 141628 h 1340970"/>
              <a:gd name="connsiteX31" fmla="*/ 1481619 w 2633989"/>
              <a:gd name="connsiteY31" fmla="*/ 106354 h 1340970"/>
              <a:gd name="connsiteX32" fmla="*/ 1552172 w 2633989"/>
              <a:gd name="connsiteY32" fmla="*/ 82837 h 1340970"/>
              <a:gd name="connsiteX33" fmla="*/ 1599208 w 2633989"/>
              <a:gd name="connsiteY33" fmla="*/ 71079 h 1340970"/>
              <a:gd name="connsiteX34" fmla="*/ 1693279 w 2633989"/>
              <a:gd name="connsiteY34" fmla="*/ 47562 h 1340970"/>
              <a:gd name="connsiteX35" fmla="*/ 2187152 w 2633989"/>
              <a:gd name="connsiteY35" fmla="*/ 24046 h 1340970"/>
              <a:gd name="connsiteX36" fmla="*/ 2410571 w 2633989"/>
              <a:gd name="connsiteY36" fmla="*/ 12288 h 1340970"/>
              <a:gd name="connsiteX37" fmla="*/ 2633989 w 2633989"/>
              <a:gd name="connsiteY37" fmla="*/ 529 h 13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33989" h="1340970">
                <a:moveTo>
                  <a:pt x="0" y="1340970"/>
                </a:moveTo>
                <a:cubicBezTo>
                  <a:pt x="19598" y="1329212"/>
                  <a:pt x="39413" y="1317807"/>
                  <a:pt x="58794" y="1305695"/>
                </a:cubicBezTo>
                <a:cubicBezTo>
                  <a:pt x="70778" y="1298205"/>
                  <a:pt x="81801" y="1289190"/>
                  <a:pt x="94071" y="1282179"/>
                </a:cubicBezTo>
                <a:cubicBezTo>
                  <a:pt x="109291" y="1273483"/>
                  <a:pt x="125887" y="1267359"/>
                  <a:pt x="141107" y="1258662"/>
                </a:cubicBezTo>
                <a:cubicBezTo>
                  <a:pt x="153377" y="1251651"/>
                  <a:pt x="164113" y="1242157"/>
                  <a:pt x="176383" y="1235146"/>
                </a:cubicBezTo>
                <a:cubicBezTo>
                  <a:pt x="191603" y="1226449"/>
                  <a:pt x="208199" y="1220326"/>
                  <a:pt x="223419" y="1211629"/>
                </a:cubicBezTo>
                <a:cubicBezTo>
                  <a:pt x="358079" y="1134684"/>
                  <a:pt x="148036" y="1250122"/>
                  <a:pt x="293972" y="1152838"/>
                </a:cubicBezTo>
                <a:cubicBezTo>
                  <a:pt x="304285" y="1145963"/>
                  <a:pt x="317490" y="1144999"/>
                  <a:pt x="329249" y="1141080"/>
                </a:cubicBezTo>
                <a:cubicBezTo>
                  <a:pt x="341008" y="1129322"/>
                  <a:pt x="351750" y="1116450"/>
                  <a:pt x="364525" y="1105805"/>
                </a:cubicBezTo>
                <a:cubicBezTo>
                  <a:pt x="375382" y="1096758"/>
                  <a:pt x="389239" y="1091677"/>
                  <a:pt x="399802" y="1082288"/>
                </a:cubicBezTo>
                <a:cubicBezTo>
                  <a:pt x="520622" y="974898"/>
                  <a:pt x="425569" y="1041595"/>
                  <a:pt x="505632" y="988222"/>
                </a:cubicBezTo>
                <a:cubicBezTo>
                  <a:pt x="513471" y="976464"/>
                  <a:pt x="519157" y="962940"/>
                  <a:pt x="529150" y="952948"/>
                </a:cubicBezTo>
                <a:cubicBezTo>
                  <a:pt x="539143" y="942955"/>
                  <a:pt x="555120" y="940066"/>
                  <a:pt x="564426" y="929431"/>
                </a:cubicBezTo>
                <a:cubicBezTo>
                  <a:pt x="660456" y="819689"/>
                  <a:pt x="567367" y="888277"/>
                  <a:pt x="646739" y="835365"/>
                </a:cubicBezTo>
                <a:cubicBezTo>
                  <a:pt x="688706" y="772416"/>
                  <a:pt x="660261" y="810086"/>
                  <a:pt x="740810" y="729541"/>
                </a:cubicBezTo>
                <a:cubicBezTo>
                  <a:pt x="752569" y="717783"/>
                  <a:pt x="768649" y="709139"/>
                  <a:pt x="776086" y="694266"/>
                </a:cubicBezTo>
                <a:cubicBezTo>
                  <a:pt x="783925" y="678588"/>
                  <a:pt x="789415" y="661496"/>
                  <a:pt x="799604" y="647233"/>
                </a:cubicBezTo>
                <a:cubicBezTo>
                  <a:pt x="809270" y="633701"/>
                  <a:pt x="824059" y="624584"/>
                  <a:pt x="834881" y="611958"/>
                </a:cubicBezTo>
                <a:cubicBezTo>
                  <a:pt x="847635" y="597079"/>
                  <a:pt x="857403" y="579804"/>
                  <a:pt x="870157" y="564925"/>
                </a:cubicBezTo>
                <a:cubicBezTo>
                  <a:pt x="880979" y="552300"/>
                  <a:pt x="894788" y="542425"/>
                  <a:pt x="905434" y="529651"/>
                </a:cubicBezTo>
                <a:cubicBezTo>
                  <a:pt x="914481" y="518795"/>
                  <a:pt x="919905" y="505232"/>
                  <a:pt x="928952" y="494376"/>
                </a:cubicBezTo>
                <a:cubicBezTo>
                  <a:pt x="939598" y="481601"/>
                  <a:pt x="953406" y="471726"/>
                  <a:pt x="964228" y="459101"/>
                </a:cubicBezTo>
                <a:cubicBezTo>
                  <a:pt x="976982" y="444222"/>
                  <a:pt x="986751" y="426947"/>
                  <a:pt x="999505" y="412068"/>
                </a:cubicBezTo>
                <a:cubicBezTo>
                  <a:pt x="1056576" y="345489"/>
                  <a:pt x="1015689" y="407643"/>
                  <a:pt x="1093576" y="329760"/>
                </a:cubicBezTo>
                <a:cubicBezTo>
                  <a:pt x="1103569" y="319768"/>
                  <a:pt x="1106459" y="303791"/>
                  <a:pt x="1117094" y="294486"/>
                </a:cubicBezTo>
                <a:cubicBezTo>
                  <a:pt x="1138366" y="275874"/>
                  <a:pt x="1164129" y="263131"/>
                  <a:pt x="1187647" y="247453"/>
                </a:cubicBezTo>
                <a:lnTo>
                  <a:pt x="1222924" y="223936"/>
                </a:lnTo>
                <a:cubicBezTo>
                  <a:pt x="1234683" y="216097"/>
                  <a:pt x="1244793" y="204889"/>
                  <a:pt x="1258200" y="200420"/>
                </a:cubicBezTo>
                <a:cubicBezTo>
                  <a:pt x="1269959" y="196500"/>
                  <a:pt x="1282390" y="194204"/>
                  <a:pt x="1293477" y="188661"/>
                </a:cubicBezTo>
                <a:cubicBezTo>
                  <a:pt x="1306117" y="182341"/>
                  <a:pt x="1315840" y="170884"/>
                  <a:pt x="1328754" y="165145"/>
                </a:cubicBezTo>
                <a:cubicBezTo>
                  <a:pt x="1351407" y="155077"/>
                  <a:pt x="1378680" y="155378"/>
                  <a:pt x="1399307" y="141628"/>
                </a:cubicBezTo>
                <a:cubicBezTo>
                  <a:pt x="1455276" y="104318"/>
                  <a:pt x="1412589" y="127062"/>
                  <a:pt x="1481619" y="106354"/>
                </a:cubicBezTo>
                <a:cubicBezTo>
                  <a:pt x="1505363" y="99231"/>
                  <a:pt x="1528122" y="88849"/>
                  <a:pt x="1552172" y="82837"/>
                </a:cubicBezTo>
                <a:cubicBezTo>
                  <a:pt x="1567851" y="78918"/>
                  <a:pt x="1583669" y="75518"/>
                  <a:pt x="1599208" y="71079"/>
                </a:cubicBezTo>
                <a:cubicBezTo>
                  <a:pt x="1657628" y="54389"/>
                  <a:pt x="1615588" y="59514"/>
                  <a:pt x="1693279" y="47562"/>
                </a:cubicBezTo>
                <a:cubicBezTo>
                  <a:pt x="1870727" y="20263"/>
                  <a:pt x="1962149" y="32536"/>
                  <a:pt x="2187152" y="24046"/>
                </a:cubicBezTo>
                <a:cubicBezTo>
                  <a:pt x="2261675" y="21234"/>
                  <a:pt x="2336098" y="16207"/>
                  <a:pt x="2410571" y="12288"/>
                </a:cubicBezTo>
                <a:cubicBezTo>
                  <a:pt x="2555357" y="-3800"/>
                  <a:pt x="2480907" y="529"/>
                  <a:pt x="2633989" y="529"/>
                </a:cubicBezTo>
              </a:path>
            </a:pathLst>
          </a:custGeom>
          <a:ln>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latin typeface="Garamond"/>
              <a:cs typeface="Garamond"/>
            </a:endParaRPr>
          </a:p>
        </p:txBody>
      </p:sp>
      <p:sp>
        <p:nvSpPr>
          <p:cNvPr id="11" name="Vrije vorm 10"/>
          <p:cNvSpPr/>
          <p:nvPr/>
        </p:nvSpPr>
        <p:spPr>
          <a:xfrm>
            <a:off x="5385568" y="2433959"/>
            <a:ext cx="1834384" cy="1168891"/>
          </a:xfrm>
          <a:custGeom>
            <a:avLst/>
            <a:gdLst>
              <a:gd name="connsiteX0" fmla="*/ 0 w 1528654"/>
              <a:gd name="connsiteY0" fmla="*/ 940817 h 940817"/>
              <a:gd name="connsiteX1" fmla="*/ 129347 w 1528654"/>
              <a:gd name="connsiteY1" fmla="*/ 846751 h 940817"/>
              <a:gd name="connsiteX2" fmla="*/ 211660 w 1528654"/>
              <a:gd name="connsiteY2" fmla="*/ 764443 h 940817"/>
              <a:gd name="connsiteX3" fmla="*/ 258695 w 1528654"/>
              <a:gd name="connsiteY3" fmla="*/ 693894 h 940817"/>
              <a:gd name="connsiteX4" fmla="*/ 341007 w 1528654"/>
              <a:gd name="connsiteY4" fmla="*/ 588070 h 940817"/>
              <a:gd name="connsiteX5" fmla="*/ 388043 w 1528654"/>
              <a:gd name="connsiteY5" fmla="*/ 517520 h 940817"/>
              <a:gd name="connsiteX6" fmla="*/ 446837 w 1528654"/>
              <a:gd name="connsiteY6" fmla="*/ 446971 h 940817"/>
              <a:gd name="connsiteX7" fmla="*/ 493873 w 1528654"/>
              <a:gd name="connsiteY7" fmla="*/ 376421 h 940817"/>
              <a:gd name="connsiteX8" fmla="*/ 540908 w 1528654"/>
              <a:gd name="connsiteY8" fmla="*/ 317630 h 940817"/>
              <a:gd name="connsiteX9" fmla="*/ 599703 w 1528654"/>
              <a:gd name="connsiteY9" fmla="*/ 247080 h 940817"/>
              <a:gd name="connsiteX10" fmla="*/ 634979 w 1528654"/>
              <a:gd name="connsiteY10" fmla="*/ 223564 h 940817"/>
              <a:gd name="connsiteX11" fmla="*/ 670256 w 1528654"/>
              <a:gd name="connsiteY11" fmla="*/ 188289 h 940817"/>
              <a:gd name="connsiteX12" fmla="*/ 764327 w 1528654"/>
              <a:gd name="connsiteY12" fmla="*/ 141256 h 940817"/>
              <a:gd name="connsiteX13" fmla="*/ 870157 w 1528654"/>
              <a:gd name="connsiteY13" fmla="*/ 82465 h 940817"/>
              <a:gd name="connsiteX14" fmla="*/ 917192 w 1528654"/>
              <a:gd name="connsiteY14" fmla="*/ 70707 h 940817"/>
              <a:gd name="connsiteX15" fmla="*/ 987746 w 1528654"/>
              <a:gd name="connsiteY15" fmla="*/ 47190 h 940817"/>
              <a:gd name="connsiteX16" fmla="*/ 1023022 w 1528654"/>
              <a:gd name="connsiteY16" fmla="*/ 35432 h 940817"/>
              <a:gd name="connsiteX17" fmla="*/ 1058299 w 1528654"/>
              <a:gd name="connsiteY17" fmla="*/ 23674 h 940817"/>
              <a:gd name="connsiteX18" fmla="*/ 1128852 w 1528654"/>
              <a:gd name="connsiteY18" fmla="*/ 11915 h 940817"/>
              <a:gd name="connsiteX19" fmla="*/ 1528654 w 1528654"/>
              <a:gd name="connsiteY19" fmla="*/ 157 h 94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8654" h="940817">
                <a:moveTo>
                  <a:pt x="0" y="940817"/>
                </a:moveTo>
                <a:cubicBezTo>
                  <a:pt x="66771" y="900756"/>
                  <a:pt x="65711" y="905488"/>
                  <a:pt x="129347" y="846751"/>
                </a:cubicBezTo>
                <a:cubicBezTo>
                  <a:pt x="157859" y="820433"/>
                  <a:pt x="211660" y="764443"/>
                  <a:pt x="211660" y="764443"/>
                </a:cubicBezTo>
                <a:cubicBezTo>
                  <a:pt x="232323" y="702453"/>
                  <a:pt x="209761" y="752612"/>
                  <a:pt x="258695" y="693894"/>
                </a:cubicBezTo>
                <a:cubicBezTo>
                  <a:pt x="287305" y="659564"/>
                  <a:pt x="316217" y="625253"/>
                  <a:pt x="341007" y="588070"/>
                </a:cubicBezTo>
                <a:cubicBezTo>
                  <a:pt x="356686" y="564553"/>
                  <a:pt x="368057" y="537505"/>
                  <a:pt x="388043" y="517520"/>
                </a:cubicBezTo>
                <a:cubicBezTo>
                  <a:pt x="433312" y="472253"/>
                  <a:pt x="414094" y="496081"/>
                  <a:pt x="446837" y="446971"/>
                </a:cubicBezTo>
                <a:cubicBezTo>
                  <a:pt x="474797" y="363096"/>
                  <a:pt x="435151" y="464499"/>
                  <a:pt x="493873" y="376421"/>
                </a:cubicBezTo>
                <a:cubicBezTo>
                  <a:pt x="539312" y="308267"/>
                  <a:pt x="462014" y="370223"/>
                  <a:pt x="540908" y="317630"/>
                </a:cubicBezTo>
                <a:cubicBezTo>
                  <a:pt x="564033" y="282945"/>
                  <a:pt x="565750" y="275372"/>
                  <a:pt x="599703" y="247080"/>
                </a:cubicBezTo>
                <a:cubicBezTo>
                  <a:pt x="610560" y="238033"/>
                  <a:pt x="624122" y="232611"/>
                  <a:pt x="634979" y="223564"/>
                </a:cubicBezTo>
                <a:cubicBezTo>
                  <a:pt x="647754" y="212919"/>
                  <a:pt x="656226" y="197217"/>
                  <a:pt x="670256" y="188289"/>
                </a:cubicBezTo>
                <a:cubicBezTo>
                  <a:pt x="699833" y="169468"/>
                  <a:pt x="735157" y="160702"/>
                  <a:pt x="764327" y="141256"/>
                </a:cubicBezTo>
                <a:cubicBezTo>
                  <a:pt x="827497" y="99145"/>
                  <a:pt x="815826" y="97987"/>
                  <a:pt x="870157" y="82465"/>
                </a:cubicBezTo>
                <a:cubicBezTo>
                  <a:pt x="885696" y="78026"/>
                  <a:pt x="901713" y="75351"/>
                  <a:pt x="917192" y="70707"/>
                </a:cubicBezTo>
                <a:cubicBezTo>
                  <a:pt x="940937" y="63584"/>
                  <a:pt x="964228" y="55029"/>
                  <a:pt x="987746" y="47190"/>
                </a:cubicBezTo>
                <a:lnTo>
                  <a:pt x="1023022" y="35432"/>
                </a:lnTo>
                <a:cubicBezTo>
                  <a:pt x="1034781" y="31513"/>
                  <a:pt x="1046073" y="25712"/>
                  <a:pt x="1058299" y="23674"/>
                </a:cubicBezTo>
                <a:cubicBezTo>
                  <a:pt x="1081817" y="19754"/>
                  <a:pt x="1105075" y="13676"/>
                  <a:pt x="1128852" y="11915"/>
                </a:cubicBezTo>
                <a:cubicBezTo>
                  <a:pt x="1320309" y="-2266"/>
                  <a:pt x="1359161" y="157"/>
                  <a:pt x="1528654" y="157"/>
                </a:cubicBezTo>
              </a:path>
            </a:pathLst>
          </a:custGeom>
          <a:ln>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latin typeface="Garamond"/>
              <a:cs typeface="Garamond"/>
            </a:endParaRPr>
          </a:p>
        </p:txBody>
      </p:sp>
      <p:pic>
        <p:nvPicPr>
          <p:cNvPr id="16" name="Afbeelding 15" descr="Schermafbeelding 2017-08-17 om 16.02.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2" y="391008"/>
            <a:ext cx="1540634" cy="1259695"/>
          </a:xfrm>
          <a:prstGeom prst="rect">
            <a:avLst/>
          </a:prstGeom>
        </p:spPr>
      </p:pic>
      <p:sp>
        <p:nvSpPr>
          <p:cNvPr id="18" name="Tekstvak 17"/>
          <p:cNvSpPr txBox="1"/>
          <p:nvPr/>
        </p:nvSpPr>
        <p:spPr>
          <a:xfrm>
            <a:off x="4494830" y="4839573"/>
            <a:ext cx="1575690" cy="369332"/>
          </a:xfrm>
          <a:prstGeom prst="rect">
            <a:avLst/>
          </a:prstGeom>
          <a:noFill/>
        </p:spPr>
        <p:txBody>
          <a:bodyPr wrap="square" rtlCol="0">
            <a:spAutoFit/>
          </a:bodyPr>
          <a:lstStyle>
            <a:defPPr>
              <a:defRPr lang="nl-NL"/>
            </a:defPPr>
            <a:lvl1pPr>
              <a:defRPr>
                <a:latin typeface="Garamond"/>
                <a:cs typeface="Garamond"/>
              </a:defRPr>
            </a:lvl1pPr>
          </a:lstStyle>
          <a:p>
            <a:r>
              <a:rPr lang="nl-BE" dirty="0"/>
              <a:t>Bureaucracy</a:t>
            </a:r>
          </a:p>
        </p:txBody>
      </p:sp>
      <p:sp>
        <p:nvSpPr>
          <p:cNvPr id="19" name="Tekstvak 18"/>
          <p:cNvSpPr txBox="1"/>
          <p:nvPr/>
        </p:nvSpPr>
        <p:spPr>
          <a:xfrm>
            <a:off x="5282675" y="3804470"/>
            <a:ext cx="2651632" cy="369332"/>
          </a:xfrm>
          <a:prstGeom prst="rect">
            <a:avLst/>
          </a:prstGeom>
          <a:noFill/>
        </p:spPr>
        <p:txBody>
          <a:bodyPr wrap="square" rtlCol="0">
            <a:spAutoFit/>
          </a:bodyPr>
          <a:lstStyle>
            <a:defPPr>
              <a:defRPr lang="nl-NL"/>
            </a:defPPr>
            <a:lvl1pPr>
              <a:defRPr>
                <a:latin typeface="Garamond"/>
                <a:cs typeface="Garamond"/>
              </a:defRPr>
            </a:lvl1pPr>
          </a:lstStyle>
          <a:p>
            <a:r>
              <a:rPr lang="nl-BE" dirty="0"/>
              <a:t>New Public Management</a:t>
            </a:r>
          </a:p>
        </p:txBody>
      </p:sp>
      <p:sp>
        <p:nvSpPr>
          <p:cNvPr id="20" name="Tekstvak 19"/>
          <p:cNvSpPr txBox="1"/>
          <p:nvPr/>
        </p:nvSpPr>
        <p:spPr>
          <a:xfrm>
            <a:off x="6026422" y="2900664"/>
            <a:ext cx="2757462" cy="369332"/>
          </a:xfrm>
          <a:prstGeom prst="rect">
            <a:avLst/>
          </a:prstGeom>
          <a:noFill/>
        </p:spPr>
        <p:txBody>
          <a:bodyPr wrap="square" rtlCol="0">
            <a:spAutoFit/>
          </a:bodyPr>
          <a:lstStyle/>
          <a:p>
            <a:r>
              <a:rPr lang="nl-BE" dirty="0" smtClean="0">
                <a:latin typeface="Garamond"/>
                <a:cs typeface="Garamond"/>
              </a:rPr>
              <a:t>New Public Governance</a:t>
            </a:r>
            <a:endParaRPr lang="nl-BE" dirty="0">
              <a:latin typeface="Garamond"/>
              <a:cs typeface="Garamond"/>
            </a:endParaRPr>
          </a:p>
        </p:txBody>
      </p:sp>
      <p:sp>
        <p:nvSpPr>
          <p:cNvPr id="21" name="Tekstvak 20"/>
          <p:cNvSpPr txBox="1"/>
          <p:nvPr/>
        </p:nvSpPr>
        <p:spPr>
          <a:xfrm>
            <a:off x="3845154" y="5596927"/>
            <a:ext cx="742924" cy="369332"/>
          </a:xfrm>
          <a:prstGeom prst="rect">
            <a:avLst/>
          </a:prstGeom>
          <a:noFill/>
        </p:spPr>
        <p:txBody>
          <a:bodyPr wrap="none" rtlCol="0">
            <a:spAutoFit/>
          </a:bodyPr>
          <a:lstStyle/>
          <a:p>
            <a:r>
              <a:rPr lang="nl-BE" dirty="0" smtClean="0"/>
              <a:t>1980s</a:t>
            </a:r>
            <a:endParaRPr lang="nl-BE" dirty="0"/>
          </a:p>
        </p:txBody>
      </p:sp>
      <p:sp>
        <p:nvSpPr>
          <p:cNvPr id="22" name="Tekstvak 21"/>
          <p:cNvSpPr txBox="1"/>
          <p:nvPr/>
        </p:nvSpPr>
        <p:spPr>
          <a:xfrm>
            <a:off x="5124758" y="5596927"/>
            <a:ext cx="742924" cy="369332"/>
          </a:xfrm>
          <a:prstGeom prst="rect">
            <a:avLst/>
          </a:prstGeom>
          <a:noFill/>
        </p:spPr>
        <p:txBody>
          <a:bodyPr wrap="none" rtlCol="0">
            <a:spAutoFit/>
          </a:bodyPr>
          <a:lstStyle/>
          <a:p>
            <a:r>
              <a:rPr lang="nl-BE" dirty="0" smtClean="0"/>
              <a:t>2000s</a:t>
            </a:r>
            <a:endParaRPr lang="nl-BE" dirty="0"/>
          </a:p>
        </p:txBody>
      </p:sp>
      <p:sp>
        <p:nvSpPr>
          <p:cNvPr id="23" name="Tekstvak 22"/>
          <p:cNvSpPr txBox="1"/>
          <p:nvPr/>
        </p:nvSpPr>
        <p:spPr>
          <a:xfrm>
            <a:off x="1584668" y="5596927"/>
            <a:ext cx="742924" cy="369332"/>
          </a:xfrm>
          <a:prstGeom prst="rect">
            <a:avLst/>
          </a:prstGeom>
          <a:noFill/>
        </p:spPr>
        <p:txBody>
          <a:bodyPr wrap="none" rtlCol="0">
            <a:spAutoFit/>
          </a:bodyPr>
          <a:lstStyle/>
          <a:p>
            <a:r>
              <a:rPr lang="nl-BE" dirty="0" smtClean="0"/>
              <a:t>1900s</a:t>
            </a:r>
            <a:endParaRPr lang="nl-BE" dirty="0"/>
          </a:p>
        </p:txBody>
      </p:sp>
    </p:spTree>
    <p:extLst>
      <p:ext uri="{BB962C8B-B14F-4D97-AF65-F5344CB8AC3E}">
        <p14:creationId xmlns:p14="http://schemas.microsoft.com/office/powerpoint/2010/main" val="255434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4433" y="419523"/>
            <a:ext cx="8321082" cy="1661993"/>
          </a:xfrm>
          <a:prstGeom prst="rect">
            <a:avLst/>
          </a:prstGeom>
          <a:noFill/>
        </p:spPr>
        <p:txBody>
          <a:bodyPr wrap="square" rtlCol="0">
            <a:spAutoFit/>
          </a:bodyPr>
          <a:lstStyle/>
          <a:p>
            <a:pPr algn="ctr"/>
            <a:r>
              <a:rPr lang="nl-BE" sz="6600" dirty="0" smtClean="0">
                <a:latin typeface="Garamond"/>
                <a:cs typeface="Garamond"/>
              </a:rPr>
              <a:t>Bureaucratic governance</a:t>
            </a:r>
          </a:p>
          <a:p>
            <a:pPr algn="ctr"/>
            <a:endParaRPr lang="nl-BE" sz="3600" dirty="0">
              <a:latin typeface="Garamond"/>
              <a:cs typeface="Garamond"/>
            </a:endParaRPr>
          </a:p>
        </p:txBody>
      </p:sp>
      <p:sp>
        <p:nvSpPr>
          <p:cNvPr id="6" name="Tekstvak 5"/>
          <p:cNvSpPr txBox="1"/>
          <p:nvPr/>
        </p:nvSpPr>
        <p:spPr>
          <a:xfrm>
            <a:off x="693774" y="1987144"/>
            <a:ext cx="7819656" cy="3785652"/>
          </a:xfrm>
          <a:prstGeom prst="rect">
            <a:avLst/>
          </a:prstGeom>
          <a:noFill/>
        </p:spPr>
        <p:txBody>
          <a:bodyPr wrap="square" rtlCol="0">
            <a:spAutoFit/>
          </a:bodyPr>
          <a:lstStyle/>
          <a:p>
            <a:r>
              <a:rPr lang="nl-BE" sz="2800" dirty="0" smtClean="0">
                <a:latin typeface="Garamond"/>
                <a:cs typeface="Garamond"/>
              </a:rPr>
              <a:t>Relations based on </a:t>
            </a:r>
            <a:r>
              <a:rPr lang="nl-BE" sz="2800" b="1" dirty="0" smtClean="0">
                <a:latin typeface="Garamond"/>
                <a:cs typeface="Garamond"/>
              </a:rPr>
              <a:t>Hierarchy</a:t>
            </a:r>
          </a:p>
          <a:p>
            <a:endParaRPr lang="nl-BE" sz="2800" dirty="0" smtClean="0">
              <a:latin typeface="Garamond"/>
              <a:cs typeface="Garamond"/>
            </a:endParaRPr>
          </a:p>
          <a:p>
            <a:endParaRPr lang="nl-BE" sz="2800" dirty="0" smtClean="0">
              <a:latin typeface="Garamond"/>
              <a:cs typeface="Garamond"/>
            </a:endParaRPr>
          </a:p>
          <a:p>
            <a:r>
              <a:rPr lang="nl-BE" sz="2800" dirty="0" smtClean="0">
                <a:latin typeface="Garamond"/>
                <a:cs typeface="Garamond"/>
              </a:rPr>
              <a:t>Routines, procedures, permanence</a:t>
            </a:r>
          </a:p>
          <a:p>
            <a:r>
              <a:rPr lang="nl-BE" sz="2800" dirty="0" smtClean="0">
                <a:latin typeface="Garamond"/>
                <a:cs typeface="Garamond"/>
              </a:rPr>
              <a:t>Competence-based</a:t>
            </a:r>
          </a:p>
          <a:p>
            <a:r>
              <a:rPr lang="nl-BE" sz="2800" dirty="0" smtClean="0">
                <a:latin typeface="Garamond"/>
                <a:cs typeface="Garamond"/>
              </a:rPr>
              <a:t>Paper trail</a:t>
            </a:r>
          </a:p>
          <a:p>
            <a:r>
              <a:rPr lang="nl-BE" sz="2800" dirty="0" smtClean="0">
                <a:latin typeface="Garamond"/>
                <a:cs typeface="Garamond"/>
              </a:rPr>
              <a:t>Rule of law</a:t>
            </a:r>
          </a:p>
          <a:p>
            <a:r>
              <a:rPr lang="nl-BE" sz="2800" dirty="0" smtClean="0">
                <a:latin typeface="Garamond"/>
                <a:cs typeface="Garamond"/>
              </a:rPr>
              <a:t>		</a:t>
            </a:r>
          </a:p>
          <a:p>
            <a:pPr algn="r"/>
            <a:r>
              <a:rPr lang="nl-BE" dirty="0" smtClean="0">
                <a:latin typeface="Garamond"/>
                <a:cs typeface="Garamond"/>
              </a:rPr>
              <a:t>								(householdname: Max Weber)</a:t>
            </a:r>
            <a:endParaRPr lang="nl-BE" dirty="0">
              <a:latin typeface="Garamond"/>
              <a:cs typeface="Garamond"/>
            </a:endParaRPr>
          </a:p>
        </p:txBody>
      </p:sp>
      <p:pic>
        <p:nvPicPr>
          <p:cNvPr id="8" name="Afbeelding 7"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619" y="2081516"/>
            <a:ext cx="1532948" cy="2274429"/>
          </a:xfrm>
          <a:prstGeom prst="rect">
            <a:avLst/>
          </a:prstGeom>
        </p:spPr>
      </p:pic>
    </p:spTree>
    <p:extLst>
      <p:ext uri="{BB962C8B-B14F-4D97-AF65-F5344CB8AC3E}">
        <p14:creationId xmlns:p14="http://schemas.microsoft.com/office/powerpoint/2010/main" val="289088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4433" y="448766"/>
            <a:ext cx="8525834" cy="1107996"/>
          </a:xfrm>
          <a:prstGeom prst="rect">
            <a:avLst/>
          </a:prstGeom>
          <a:noFill/>
        </p:spPr>
        <p:txBody>
          <a:bodyPr wrap="square" rtlCol="0">
            <a:spAutoFit/>
          </a:bodyPr>
          <a:lstStyle/>
          <a:p>
            <a:pPr algn="ctr"/>
            <a:r>
              <a:rPr lang="nl-BE" sz="6600" dirty="0" smtClean="0">
                <a:latin typeface="Garamond"/>
                <a:cs typeface="Garamond"/>
              </a:rPr>
              <a:t>New Public Management </a:t>
            </a:r>
            <a:endParaRPr lang="nl-BE" sz="3600" dirty="0">
              <a:latin typeface="Garamond"/>
              <a:cs typeface="Garamond"/>
            </a:endParaRPr>
          </a:p>
        </p:txBody>
      </p:sp>
      <p:sp>
        <p:nvSpPr>
          <p:cNvPr id="5" name="Tekstvak 4"/>
          <p:cNvSpPr txBox="1"/>
          <p:nvPr/>
        </p:nvSpPr>
        <p:spPr>
          <a:xfrm>
            <a:off x="552667" y="1987341"/>
            <a:ext cx="8219457" cy="3816430"/>
          </a:xfrm>
          <a:prstGeom prst="rect">
            <a:avLst/>
          </a:prstGeom>
          <a:noFill/>
        </p:spPr>
        <p:txBody>
          <a:bodyPr wrap="square" rtlCol="0">
            <a:spAutoFit/>
          </a:bodyPr>
          <a:lstStyle/>
          <a:p>
            <a:r>
              <a:rPr lang="nl-BE" sz="2800" dirty="0" smtClean="0">
                <a:latin typeface="Garamond"/>
                <a:cs typeface="Garamond"/>
              </a:rPr>
              <a:t>Relations based on </a:t>
            </a:r>
            <a:r>
              <a:rPr lang="nl-BE" sz="2800" b="1" dirty="0" smtClean="0">
                <a:latin typeface="Garamond"/>
                <a:cs typeface="Garamond"/>
              </a:rPr>
              <a:t>Competition</a:t>
            </a:r>
          </a:p>
          <a:p>
            <a:endParaRPr lang="nl-BE" sz="2800" dirty="0" smtClean="0">
              <a:latin typeface="Garamond"/>
              <a:cs typeface="Garamond"/>
            </a:endParaRPr>
          </a:p>
          <a:p>
            <a:endParaRPr lang="nl-BE" sz="2800" dirty="0" smtClean="0">
              <a:latin typeface="Garamond"/>
              <a:cs typeface="Garamond"/>
            </a:endParaRPr>
          </a:p>
          <a:p>
            <a:r>
              <a:rPr lang="nl-BE" sz="2800" dirty="0" smtClean="0">
                <a:latin typeface="Garamond"/>
                <a:cs typeface="Garamond"/>
              </a:rPr>
              <a:t>Private sector management </a:t>
            </a:r>
          </a:p>
          <a:p>
            <a:r>
              <a:rPr lang="nl-BE" sz="2800" dirty="0" smtClean="0">
                <a:latin typeface="Garamond"/>
                <a:cs typeface="Garamond"/>
              </a:rPr>
              <a:t>Performance contracts</a:t>
            </a:r>
          </a:p>
          <a:p>
            <a:r>
              <a:rPr lang="nl-BE" sz="2800" dirty="0" smtClean="0">
                <a:latin typeface="Garamond"/>
                <a:cs typeface="Garamond"/>
              </a:rPr>
              <a:t>Privatisation </a:t>
            </a:r>
          </a:p>
          <a:p>
            <a:r>
              <a:rPr lang="nl-BE" sz="2800" dirty="0" smtClean="0">
                <a:latin typeface="Garamond"/>
                <a:cs typeface="Garamond"/>
              </a:rPr>
              <a:t>Downsizing</a:t>
            </a:r>
          </a:p>
          <a:p>
            <a:endParaRPr lang="nl-BE" sz="2800" dirty="0" smtClean="0">
              <a:latin typeface="Garamond"/>
              <a:cs typeface="Garamond"/>
            </a:endParaRPr>
          </a:p>
          <a:p>
            <a:pPr algn="r"/>
            <a:r>
              <a:rPr lang="nl-BE" dirty="0" smtClean="0">
                <a:latin typeface="Garamond"/>
                <a:cs typeface="Garamond"/>
              </a:rPr>
              <a:t>(household name: Margaret Thatcher)</a:t>
            </a:r>
            <a:endParaRPr lang="nl-BE" dirty="0">
              <a:latin typeface="Garamond"/>
              <a:cs typeface="Garamond"/>
            </a:endParaRPr>
          </a:p>
        </p:txBody>
      </p:sp>
      <p:pic>
        <p:nvPicPr>
          <p:cNvPr id="6" name="Afbeelding 5" descr="Schermafbeelding 2017-08-17 om 16.39.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540" y="1987144"/>
            <a:ext cx="2431585" cy="2601513"/>
          </a:xfrm>
          <a:prstGeom prst="rect">
            <a:avLst/>
          </a:prstGeom>
        </p:spPr>
      </p:pic>
    </p:spTree>
    <p:extLst>
      <p:ext uri="{BB962C8B-B14F-4D97-AF65-F5344CB8AC3E}">
        <p14:creationId xmlns:p14="http://schemas.microsoft.com/office/powerpoint/2010/main" val="148501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4433" y="448766"/>
            <a:ext cx="8321082" cy="1661993"/>
          </a:xfrm>
          <a:prstGeom prst="rect">
            <a:avLst/>
          </a:prstGeom>
          <a:noFill/>
        </p:spPr>
        <p:txBody>
          <a:bodyPr wrap="square" rtlCol="0">
            <a:spAutoFit/>
          </a:bodyPr>
          <a:lstStyle/>
          <a:p>
            <a:pPr algn="ctr"/>
            <a:r>
              <a:rPr lang="nl-BE" sz="6600" dirty="0" smtClean="0">
                <a:latin typeface="Garamond"/>
                <a:cs typeface="Garamond"/>
              </a:rPr>
              <a:t>New Public Governance</a:t>
            </a:r>
          </a:p>
          <a:p>
            <a:pPr algn="ctr"/>
            <a:endParaRPr lang="nl-BE" sz="3600" dirty="0">
              <a:latin typeface="Garamond"/>
              <a:cs typeface="Garamond"/>
            </a:endParaRPr>
          </a:p>
        </p:txBody>
      </p:sp>
      <p:sp>
        <p:nvSpPr>
          <p:cNvPr id="5" name="Tekstvak 4"/>
          <p:cNvSpPr txBox="1"/>
          <p:nvPr/>
        </p:nvSpPr>
        <p:spPr>
          <a:xfrm>
            <a:off x="552667" y="1987341"/>
            <a:ext cx="8219457" cy="3816429"/>
          </a:xfrm>
          <a:prstGeom prst="rect">
            <a:avLst/>
          </a:prstGeom>
          <a:noFill/>
        </p:spPr>
        <p:txBody>
          <a:bodyPr wrap="square" rtlCol="0">
            <a:spAutoFit/>
          </a:bodyPr>
          <a:lstStyle/>
          <a:p>
            <a:r>
              <a:rPr lang="nl-BE" sz="2800" dirty="0" smtClean="0">
                <a:latin typeface="Garamond"/>
                <a:cs typeface="Garamond"/>
              </a:rPr>
              <a:t>Relations based on </a:t>
            </a:r>
            <a:r>
              <a:rPr lang="nl-BE" sz="2800" b="1" dirty="0" smtClean="0">
                <a:latin typeface="Garamond"/>
                <a:cs typeface="Garamond"/>
              </a:rPr>
              <a:t>Cooperation</a:t>
            </a:r>
          </a:p>
          <a:p>
            <a:endParaRPr lang="nl-BE" sz="2800" dirty="0" smtClean="0">
              <a:latin typeface="Garamond"/>
              <a:cs typeface="Garamond"/>
            </a:endParaRPr>
          </a:p>
          <a:p>
            <a:endParaRPr lang="nl-BE" sz="2800" dirty="0" smtClean="0">
              <a:latin typeface="Garamond"/>
              <a:cs typeface="Garamond"/>
            </a:endParaRPr>
          </a:p>
          <a:p>
            <a:r>
              <a:rPr lang="nl-BE" sz="2800" dirty="0" smtClean="0">
                <a:latin typeface="Garamond"/>
                <a:cs typeface="Garamond"/>
              </a:rPr>
              <a:t>Private Private partnerships  </a:t>
            </a:r>
          </a:p>
          <a:p>
            <a:r>
              <a:rPr lang="nl-BE" sz="2800" dirty="0" smtClean="0">
                <a:latin typeface="Garamond"/>
                <a:cs typeface="Garamond"/>
              </a:rPr>
              <a:t>Integration and coordination</a:t>
            </a:r>
          </a:p>
          <a:p>
            <a:r>
              <a:rPr lang="nl-BE" sz="2800" dirty="0" smtClean="0">
                <a:latin typeface="Garamond"/>
                <a:cs typeface="Garamond"/>
              </a:rPr>
              <a:t>Networks</a:t>
            </a:r>
          </a:p>
          <a:p>
            <a:endParaRPr lang="nl-BE" sz="2800" dirty="0" smtClean="0">
              <a:latin typeface="Garamond"/>
              <a:cs typeface="Garamond"/>
            </a:endParaRPr>
          </a:p>
          <a:p>
            <a:endParaRPr lang="nl-BE" sz="2800" dirty="0" smtClean="0">
              <a:latin typeface="Garamond"/>
              <a:cs typeface="Garamond"/>
            </a:endParaRPr>
          </a:p>
          <a:p>
            <a:pPr algn="r"/>
            <a:r>
              <a:rPr lang="nl-BE" dirty="0" smtClean="0">
                <a:latin typeface="Garamond"/>
                <a:cs typeface="Garamond"/>
              </a:rPr>
              <a:t>(household name: tbd)</a:t>
            </a:r>
            <a:endParaRPr lang="nl-BE" dirty="0">
              <a:latin typeface="Garamond"/>
              <a:cs typeface="Garamond"/>
            </a:endParaRPr>
          </a:p>
        </p:txBody>
      </p:sp>
      <p:pic>
        <p:nvPicPr>
          <p:cNvPr id="7" name="Afbeelding 6" descr="Schermafbeelding 2017-08-17 om 16.5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705" y="2316374"/>
            <a:ext cx="1583354" cy="1877931"/>
          </a:xfrm>
          <a:prstGeom prst="rect">
            <a:avLst/>
          </a:prstGeom>
        </p:spPr>
      </p:pic>
    </p:spTree>
    <p:extLst>
      <p:ext uri="{BB962C8B-B14F-4D97-AF65-F5344CB8AC3E}">
        <p14:creationId xmlns:p14="http://schemas.microsoft.com/office/powerpoint/2010/main" val="332519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4433" y="448766"/>
            <a:ext cx="8321082" cy="769441"/>
          </a:xfrm>
          <a:prstGeom prst="rect">
            <a:avLst/>
          </a:prstGeom>
          <a:noFill/>
        </p:spPr>
        <p:txBody>
          <a:bodyPr wrap="square" rtlCol="0">
            <a:spAutoFit/>
          </a:bodyPr>
          <a:lstStyle/>
          <a:p>
            <a:pPr algn="ctr"/>
            <a:r>
              <a:rPr lang="en-US" sz="4400" dirty="0" smtClean="0">
                <a:latin typeface="Garamond"/>
                <a:cs typeface="Garamond"/>
              </a:rPr>
              <a:t>Different forms of integration</a:t>
            </a:r>
            <a:endParaRPr lang="en-US" sz="2000" dirty="0">
              <a:latin typeface="Garamond"/>
              <a:cs typeface="Garamond"/>
            </a:endParaRPr>
          </a:p>
        </p:txBody>
      </p:sp>
      <p:sp>
        <p:nvSpPr>
          <p:cNvPr id="5" name="Tekstvak 4"/>
          <p:cNvSpPr txBox="1"/>
          <p:nvPr/>
        </p:nvSpPr>
        <p:spPr>
          <a:xfrm>
            <a:off x="552667" y="1646147"/>
            <a:ext cx="8219457" cy="4154984"/>
          </a:xfrm>
          <a:prstGeom prst="rect">
            <a:avLst/>
          </a:prstGeom>
          <a:noFill/>
        </p:spPr>
        <p:txBody>
          <a:bodyPr wrap="square" rtlCol="0">
            <a:spAutoFit/>
          </a:bodyPr>
          <a:lstStyle/>
          <a:p>
            <a:r>
              <a:rPr lang="en-GB" sz="2400" b="1" dirty="0">
                <a:latin typeface="Garamond" panose="02020404030301010803" pitchFamily="18" charset="0"/>
              </a:rPr>
              <a:t>Policy-level integration </a:t>
            </a:r>
            <a:r>
              <a:rPr lang="en-GB" sz="2400" dirty="0">
                <a:latin typeface="Garamond" panose="02020404030301010803" pitchFamily="18" charset="0"/>
              </a:rPr>
              <a:t>refers to the extent to which political actors try to create </a:t>
            </a:r>
            <a:r>
              <a:rPr lang="en-GB" sz="2400" i="1" dirty="0">
                <a:latin typeface="Garamond" panose="02020404030301010803" pitchFamily="18" charset="0"/>
              </a:rPr>
              <a:t>greater coherence </a:t>
            </a:r>
            <a:r>
              <a:rPr lang="en-GB" sz="2400" dirty="0">
                <a:latin typeface="Garamond" panose="02020404030301010803" pitchFamily="18" charset="0"/>
              </a:rPr>
              <a:t>in decision-making for issues that transcend the boundaries of established policy fields, and which do not correspond to the institutional responsibilities of individual departments (Meijers and Stead, </a:t>
            </a:r>
            <a:r>
              <a:rPr lang="en-GB" sz="2400" dirty="0" smtClean="0">
                <a:latin typeface="Garamond" panose="02020404030301010803" pitchFamily="18" charset="0"/>
              </a:rPr>
              <a:t>2009). </a:t>
            </a:r>
          </a:p>
          <a:p>
            <a:endParaRPr lang="en-GB" sz="2400" dirty="0">
              <a:latin typeface="Garamond" panose="02020404030301010803" pitchFamily="18" charset="0"/>
            </a:endParaRPr>
          </a:p>
          <a:p>
            <a:r>
              <a:rPr lang="en-GB" sz="2400" b="1" dirty="0" smtClean="0">
                <a:latin typeface="Garamond" panose="02020404030301010803" pitchFamily="18" charset="0"/>
              </a:rPr>
              <a:t>Administrative </a:t>
            </a:r>
            <a:r>
              <a:rPr lang="en-GB" sz="2400" b="1" dirty="0">
                <a:latin typeface="Garamond" panose="02020404030301010803" pitchFamily="18" charset="0"/>
              </a:rPr>
              <a:t>integration</a:t>
            </a:r>
            <a:r>
              <a:rPr lang="en-GB" sz="2400" dirty="0">
                <a:latin typeface="Garamond" panose="02020404030301010803" pitchFamily="18" charset="0"/>
              </a:rPr>
              <a:t>, then, denotes the extent to which involved administrative actors (together with private or privatized companies, civil society organizations, etc.) </a:t>
            </a:r>
            <a:r>
              <a:rPr lang="en-GB" sz="2400" i="1" dirty="0">
                <a:latin typeface="Garamond" panose="02020404030301010803" pitchFamily="18" charset="0"/>
              </a:rPr>
              <a:t>streamline practices </a:t>
            </a:r>
            <a:r>
              <a:rPr lang="en-GB" sz="2400" dirty="0">
                <a:latin typeface="Garamond" panose="02020404030301010803" pitchFamily="18" charset="0"/>
              </a:rPr>
              <a:t>and </a:t>
            </a:r>
            <a:r>
              <a:rPr lang="en-GB" sz="2400" i="1" dirty="0" smtClean="0">
                <a:latin typeface="Garamond" panose="02020404030301010803" pitchFamily="18" charset="0"/>
              </a:rPr>
              <a:t>collaborate</a:t>
            </a:r>
            <a:r>
              <a:rPr lang="en-GB" sz="2400" dirty="0" smtClean="0">
                <a:latin typeface="Garamond" panose="02020404030301010803" pitchFamily="18" charset="0"/>
              </a:rPr>
              <a:t> in </a:t>
            </a:r>
            <a:r>
              <a:rPr lang="en-GB" sz="2400" dirty="0">
                <a:latin typeface="Garamond" panose="02020404030301010803" pitchFamily="18" charset="0"/>
              </a:rPr>
              <a:t>the policy implementation phase (Mulford and Rogers, 1982). </a:t>
            </a:r>
            <a:endParaRPr lang="nl-BE" sz="1600" dirty="0">
              <a:latin typeface="Garamond" panose="02020404030301010803" pitchFamily="18" charset="0"/>
              <a:cs typeface="Garamond"/>
            </a:endParaRPr>
          </a:p>
        </p:txBody>
      </p:sp>
    </p:spTree>
    <p:extLst>
      <p:ext uri="{BB962C8B-B14F-4D97-AF65-F5344CB8AC3E}">
        <p14:creationId xmlns:p14="http://schemas.microsoft.com/office/powerpoint/2010/main" val="2188392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4433" y="448766"/>
            <a:ext cx="8321082" cy="4431983"/>
          </a:xfrm>
          <a:prstGeom prst="rect">
            <a:avLst/>
          </a:prstGeom>
          <a:noFill/>
        </p:spPr>
        <p:txBody>
          <a:bodyPr wrap="square" rtlCol="0">
            <a:spAutoFit/>
          </a:bodyPr>
          <a:lstStyle/>
          <a:p>
            <a:pPr algn="ctr"/>
            <a:r>
              <a:rPr lang="en-US" sz="6600" dirty="0" smtClean="0">
                <a:latin typeface="Garamond"/>
                <a:cs typeface="Garamond"/>
              </a:rPr>
              <a:t>Act II</a:t>
            </a:r>
          </a:p>
          <a:p>
            <a:pPr algn="ctr"/>
            <a:endParaRPr lang="en-US" sz="3600" dirty="0" smtClean="0">
              <a:latin typeface="Garamond"/>
              <a:cs typeface="Garamond"/>
            </a:endParaRPr>
          </a:p>
          <a:p>
            <a:pPr algn="ctr"/>
            <a:endParaRPr lang="en-US" sz="3600" dirty="0" smtClean="0">
              <a:latin typeface="Garamond"/>
              <a:cs typeface="Garamond"/>
            </a:endParaRPr>
          </a:p>
          <a:p>
            <a:pPr algn="ctr"/>
            <a:r>
              <a:rPr lang="en-US" sz="3600" dirty="0" smtClean="0">
                <a:latin typeface="Garamond"/>
                <a:cs typeface="Garamond"/>
              </a:rPr>
              <a:t>The current and expected levels of policy-level and administrative integration in the scenarios.</a:t>
            </a:r>
          </a:p>
          <a:p>
            <a:pPr algn="ctr"/>
            <a:endParaRPr lang="en-US" sz="3600" dirty="0">
              <a:latin typeface="Garamond"/>
              <a:cs typeface="Garamond"/>
            </a:endParaRPr>
          </a:p>
        </p:txBody>
      </p:sp>
    </p:spTree>
    <p:extLst>
      <p:ext uri="{BB962C8B-B14F-4D97-AF65-F5344CB8AC3E}">
        <p14:creationId xmlns:p14="http://schemas.microsoft.com/office/powerpoint/2010/main" val="179387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11151</TotalTime>
  <Words>1065</Words>
  <Application>Microsoft Office PowerPoint</Application>
  <PresentationFormat>On-screen Show (4:3)</PresentationFormat>
  <Paragraphs>186</Paragraphs>
  <Slides>39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Garamond</vt:lpstr>
      <vt:lpstr>Wingdings</vt:lpstr>
      <vt:lpstr>Office-thema</vt:lpstr>
      <vt:lpstr>How should public administration and policy-making be organized and coordinated to optimally implement intermodality under each of the future development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level of policy-level integration</vt:lpstr>
      <vt:lpstr>Current level of administrative integration</vt:lpstr>
      <vt:lpstr>Expected levels of integration</vt:lpstr>
      <vt:lpstr>PowerPoint Presentation</vt:lpstr>
      <vt:lpstr>A Graveyard of Collaborations            (Cleff, 2008)</vt:lpstr>
      <vt:lpstr>The collaboration as determinant?</vt:lpstr>
      <vt:lpstr>How to manage the collaboration in the policy cycle? </vt:lpstr>
      <vt:lpstr>Managing the design-phase</vt:lpstr>
      <vt:lpstr>3 types of uncertainty</vt:lpstr>
      <vt:lpstr>Resolving substantive uncertainty</vt:lpstr>
      <vt:lpstr>Resolving strategic uncertainty</vt:lpstr>
      <vt:lpstr>Resolving institutional uncertainty</vt:lpstr>
      <vt:lpstr>Managing the implementation-phase</vt:lpstr>
      <vt:lpstr>Leadership commitment</vt:lpstr>
      <vt:lpstr>Ministers’ and stakeholders’ buy-in</vt:lpstr>
      <vt:lpstr>Clearly defined joint outcomes</vt:lpstr>
      <vt:lpstr>A good accountability framework</vt:lpstr>
      <vt:lpstr>Sufficient resources</vt:lpstr>
      <vt:lpstr>Measuring performance and progress</vt:lpstr>
      <vt:lpstr>Right representation, skills and competencies</vt:lpstr>
      <vt:lpstr>Organizational cultures that support coordination</vt:lpstr>
      <vt:lpstr>Shared language and values</vt:lpstr>
      <vt:lpstr>A contingency approach</vt:lpstr>
      <vt:lpstr>PowerPoint Presentation</vt:lpstr>
      <vt:lpstr>Different players</vt:lpstr>
      <vt:lpstr>Different type of organizations, different levels of government.</vt:lpstr>
      <vt:lpstr>Who should take the lead?</vt:lpstr>
      <vt:lpstr>How many and which actors must be involved in the decision-making?</vt:lpstr>
      <vt:lpstr>Outlook? Detailed?</vt:lpstr>
      <vt:lpstr>Thank you for your attention</vt:lpstr>
    </vt:vector>
  </TitlesOfParts>
  <Company>ua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versus State</dc:title>
  <dc:creator>wouter van dooren</dc:creator>
  <cp:lastModifiedBy>Troch Frank</cp:lastModifiedBy>
  <cp:revision>133</cp:revision>
  <cp:lastPrinted>2016-12-07T15:14:08Z</cp:lastPrinted>
  <dcterms:created xsi:type="dcterms:W3CDTF">2016-11-30T12:16:19Z</dcterms:created>
  <dcterms:modified xsi:type="dcterms:W3CDTF">2017-09-19T12:30:47Z</dcterms:modified>
</cp:coreProperties>
</file>