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handoutMasterIdLst>
    <p:handoutMasterId r:id="rId19"/>
  </p:handoutMasterIdLst>
  <p:sldIdLst>
    <p:sldId id="256" r:id="rId2"/>
    <p:sldId id="315" r:id="rId3"/>
    <p:sldId id="316" r:id="rId4"/>
    <p:sldId id="347" r:id="rId5"/>
    <p:sldId id="352" r:id="rId6"/>
    <p:sldId id="355" r:id="rId7"/>
    <p:sldId id="359" r:id="rId8"/>
    <p:sldId id="357" r:id="rId9"/>
    <p:sldId id="361" r:id="rId10"/>
    <p:sldId id="362" r:id="rId11"/>
    <p:sldId id="363" r:id="rId12"/>
    <p:sldId id="351" r:id="rId13"/>
    <p:sldId id="318" r:id="rId14"/>
    <p:sldId id="286" r:id="rId15"/>
    <p:sldId id="343" r:id="rId16"/>
    <p:sldId id="358" r:id="rId17"/>
  </p:sldIdLst>
  <p:sldSz cx="9144000" cy="6858000" type="screen4x3"/>
  <p:notesSz cx="6797675" cy="99282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4">
          <p15:clr>
            <a:srgbClr val="A4A3A4"/>
          </p15:clr>
        </p15:guide>
        <p15:guide id="2" orient="horz" pos="3838">
          <p15:clr>
            <a:srgbClr val="A4A3A4"/>
          </p15:clr>
        </p15:guide>
        <p15:guide id="3" pos="340">
          <p15:clr>
            <a:srgbClr val="A4A3A4"/>
          </p15:clr>
        </p15:guide>
        <p15:guide id="4" pos="5420">
          <p15:clr>
            <a:srgbClr val="A4A3A4"/>
          </p15:clr>
        </p15:guide>
        <p15:guide id="5"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7E9EA"/>
    <a:srgbClr val="CBCF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snapToObjects="1" showGuides="1">
      <p:cViewPr varScale="1">
        <p:scale>
          <a:sx n="106" d="100"/>
          <a:sy n="106" d="100"/>
        </p:scale>
        <p:origin x="1686" y="108"/>
      </p:cViewPr>
      <p:guideLst>
        <p:guide orient="horz" pos="754"/>
        <p:guide orient="horz" pos="3838"/>
        <p:guide pos="340"/>
        <p:guide pos="5420"/>
        <p:guide pos="2880"/>
      </p:guideLst>
    </p:cSldViewPr>
  </p:slideViewPr>
  <p:notesTextViewPr>
    <p:cViewPr>
      <p:scale>
        <a:sx n="1" d="1"/>
        <a:sy n="1" d="1"/>
      </p:scale>
      <p:origin x="0" y="0"/>
    </p:cViewPr>
  </p:notesTextViewPr>
  <p:sorterViewPr>
    <p:cViewPr>
      <p:scale>
        <a:sx n="80" d="100"/>
        <a:sy n="80" d="100"/>
      </p:scale>
      <p:origin x="0" y="0"/>
    </p:cViewPr>
  </p:sorterViewPr>
  <p:notesViewPr>
    <p:cSldViewPr snapToObjects="1">
      <p:cViewPr varScale="1">
        <p:scale>
          <a:sx n="68" d="100"/>
          <a:sy n="68" d="100"/>
        </p:scale>
        <p:origin x="224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ngel%20Merchan\Documents\THESE\Rail%20transport%20operation\Rail%20transport%20operation%20-%20BRAINTRAINS\Rail%20transport%20operation%20-%20BRAINTRAIN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ngel%20Merchan\Documents\THESE\Rail%20transport%20operation\Rail%20transport%20operation%20-%20BRAINTRAINS\Rail%20transport%20operation%20-%20BRAINTRAIN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ngel%20Merchan\Documents\THESE\Inland%20freight%20transport\Inland%20freight%20transport%20in%20Belgium%202%20-%20BRAINTRAINS%20(July%202017).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ngel%20Merchan\Documents\THESE\Road%20transport\Road%20transport%20in%20Belgium%20-%20BRAINTRAINS.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ngel%20Merchan\Documents\THESE\Inland%20freight%20transport\Inland%20freight%20transport%20in%20Belgium%202%20-%20BRAINTRAINS%20(July%202017).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ngel%20Merchan\Documents\THESE\Inland%20freight%20transport\Inland%20freight%20transport%20in%20Belgium%202%20-%20BRAINTRAINS%20(July%202017).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ngel%20Merchan\Documents\THESE\Inland%20freight%20transport\Inland%20freight%20transport%20in%20Belgium%202%20-%20BRAINTRAINS%20(July%202017).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ngel%20Merchan\Documents\THESE\Intermodal%20transport\Intermodal%20transport%20in%20Belgium%20-%20BRAINTRAINS.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Energy consumption of rail </a:t>
            </a:r>
            <a:r>
              <a:rPr lang="en-US" sz="1800" b="1" dirty="0" smtClean="0"/>
              <a:t>freight transport </a:t>
            </a:r>
            <a:r>
              <a:rPr lang="en-US" sz="1800" b="1" dirty="0"/>
              <a:t>in </a:t>
            </a:r>
            <a:r>
              <a:rPr lang="en-US" sz="1800" b="1" dirty="0" smtClean="0"/>
              <a:t>Belgium (kJ/tkm)</a:t>
            </a:r>
            <a:endParaRPr lang="en-US" sz="1800" b="1" dirty="0"/>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nl-BE"/>
        </a:p>
      </c:txPr>
    </c:title>
    <c:autoTitleDeleted val="0"/>
    <c:plotArea>
      <c:layout/>
      <c:lineChart>
        <c:grouping val="standard"/>
        <c:varyColors val="0"/>
        <c:ser>
          <c:idx val="5"/>
          <c:order val="0"/>
          <c:tx>
            <c:strRef>
              <c:f>'Energy consumption -no shunting'!$E$168</c:f>
              <c:strCache>
                <c:ptCount val="1"/>
                <c:pt idx="0">
                  <c:v>Rail transport (Belgian traction mix) {BRAINTRAINS}</c:v>
                </c:pt>
              </c:strCache>
            </c:strRef>
          </c:tx>
          <c:spPr>
            <a:ln w="25400" cap="flat" cmpd="sng" algn="ctr">
              <a:solidFill>
                <a:schemeClr val="accent6"/>
              </a:solidFill>
              <a:prstDash val="solid"/>
              <a:round/>
            </a:ln>
            <a:effectLst/>
          </c:spPr>
          <c:marker>
            <c:symbol val="circle"/>
            <c:size val="5"/>
            <c:spPr>
              <a:solidFill>
                <a:schemeClr val="lt1"/>
              </a:solidFill>
              <a:ln w="25400" cap="flat" cmpd="sng" algn="ctr">
                <a:solidFill>
                  <a:schemeClr val="accent6"/>
                </a:solidFill>
                <a:prstDash val="solid"/>
              </a:ln>
              <a:effectLst/>
            </c:spPr>
          </c:marker>
          <c:dLbls>
            <c:delete val="1"/>
          </c:dLbls>
          <c:cat>
            <c:numRef>
              <c:f>'Energy consumption -no shunting'!$A$169:$A$178</c:f>
              <c:numCache>
                <c:formatCode>General</c:formatCode>
                <c:ptCount val="9"/>
                <c:pt idx="0">
                  <c:v>2005</c:v>
                </c:pt>
                <c:pt idx="1">
                  <c:v>2006</c:v>
                </c:pt>
                <c:pt idx="2">
                  <c:v>2007</c:v>
                </c:pt>
                <c:pt idx="3">
                  <c:v>2008</c:v>
                </c:pt>
                <c:pt idx="4">
                  <c:v>2009</c:v>
                </c:pt>
                <c:pt idx="5">
                  <c:v>2010</c:v>
                </c:pt>
                <c:pt idx="6">
                  <c:v>2011</c:v>
                </c:pt>
                <c:pt idx="7">
                  <c:v>2012</c:v>
                </c:pt>
                <c:pt idx="8">
                  <c:v>2014</c:v>
                </c:pt>
              </c:numCache>
            </c:numRef>
          </c:cat>
          <c:val>
            <c:numRef>
              <c:f>'Energy consumption -no shunting'!$E$169:$E$177</c:f>
              <c:numCache>
                <c:formatCode>0</c:formatCode>
                <c:ptCount val="8"/>
                <c:pt idx="1">
                  <c:v>585.01009066451468</c:v>
                </c:pt>
                <c:pt idx="2">
                  <c:v>564.54111438389782</c:v>
                </c:pt>
                <c:pt idx="3">
                  <c:v>591.66708957117487</c:v>
                </c:pt>
                <c:pt idx="4">
                  <c:v>590.36587608016168</c:v>
                </c:pt>
                <c:pt idx="5">
                  <c:v>491.01064758247509</c:v>
                </c:pt>
                <c:pt idx="6">
                  <c:v>478.60646034162022</c:v>
                </c:pt>
                <c:pt idx="7">
                  <c:v>457.27969348659008</c:v>
                </c:pt>
              </c:numCache>
            </c:numRef>
          </c:val>
          <c:smooth val="0"/>
        </c:ser>
        <c:ser>
          <c:idx val="0"/>
          <c:order val="1"/>
          <c:tx>
            <c:strRef>
              <c:f>'Energy consumption -no shunting'!$B$168</c:f>
              <c:strCache>
                <c:ptCount val="1"/>
                <c:pt idx="0">
                  <c:v>Electric trains {BRAINTRAINS}</c:v>
                </c:pt>
              </c:strCache>
            </c:strRef>
          </c:tx>
          <c:spPr>
            <a:ln w="25400" cap="flat" cmpd="sng" algn="ctr">
              <a:solidFill>
                <a:schemeClr val="accent1"/>
              </a:solidFill>
              <a:prstDash val="solid"/>
              <a:round/>
            </a:ln>
            <a:effectLst>
              <a:outerShdw blurRad="50800" dist="38100" dir="2700000" algn="tl" rotWithShape="0">
                <a:prstClr val="black">
                  <a:alpha val="40000"/>
                </a:prstClr>
              </a:outerShdw>
            </a:effectLst>
          </c:spPr>
          <c:marker>
            <c:symbol val="circle"/>
            <c:size val="5"/>
            <c:spPr>
              <a:solidFill>
                <a:schemeClr val="lt1"/>
              </a:solidFill>
              <a:ln w="25400" cap="flat" cmpd="sng" algn="ctr">
                <a:solidFill>
                  <a:schemeClr val="accent1"/>
                </a:solidFill>
                <a:prstDash val="solid"/>
              </a:ln>
              <a:effectLst>
                <a:outerShdw blurRad="50800" dist="38100" dir="2700000" algn="tl" rotWithShape="0">
                  <a:prstClr val="black">
                    <a:alpha val="40000"/>
                  </a:prstClr>
                </a:outerShdw>
              </a:effectLst>
            </c:spPr>
          </c:marker>
          <c:dLbls>
            <c:delete val="1"/>
          </c:dLbls>
          <c:cat>
            <c:numRef>
              <c:f>'Energy consumption -no shunting'!$A$169:$A$178</c:f>
              <c:numCache>
                <c:formatCode>General</c:formatCode>
                <c:ptCount val="9"/>
                <c:pt idx="0">
                  <c:v>2005</c:v>
                </c:pt>
                <c:pt idx="1">
                  <c:v>2006</c:v>
                </c:pt>
                <c:pt idx="2">
                  <c:v>2007</c:v>
                </c:pt>
                <c:pt idx="3">
                  <c:v>2008</c:v>
                </c:pt>
                <c:pt idx="4">
                  <c:v>2009</c:v>
                </c:pt>
                <c:pt idx="5">
                  <c:v>2010</c:v>
                </c:pt>
                <c:pt idx="6">
                  <c:v>2011</c:v>
                </c:pt>
                <c:pt idx="7">
                  <c:v>2012</c:v>
                </c:pt>
                <c:pt idx="8">
                  <c:v>2014</c:v>
                </c:pt>
              </c:numCache>
            </c:numRef>
          </c:cat>
          <c:val>
            <c:numRef>
              <c:f>'Energy consumption -no shunting'!$B$169:$B$177</c:f>
              <c:numCache>
                <c:formatCode>0</c:formatCode>
                <c:ptCount val="8"/>
                <c:pt idx="1">
                  <c:v>541.45100000000002</c:v>
                </c:pt>
                <c:pt idx="2">
                  <c:v>526.56799999999998</c:v>
                </c:pt>
                <c:pt idx="3">
                  <c:v>548.68399999999997</c:v>
                </c:pt>
                <c:pt idx="4">
                  <c:v>546.92600000000004</c:v>
                </c:pt>
                <c:pt idx="5">
                  <c:v>437.57900000000001</c:v>
                </c:pt>
                <c:pt idx="6">
                  <c:v>453.67500000000001</c:v>
                </c:pt>
                <c:pt idx="7">
                  <c:v>426.65</c:v>
                </c:pt>
              </c:numCache>
            </c:numRef>
          </c:val>
          <c:smooth val="0"/>
        </c:ser>
        <c:ser>
          <c:idx val="1"/>
          <c:order val="3"/>
          <c:tx>
            <c:strRef>
              <c:f>'Energy consumption -no shunting'!$C$168</c:f>
              <c:strCache>
                <c:ptCount val="1"/>
                <c:pt idx="0">
                  <c:v>Diesel trains (including shunting activity) {BRAINTRAINS}</c:v>
                </c:pt>
              </c:strCache>
            </c:strRef>
          </c:tx>
          <c:spPr>
            <a:ln w="25400" cap="flat" cmpd="sng" algn="ctr">
              <a:solidFill>
                <a:srgbClr val="FF0000"/>
              </a:solidFill>
              <a:prstDash val="solid"/>
              <a:round/>
            </a:ln>
            <a:effectLst>
              <a:outerShdw blurRad="50800" dist="38100" dir="2700000" algn="tl" rotWithShape="0">
                <a:prstClr val="black">
                  <a:alpha val="40000"/>
                </a:prstClr>
              </a:outerShdw>
            </a:effectLst>
          </c:spPr>
          <c:marker>
            <c:symbol val="circle"/>
            <c:size val="5"/>
            <c:spPr>
              <a:solidFill>
                <a:schemeClr val="lt1"/>
              </a:solidFill>
              <a:ln w="25400" cap="flat" cmpd="sng" algn="ctr">
                <a:solidFill>
                  <a:srgbClr val="FF0000"/>
                </a:solidFill>
                <a:prstDash val="solid"/>
              </a:ln>
              <a:effectLst>
                <a:outerShdw blurRad="50800" dist="38100" dir="2700000" algn="tl" rotWithShape="0">
                  <a:prstClr val="black">
                    <a:alpha val="40000"/>
                  </a:prstClr>
                </a:outerShdw>
              </a:effectLst>
            </c:spPr>
          </c:marker>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l-B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'Energy consumption -no shunting'!$A$169:$A$178</c:f>
              <c:numCache>
                <c:formatCode>General</c:formatCode>
                <c:ptCount val="9"/>
                <c:pt idx="0">
                  <c:v>2005</c:v>
                </c:pt>
                <c:pt idx="1">
                  <c:v>2006</c:v>
                </c:pt>
                <c:pt idx="2">
                  <c:v>2007</c:v>
                </c:pt>
                <c:pt idx="3">
                  <c:v>2008</c:v>
                </c:pt>
                <c:pt idx="4">
                  <c:v>2009</c:v>
                </c:pt>
                <c:pt idx="5">
                  <c:v>2010</c:v>
                </c:pt>
                <c:pt idx="6">
                  <c:v>2011</c:v>
                </c:pt>
                <c:pt idx="7">
                  <c:v>2012</c:v>
                </c:pt>
                <c:pt idx="8">
                  <c:v>2014</c:v>
                </c:pt>
              </c:numCache>
            </c:numRef>
          </c:cat>
          <c:val>
            <c:numRef>
              <c:f>'Energy consumption -no shunting'!$C$169:$C$177</c:f>
              <c:numCache>
                <c:formatCode>0</c:formatCode>
                <c:ptCount val="8"/>
                <c:pt idx="1">
                  <c:v>725.49626114898342</c:v>
                </c:pt>
                <c:pt idx="2">
                  <c:v>684.78921207658311</c:v>
                </c:pt>
                <c:pt idx="3">
                  <c:v>745.85514783422457</c:v>
                </c:pt>
                <c:pt idx="4">
                  <c:v>803.96783693486987</c:v>
                </c:pt>
                <c:pt idx="5">
                  <c:v>760.42860329515531</c:v>
                </c:pt>
                <c:pt idx="6">
                  <c:v>607.57527356546461</c:v>
                </c:pt>
                <c:pt idx="7">
                  <c:v>650.2223340884301</c:v>
                </c:pt>
              </c:numCache>
            </c:numRef>
          </c:val>
          <c:smooth val="0"/>
        </c:ser>
        <c:ser>
          <c:idx val="2"/>
          <c:order val="4"/>
          <c:tx>
            <c:strRef>
              <c:f>'Energy consumption -no shunting'!$F$168</c:f>
              <c:strCache>
                <c:ptCount val="1"/>
                <c:pt idx="0">
                  <c:v>Electric trains {EcoTransIT}</c:v>
                </c:pt>
              </c:strCache>
            </c:strRef>
          </c:tx>
          <c:spPr>
            <a:ln w="25400" cap="flat" cmpd="sng" algn="ctr">
              <a:solidFill>
                <a:schemeClr val="accent1"/>
              </a:solidFill>
              <a:prstDash val="solid"/>
              <a:round/>
            </a:ln>
            <a:effectLst>
              <a:outerShdw blurRad="50800" dist="38100" dir="2700000" algn="tl" rotWithShape="0">
                <a:prstClr val="black">
                  <a:alpha val="40000"/>
                </a:prstClr>
              </a:outerShdw>
            </a:effectLst>
          </c:spPr>
          <c:marker>
            <c:symbol val="circle"/>
            <c:size val="5"/>
            <c:spPr>
              <a:solidFill>
                <a:schemeClr val="accent1"/>
              </a:solidFill>
              <a:ln w="25400" cap="flat" cmpd="sng" algn="ctr">
                <a:solidFill>
                  <a:schemeClr val="accent1"/>
                </a:solidFill>
                <a:prstDash val="solid"/>
              </a:ln>
              <a:effectLst>
                <a:outerShdw blurRad="50800" dist="38100" dir="2700000" algn="tl" rotWithShape="0">
                  <a:prstClr val="black">
                    <a:alpha val="40000"/>
                  </a:prstClr>
                </a:outerShdw>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l-BE"/>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'Energy consumption -no shunting'!$A$169:$A$178</c:f>
              <c:numCache>
                <c:formatCode>General</c:formatCode>
                <c:ptCount val="9"/>
                <c:pt idx="0">
                  <c:v>2005</c:v>
                </c:pt>
                <c:pt idx="1">
                  <c:v>2006</c:v>
                </c:pt>
                <c:pt idx="2">
                  <c:v>2007</c:v>
                </c:pt>
                <c:pt idx="3">
                  <c:v>2008</c:v>
                </c:pt>
                <c:pt idx="4">
                  <c:v>2009</c:v>
                </c:pt>
                <c:pt idx="5">
                  <c:v>2010</c:v>
                </c:pt>
                <c:pt idx="6">
                  <c:v>2011</c:v>
                </c:pt>
                <c:pt idx="7">
                  <c:v>2012</c:v>
                </c:pt>
                <c:pt idx="8">
                  <c:v>2014</c:v>
                </c:pt>
              </c:numCache>
            </c:numRef>
          </c:cat>
          <c:val>
            <c:numRef>
              <c:f>'Energy consumption -no shunting'!$F$169:$F$177</c:f>
              <c:numCache>
                <c:formatCode>General</c:formatCode>
                <c:ptCount val="8"/>
                <c:pt idx="0">
                  <c:v>456</c:v>
                </c:pt>
              </c:numCache>
            </c:numRef>
          </c:val>
          <c:smooth val="0"/>
        </c:ser>
        <c:ser>
          <c:idx val="3"/>
          <c:order val="5"/>
          <c:tx>
            <c:strRef>
              <c:f>'Energy consumption -no shunting'!$G$168</c:f>
              <c:strCache>
                <c:ptCount val="1"/>
                <c:pt idx="0">
                  <c:v>Diesel trains {EcoTransIT}</c:v>
                </c:pt>
              </c:strCache>
            </c:strRef>
          </c:tx>
          <c:spPr>
            <a:ln w="25400" cap="flat" cmpd="sng" algn="ctr">
              <a:solidFill>
                <a:schemeClr val="accent2"/>
              </a:solidFill>
              <a:prstDash val="solid"/>
              <a:round/>
            </a:ln>
            <a:effectLst>
              <a:outerShdw blurRad="50800" dist="38100" dir="2700000" algn="tl" rotWithShape="0">
                <a:prstClr val="black">
                  <a:alpha val="40000"/>
                </a:prstClr>
              </a:outerShdw>
            </a:effectLst>
          </c:spPr>
          <c:marker>
            <c:symbol val="circle"/>
            <c:size val="5"/>
            <c:spPr>
              <a:solidFill>
                <a:schemeClr val="accent2"/>
              </a:solidFill>
              <a:ln w="25400" cap="flat" cmpd="sng" algn="ctr">
                <a:solidFill>
                  <a:schemeClr val="accent2"/>
                </a:solidFill>
                <a:prstDash val="solid"/>
              </a:ln>
              <a:effectLst>
                <a:outerShdw blurRad="50800" dist="38100" dir="2700000" algn="tl" rotWithShape="0">
                  <a:prstClr val="black">
                    <a:alpha val="40000"/>
                  </a:prstClr>
                </a:outerShdw>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l-B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'Energy consumption -no shunting'!$A$169:$A$178</c:f>
              <c:numCache>
                <c:formatCode>General</c:formatCode>
                <c:ptCount val="9"/>
                <c:pt idx="0">
                  <c:v>2005</c:v>
                </c:pt>
                <c:pt idx="1">
                  <c:v>2006</c:v>
                </c:pt>
                <c:pt idx="2">
                  <c:v>2007</c:v>
                </c:pt>
                <c:pt idx="3">
                  <c:v>2008</c:v>
                </c:pt>
                <c:pt idx="4">
                  <c:v>2009</c:v>
                </c:pt>
                <c:pt idx="5">
                  <c:v>2010</c:v>
                </c:pt>
                <c:pt idx="6">
                  <c:v>2011</c:v>
                </c:pt>
                <c:pt idx="7">
                  <c:v>2012</c:v>
                </c:pt>
                <c:pt idx="8">
                  <c:v>2014</c:v>
                </c:pt>
              </c:numCache>
            </c:numRef>
          </c:cat>
          <c:val>
            <c:numRef>
              <c:f>'Energy consumption -no shunting'!$G$169:$G$177</c:f>
              <c:numCache>
                <c:formatCode>General</c:formatCode>
                <c:ptCount val="8"/>
                <c:pt idx="0">
                  <c:v>530</c:v>
                </c:pt>
              </c:numCache>
            </c:numRef>
          </c:val>
          <c:smooth val="0"/>
        </c:ser>
        <c:ser>
          <c:idx val="6"/>
          <c:order val="6"/>
          <c:tx>
            <c:strRef>
              <c:f>'Energy consumption -no shunting'!$H$168</c:f>
              <c:strCache>
                <c:ptCount val="1"/>
                <c:pt idx="0">
                  <c:v>Rail transport (Belgian traction mix) {Ecoinvent v3}</c:v>
                </c:pt>
              </c:strCache>
            </c:strRef>
          </c:tx>
          <c:spPr>
            <a:ln w="25400" cap="flat" cmpd="sng" algn="ctr">
              <a:solidFill>
                <a:schemeClr val="accent6"/>
              </a:solidFill>
              <a:prstDash val="solid"/>
              <a:round/>
            </a:ln>
            <a:effectLst>
              <a:outerShdw blurRad="50800" dist="38100" dir="2700000" algn="tl" rotWithShape="0">
                <a:prstClr val="black">
                  <a:alpha val="40000"/>
                </a:prstClr>
              </a:outerShdw>
            </a:effectLst>
          </c:spPr>
          <c:marker>
            <c:symbol val="circle"/>
            <c:size val="5"/>
            <c:spPr>
              <a:solidFill>
                <a:schemeClr val="accent6"/>
              </a:solidFill>
              <a:ln w="25400" cap="flat" cmpd="sng" algn="ctr">
                <a:solidFill>
                  <a:schemeClr val="accent6"/>
                </a:solidFill>
                <a:prstDash val="solid"/>
              </a:ln>
              <a:effectLst>
                <a:outerShdw blurRad="50800" dist="38100" dir="2700000" algn="tl" rotWithShape="0">
                  <a:prstClr val="black">
                    <a:alpha val="40000"/>
                  </a:prstClr>
                </a:outerShdw>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l-B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'Energy consumption -no shunting'!$A$169:$A$178</c:f>
              <c:numCache>
                <c:formatCode>General</c:formatCode>
                <c:ptCount val="9"/>
                <c:pt idx="0">
                  <c:v>2005</c:v>
                </c:pt>
                <c:pt idx="1">
                  <c:v>2006</c:v>
                </c:pt>
                <c:pt idx="2">
                  <c:v>2007</c:v>
                </c:pt>
                <c:pt idx="3">
                  <c:v>2008</c:v>
                </c:pt>
                <c:pt idx="4">
                  <c:v>2009</c:v>
                </c:pt>
                <c:pt idx="5">
                  <c:v>2010</c:v>
                </c:pt>
                <c:pt idx="6">
                  <c:v>2011</c:v>
                </c:pt>
                <c:pt idx="7">
                  <c:v>2012</c:v>
                </c:pt>
                <c:pt idx="8">
                  <c:v>2014</c:v>
                </c:pt>
              </c:numCache>
            </c:numRef>
          </c:cat>
          <c:val>
            <c:numRef>
              <c:f>'Energy consumption -no shunting'!$H$169:$H$178</c:f>
              <c:numCache>
                <c:formatCode>General</c:formatCode>
                <c:ptCount val="9"/>
                <c:pt idx="8" formatCode="0">
                  <c:v>417.46951979176742</c:v>
                </c:pt>
              </c:numCache>
            </c:numRef>
          </c:val>
          <c:smooth val="0"/>
        </c:ser>
        <c:dLbls>
          <c:dLblPos val="t"/>
          <c:showLegendKey val="0"/>
          <c:showVal val="1"/>
          <c:showCatName val="0"/>
          <c:showSerName val="0"/>
          <c:showPercent val="0"/>
          <c:showBubbleSize val="0"/>
        </c:dLbls>
        <c:marker val="1"/>
        <c:smooth val="0"/>
        <c:axId val="994468856"/>
        <c:axId val="994111008"/>
        <c:extLst>
          <c:ext xmlns:c15="http://schemas.microsoft.com/office/drawing/2012/chart" uri="{02D57815-91ED-43cb-92C2-25804820EDAC}">
            <c15:filteredLineSeries>
              <c15:ser>
                <c:idx val="4"/>
                <c:order val="2"/>
                <c:tx>
                  <c:strRef>
                    <c:extLst>
                      <c:ext uri="{02D57815-91ED-43cb-92C2-25804820EDAC}">
                        <c15:formulaRef>
                          <c15:sqref>'Energy consumption -no shunting'!$D$168</c15:sqref>
                        </c15:formulaRef>
                      </c:ext>
                    </c:extLst>
                    <c:strCache>
                      <c:ptCount val="1"/>
                      <c:pt idx="0">
                        <c:v>Diesel trains {BRAINTRAINS}</c:v>
                      </c:pt>
                    </c:strCache>
                  </c:strRef>
                </c:tx>
                <c:spPr>
                  <a:ln w="25400" cap="flat" cmpd="sng" algn="ctr">
                    <a:solidFill>
                      <a:schemeClr val="accent2"/>
                    </a:solidFill>
                    <a:prstDash val="solid"/>
                    <a:round/>
                  </a:ln>
                  <a:effectLst/>
                </c:spPr>
                <c:marker>
                  <c:symbol val="circle"/>
                  <c:size val="5"/>
                  <c:spPr>
                    <a:solidFill>
                      <a:schemeClr val="lt1"/>
                    </a:solidFill>
                    <a:ln w="25400" cap="flat" cmpd="sng" algn="ctr">
                      <a:solidFill>
                        <a:schemeClr val="accent2"/>
                      </a:solidFill>
                      <a:prstDash val="solid"/>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l-BE"/>
                    </a:p>
                  </c:txPr>
                  <c:dLblPos val="t"/>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'Energy consumption -no shunting'!$A$169:$A$178</c15:sqref>
                        </c15:formulaRef>
                      </c:ext>
                    </c:extLst>
                    <c:numCache>
                      <c:formatCode>General</c:formatCode>
                      <c:ptCount val="9"/>
                      <c:pt idx="0">
                        <c:v>2005</c:v>
                      </c:pt>
                      <c:pt idx="1">
                        <c:v>2006</c:v>
                      </c:pt>
                      <c:pt idx="2">
                        <c:v>2007</c:v>
                      </c:pt>
                      <c:pt idx="3">
                        <c:v>2008</c:v>
                      </c:pt>
                      <c:pt idx="4">
                        <c:v>2009</c:v>
                      </c:pt>
                      <c:pt idx="5">
                        <c:v>2010</c:v>
                      </c:pt>
                      <c:pt idx="6">
                        <c:v>2011</c:v>
                      </c:pt>
                      <c:pt idx="7">
                        <c:v>2012</c:v>
                      </c:pt>
                      <c:pt idx="8">
                        <c:v>2014</c:v>
                      </c:pt>
                    </c:numCache>
                  </c:numRef>
                </c:cat>
                <c:val>
                  <c:numRef>
                    <c:extLst>
                      <c:ext uri="{02D57815-91ED-43cb-92C2-25804820EDAC}">
                        <c15:formulaRef>
                          <c15:sqref>'Energy consumption -no shunting'!$D$169:$D$177</c15:sqref>
                        </c15:formulaRef>
                      </c:ext>
                    </c:extLst>
                    <c:numCache>
                      <c:formatCode>0</c:formatCode>
                      <c:ptCount val="8"/>
                      <c:pt idx="1">
                        <c:v>602.52200000000005</c:v>
                      </c:pt>
                      <c:pt idx="2">
                        <c:v>563.52300000000002</c:v>
                      </c:pt>
                      <c:pt idx="3">
                        <c:v>612.351</c:v>
                      </c:pt>
                      <c:pt idx="4">
                        <c:v>631.755</c:v>
                      </c:pt>
                      <c:pt idx="5">
                        <c:v>584.57399999999996</c:v>
                      </c:pt>
                      <c:pt idx="6">
                        <c:v>427.92099999999999</c:v>
                      </c:pt>
                      <c:pt idx="7">
                        <c:v>437.78399999999999</c:v>
                      </c:pt>
                    </c:numCache>
                  </c:numRef>
                </c:val>
                <c:smooth val="0"/>
              </c15:ser>
            </c15:filteredLineSeries>
          </c:ext>
        </c:extLst>
      </c:lineChart>
      <c:catAx>
        <c:axId val="994468856"/>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994111008"/>
        <c:crosses val="autoZero"/>
        <c:auto val="1"/>
        <c:lblAlgn val="ctr"/>
        <c:lblOffset val="100"/>
        <c:noMultiLvlLbl val="0"/>
      </c:catAx>
      <c:valAx>
        <c:axId val="9941110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994468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nl-BE"/>
        </a:p>
      </c:txPr>
    </c:legend>
    <c:plotVisOnly val="1"/>
    <c:dispBlanksAs val="gap"/>
    <c:showDLblsOverMax val="0"/>
  </c:chart>
  <c:spPr>
    <a:solidFill>
      <a:schemeClr val="bg1"/>
    </a:solidFill>
    <a:ln w="3175">
      <a:solidFill>
        <a:schemeClr val="tx1"/>
      </a:solidFill>
    </a:ln>
    <a:effectLst/>
  </c:spPr>
  <c:txPr>
    <a:bodyPr/>
    <a:lstStyle/>
    <a:p>
      <a:pPr>
        <a:defRPr/>
      </a:pPr>
      <a:endParaRPr lang="nl-B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Final electricity and diesel </a:t>
            </a:r>
            <a:r>
              <a:rPr lang="en-US" sz="1800" b="1" dirty="0" smtClean="0"/>
              <a:t>consumption (kJ/tkm)</a:t>
            </a:r>
            <a:endParaRPr lang="en-US" sz="1800" b="1" dirty="0"/>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nl-BE"/>
        </a:p>
      </c:txPr>
    </c:title>
    <c:autoTitleDeleted val="0"/>
    <c:plotArea>
      <c:layout>
        <c:manualLayout>
          <c:layoutTarget val="inner"/>
          <c:xMode val="edge"/>
          <c:yMode val="edge"/>
          <c:x val="5.2051733597089249E-2"/>
          <c:y val="0.13345652811576422"/>
          <c:w val="0.8845949998816105"/>
          <c:h val="0.58204935616866527"/>
        </c:manualLayout>
      </c:layout>
      <c:lineChart>
        <c:grouping val="standard"/>
        <c:varyColors val="0"/>
        <c:ser>
          <c:idx val="1"/>
          <c:order val="0"/>
          <c:tx>
            <c:strRef>
              <c:f>'Energy consumption BRAINTRAINS'!$B$136</c:f>
              <c:strCache>
                <c:ptCount val="1"/>
                <c:pt idx="0">
                  <c:v>Final electricity consumption {BRAINTRAINS}</c:v>
                </c:pt>
              </c:strCache>
            </c:strRef>
          </c:tx>
          <c:spPr>
            <a:ln w="25400" cap="flat" cmpd="sng" algn="ctr">
              <a:solidFill>
                <a:schemeClr val="accent1"/>
              </a:solidFill>
              <a:prstDash val="solid"/>
              <a:round/>
            </a:ln>
            <a:effectLst/>
          </c:spPr>
          <c:marker>
            <c:symbol val="circle"/>
            <c:size val="5"/>
            <c:spPr>
              <a:solidFill>
                <a:schemeClr val="lt1"/>
              </a:solidFill>
              <a:ln w="25400" cap="flat" cmpd="sng" algn="ctr">
                <a:solidFill>
                  <a:schemeClr val="accent1"/>
                </a:solidFill>
                <a:prstDash val="solid"/>
              </a:ln>
              <a:effectLst/>
            </c:spPr>
          </c:marker>
          <c:dLbls>
            <c:dLbl>
              <c:idx val="0"/>
              <c:layout>
                <c:manualLayout>
                  <c:x val="-9.6026574460312299E-3"/>
                  <c:y val="1.3439227151268574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l-BE"/>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'Energy consumption BRAINTRAINS'!$B$137:$B$145</c:f>
              <c:numCache>
                <c:formatCode>0</c:formatCode>
                <c:ptCount val="9"/>
                <c:pt idx="0">
                  <c:v>334.45056260474018</c:v>
                </c:pt>
                <c:pt idx="1">
                  <c:v>413.28922480547976</c:v>
                </c:pt>
                <c:pt idx="2">
                  <c:v>400.19170348551785</c:v>
                </c:pt>
                <c:pt idx="3">
                  <c:v>429.07066734331391</c:v>
                </c:pt>
                <c:pt idx="4">
                  <c:v>454.49531163816874</c:v>
                </c:pt>
                <c:pt idx="5">
                  <c:v>365.15971373712688</c:v>
                </c:pt>
                <c:pt idx="6">
                  <c:v>380.17926602401491</c:v>
                </c:pt>
                <c:pt idx="7">
                  <c:v>368.19923371647513</c:v>
                </c:pt>
              </c:numCache>
            </c:numRef>
          </c:val>
          <c:smooth val="0"/>
        </c:ser>
        <c:ser>
          <c:idx val="2"/>
          <c:order val="1"/>
          <c:tx>
            <c:strRef>
              <c:f>'Energy consumption BRAINTRAINS'!$C$136</c:f>
              <c:strCache>
                <c:ptCount val="1"/>
                <c:pt idx="0">
                  <c:v>Final diesel consumption {BRAINTRAINS}</c:v>
                </c:pt>
              </c:strCache>
            </c:strRef>
          </c:tx>
          <c:spPr>
            <a:ln w="25400" cap="flat" cmpd="sng" algn="ctr">
              <a:solidFill>
                <a:srgbClr val="FF0000"/>
              </a:solidFill>
              <a:prstDash val="solid"/>
              <a:round/>
            </a:ln>
            <a:effectLst/>
          </c:spPr>
          <c:marker>
            <c:symbol val="circle"/>
            <c:size val="5"/>
            <c:spPr>
              <a:solidFill>
                <a:schemeClr val="lt1"/>
              </a:solidFill>
              <a:ln w="25400" cap="flat" cmpd="sng" algn="ctr">
                <a:solidFill>
                  <a:srgbClr val="FF0000"/>
                </a:solidFill>
                <a:prstDash val="solid"/>
              </a:ln>
              <a:effectLst/>
            </c:spPr>
          </c:marker>
          <c:dLbls>
            <c:dLbl>
              <c:idx val="0"/>
              <c:layout>
                <c:manualLayout>
                  <c:x val="-7.7974688562843899E-3"/>
                  <c:y val="-9.5912238862227248E-3"/>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l-B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'Energy consumption BRAINTRAINS'!$A$137:$A$145</c:f>
              <c:numCache>
                <c:formatCode>General</c:formatCode>
                <c:ptCount val="9"/>
                <c:pt idx="0">
                  <c:v>1990</c:v>
                </c:pt>
                <c:pt idx="1">
                  <c:v>2006</c:v>
                </c:pt>
                <c:pt idx="2">
                  <c:v>2007</c:v>
                </c:pt>
                <c:pt idx="3">
                  <c:v>2008</c:v>
                </c:pt>
                <c:pt idx="4">
                  <c:v>2009</c:v>
                </c:pt>
                <c:pt idx="5">
                  <c:v>2010</c:v>
                </c:pt>
                <c:pt idx="6">
                  <c:v>2011</c:v>
                </c:pt>
                <c:pt idx="7">
                  <c:v>2012</c:v>
                </c:pt>
                <c:pt idx="8">
                  <c:v>2014</c:v>
                </c:pt>
              </c:numCache>
            </c:numRef>
          </c:cat>
          <c:val>
            <c:numRef>
              <c:f>'Energy consumption BRAINTRAINS'!$C$137:$C$145</c:f>
              <c:numCache>
                <c:formatCode>0</c:formatCode>
                <c:ptCount val="9"/>
                <c:pt idx="0">
                  <c:v>271.48671295187933</c:v>
                </c:pt>
                <c:pt idx="1">
                  <c:v>171.72086585903483</c:v>
                </c:pt>
                <c:pt idx="2">
                  <c:v>164.34941089838</c:v>
                </c:pt>
                <c:pt idx="3">
                  <c:v>162.59642222786098</c:v>
                </c:pt>
                <c:pt idx="4">
                  <c:v>135.87056444199303</c:v>
                </c:pt>
                <c:pt idx="5">
                  <c:v>125.85093384534821</c:v>
                </c:pt>
                <c:pt idx="6">
                  <c:v>98.42719431760527</c:v>
                </c:pt>
                <c:pt idx="7">
                  <c:v>89.080459770114956</c:v>
                </c:pt>
              </c:numCache>
            </c:numRef>
          </c:val>
          <c:smooth val="0"/>
        </c:ser>
        <c:ser>
          <c:idx val="6"/>
          <c:order val="4"/>
          <c:tx>
            <c:strRef>
              <c:f>'Energy consumption BRAINTRAINS'!$G$136</c:f>
              <c:strCache>
                <c:ptCount val="1"/>
                <c:pt idx="0">
                  <c:v>Final electricity consumption {Ecoinvent v3}</c:v>
                </c:pt>
              </c:strCache>
            </c:strRef>
          </c:tx>
          <c:spPr>
            <a:ln w="25400" cap="flat" cmpd="sng" algn="ctr">
              <a:solidFill>
                <a:schemeClr val="accent1"/>
              </a:solidFill>
              <a:prstDash val="solid"/>
              <a:round/>
            </a:ln>
            <a:effectLst>
              <a:outerShdw blurRad="50800" dist="38100" dir="2700000" algn="tl" rotWithShape="0">
                <a:prstClr val="black">
                  <a:alpha val="40000"/>
                </a:prstClr>
              </a:outerShdw>
            </a:effectLst>
          </c:spPr>
          <c:marker>
            <c:symbol val="circle"/>
            <c:size val="5"/>
            <c:spPr>
              <a:solidFill>
                <a:schemeClr val="accent1"/>
              </a:solidFill>
              <a:ln w="25400" cap="flat" cmpd="sng" algn="ctr">
                <a:solidFill>
                  <a:schemeClr val="accent1"/>
                </a:solidFill>
                <a:prstDash val="solid"/>
              </a:ln>
              <a:effectLst>
                <a:outerShdw blurRad="50800" dist="38100" dir="2700000" algn="tl" rotWithShape="0">
                  <a:prstClr val="black">
                    <a:alpha val="40000"/>
                  </a:prstClr>
                </a:outerShdw>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l-B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'Energy consumption BRAINTRAINS'!$A$137:$A$145</c:f>
              <c:numCache>
                <c:formatCode>General</c:formatCode>
                <c:ptCount val="9"/>
                <c:pt idx="0">
                  <c:v>1990</c:v>
                </c:pt>
                <c:pt idx="1">
                  <c:v>2006</c:v>
                </c:pt>
                <c:pt idx="2">
                  <c:v>2007</c:v>
                </c:pt>
                <c:pt idx="3">
                  <c:v>2008</c:v>
                </c:pt>
                <c:pt idx="4">
                  <c:v>2009</c:v>
                </c:pt>
                <c:pt idx="5">
                  <c:v>2010</c:v>
                </c:pt>
                <c:pt idx="6">
                  <c:v>2011</c:v>
                </c:pt>
                <c:pt idx="7">
                  <c:v>2012</c:v>
                </c:pt>
                <c:pt idx="8">
                  <c:v>2014</c:v>
                </c:pt>
              </c:numCache>
            </c:numRef>
          </c:cat>
          <c:val>
            <c:numRef>
              <c:f>'Energy consumption BRAINTRAINS'!$G$137:$G$145</c:f>
              <c:numCache>
                <c:formatCode>General</c:formatCode>
                <c:ptCount val="9"/>
                <c:pt idx="8" formatCode="0">
                  <c:v>260.29080000000005</c:v>
                </c:pt>
              </c:numCache>
            </c:numRef>
          </c:val>
          <c:smooth val="0"/>
        </c:ser>
        <c:ser>
          <c:idx val="7"/>
          <c:order val="5"/>
          <c:tx>
            <c:strRef>
              <c:f>'Energy consumption BRAINTRAINS'!$H$136</c:f>
              <c:strCache>
                <c:ptCount val="1"/>
                <c:pt idx="0">
                  <c:v>Final diesel consumption {Ecoinvent v3}</c:v>
                </c:pt>
              </c:strCache>
            </c:strRef>
          </c:tx>
          <c:spPr>
            <a:ln w="25400" cap="flat" cmpd="sng" algn="ctr">
              <a:solidFill>
                <a:schemeClr val="accent2"/>
              </a:solidFill>
              <a:prstDash val="solid"/>
              <a:round/>
            </a:ln>
            <a:effectLst>
              <a:outerShdw blurRad="50800" dist="38100" dir="2700000" algn="tl" rotWithShape="0">
                <a:prstClr val="black">
                  <a:alpha val="40000"/>
                </a:prstClr>
              </a:outerShdw>
            </a:effectLst>
          </c:spPr>
          <c:marker>
            <c:symbol val="circle"/>
            <c:size val="5"/>
            <c:spPr>
              <a:solidFill>
                <a:schemeClr val="accent2"/>
              </a:solidFill>
              <a:ln w="25400" cap="flat" cmpd="sng" algn="ctr">
                <a:solidFill>
                  <a:schemeClr val="accent2"/>
                </a:solidFill>
                <a:prstDash val="solid"/>
              </a:ln>
              <a:effectLst>
                <a:outerShdw blurRad="50800" dist="38100" dir="2700000" algn="tl" rotWithShape="0">
                  <a:prstClr val="black">
                    <a:alpha val="40000"/>
                  </a:prstClr>
                </a:outerShdw>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l-B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'Energy consumption BRAINTRAINS'!$A$137:$A$145</c:f>
              <c:numCache>
                <c:formatCode>General</c:formatCode>
                <c:ptCount val="9"/>
                <c:pt idx="0">
                  <c:v>1990</c:v>
                </c:pt>
                <c:pt idx="1">
                  <c:v>2006</c:v>
                </c:pt>
                <c:pt idx="2">
                  <c:v>2007</c:v>
                </c:pt>
                <c:pt idx="3">
                  <c:v>2008</c:v>
                </c:pt>
                <c:pt idx="4">
                  <c:v>2009</c:v>
                </c:pt>
                <c:pt idx="5">
                  <c:v>2010</c:v>
                </c:pt>
                <c:pt idx="6">
                  <c:v>2011</c:v>
                </c:pt>
                <c:pt idx="7">
                  <c:v>2012</c:v>
                </c:pt>
                <c:pt idx="8">
                  <c:v>2014</c:v>
                </c:pt>
              </c:numCache>
            </c:numRef>
          </c:cat>
          <c:val>
            <c:numRef>
              <c:f>'Energy consumption BRAINTRAINS'!$H$137:$H$145</c:f>
              <c:numCache>
                <c:formatCode>General</c:formatCode>
                <c:ptCount val="9"/>
                <c:pt idx="8" formatCode="0">
                  <c:v>157.17872</c:v>
                </c:pt>
              </c:numCache>
            </c:numRef>
          </c:val>
          <c:smooth val="0"/>
        </c:ser>
        <c:dLbls>
          <c:showLegendKey val="0"/>
          <c:showVal val="0"/>
          <c:showCatName val="0"/>
          <c:showSerName val="0"/>
          <c:showPercent val="0"/>
          <c:showBubbleSize val="0"/>
        </c:dLbls>
        <c:marker val="1"/>
        <c:smooth val="0"/>
        <c:axId val="993589768"/>
        <c:axId val="993590160"/>
      </c:lineChart>
      <c:lineChart>
        <c:grouping val="standard"/>
        <c:varyColors val="0"/>
        <c:ser>
          <c:idx val="3"/>
          <c:order val="2"/>
          <c:tx>
            <c:strRef>
              <c:f>'Energy consumption BRAINTRAINS'!$D$136</c:f>
              <c:strCache>
                <c:ptCount val="1"/>
                <c:pt idx="0">
                  <c:v>Electric traction share (%)</c:v>
                </c:pt>
              </c:strCache>
            </c:strRef>
          </c:tx>
          <c:spPr>
            <a:ln w="9525" cap="flat" cmpd="sng" algn="ctr">
              <a:solidFill>
                <a:schemeClr val="accent1">
                  <a:shade val="95000"/>
                  <a:satMod val="105000"/>
                </a:schemeClr>
              </a:solidFill>
              <a:prstDash val="solid"/>
              <a:round/>
            </a:ln>
            <a:effectLst>
              <a:outerShdw blurRad="40000" dist="20000" dir="5400000" rotWithShape="0">
                <a:srgbClr val="000000">
                  <a:alpha val="38000"/>
                </a:srgbClr>
              </a:outerShdw>
            </a:effectLst>
          </c:spPr>
          <c:marker>
            <c:symbol val="circle"/>
            <c:size val="5"/>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l-B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'Energy consumption BRAINTRAINS'!$A$137:$A$145</c:f>
              <c:numCache>
                <c:formatCode>General</c:formatCode>
                <c:ptCount val="9"/>
                <c:pt idx="0">
                  <c:v>1990</c:v>
                </c:pt>
                <c:pt idx="1">
                  <c:v>2006</c:v>
                </c:pt>
                <c:pt idx="2">
                  <c:v>2007</c:v>
                </c:pt>
                <c:pt idx="3">
                  <c:v>2008</c:v>
                </c:pt>
                <c:pt idx="4">
                  <c:v>2009</c:v>
                </c:pt>
                <c:pt idx="5">
                  <c:v>2010</c:v>
                </c:pt>
                <c:pt idx="6">
                  <c:v>2011</c:v>
                </c:pt>
                <c:pt idx="7">
                  <c:v>2012</c:v>
                </c:pt>
                <c:pt idx="8">
                  <c:v>2014</c:v>
                </c:pt>
              </c:numCache>
            </c:numRef>
          </c:cat>
          <c:val>
            <c:numRef>
              <c:f>'Energy consumption BRAINTRAINS'!$D$137:$D$145</c:f>
              <c:numCache>
                <c:formatCode>0%</c:formatCode>
                <c:ptCount val="9"/>
                <c:pt idx="0">
                  <c:v>0.61</c:v>
                </c:pt>
                <c:pt idx="1">
                  <c:v>0.76329999999999998</c:v>
                </c:pt>
                <c:pt idx="2">
                  <c:v>0.76</c:v>
                </c:pt>
                <c:pt idx="3">
                  <c:v>0.78200000000000003</c:v>
                </c:pt>
                <c:pt idx="4">
                  <c:v>0.83099999999999996</c:v>
                </c:pt>
                <c:pt idx="5">
                  <c:v>0.83450000000000002</c:v>
                </c:pt>
                <c:pt idx="6">
                  <c:v>0.83799999999999997</c:v>
                </c:pt>
                <c:pt idx="7">
                  <c:v>0.86299999999999999</c:v>
                </c:pt>
              </c:numCache>
            </c:numRef>
          </c:val>
          <c:smooth val="0"/>
        </c:ser>
        <c:ser>
          <c:idx val="4"/>
          <c:order val="3"/>
          <c:tx>
            <c:strRef>
              <c:f>'Energy consumption BRAINTRAINS'!$E$136</c:f>
              <c:strCache>
                <c:ptCount val="1"/>
                <c:pt idx="0">
                  <c:v>Diesel traction share (%)</c:v>
                </c:pt>
              </c:strCache>
            </c:strRef>
          </c:tx>
          <c:spPr>
            <a:ln w="9525" cap="flat" cmpd="sng" algn="ctr">
              <a:solidFill>
                <a:srgbClr val="FF0000"/>
              </a:solidFill>
              <a:prstDash val="solid"/>
              <a:round/>
            </a:ln>
            <a:effectLst>
              <a:outerShdw blurRad="40000" dist="20000" dir="5400000" rotWithShape="0">
                <a:srgbClr val="000000">
                  <a:alpha val="38000"/>
                </a:srgbClr>
              </a:outerShdw>
            </a:effectLst>
          </c:spPr>
          <c:marker>
            <c:symbol val="circle"/>
            <c:size val="5"/>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rgbClr val="FF0000"/>
                </a:solidFill>
                <a:prstDash val="solid"/>
              </a:ln>
              <a:effectLst>
                <a:outerShdw blurRad="40000" dist="20000" dir="5400000" rotWithShape="0">
                  <a:srgbClr val="000000">
                    <a:alpha val="38000"/>
                  </a:srgbClr>
                </a:outerShdw>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l-BE"/>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'Energy consumption BRAINTRAINS'!$A$137:$A$145</c:f>
              <c:numCache>
                <c:formatCode>General</c:formatCode>
                <c:ptCount val="9"/>
                <c:pt idx="0">
                  <c:v>1990</c:v>
                </c:pt>
                <c:pt idx="1">
                  <c:v>2006</c:v>
                </c:pt>
                <c:pt idx="2">
                  <c:v>2007</c:v>
                </c:pt>
                <c:pt idx="3">
                  <c:v>2008</c:v>
                </c:pt>
                <c:pt idx="4">
                  <c:v>2009</c:v>
                </c:pt>
                <c:pt idx="5">
                  <c:v>2010</c:v>
                </c:pt>
                <c:pt idx="6">
                  <c:v>2011</c:v>
                </c:pt>
                <c:pt idx="7">
                  <c:v>2012</c:v>
                </c:pt>
                <c:pt idx="8">
                  <c:v>2014</c:v>
                </c:pt>
              </c:numCache>
            </c:numRef>
          </c:cat>
          <c:val>
            <c:numRef>
              <c:f>'Energy consumption BRAINTRAINS'!$E$137:$E$145</c:f>
              <c:numCache>
                <c:formatCode>0%</c:formatCode>
                <c:ptCount val="9"/>
                <c:pt idx="0">
                  <c:v>0.39</c:v>
                </c:pt>
                <c:pt idx="1">
                  <c:v>0.23669999999999999</c:v>
                </c:pt>
                <c:pt idx="2">
                  <c:v>0.24</c:v>
                </c:pt>
                <c:pt idx="3">
                  <c:v>0.218</c:v>
                </c:pt>
                <c:pt idx="4">
                  <c:v>0.16900000000000001</c:v>
                </c:pt>
                <c:pt idx="5">
                  <c:v>0.16550000000000001</c:v>
                </c:pt>
                <c:pt idx="6">
                  <c:v>0.16200000000000001</c:v>
                </c:pt>
                <c:pt idx="7">
                  <c:v>0.13700000000000001</c:v>
                </c:pt>
              </c:numCache>
            </c:numRef>
          </c:val>
          <c:smooth val="0"/>
        </c:ser>
        <c:dLbls>
          <c:showLegendKey val="0"/>
          <c:showVal val="0"/>
          <c:showCatName val="0"/>
          <c:showSerName val="0"/>
          <c:showPercent val="0"/>
          <c:showBubbleSize val="0"/>
        </c:dLbls>
        <c:marker val="1"/>
        <c:smooth val="0"/>
        <c:axId val="993590944"/>
        <c:axId val="993590552"/>
      </c:lineChart>
      <c:catAx>
        <c:axId val="993589768"/>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crossAx val="993590160"/>
        <c:crosses val="autoZero"/>
        <c:auto val="1"/>
        <c:lblAlgn val="ctr"/>
        <c:lblOffset val="100"/>
        <c:noMultiLvlLbl val="0"/>
      </c:catAx>
      <c:valAx>
        <c:axId val="993590160"/>
        <c:scaling>
          <c:orientation val="minMax"/>
          <c:max val="606"/>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crossAx val="993589768"/>
        <c:crosses val="autoZero"/>
        <c:crossBetween val="between"/>
        <c:majorUnit val="100"/>
      </c:valAx>
      <c:valAx>
        <c:axId val="993590552"/>
        <c:scaling>
          <c:orientation val="minMax"/>
        </c:scaling>
        <c:delete val="0"/>
        <c:axPos val="r"/>
        <c:numFmt formatCode="0%"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crossAx val="993590944"/>
        <c:crosses val="max"/>
        <c:crossBetween val="between"/>
        <c:majorUnit val="0.2"/>
      </c:valAx>
      <c:catAx>
        <c:axId val="993590944"/>
        <c:scaling>
          <c:orientation val="minMax"/>
        </c:scaling>
        <c:delete val="1"/>
        <c:axPos val="b"/>
        <c:numFmt formatCode="General" sourceLinked="1"/>
        <c:majorTickMark val="out"/>
        <c:minorTickMark val="none"/>
        <c:tickLblPos val="nextTo"/>
        <c:crossAx val="993590552"/>
        <c:crosses val="autoZero"/>
        <c:auto val="1"/>
        <c:lblAlgn val="ctr"/>
        <c:lblOffset val="100"/>
        <c:noMultiLvlLbl val="0"/>
      </c:catAx>
      <c:spPr>
        <a:noFill/>
        <a:ln>
          <a:noFill/>
        </a:ln>
        <a:effectLst/>
      </c:spPr>
    </c:plotArea>
    <c:legend>
      <c:legendPos val="b"/>
      <c:layout>
        <c:manualLayout>
          <c:xMode val="edge"/>
          <c:yMode val="edge"/>
          <c:x val="2.7703162287730666E-4"/>
          <c:y val="0.81934031520287964"/>
          <c:w val="0.99944593675424565"/>
          <c:h val="0.15713939255221496"/>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nl-BE"/>
        </a:p>
      </c:txPr>
    </c:legend>
    <c:plotVisOnly val="1"/>
    <c:dispBlanksAs val="gap"/>
    <c:showDLblsOverMax val="0"/>
  </c:chart>
  <c:spPr>
    <a:noFill/>
    <a:ln w="3175">
      <a:solidFill>
        <a:schemeClr val="tx1"/>
      </a:solidFill>
    </a:ln>
    <a:effectLst/>
  </c:spPr>
  <c:txPr>
    <a:bodyPr/>
    <a:lstStyle/>
    <a:p>
      <a:pPr>
        <a:defRPr/>
      </a:pPr>
      <a:endParaRPr lang="nl-B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'LCIA rail transport'!$B$24</c:f>
              <c:strCache>
                <c:ptCount val="1"/>
                <c:pt idx="0">
                  <c:v>Rail transport (Belgian traction mix) {BRAINTRAINS}</c:v>
                </c:pt>
              </c:strCache>
            </c:strRef>
          </c:tx>
          <c:spPr>
            <a:solidFill>
              <a:srgbClr val="92D050"/>
            </a:solidFill>
            <a:ln>
              <a:noFill/>
            </a:ln>
            <a:effectLst/>
          </c:spPr>
          <c:invertIfNegative val="0"/>
          <c:cat>
            <c:strRef>
              <c:f>'LCIA rail transport'!$A$25:$A$40</c:f>
              <c:strCache>
                <c:ptCount val="14"/>
                <c:pt idx="0">
                  <c:v>Climate change</c:v>
                </c:pt>
                <c:pt idx="1">
                  <c:v>Ozone depletion</c:v>
                </c:pt>
                <c:pt idx="2">
                  <c:v>Human toxicity, non-cancer effects</c:v>
                </c:pt>
                <c:pt idx="3">
                  <c:v>Human toxicity, cancer effects</c:v>
                </c:pt>
                <c:pt idx="4">
                  <c:v>Particulate matter</c:v>
                </c:pt>
                <c:pt idx="5">
                  <c:v>Ionizing radiation HH</c:v>
                </c:pt>
                <c:pt idx="6">
                  <c:v>Ionizing radiation E (interim)</c:v>
                </c:pt>
                <c:pt idx="7">
                  <c:v>Photochemical ozone formation</c:v>
                </c:pt>
                <c:pt idx="8">
                  <c:v>Acidification</c:v>
                </c:pt>
                <c:pt idx="9">
                  <c:v>Terrestrial eutrophication</c:v>
                </c:pt>
                <c:pt idx="10">
                  <c:v>Freshwater eutrophication</c:v>
                </c:pt>
                <c:pt idx="11">
                  <c:v>Freshwater ecotoxicity</c:v>
                </c:pt>
                <c:pt idx="12">
                  <c:v>Land use</c:v>
                </c:pt>
                <c:pt idx="13">
                  <c:v>Mineral, fossil &amp; ren resource depletion</c:v>
                </c:pt>
              </c:strCache>
            </c:strRef>
          </c:cat>
          <c:val>
            <c:numRef>
              <c:f>'LCIA rail transport'!$B$25:$B$40</c:f>
              <c:numCache>
                <c:formatCode>0%</c:formatCode>
                <c:ptCount val="14"/>
                <c:pt idx="0">
                  <c:v>0.77167734495318852</c:v>
                </c:pt>
                <c:pt idx="1">
                  <c:v>0.8622984264397574</c:v>
                </c:pt>
                <c:pt idx="2">
                  <c:v>0.97744564750490937</c:v>
                </c:pt>
                <c:pt idx="3" formatCode="0.00%">
                  <c:v>0.99986792224684684</c:v>
                </c:pt>
                <c:pt idx="4">
                  <c:v>0.60194940719786383</c:v>
                </c:pt>
                <c:pt idx="5">
                  <c:v>0.87794225751681954</c:v>
                </c:pt>
                <c:pt idx="6">
                  <c:v>0.90720684792018302</c:v>
                </c:pt>
                <c:pt idx="7">
                  <c:v>0.27773009382222563</c:v>
                </c:pt>
                <c:pt idx="8">
                  <c:v>0.39308929309978535</c:v>
                </c:pt>
                <c:pt idx="9">
                  <c:v>0.25601340905942499</c:v>
                </c:pt>
                <c:pt idx="10">
                  <c:v>0.97833431566771278</c:v>
                </c:pt>
                <c:pt idx="11">
                  <c:v>0.98070971139873764</c:v>
                </c:pt>
                <c:pt idx="12">
                  <c:v>0.58637752127121545</c:v>
                </c:pt>
                <c:pt idx="13">
                  <c:v>0.95535207768138197</c:v>
                </c:pt>
              </c:numCache>
            </c:numRef>
          </c:val>
        </c:ser>
        <c:ser>
          <c:idx val="3"/>
          <c:order val="1"/>
          <c:tx>
            <c:strRef>
              <c:f>'LCIA rail transport'!$E$24</c:f>
              <c:strCache>
                <c:ptCount val="1"/>
                <c:pt idx="0">
                  <c:v>Rail transport (Belgian traction mix) {Ecoinvent}</c:v>
                </c:pt>
              </c:strCache>
            </c:strRef>
          </c:tx>
          <c:spPr>
            <a:solidFill>
              <a:srgbClr val="00B050"/>
            </a:solidFill>
            <a:ln>
              <a:noFill/>
            </a:ln>
            <a:effectLst/>
          </c:spPr>
          <c:invertIfNegative val="0"/>
          <c:cat>
            <c:strRef>
              <c:f>'LCIA rail transport'!$A$25:$A$40</c:f>
              <c:strCache>
                <c:ptCount val="14"/>
                <c:pt idx="0">
                  <c:v>Climate change</c:v>
                </c:pt>
                <c:pt idx="1">
                  <c:v>Ozone depletion</c:v>
                </c:pt>
                <c:pt idx="2">
                  <c:v>Human toxicity, non-cancer effects</c:v>
                </c:pt>
                <c:pt idx="3">
                  <c:v>Human toxicity, cancer effects</c:v>
                </c:pt>
                <c:pt idx="4">
                  <c:v>Particulate matter</c:v>
                </c:pt>
                <c:pt idx="5">
                  <c:v>Ionizing radiation HH</c:v>
                </c:pt>
                <c:pt idx="6">
                  <c:v>Ionizing radiation E (interim)</c:v>
                </c:pt>
                <c:pt idx="7">
                  <c:v>Photochemical ozone formation</c:v>
                </c:pt>
                <c:pt idx="8">
                  <c:v>Acidification</c:v>
                </c:pt>
                <c:pt idx="9">
                  <c:v>Terrestrial eutrophication</c:v>
                </c:pt>
                <c:pt idx="10">
                  <c:v>Freshwater eutrophication</c:v>
                </c:pt>
                <c:pt idx="11">
                  <c:v>Freshwater ecotoxicity</c:v>
                </c:pt>
                <c:pt idx="12">
                  <c:v>Land use</c:v>
                </c:pt>
                <c:pt idx="13">
                  <c:v>Mineral, fossil &amp; ren resource depletion</c:v>
                </c:pt>
              </c:strCache>
            </c:strRef>
          </c:cat>
          <c:val>
            <c:numRef>
              <c:f>'LCIA rail transport'!$E$25:$E$40</c:f>
              <c:numCache>
                <c:formatCode>0%</c:formatCode>
                <c:ptCount val="14"/>
                <c:pt idx="0">
                  <c:v>0.64541630152285545</c:v>
                </c:pt>
                <c:pt idx="1">
                  <c:v>0.65329537034254137</c:v>
                </c:pt>
                <c:pt idx="2">
                  <c:v>0.49248820306902275</c:v>
                </c:pt>
                <c:pt idx="3">
                  <c:v>0.64333967479210918</c:v>
                </c:pt>
                <c:pt idx="4">
                  <c:v>0.48582865585155982</c:v>
                </c:pt>
                <c:pt idx="5">
                  <c:v>0.65221057623106449</c:v>
                </c:pt>
                <c:pt idx="6">
                  <c:v>0.700758832685203</c:v>
                </c:pt>
                <c:pt idx="7">
                  <c:v>0.30605599440660197</c:v>
                </c:pt>
                <c:pt idx="8">
                  <c:v>0.37969598384051617</c:v>
                </c:pt>
                <c:pt idx="9">
                  <c:v>0.30180834098110437</c:v>
                </c:pt>
                <c:pt idx="10">
                  <c:v>0.49803922202014073</c:v>
                </c:pt>
                <c:pt idx="11">
                  <c:v>0.45349157918059824</c:v>
                </c:pt>
                <c:pt idx="12">
                  <c:v>0.46352118140300402</c:v>
                </c:pt>
                <c:pt idx="13">
                  <c:v>0.50841423823078824</c:v>
                </c:pt>
              </c:numCache>
            </c:numRef>
          </c:val>
        </c:ser>
        <c:ser>
          <c:idx val="1"/>
          <c:order val="2"/>
          <c:tx>
            <c:strRef>
              <c:f>'LCIA rail transport'!$C$24</c:f>
              <c:strCache>
                <c:ptCount val="1"/>
                <c:pt idx="0">
                  <c:v>Diesel trains (incl. shunting activity) {BRAINTRAINS}</c:v>
                </c:pt>
              </c:strCache>
            </c:strRef>
          </c:tx>
          <c:spPr>
            <a:solidFill>
              <a:srgbClr val="FF0000"/>
            </a:solidFill>
            <a:ln>
              <a:noFill/>
            </a:ln>
            <a:effectLst/>
          </c:spPr>
          <c:invertIfNegative val="0"/>
          <c:cat>
            <c:strRef>
              <c:f>'LCIA rail transport'!$A$25:$A$40</c:f>
              <c:strCache>
                <c:ptCount val="14"/>
                <c:pt idx="0">
                  <c:v>Climate change</c:v>
                </c:pt>
                <c:pt idx="1">
                  <c:v>Ozone depletion</c:v>
                </c:pt>
                <c:pt idx="2">
                  <c:v>Human toxicity, non-cancer effects</c:v>
                </c:pt>
                <c:pt idx="3">
                  <c:v>Human toxicity, cancer effects</c:v>
                </c:pt>
                <c:pt idx="4">
                  <c:v>Particulate matter</c:v>
                </c:pt>
                <c:pt idx="5">
                  <c:v>Ionizing radiation HH</c:v>
                </c:pt>
                <c:pt idx="6">
                  <c:v>Ionizing radiation E (interim)</c:v>
                </c:pt>
                <c:pt idx="7">
                  <c:v>Photochemical ozone formation</c:v>
                </c:pt>
                <c:pt idx="8">
                  <c:v>Acidification</c:v>
                </c:pt>
                <c:pt idx="9">
                  <c:v>Terrestrial eutrophication</c:v>
                </c:pt>
                <c:pt idx="10">
                  <c:v>Freshwater eutrophication</c:v>
                </c:pt>
                <c:pt idx="11">
                  <c:v>Freshwater ecotoxicity</c:v>
                </c:pt>
                <c:pt idx="12">
                  <c:v>Land use</c:v>
                </c:pt>
                <c:pt idx="13">
                  <c:v>Mineral, fossil &amp; ren resource depletion</c:v>
                </c:pt>
              </c:strCache>
            </c:strRef>
          </c:cat>
          <c:val>
            <c:numRef>
              <c:f>'LCIA rail transport'!$C$25:$C$40</c:f>
              <c:numCache>
                <c:formatCode>0%</c:formatCode>
                <c:ptCount val="14"/>
                <c:pt idx="0">
                  <c:v>1</c:v>
                </c:pt>
                <c:pt idx="1">
                  <c:v>1</c:v>
                </c:pt>
                <c:pt idx="2">
                  <c:v>1</c:v>
                </c:pt>
                <c:pt idx="3" formatCode="0.00%">
                  <c:v>0.99896089010465416</c:v>
                </c:pt>
                <c:pt idx="4">
                  <c:v>1</c:v>
                </c:pt>
                <c:pt idx="5">
                  <c:v>0.10902359625615775</c:v>
                </c:pt>
                <c:pt idx="6">
                  <c:v>0.32262962562239411</c:v>
                </c:pt>
                <c:pt idx="7">
                  <c:v>1</c:v>
                </c:pt>
                <c:pt idx="8">
                  <c:v>1</c:v>
                </c:pt>
                <c:pt idx="9">
                  <c:v>1</c:v>
                </c:pt>
                <c:pt idx="10">
                  <c:v>0.8415651796191187</c:v>
                </c:pt>
                <c:pt idx="11">
                  <c:v>1</c:v>
                </c:pt>
                <c:pt idx="12">
                  <c:v>1</c:v>
                </c:pt>
                <c:pt idx="13">
                  <c:v>1</c:v>
                </c:pt>
              </c:numCache>
            </c:numRef>
          </c:val>
        </c:ser>
        <c:ser>
          <c:idx val="2"/>
          <c:order val="3"/>
          <c:tx>
            <c:strRef>
              <c:f>'LCIA rail transport'!$D$24</c:f>
              <c:strCache>
                <c:ptCount val="1"/>
                <c:pt idx="0">
                  <c:v>Electric trains {BRAINTRAINS}</c:v>
                </c:pt>
              </c:strCache>
            </c:strRef>
          </c:tx>
          <c:spPr>
            <a:solidFill>
              <a:srgbClr val="00B0F0"/>
            </a:solidFill>
            <a:ln>
              <a:noFill/>
            </a:ln>
            <a:effectLst/>
          </c:spPr>
          <c:invertIfNegative val="0"/>
          <c:cat>
            <c:strRef>
              <c:f>'LCIA rail transport'!$A$25:$A$40</c:f>
              <c:strCache>
                <c:ptCount val="14"/>
                <c:pt idx="0">
                  <c:v>Climate change</c:v>
                </c:pt>
                <c:pt idx="1">
                  <c:v>Ozone depletion</c:v>
                </c:pt>
                <c:pt idx="2">
                  <c:v>Human toxicity, non-cancer effects</c:v>
                </c:pt>
                <c:pt idx="3">
                  <c:v>Human toxicity, cancer effects</c:v>
                </c:pt>
                <c:pt idx="4">
                  <c:v>Particulate matter</c:v>
                </c:pt>
                <c:pt idx="5">
                  <c:v>Ionizing radiation HH</c:v>
                </c:pt>
                <c:pt idx="6">
                  <c:v>Ionizing radiation E (interim)</c:v>
                </c:pt>
                <c:pt idx="7">
                  <c:v>Photochemical ozone formation</c:v>
                </c:pt>
                <c:pt idx="8">
                  <c:v>Acidification</c:v>
                </c:pt>
                <c:pt idx="9">
                  <c:v>Terrestrial eutrophication</c:v>
                </c:pt>
                <c:pt idx="10">
                  <c:v>Freshwater eutrophication</c:v>
                </c:pt>
                <c:pt idx="11">
                  <c:v>Freshwater ecotoxicity</c:v>
                </c:pt>
                <c:pt idx="12">
                  <c:v>Land use</c:v>
                </c:pt>
                <c:pt idx="13">
                  <c:v>Mineral, fossil &amp; ren resource depletion</c:v>
                </c:pt>
              </c:strCache>
            </c:strRef>
          </c:cat>
          <c:val>
            <c:numRef>
              <c:f>'LCIA rail transport'!$D$25:$D$40</c:f>
              <c:numCache>
                <c:formatCode>0%</c:formatCode>
                <c:ptCount val="14"/>
                <c:pt idx="0">
                  <c:v>0.73541584890683254</c:v>
                </c:pt>
                <c:pt idx="1">
                  <c:v>0.84040513053752441</c:v>
                </c:pt>
                <c:pt idx="2">
                  <c:v>0.97383922263005662</c:v>
                </c:pt>
                <c:pt idx="3" formatCode="0.00%">
                  <c:v>1</c:v>
                </c:pt>
                <c:pt idx="4">
                  <c:v>0.538744419301457</c:v>
                </c:pt>
                <c:pt idx="5">
                  <c:v>1</c:v>
                </c:pt>
                <c:pt idx="6">
                  <c:v>1</c:v>
                </c:pt>
                <c:pt idx="7">
                  <c:v>0.16307109849209742</c:v>
                </c:pt>
                <c:pt idx="8">
                  <c:v>0.29673685240326059</c:v>
                </c:pt>
                <c:pt idx="9">
                  <c:v>0.13790753523292359</c:v>
                </c:pt>
                <c:pt idx="10">
                  <c:v>1</c:v>
                </c:pt>
                <c:pt idx="11">
                  <c:v>0.97761992821660093</c:v>
                </c:pt>
                <c:pt idx="12">
                  <c:v>0.52066678791854193</c:v>
                </c:pt>
                <c:pt idx="13">
                  <c:v>0.9482306046543878</c:v>
                </c:pt>
              </c:numCache>
            </c:numRef>
          </c:val>
        </c:ser>
        <c:dLbls>
          <c:showLegendKey val="0"/>
          <c:showVal val="0"/>
          <c:showCatName val="0"/>
          <c:showSerName val="0"/>
          <c:showPercent val="0"/>
          <c:showBubbleSize val="0"/>
        </c:dLbls>
        <c:gapWidth val="219"/>
        <c:overlap val="-27"/>
        <c:axId val="993099960"/>
        <c:axId val="993100352"/>
      </c:barChart>
      <c:catAx>
        <c:axId val="993099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993100352"/>
        <c:crosses val="autoZero"/>
        <c:auto val="1"/>
        <c:lblAlgn val="ctr"/>
        <c:lblOffset val="100"/>
        <c:noMultiLvlLbl val="0"/>
      </c:catAx>
      <c:valAx>
        <c:axId val="993100352"/>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993099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legend>
    <c:plotVisOnly val="1"/>
    <c:dispBlanksAs val="gap"/>
    <c:showDLblsOverMax val="0"/>
  </c:chart>
  <c:spPr>
    <a:noFill/>
    <a:ln>
      <a:noFill/>
    </a:ln>
    <a:effectLst/>
  </c:spPr>
  <c:txPr>
    <a:bodyPr/>
    <a:lstStyle/>
    <a:p>
      <a:pPr>
        <a:defRPr/>
      </a:pPr>
      <a:endParaRPr lang="nl-B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a:t>Distribution</a:t>
            </a:r>
            <a:r>
              <a:rPr lang="en-US" sz="1600" b="1" baseline="0"/>
              <a:t> of </a:t>
            </a:r>
            <a:r>
              <a:rPr lang="en-US" sz="1600" b="1"/>
              <a:t>tkm in the road freight transport in Belgium</a:t>
            </a:r>
          </a:p>
        </c:rich>
      </c:tx>
      <c:layout>
        <c:manualLayout>
          <c:xMode val="edge"/>
          <c:yMode val="edge"/>
          <c:x val="0.2512187958883994"/>
          <c:y val="9.2059827773217744E-3"/>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nl-BE"/>
        </a:p>
      </c:txPr>
    </c:title>
    <c:autoTitleDeleted val="0"/>
    <c:plotArea>
      <c:layout>
        <c:manualLayout>
          <c:layoutTarget val="inner"/>
          <c:xMode val="edge"/>
          <c:yMode val="edge"/>
          <c:x val="5.1342398279510218E-2"/>
          <c:y val="0.15064056484624197"/>
          <c:w val="0.78163539028987017"/>
          <c:h val="0.77817181746638298"/>
        </c:manualLayout>
      </c:layout>
      <c:barChart>
        <c:barDir val="col"/>
        <c:grouping val="percentStacked"/>
        <c:varyColors val="0"/>
        <c:ser>
          <c:idx val="8"/>
          <c:order val="0"/>
          <c:tx>
            <c:strRef>
              <c:f>'BRAINTRAINS in SimaPro'!$A$189:$B$189</c:f>
              <c:strCache>
                <c:ptCount val="2"/>
                <c:pt idx="0">
                  <c:v>Rigid &lt;7.5 t</c:v>
                </c:pt>
                <c:pt idx="1">
                  <c:v>Cnv.</c:v>
                </c:pt>
              </c:strCache>
            </c:strRef>
          </c:tx>
          <c:spPr>
            <a:solidFill>
              <a:schemeClr val="accent3">
                <a:lumMod val="6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SimaPro'!$I$189:$N$189</c:f>
              <c:numCache>
                <c:formatCode>0.00%</c:formatCode>
                <c:ptCount val="6"/>
                <c:pt idx="0">
                  <c:v>9.1694324472798368E-4</c:v>
                </c:pt>
                <c:pt idx="1">
                  <c:v>6.3760337228099405E-4</c:v>
                </c:pt>
                <c:pt idx="2">
                  <c:v>4.1098113198783379E-4</c:v>
                </c:pt>
                <c:pt idx="3">
                  <c:v>2.7052631559957104E-4</c:v>
                </c:pt>
                <c:pt idx="4">
                  <c:v>1.5693804489198593E-4</c:v>
                </c:pt>
                <c:pt idx="5">
                  <c:v>8.1164352715535053E-5</c:v>
                </c:pt>
              </c:numCache>
            </c:numRef>
          </c:val>
        </c:ser>
        <c:ser>
          <c:idx val="9"/>
          <c:order val="1"/>
          <c:tx>
            <c:strRef>
              <c:f>'BRAINTRAINS in SimaPro'!$A$190:$B$190</c:f>
              <c:strCache>
                <c:ptCount val="2"/>
                <c:pt idx="0">
                  <c:v>Rigid &lt;7.5 t</c:v>
                </c:pt>
                <c:pt idx="1">
                  <c:v>Euro I</c:v>
                </c:pt>
              </c:strCache>
            </c:strRef>
          </c:tx>
          <c:spPr>
            <a:solidFill>
              <a:schemeClr val="accent4">
                <a:lumMod val="6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SimaPro'!$I$190:$N$190</c:f>
              <c:numCache>
                <c:formatCode>0.00%</c:formatCode>
                <c:ptCount val="6"/>
                <c:pt idx="0">
                  <c:v>8.2230489903735915E-4</c:v>
                </c:pt>
                <c:pt idx="1">
                  <c:v>7.40683972597659E-4</c:v>
                </c:pt>
                <c:pt idx="2">
                  <c:v>6.4124545660865164E-4</c:v>
                </c:pt>
                <c:pt idx="3">
                  <c:v>5.9049740120494811E-4</c:v>
                </c:pt>
                <c:pt idx="4">
                  <c:v>5.0166948361765563E-4</c:v>
                </c:pt>
                <c:pt idx="5">
                  <c:v>4.006516363241504E-4</c:v>
                </c:pt>
              </c:numCache>
            </c:numRef>
          </c:val>
        </c:ser>
        <c:ser>
          <c:idx val="10"/>
          <c:order val="2"/>
          <c:tx>
            <c:strRef>
              <c:f>'BRAINTRAINS in SimaPro'!$A$191:$B$191</c:f>
              <c:strCache>
                <c:ptCount val="2"/>
                <c:pt idx="0">
                  <c:v>Rigid &lt;7.5 t</c:v>
                </c:pt>
                <c:pt idx="1">
                  <c:v>Euro II</c:v>
                </c:pt>
              </c:strCache>
            </c:strRef>
          </c:tx>
          <c:spPr>
            <a:solidFill>
              <a:schemeClr val="accent5">
                <a:lumMod val="6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SimaPro'!$I$191:$N$191</c:f>
              <c:numCache>
                <c:formatCode>0.00%</c:formatCode>
                <c:ptCount val="6"/>
                <c:pt idx="0">
                  <c:v>2.1831545168013804E-3</c:v>
                </c:pt>
                <c:pt idx="1">
                  <c:v>2.0233335647540001E-3</c:v>
                </c:pt>
                <c:pt idx="2">
                  <c:v>1.8331100709682183E-3</c:v>
                </c:pt>
                <c:pt idx="3">
                  <c:v>1.8127033499028523E-3</c:v>
                </c:pt>
                <c:pt idx="4">
                  <c:v>1.7174403295705731E-3</c:v>
                </c:pt>
                <c:pt idx="5">
                  <c:v>1.612568427135893E-3</c:v>
                </c:pt>
              </c:numCache>
            </c:numRef>
          </c:val>
        </c:ser>
        <c:ser>
          <c:idx val="11"/>
          <c:order val="3"/>
          <c:tx>
            <c:strRef>
              <c:f>'BRAINTRAINS in SimaPro'!$A$192:$B$192</c:f>
              <c:strCache>
                <c:ptCount val="2"/>
                <c:pt idx="0">
                  <c:v>Rigid &lt;7.5 t</c:v>
                </c:pt>
                <c:pt idx="1">
                  <c:v>Euro III</c:v>
                </c:pt>
              </c:strCache>
            </c:strRef>
          </c:tx>
          <c:spPr>
            <a:solidFill>
              <a:schemeClr val="accent6">
                <a:lumMod val="6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SimaPro'!$I$192:$N$192</c:f>
              <c:numCache>
                <c:formatCode>0.00%</c:formatCode>
                <c:ptCount val="6"/>
                <c:pt idx="0">
                  <c:v>2.4487521412766521E-3</c:v>
                </c:pt>
                <c:pt idx="1">
                  <c:v>2.2783691514203339E-3</c:v>
                </c:pt>
                <c:pt idx="2">
                  <c:v>2.0786995250135711E-3</c:v>
                </c:pt>
                <c:pt idx="3">
                  <c:v>2.079992504987885E-3</c:v>
                </c:pt>
                <c:pt idx="4">
                  <c:v>2.0091938769630367E-3</c:v>
                </c:pt>
                <c:pt idx="5">
                  <c:v>1.9455966254820565E-3</c:v>
                </c:pt>
              </c:numCache>
            </c:numRef>
          </c:val>
        </c:ser>
        <c:ser>
          <c:idx val="0"/>
          <c:order val="4"/>
          <c:tx>
            <c:strRef>
              <c:f>'BRAINTRAINS in SimaPro'!$A$193:$B$193</c:f>
              <c:strCache>
                <c:ptCount val="2"/>
                <c:pt idx="0">
                  <c:v>Rigid &lt;7.5 t</c:v>
                </c:pt>
                <c:pt idx="1">
                  <c:v>Euro IV</c:v>
                </c:pt>
              </c:strCache>
            </c:strRef>
          </c:tx>
          <c:spPr>
            <a:solidFill>
              <a:schemeClr val="accent1"/>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SimaPro'!$I$193:$N$193</c:f>
              <c:numCache>
                <c:formatCode>0.00%</c:formatCode>
                <c:ptCount val="6"/>
                <c:pt idx="0" formatCode="0%">
                  <c:v>0</c:v>
                </c:pt>
                <c:pt idx="1">
                  <c:v>5.3992628357015058E-4</c:v>
                </c:pt>
                <c:pt idx="2">
                  <c:v>1.098296488675493E-3</c:v>
                </c:pt>
                <c:pt idx="3">
                  <c:v>1.7399916432527117E-3</c:v>
                </c:pt>
                <c:pt idx="4">
                  <c:v>1.682072839475851E-3</c:v>
                </c:pt>
                <c:pt idx="5">
                  <c:v>1.6314177152662922E-3</c:v>
                </c:pt>
              </c:numCache>
            </c:numRef>
          </c:val>
        </c:ser>
        <c:ser>
          <c:idx val="1"/>
          <c:order val="5"/>
          <c:tx>
            <c:strRef>
              <c:f>'BRAINTRAINS in SimaPro'!$A$194:$B$194</c:f>
              <c:strCache>
                <c:ptCount val="2"/>
                <c:pt idx="0">
                  <c:v>Rigid &lt;7.5 t</c:v>
                </c:pt>
                <c:pt idx="1">
                  <c:v>Euro V</c:v>
                </c:pt>
              </c:strCache>
            </c:strRef>
          </c:tx>
          <c:spPr>
            <a:solidFill>
              <a:schemeClr val="accent2"/>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SimaPro'!$I$194:$N$194</c:f>
              <c:numCache>
                <c:formatCode>0%</c:formatCode>
                <c:ptCount val="6"/>
                <c:pt idx="0">
                  <c:v>0</c:v>
                </c:pt>
                <c:pt idx="1">
                  <c:v>0</c:v>
                </c:pt>
                <c:pt idx="2">
                  <c:v>0</c:v>
                </c:pt>
                <c:pt idx="3">
                  <c:v>0</c:v>
                </c:pt>
                <c:pt idx="4" formatCode="0.00%">
                  <c:v>4.9179263740455493E-4</c:v>
                </c:pt>
                <c:pt idx="5" formatCode="0.00%">
                  <c:v>7.8403146986957481E-4</c:v>
                </c:pt>
              </c:numCache>
            </c:numRef>
          </c:val>
        </c:ser>
        <c:ser>
          <c:idx val="3"/>
          <c:order val="6"/>
          <c:tx>
            <c:strRef>
              <c:f>'BRAINTRAINS in SimaPro'!$A$196:$B$196</c:f>
              <c:strCache>
                <c:ptCount val="2"/>
                <c:pt idx="0">
                  <c:v>Rigid 7.5 - 12 t</c:v>
                </c:pt>
                <c:pt idx="1">
                  <c:v>Cnv.</c:v>
                </c:pt>
              </c:strCache>
            </c:strRef>
          </c:tx>
          <c:spPr>
            <a:solidFill>
              <a:schemeClr val="accent4"/>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SimaPro'!$I$196:$N$196</c:f>
              <c:numCache>
                <c:formatCode>0.00%</c:formatCode>
                <c:ptCount val="6"/>
                <c:pt idx="0">
                  <c:v>2.7363540886143362E-3</c:v>
                </c:pt>
                <c:pt idx="1">
                  <c:v>1.9501167923710737E-3</c:v>
                </c:pt>
                <c:pt idx="2">
                  <c:v>1.2897140774869521E-3</c:v>
                </c:pt>
                <c:pt idx="3">
                  <c:v>7.373185183272039E-4</c:v>
                </c:pt>
                <c:pt idx="4">
                  <c:v>4.3642471037807058E-4</c:v>
                </c:pt>
                <c:pt idx="5">
                  <c:v>2.2860827840169199E-4</c:v>
                </c:pt>
              </c:numCache>
            </c:numRef>
          </c:val>
        </c:ser>
        <c:ser>
          <c:idx val="4"/>
          <c:order val="7"/>
          <c:tx>
            <c:strRef>
              <c:f>'BRAINTRAINS in SimaPro'!$A$197:$B$197</c:f>
              <c:strCache>
                <c:ptCount val="2"/>
                <c:pt idx="0">
                  <c:v>Rigid 7.5 - 12 t</c:v>
                </c:pt>
                <c:pt idx="1">
                  <c:v>Euro I</c:v>
                </c:pt>
              </c:strCache>
            </c:strRef>
          </c:tx>
          <c:spPr>
            <a:solidFill>
              <a:schemeClr val="accent5"/>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SimaPro'!$I$197:$N$197</c:f>
              <c:numCache>
                <c:formatCode>0.00%</c:formatCode>
                <c:ptCount val="6"/>
                <c:pt idx="0">
                  <c:v>2.4522715704245746E-3</c:v>
                </c:pt>
                <c:pt idx="1">
                  <c:v>2.2663562329669987E-3</c:v>
                </c:pt>
                <c:pt idx="2">
                  <c:v>2.0117169613407641E-3</c:v>
                </c:pt>
                <c:pt idx="3">
                  <c:v>1.6101339290626455E-3</c:v>
                </c:pt>
                <c:pt idx="4">
                  <c:v>1.3987167284567022E-3</c:v>
                </c:pt>
                <c:pt idx="5">
                  <c:v>1.1335300789234318E-3</c:v>
                </c:pt>
              </c:numCache>
            </c:numRef>
          </c:val>
        </c:ser>
        <c:ser>
          <c:idx val="5"/>
          <c:order val="8"/>
          <c:tx>
            <c:strRef>
              <c:f>'BRAINTRAINS in SimaPro'!$A$198:$B$198</c:f>
              <c:strCache>
                <c:ptCount val="2"/>
                <c:pt idx="0">
                  <c:v>Rigid 7.5 - 12 t</c:v>
                </c:pt>
                <c:pt idx="1">
                  <c:v>Euro II</c:v>
                </c:pt>
              </c:strCache>
            </c:strRef>
          </c:tx>
          <c:spPr>
            <a:solidFill>
              <a:schemeClr val="accent6"/>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SimaPro'!$I$198:$N$198</c:f>
              <c:numCache>
                <c:formatCode>0.00%</c:formatCode>
                <c:ptCount val="6"/>
                <c:pt idx="0">
                  <c:v>6.5168587823202905E-3</c:v>
                </c:pt>
                <c:pt idx="1">
                  <c:v>6.191576209580333E-3</c:v>
                </c:pt>
                <c:pt idx="2">
                  <c:v>5.7530328782087635E-3</c:v>
                </c:pt>
                <c:pt idx="3">
                  <c:v>4.947243047557324E-3</c:v>
                </c:pt>
                <c:pt idx="4">
                  <c:v>4.7850842004535619E-3</c:v>
                </c:pt>
                <c:pt idx="5">
                  <c:v>4.5634541851977684E-3</c:v>
                </c:pt>
              </c:numCache>
            </c:numRef>
          </c:val>
        </c:ser>
        <c:ser>
          <c:idx val="6"/>
          <c:order val="9"/>
          <c:tx>
            <c:strRef>
              <c:f>'BRAINTRAINS in SimaPro'!$A$199:$B$199</c:f>
              <c:strCache>
                <c:ptCount val="2"/>
                <c:pt idx="0">
                  <c:v>Rigid 7.5 - 12 t</c:v>
                </c:pt>
                <c:pt idx="1">
                  <c:v>Euro III</c:v>
                </c:pt>
              </c:strCache>
            </c:strRef>
          </c:tx>
          <c:spPr>
            <a:solidFill>
              <a:schemeClr val="accent1">
                <a:lumMod val="6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SimaPro'!$I$199:$N$199</c:f>
              <c:numCache>
                <c:formatCode>0.00%</c:formatCode>
                <c:ptCount val="6"/>
                <c:pt idx="0">
                  <c:v>7.3075640883097726E-3</c:v>
                </c:pt>
                <c:pt idx="1">
                  <c:v>6.97455622930678E-3</c:v>
                </c:pt>
                <c:pt idx="2">
                  <c:v>6.5242596218179514E-3</c:v>
                </c:pt>
                <c:pt idx="3">
                  <c:v>5.6770555534689689E-3</c:v>
                </c:pt>
                <c:pt idx="4">
                  <c:v>5.5998590173927379E-3</c:v>
                </c:pt>
                <c:pt idx="5">
                  <c:v>5.5073996406121064E-3</c:v>
                </c:pt>
              </c:numCache>
            </c:numRef>
          </c:val>
        </c:ser>
        <c:ser>
          <c:idx val="7"/>
          <c:order val="10"/>
          <c:tx>
            <c:strRef>
              <c:f>'BRAINTRAINS in SimaPro'!$A$200:$B$200</c:f>
              <c:strCache>
                <c:ptCount val="2"/>
                <c:pt idx="0">
                  <c:v>Rigid 7.5 - 12 t</c:v>
                </c:pt>
                <c:pt idx="1">
                  <c:v>Euro IV</c:v>
                </c:pt>
              </c:strCache>
            </c:strRef>
          </c:tx>
          <c:spPr>
            <a:solidFill>
              <a:schemeClr val="accent2">
                <a:lumMod val="6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SimaPro'!$I$200:$N$200</c:f>
              <c:numCache>
                <c:formatCode>0.00%</c:formatCode>
                <c:ptCount val="6"/>
                <c:pt idx="0" formatCode="0%">
                  <c:v>0</c:v>
                </c:pt>
                <c:pt idx="1">
                  <c:v>1.6516399250379808E-3</c:v>
                </c:pt>
                <c:pt idx="2">
                  <c:v>3.447867121051136E-3</c:v>
                </c:pt>
                <c:pt idx="3">
                  <c:v>4.7464409938254683E-3</c:v>
                </c:pt>
                <c:pt idx="4">
                  <c:v>4.6883605977909651E-3</c:v>
                </c:pt>
                <c:pt idx="5">
                  <c:v>4.6188195054783637E-3</c:v>
                </c:pt>
              </c:numCache>
            </c:numRef>
          </c:val>
        </c:ser>
        <c:ser>
          <c:idx val="12"/>
          <c:order val="11"/>
          <c:tx>
            <c:strRef>
              <c:f>'BRAINTRAINS in SimaPro'!$A$201:$B$201</c:f>
              <c:strCache>
                <c:ptCount val="2"/>
                <c:pt idx="0">
                  <c:v>Rigid 7.5 - 12 t</c:v>
                </c:pt>
                <c:pt idx="1">
                  <c:v>Euro V</c:v>
                </c:pt>
              </c:strCache>
            </c:strRef>
          </c:tx>
          <c:spPr>
            <a:solidFill>
              <a:schemeClr val="accent1">
                <a:lumMod val="80000"/>
                <a:lumOff val="2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SimaPro'!$I$201:$N$201</c:f>
              <c:numCache>
                <c:formatCode>0%</c:formatCode>
                <c:ptCount val="6"/>
                <c:pt idx="0">
                  <c:v>0</c:v>
                </c:pt>
                <c:pt idx="1">
                  <c:v>0</c:v>
                </c:pt>
                <c:pt idx="2">
                  <c:v>0</c:v>
                </c:pt>
                <c:pt idx="3">
                  <c:v>0</c:v>
                </c:pt>
                <c:pt idx="4" formatCode="0.00%">
                  <c:v>1.369454979591336E-3</c:v>
                </c:pt>
                <c:pt idx="5" formatCode="0.00%">
                  <c:v>2.2184983523718519E-3</c:v>
                </c:pt>
              </c:numCache>
            </c:numRef>
          </c:val>
        </c:ser>
        <c:ser>
          <c:idx val="14"/>
          <c:order val="12"/>
          <c:tx>
            <c:strRef>
              <c:f>'BRAINTRAINS in SimaPro'!$A$203:$B$203</c:f>
              <c:strCache>
                <c:ptCount val="2"/>
                <c:pt idx="0">
                  <c:v>Rigid 12 - 14 t</c:v>
                </c:pt>
                <c:pt idx="1">
                  <c:v>Cnv.</c:v>
                </c:pt>
              </c:strCache>
            </c:strRef>
          </c:tx>
          <c:spPr>
            <a:solidFill>
              <a:schemeClr val="accent3">
                <a:lumMod val="80000"/>
                <a:lumOff val="2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SimaPro'!$I$203:$N$203</c:f>
              <c:numCache>
                <c:formatCode>0.00%</c:formatCode>
                <c:ptCount val="6"/>
                <c:pt idx="0">
                  <c:v>5.0244368822525032E-4</c:v>
                </c:pt>
                <c:pt idx="1">
                  <c:v>3.3228312279002631E-4</c:v>
                </c:pt>
                <c:pt idx="2">
                  <c:v>2.030290064538463E-4</c:v>
                </c:pt>
                <c:pt idx="3">
                  <c:v>1.0920262837084055E-4</c:v>
                </c:pt>
                <c:pt idx="4">
                  <c:v>5.9542456624704933E-5</c:v>
                </c:pt>
                <c:pt idx="5">
                  <c:v>2.9301623905049206E-5</c:v>
                </c:pt>
              </c:numCache>
            </c:numRef>
          </c:val>
        </c:ser>
        <c:ser>
          <c:idx val="15"/>
          <c:order val="13"/>
          <c:tx>
            <c:strRef>
              <c:f>'BRAINTRAINS in SimaPro'!$A$204:$B$204</c:f>
              <c:strCache>
                <c:ptCount val="2"/>
                <c:pt idx="0">
                  <c:v>Rigid 12 - 14 t</c:v>
                </c:pt>
                <c:pt idx="1">
                  <c:v>Euro I</c:v>
                </c:pt>
              </c:strCache>
            </c:strRef>
          </c:tx>
          <c:spPr>
            <a:solidFill>
              <a:schemeClr val="accent4">
                <a:lumMod val="80000"/>
                <a:lumOff val="2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SimaPro'!$I$204:$N$204</c:f>
              <c:numCache>
                <c:formatCode>0.00%</c:formatCode>
                <c:ptCount val="6"/>
                <c:pt idx="0">
                  <c:v>4.5028104275714854E-4</c:v>
                </c:pt>
                <c:pt idx="1">
                  <c:v>3.8616760257178373E-4</c:v>
                </c:pt>
                <c:pt idx="2">
                  <c:v>3.1668794119330549E-4</c:v>
                </c:pt>
                <c:pt idx="3">
                  <c:v>2.3847340425088838E-4</c:v>
                </c:pt>
                <c:pt idx="4">
                  <c:v>1.9083023521338896E-4</c:v>
                </c:pt>
                <c:pt idx="5">
                  <c:v>1.4528901704650307E-4</c:v>
                </c:pt>
              </c:numCache>
            </c:numRef>
          </c:val>
        </c:ser>
        <c:ser>
          <c:idx val="16"/>
          <c:order val="14"/>
          <c:tx>
            <c:strRef>
              <c:f>'BRAINTRAINS in SimaPro'!$A$205:$B$205</c:f>
              <c:strCache>
                <c:ptCount val="2"/>
                <c:pt idx="0">
                  <c:v>Rigid 12 - 14 t</c:v>
                </c:pt>
                <c:pt idx="1">
                  <c:v>Euro II</c:v>
                </c:pt>
              </c:strCache>
            </c:strRef>
          </c:tx>
          <c:spPr>
            <a:solidFill>
              <a:schemeClr val="accent5">
                <a:lumMod val="80000"/>
                <a:lumOff val="2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SimaPro'!$I$205:$N$205</c:f>
              <c:numCache>
                <c:formatCode>0.00%</c:formatCode>
                <c:ptCount val="6"/>
                <c:pt idx="0">
                  <c:v>1.1966121547852101E-3</c:v>
                </c:pt>
                <c:pt idx="1">
                  <c:v>1.0549913143460112E-3</c:v>
                </c:pt>
                <c:pt idx="2">
                  <c:v>9.0565232228447467E-4</c:v>
                </c:pt>
                <c:pt idx="3">
                  <c:v>7.3272531552350971E-4</c:v>
                </c:pt>
                <c:pt idx="4">
                  <c:v>6.5284036782483582E-4</c:v>
                </c:pt>
                <c:pt idx="5">
                  <c:v>5.8491590583448487E-4</c:v>
                </c:pt>
              </c:numCache>
            </c:numRef>
          </c:val>
        </c:ser>
        <c:ser>
          <c:idx val="17"/>
          <c:order val="15"/>
          <c:tx>
            <c:strRef>
              <c:f>'BRAINTRAINS in SimaPro'!$A$206:$B$206</c:f>
              <c:strCache>
                <c:ptCount val="2"/>
                <c:pt idx="0">
                  <c:v>Rigid 12 - 14 t</c:v>
                </c:pt>
                <c:pt idx="1">
                  <c:v>Euro III</c:v>
                </c:pt>
              </c:strCache>
            </c:strRef>
          </c:tx>
          <c:spPr>
            <a:solidFill>
              <a:schemeClr val="accent6">
                <a:lumMod val="80000"/>
                <a:lumOff val="2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SimaPro'!$I$206:$N$206</c:f>
              <c:numCache>
                <c:formatCode>0.00%</c:formatCode>
                <c:ptCount val="6"/>
                <c:pt idx="0">
                  <c:v>1.3417998305665314E-3</c:v>
                </c:pt>
                <c:pt idx="1">
                  <c:v>1.1884043730175226E-3</c:v>
                </c:pt>
                <c:pt idx="2">
                  <c:v>1.0270601616179126E-3</c:v>
                </c:pt>
                <c:pt idx="3">
                  <c:v>8.4081624486063717E-4</c:v>
                </c:pt>
                <c:pt idx="4">
                  <c:v>7.640020253636031E-4</c:v>
                </c:pt>
                <c:pt idx="5">
                  <c:v>7.0590511460159227E-4</c:v>
                </c:pt>
              </c:numCache>
            </c:numRef>
          </c:val>
        </c:ser>
        <c:ser>
          <c:idx val="18"/>
          <c:order val="16"/>
          <c:tx>
            <c:strRef>
              <c:f>'BRAINTRAINS in SimaPro'!$A$207:$B$207</c:f>
              <c:strCache>
                <c:ptCount val="2"/>
                <c:pt idx="0">
                  <c:v>Rigid 12 - 14 t</c:v>
                </c:pt>
                <c:pt idx="1">
                  <c:v>Euro IV</c:v>
                </c:pt>
              </c:strCache>
            </c:strRef>
          </c:tx>
          <c:spPr>
            <a:solidFill>
              <a:schemeClr val="accent1">
                <a:lumMod val="8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SimaPro'!$I$207:$N$207</c:f>
              <c:numCache>
                <c:formatCode>0.00%</c:formatCode>
                <c:ptCount val="6"/>
                <c:pt idx="0" formatCode="0%">
                  <c:v>0</c:v>
                </c:pt>
                <c:pt idx="1">
                  <c:v>2.8142523266466788E-4</c:v>
                </c:pt>
                <c:pt idx="2">
                  <c:v>5.4276916736142053E-4</c:v>
                </c:pt>
                <c:pt idx="3">
                  <c:v>7.0298496382377083E-4</c:v>
                </c:pt>
                <c:pt idx="4">
                  <c:v>6.3964413768668983E-4</c:v>
                </c:pt>
                <c:pt idx="5">
                  <c:v>5.9201229710949418E-4</c:v>
                </c:pt>
              </c:numCache>
            </c:numRef>
          </c:val>
        </c:ser>
        <c:ser>
          <c:idx val="19"/>
          <c:order val="17"/>
          <c:tx>
            <c:strRef>
              <c:f>'BRAINTRAINS in SimaPro'!$A$208:$B$208</c:f>
              <c:strCache>
                <c:ptCount val="2"/>
                <c:pt idx="0">
                  <c:v>Rigid 12 - 14 t</c:v>
                </c:pt>
                <c:pt idx="1">
                  <c:v>Euro V</c:v>
                </c:pt>
              </c:strCache>
            </c:strRef>
          </c:tx>
          <c:spPr>
            <a:solidFill>
              <a:schemeClr val="accent2">
                <a:lumMod val="8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SimaPro'!$I$208:$N$208</c:f>
              <c:numCache>
                <c:formatCode>0%</c:formatCode>
                <c:ptCount val="6"/>
                <c:pt idx="0">
                  <c:v>0</c:v>
                </c:pt>
                <c:pt idx="1">
                  <c:v>0</c:v>
                </c:pt>
                <c:pt idx="2">
                  <c:v>0</c:v>
                </c:pt>
                <c:pt idx="3">
                  <c:v>0</c:v>
                </c:pt>
                <c:pt idx="4" formatCode="0.00%">
                  <c:v>1.868379855282836E-4</c:v>
                </c:pt>
                <c:pt idx="5" formatCode="0.00%">
                  <c:v>2.8435367612081287E-4</c:v>
                </c:pt>
              </c:numCache>
            </c:numRef>
          </c:val>
        </c:ser>
        <c:ser>
          <c:idx val="21"/>
          <c:order val="18"/>
          <c:tx>
            <c:strRef>
              <c:f>'BRAINTRAINS in SimaPro'!$A$210:$B$210</c:f>
              <c:strCache>
                <c:ptCount val="2"/>
                <c:pt idx="0">
                  <c:v>Rigid 14 - 20 t</c:v>
                </c:pt>
                <c:pt idx="1">
                  <c:v>Cnv.</c:v>
                </c:pt>
              </c:strCache>
            </c:strRef>
          </c:tx>
          <c:spPr>
            <a:solidFill>
              <a:schemeClr val="accent4">
                <a:lumMod val="8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SimaPro'!$I$210:$N$210</c:f>
              <c:numCache>
                <c:formatCode>0.00%</c:formatCode>
                <c:ptCount val="6"/>
                <c:pt idx="0">
                  <c:v>5.0749043437794406E-3</c:v>
                </c:pt>
                <c:pt idx="1">
                  <c:v>3.5713370725206544E-3</c:v>
                </c:pt>
                <c:pt idx="2">
                  <c:v>2.3301606861217596E-3</c:v>
                </c:pt>
                <c:pt idx="3">
                  <c:v>1.3237506569680388E-3</c:v>
                </c:pt>
                <c:pt idx="4">
                  <c:v>7.7259865742506663E-4</c:v>
                </c:pt>
                <c:pt idx="5">
                  <c:v>4.0142175847329568E-4</c:v>
                </c:pt>
              </c:numCache>
            </c:numRef>
          </c:val>
        </c:ser>
        <c:ser>
          <c:idx val="22"/>
          <c:order val="19"/>
          <c:tx>
            <c:strRef>
              <c:f>'BRAINTRAINS in SimaPro'!$A$211:$B$211</c:f>
              <c:strCache>
                <c:ptCount val="2"/>
                <c:pt idx="0">
                  <c:v>Rigid 14 - 20 t</c:v>
                </c:pt>
                <c:pt idx="1">
                  <c:v>Euro I</c:v>
                </c:pt>
              </c:strCache>
            </c:strRef>
          </c:tx>
          <c:spPr>
            <a:solidFill>
              <a:schemeClr val="accent5">
                <a:lumMod val="8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SimaPro'!$I$211:$N$211</c:f>
              <c:numCache>
                <c:formatCode>0.00%</c:formatCode>
                <c:ptCount val="6"/>
                <c:pt idx="0">
                  <c:v>4.5501516727051508E-3</c:v>
                </c:pt>
                <c:pt idx="1">
                  <c:v>4.1491167177702837E-3</c:v>
                </c:pt>
                <c:pt idx="2">
                  <c:v>3.6369051047409028E-3</c:v>
                </c:pt>
                <c:pt idx="3">
                  <c:v>2.8886155155626197E-3</c:v>
                </c:pt>
                <c:pt idx="4">
                  <c:v>2.4692068920188588E-3</c:v>
                </c:pt>
                <c:pt idx="5">
                  <c:v>1.9840465193927772E-3</c:v>
                </c:pt>
              </c:numCache>
            </c:numRef>
          </c:val>
        </c:ser>
        <c:ser>
          <c:idx val="23"/>
          <c:order val="20"/>
          <c:tx>
            <c:strRef>
              <c:f>'BRAINTRAINS in SimaPro'!$A$212:$B$212</c:f>
              <c:strCache>
                <c:ptCount val="2"/>
                <c:pt idx="0">
                  <c:v>Rigid 14 - 20 t</c:v>
                </c:pt>
                <c:pt idx="1">
                  <c:v>Euro II</c:v>
                </c:pt>
              </c:strCache>
            </c:strRef>
          </c:tx>
          <c:spPr>
            <a:solidFill>
              <a:schemeClr val="accent6">
                <a:lumMod val="8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SimaPro'!$I$212:$N$212</c:f>
              <c:numCache>
                <c:formatCode>0.00%</c:formatCode>
                <c:ptCount val="6"/>
                <c:pt idx="0">
                  <c:v>1.2084193237413257E-2</c:v>
                </c:pt>
                <c:pt idx="1">
                  <c:v>1.1334968317608472E-2</c:v>
                </c:pt>
                <c:pt idx="2">
                  <c:v>1.0396646195619681E-2</c:v>
                </c:pt>
                <c:pt idx="3">
                  <c:v>8.8707801397368523E-3</c:v>
                </c:pt>
                <c:pt idx="4">
                  <c:v>8.4544332496556771E-3</c:v>
                </c:pt>
                <c:pt idx="5">
                  <c:v>7.9883959868482981E-3</c:v>
                </c:pt>
              </c:numCache>
            </c:numRef>
          </c:val>
        </c:ser>
        <c:ser>
          <c:idx val="24"/>
          <c:order val="21"/>
          <c:tx>
            <c:strRef>
              <c:f>'BRAINTRAINS in SimaPro'!$A$213:$B$213</c:f>
              <c:strCache>
                <c:ptCount val="2"/>
                <c:pt idx="0">
                  <c:v>Rigid 14 - 20 t</c:v>
                </c:pt>
                <c:pt idx="1">
                  <c:v>Euro III</c:v>
                </c:pt>
              </c:strCache>
            </c:strRef>
          </c:tx>
          <c:spPr>
            <a:solidFill>
              <a:schemeClr val="accent1">
                <a:lumMod val="60000"/>
                <a:lumOff val="4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SimaPro'!$I$213:$N$213</c:f>
              <c:numCache>
                <c:formatCode>0.00%</c:formatCode>
                <c:ptCount val="6"/>
                <c:pt idx="0">
                  <c:v>1.3552565810916831E-2</c:v>
                </c:pt>
                <c:pt idx="1">
                  <c:v>1.2765033238998058E-2</c:v>
                </c:pt>
                <c:pt idx="2">
                  <c:v>1.1788658558290302E-2</c:v>
                </c:pt>
                <c:pt idx="3">
                  <c:v>1.0179976546153746E-2</c:v>
                </c:pt>
                <c:pt idx="4">
                  <c:v>9.8892171548905922E-3</c:v>
                </c:pt>
                <c:pt idx="5">
                  <c:v>9.6382558146673788E-3</c:v>
                </c:pt>
              </c:numCache>
            </c:numRef>
          </c:val>
        </c:ser>
        <c:ser>
          <c:idx val="25"/>
          <c:order val="22"/>
          <c:tx>
            <c:strRef>
              <c:f>'BRAINTRAINS in SimaPro'!$A$214:$B$214</c:f>
              <c:strCache>
                <c:ptCount val="2"/>
                <c:pt idx="0">
                  <c:v>Rigid 14 - 20 t</c:v>
                </c:pt>
                <c:pt idx="1">
                  <c:v>Euro IV</c:v>
                </c:pt>
              </c:strCache>
            </c:strRef>
          </c:tx>
          <c:spPr>
            <a:solidFill>
              <a:schemeClr val="accent2">
                <a:lumMod val="60000"/>
                <a:lumOff val="4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SimaPro'!$I$214:$N$214</c:f>
              <c:numCache>
                <c:formatCode>0.00%</c:formatCode>
                <c:ptCount val="6"/>
                <c:pt idx="0" formatCode="0%">
                  <c:v>0</c:v>
                </c:pt>
                <c:pt idx="1">
                  <c:v>3.0223921433815285E-3</c:v>
                </c:pt>
                <c:pt idx="2">
                  <c:v>6.2283704822523652E-3</c:v>
                </c:pt>
                <c:pt idx="3">
                  <c:v>8.5131559823097159E-3</c:v>
                </c:pt>
                <c:pt idx="4">
                  <c:v>8.2792655656903497E-3</c:v>
                </c:pt>
                <c:pt idx="5">
                  <c:v>8.0831693617067057E-3</c:v>
                </c:pt>
              </c:numCache>
            </c:numRef>
          </c:val>
        </c:ser>
        <c:ser>
          <c:idx val="26"/>
          <c:order val="23"/>
          <c:tx>
            <c:strRef>
              <c:f>'BRAINTRAINS in SimaPro'!$A$215:$B$215</c:f>
              <c:strCache>
                <c:ptCount val="2"/>
                <c:pt idx="0">
                  <c:v>Rigid 14 - 20 t</c:v>
                </c:pt>
                <c:pt idx="1">
                  <c:v>Euro V</c:v>
                </c:pt>
              </c:strCache>
            </c:strRef>
          </c:tx>
          <c:spPr>
            <a:solidFill>
              <a:schemeClr val="accent3">
                <a:lumMod val="60000"/>
                <a:lumOff val="4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SimaPro'!$I$215:$N$215</c:f>
              <c:numCache>
                <c:formatCode>0%</c:formatCode>
                <c:ptCount val="6"/>
                <c:pt idx="0">
                  <c:v>0</c:v>
                </c:pt>
                <c:pt idx="1">
                  <c:v>0</c:v>
                </c:pt>
                <c:pt idx="2">
                  <c:v>0</c:v>
                </c:pt>
                <c:pt idx="3">
                  <c:v>0</c:v>
                </c:pt>
                <c:pt idx="4" formatCode="0.00%">
                  <c:v>2.4192082504248245E-3</c:v>
                </c:pt>
                <c:pt idx="5" formatCode="0.00%">
                  <c:v>3.8841900140270725E-3</c:v>
                </c:pt>
              </c:numCache>
            </c:numRef>
          </c:val>
        </c:ser>
        <c:ser>
          <c:idx val="28"/>
          <c:order val="24"/>
          <c:tx>
            <c:strRef>
              <c:f>'BRAINTRAINS in SimaPro'!$A$217:$B$217</c:f>
              <c:strCache>
                <c:ptCount val="2"/>
                <c:pt idx="0">
                  <c:v>Rigid 20 - 26 t</c:v>
                </c:pt>
                <c:pt idx="1">
                  <c:v>Cnv.</c:v>
                </c:pt>
              </c:strCache>
            </c:strRef>
          </c:tx>
          <c:spPr>
            <a:solidFill>
              <a:schemeClr val="accent5">
                <a:lumMod val="60000"/>
                <a:lumOff val="4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SimaPro'!$I$217:$N$217</c:f>
              <c:numCache>
                <c:formatCode>0.00%</c:formatCode>
                <c:ptCount val="6"/>
                <c:pt idx="0">
                  <c:v>6.9395164585554954E-3</c:v>
                </c:pt>
                <c:pt idx="1">
                  <c:v>5.0039886803659971E-3</c:v>
                </c:pt>
                <c:pt idx="2">
                  <c:v>3.345132069225596E-3</c:v>
                </c:pt>
                <c:pt idx="3">
                  <c:v>1.9472656255902748E-3</c:v>
                </c:pt>
                <c:pt idx="4">
                  <c:v>1.1763444170372389E-3</c:v>
                </c:pt>
                <c:pt idx="5">
                  <c:v>6.2191099385253048E-4</c:v>
                </c:pt>
              </c:numCache>
            </c:numRef>
          </c:val>
        </c:ser>
        <c:ser>
          <c:idx val="29"/>
          <c:order val="25"/>
          <c:tx>
            <c:strRef>
              <c:f>'BRAINTRAINS in SimaPro'!$A$218:$B$218</c:f>
              <c:strCache>
                <c:ptCount val="2"/>
                <c:pt idx="0">
                  <c:v>Rigid 20 - 26 t</c:v>
                </c:pt>
                <c:pt idx="1">
                  <c:v>Euro I</c:v>
                </c:pt>
              </c:strCache>
            </c:strRef>
          </c:tx>
          <c:spPr>
            <a:solidFill>
              <a:schemeClr val="accent6">
                <a:lumMod val="60000"/>
                <a:lumOff val="4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SimaPro'!$I$218:$N$218</c:f>
              <c:numCache>
                <c:formatCode>0.00%</c:formatCode>
                <c:ptCount val="6"/>
                <c:pt idx="0">
                  <c:v>6.2270582727315255E-3</c:v>
                </c:pt>
                <c:pt idx="1">
                  <c:v>5.8182814101145229E-3</c:v>
                </c:pt>
                <c:pt idx="2">
                  <c:v>5.2237492744876589E-3</c:v>
                </c:pt>
                <c:pt idx="3">
                  <c:v>4.2531133584077967E-3</c:v>
                </c:pt>
                <c:pt idx="4">
                  <c:v>3.750119887730012E-3</c:v>
                </c:pt>
                <c:pt idx="5">
                  <c:v>3.0838031914408059E-3</c:v>
                </c:pt>
              </c:numCache>
            </c:numRef>
          </c:val>
        </c:ser>
        <c:ser>
          <c:idx val="30"/>
          <c:order val="26"/>
          <c:tx>
            <c:strRef>
              <c:f>'BRAINTRAINS in SimaPro'!$A$219:$B$219</c:f>
              <c:strCache>
                <c:ptCount val="2"/>
                <c:pt idx="0">
                  <c:v>Rigid 20 - 26 t</c:v>
                </c:pt>
                <c:pt idx="1">
                  <c:v>Euro II</c:v>
                </c:pt>
              </c:strCache>
            </c:strRef>
          </c:tx>
          <c:spPr>
            <a:solidFill>
              <a:schemeClr val="accent1">
                <a:lumMod val="5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SimaPro'!$I$219:$N$219</c:f>
              <c:numCache>
                <c:formatCode>0.00%</c:formatCode>
                <c:ptCount val="6"/>
                <c:pt idx="0">
                  <c:v>1.6529980255176113E-2</c:v>
                </c:pt>
                <c:pt idx="1">
                  <c:v>1.5886837845232243E-2</c:v>
                </c:pt>
                <c:pt idx="2">
                  <c:v>1.4926882770783958E-2</c:v>
                </c:pt>
                <c:pt idx="3">
                  <c:v>1.3068534614212868E-2</c:v>
                </c:pt>
                <c:pt idx="4">
                  <c:v>1.2843814237552091E-2</c:v>
                </c:pt>
                <c:pt idx="5">
                  <c:v>1.2405733865066862E-2</c:v>
                </c:pt>
              </c:numCache>
            </c:numRef>
          </c:val>
        </c:ser>
        <c:ser>
          <c:idx val="31"/>
          <c:order val="27"/>
          <c:tx>
            <c:strRef>
              <c:f>'BRAINTRAINS in SimaPro'!$A$220:$B$220</c:f>
              <c:strCache>
                <c:ptCount val="2"/>
                <c:pt idx="0">
                  <c:v>Rigid 20 - 26 t</c:v>
                </c:pt>
                <c:pt idx="1">
                  <c:v>Euro III</c:v>
                </c:pt>
              </c:strCache>
            </c:strRef>
          </c:tx>
          <c:spPr>
            <a:solidFill>
              <a:schemeClr val="accent2">
                <a:lumMod val="5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SimaPro'!$I$220:$N$220</c:f>
              <c:numCache>
                <c:formatCode>0.00%</c:formatCode>
                <c:ptCount val="6"/>
                <c:pt idx="0">
                  <c:v>1.8534326843436824E-2</c:v>
                </c:pt>
                <c:pt idx="1">
                  <c:v>1.7887946894625511E-2</c:v>
                </c:pt>
                <c:pt idx="2">
                  <c:v>1.6923706326300813E-2</c:v>
                </c:pt>
                <c:pt idx="3">
                  <c:v>1.4997856487482608E-2</c:v>
                </c:pt>
                <c:pt idx="4">
                  <c:v>1.5032000292479704E-2</c:v>
                </c:pt>
                <c:pt idx="5">
                  <c:v>1.4968300771184493E-2</c:v>
                </c:pt>
              </c:numCache>
            </c:numRef>
          </c:val>
        </c:ser>
        <c:ser>
          <c:idx val="32"/>
          <c:order val="28"/>
          <c:tx>
            <c:strRef>
              <c:f>'BRAINTRAINS in SimaPro'!$A$221:$B$221</c:f>
              <c:strCache>
                <c:ptCount val="2"/>
                <c:pt idx="0">
                  <c:v>Rigid 20 - 26 t</c:v>
                </c:pt>
                <c:pt idx="1">
                  <c:v>Euro IV</c:v>
                </c:pt>
              </c:strCache>
            </c:strRef>
          </c:tx>
          <c:spPr>
            <a:solidFill>
              <a:schemeClr val="accent3">
                <a:lumMod val="5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SimaPro'!$I$221:$N$221</c:f>
              <c:numCache>
                <c:formatCode>0.00%</c:formatCode>
                <c:ptCount val="6"/>
                <c:pt idx="0" formatCode="0%">
                  <c:v>0</c:v>
                </c:pt>
                <c:pt idx="1">
                  <c:v>4.2424131978548735E-3</c:v>
                </c:pt>
                <c:pt idx="2">
                  <c:v>8.9431154374286382E-3</c:v>
                </c:pt>
                <c:pt idx="3">
                  <c:v>1.2542062821738229E-2</c:v>
                </c:pt>
                <c:pt idx="4">
                  <c:v>1.2581182076143055E-2</c:v>
                </c:pt>
                <c:pt idx="5">
                  <c:v>1.2549872580782011E-2</c:v>
                </c:pt>
              </c:numCache>
            </c:numRef>
          </c:val>
        </c:ser>
        <c:ser>
          <c:idx val="33"/>
          <c:order val="29"/>
          <c:tx>
            <c:strRef>
              <c:f>'BRAINTRAINS in SimaPro'!$A$222:$B$222</c:f>
              <c:strCache>
                <c:ptCount val="2"/>
                <c:pt idx="0">
                  <c:v>Rigid 20 - 26 t</c:v>
                </c:pt>
                <c:pt idx="1">
                  <c:v>Euro V</c:v>
                </c:pt>
              </c:strCache>
            </c:strRef>
          </c:tx>
          <c:spPr>
            <a:solidFill>
              <a:schemeClr val="accent4">
                <a:lumMod val="5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SimaPro'!$I$222:$N$222</c:f>
              <c:numCache>
                <c:formatCode>0%</c:formatCode>
                <c:ptCount val="6"/>
                <c:pt idx="0">
                  <c:v>0</c:v>
                </c:pt>
                <c:pt idx="1">
                  <c:v>0</c:v>
                </c:pt>
                <c:pt idx="2">
                  <c:v>0</c:v>
                </c:pt>
                <c:pt idx="3">
                  <c:v>0</c:v>
                </c:pt>
                <c:pt idx="4" formatCode="0.00%">
                  <c:v>3.6800258433767898E-3</c:v>
                </c:pt>
                <c:pt idx="5" formatCode="0.00%">
                  <c:v>6.0339888494520032E-3</c:v>
                </c:pt>
              </c:numCache>
            </c:numRef>
          </c:val>
        </c:ser>
        <c:ser>
          <c:idx val="35"/>
          <c:order val="30"/>
          <c:tx>
            <c:strRef>
              <c:f>'BRAINTRAINS in SimaPro'!$A$224:$B$224</c:f>
              <c:strCache>
                <c:ptCount val="2"/>
                <c:pt idx="0">
                  <c:v>Rigid 26 - 28 t</c:v>
                </c:pt>
                <c:pt idx="1">
                  <c:v>Cnv.</c:v>
                </c:pt>
              </c:strCache>
            </c:strRef>
          </c:tx>
          <c:spPr>
            <a:solidFill>
              <a:schemeClr val="accent6">
                <a:lumMod val="5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SimaPro'!$I$224:$N$224</c:f>
              <c:numCache>
                <c:formatCode>0.00%</c:formatCode>
                <c:ptCount val="6"/>
                <c:pt idx="0">
                  <c:v>5.1934271006143214E-5</c:v>
                </c:pt>
                <c:pt idx="1">
                  <c:v>1.2363350608930466E-4</c:v>
                </c:pt>
                <c:pt idx="2">
                  <c:v>1.3788644706223935E-4</c:v>
                </c:pt>
                <c:pt idx="3">
                  <c:v>9.6663760712099875E-6</c:v>
                </c:pt>
                <c:pt idx="4">
                  <c:v>4.8620635564949984E-6</c:v>
                </c:pt>
                <c:pt idx="5">
                  <c:v>3.2451045691669888E-6</c:v>
                </c:pt>
              </c:numCache>
            </c:numRef>
          </c:val>
        </c:ser>
        <c:ser>
          <c:idx val="36"/>
          <c:order val="31"/>
          <c:tx>
            <c:strRef>
              <c:f>'BRAINTRAINS in SimaPro'!$A$225:$B$225</c:f>
              <c:strCache>
                <c:ptCount val="2"/>
                <c:pt idx="0">
                  <c:v>Rigid 26 - 28 t</c:v>
                </c:pt>
                <c:pt idx="1">
                  <c:v>Euro I</c:v>
                </c:pt>
              </c:strCache>
            </c:strRef>
          </c:tx>
          <c:spPr>
            <a:solidFill>
              <a:schemeClr val="accent1">
                <a:lumMod val="70000"/>
                <a:lumOff val="3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SimaPro'!$I$225:$N$225</c:f>
              <c:numCache>
                <c:formatCode>0.00%</c:formatCode>
                <c:ptCount val="6"/>
                <c:pt idx="0">
                  <c:v>4.6602343814370378E-5</c:v>
                </c:pt>
                <c:pt idx="1">
                  <c:v>1.4375222969010971E-4</c:v>
                </c:pt>
                <c:pt idx="2">
                  <c:v>2.1532310620244079E-4</c:v>
                </c:pt>
                <c:pt idx="3">
                  <c:v>2.1112781253658873E-5</c:v>
                </c:pt>
                <c:pt idx="4">
                  <c:v>1.5499985356790281E-5</c:v>
                </c:pt>
                <c:pt idx="5">
                  <c:v>1.6091151187028631E-5</c:v>
                </c:pt>
              </c:numCache>
            </c:numRef>
          </c:val>
        </c:ser>
        <c:ser>
          <c:idx val="37"/>
          <c:order val="32"/>
          <c:tx>
            <c:strRef>
              <c:f>'BRAINTRAINS in SimaPro'!$A$226:$B$226</c:f>
              <c:strCache>
                <c:ptCount val="2"/>
                <c:pt idx="0">
                  <c:v>Rigid 26 - 28 t</c:v>
                </c:pt>
                <c:pt idx="1">
                  <c:v>Euro II</c:v>
                </c:pt>
              </c:strCache>
            </c:strRef>
          </c:tx>
          <c:spPr>
            <a:solidFill>
              <a:schemeClr val="accent2">
                <a:lumMod val="70000"/>
                <a:lumOff val="3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SimaPro'!$I$226:$N$226</c:f>
              <c:numCache>
                <c:formatCode>0.00%</c:formatCode>
                <c:ptCount val="6"/>
                <c:pt idx="0">
                  <c:v>1.2370782307751874E-4</c:v>
                </c:pt>
                <c:pt idx="1">
                  <c:v>3.9251596854824575E-4</c:v>
                </c:pt>
                <c:pt idx="2">
                  <c:v>6.1528656817858777E-4</c:v>
                </c:pt>
                <c:pt idx="3">
                  <c:v>6.4873209191639529E-5</c:v>
                </c:pt>
                <c:pt idx="4">
                  <c:v>5.3086018198713301E-5</c:v>
                </c:pt>
                <c:pt idx="5">
                  <c:v>6.4732580783005445E-5</c:v>
                </c:pt>
              </c:numCache>
            </c:numRef>
          </c:val>
        </c:ser>
        <c:ser>
          <c:idx val="38"/>
          <c:order val="33"/>
          <c:tx>
            <c:strRef>
              <c:f>'BRAINTRAINS in SimaPro'!$A$227:$B$227</c:f>
              <c:strCache>
                <c:ptCount val="2"/>
                <c:pt idx="0">
                  <c:v>Rigid 26 - 28 t</c:v>
                </c:pt>
                <c:pt idx="1">
                  <c:v>Euro III</c:v>
                </c:pt>
              </c:strCache>
            </c:strRef>
          </c:tx>
          <c:spPr>
            <a:solidFill>
              <a:schemeClr val="accent3">
                <a:lumMod val="70000"/>
                <a:lumOff val="3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SimaPro'!$I$227:$N$227</c:f>
              <c:numCache>
                <c:formatCode>0.00%</c:formatCode>
                <c:ptCount val="6"/>
                <c:pt idx="0">
                  <c:v>1.3870804384601861E-4</c:v>
                </c:pt>
                <c:pt idx="1">
                  <c:v>4.419573529411116E-4</c:v>
                </c:pt>
                <c:pt idx="2">
                  <c:v>6.9759569672194822E-4</c:v>
                </c:pt>
                <c:pt idx="3">
                  <c:v>7.4450511098657707E-5</c:v>
                </c:pt>
                <c:pt idx="4">
                  <c:v>6.2130222870751344E-5</c:v>
                </c:pt>
                <c:pt idx="5">
                  <c:v>7.8103943659749023E-5</c:v>
                </c:pt>
              </c:numCache>
            </c:numRef>
          </c:val>
        </c:ser>
        <c:ser>
          <c:idx val="39"/>
          <c:order val="34"/>
          <c:tx>
            <c:strRef>
              <c:f>'BRAINTRAINS in SimaPro'!$A$228:$B$228</c:f>
              <c:strCache>
                <c:ptCount val="2"/>
                <c:pt idx="0">
                  <c:v>Rigid 26 - 28 t</c:v>
                </c:pt>
                <c:pt idx="1">
                  <c:v>Euro IV</c:v>
                </c:pt>
              </c:strCache>
            </c:strRef>
          </c:tx>
          <c:spPr>
            <a:solidFill>
              <a:schemeClr val="accent4">
                <a:lumMod val="70000"/>
                <a:lumOff val="3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SimaPro'!$I$228:$N$228</c:f>
              <c:numCache>
                <c:formatCode>0.00%</c:formatCode>
                <c:ptCount val="6"/>
                <c:pt idx="0" formatCode="0%">
                  <c:v>0</c:v>
                </c:pt>
                <c:pt idx="1">
                  <c:v>1.0481726707103069E-4</c:v>
                </c:pt>
                <c:pt idx="2">
                  <c:v>3.6863549414955447E-4</c:v>
                </c:pt>
                <c:pt idx="3">
                  <c:v>6.2259762792717325E-5</c:v>
                </c:pt>
                <c:pt idx="4">
                  <c:v>5.2000507660935157E-5</c:v>
                </c:pt>
                <c:pt idx="5">
                  <c:v>6.5484690344638305E-5</c:v>
                </c:pt>
              </c:numCache>
            </c:numRef>
          </c:val>
        </c:ser>
        <c:ser>
          <c:idx val="40"/>
          <c:order val="35"/>
          <c:tx>
            <c:strRef>
              <c:f>'BRAINTRAINS in SimaPro'!$A$229:$B$229</c:f>
              <c:strCache>
                <c:ptCount val="2"/>
                <c:pt idx="0">
                  <c:v>Rigid 26 - 28 t</c:v>
                </c:pt>
                <c:pt idx="1">
                  <c:v>Euro V</c:v>
                </c:pt>
              </c:strCache>
            </c:strRef>
          </c:tx>
          <c:spPr>
            <a:solidFill>
              <a:schemeClr val="accent5">
                <a:lumMod val="70000"/>
                <a:lumOff val="3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SimaPro'!$I$229:$N$229</c:f>
              <c:numCache>
                <c:formatCode>0%</c:formatCode>
                <c:ptCount val="6"/>
                <c:pt idx="0">
                  <c:v>0</c:v>
                </c:pt>
                <c:pt idx="1">
                  <c:v>0</c:v>
                </c:pt>
                <c:pt idx="2">
                  <c:v>0</c:v>
                </c:pt>
                <c:pt idx="3">
                  <c:v>0</c:v>
                </c:pt>
                <c:pt idx="4" formatCode="0.00%">
                  <c:v>1.5210272842630957E-5</c:v>
                </c:pt>
                <c:pt idx="5" formatCode="0.00%">
                  <c:v>3.1485091884872602E-5</c:v>
                </c:pt>
              </c:numCache>
            </c:numRef>
          </c:val>
        </c:ser>
        <c:ser>
          <c:idx val="42"/>
          <c:order val="36"/>
          <c:tx>
            <c:strRef>
              <c:f>'BRAINTRAINS in SimaPro'!$A$231:$B$231</c:f>
              <c:strCache>
                <c:ptCount val="2"/>
                <c:pt idx="0">
                  <c:v>Rigid 28 - 32 t</c:v>
                </c:pt>
                <c:pt idx="1">
                  <c:v>Cnv.</c:v>
                </c:pt>
              </c:strCache>
            </c:strRef>
          </c:tx>
          <c:spPr>
            <a:solidFill>
              <a:schemeClr val="accent1">
                <a:lumMod val="7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SimaPro'!$I$231:$N$231</c:f>
              <c:numCache>
                <c:formatCode>0.00%</c:formatCode>
                <c:ptCount val="6"/>
                <c:pt idx="0">
                  <c:v>1.6259417210157051E-3</c:v>
                </c:pt>
                <c:pt idx="1">
                  <c:v>1.2134904508103123E-3</c:v>
                </c:pt>
                <c:pt idx="2">
                  <c:v>8.3751803168066448E-4</c:v>
                </c:pt>
                <c:pt idx="3">
                  <c:v>4.7704896548790343E-4</c:v>
                </c:pt>
                <c:pt idx="4">
                  <c:v>2.9777109511125986E-4</c:v>
                </c:pt>
                <c:pt idx="5">
                  <c:v>1.6085224383154841E-4</c:v>
                </c:pt>
              </c:numCache>
            </c:numRef>
          </c:val>
        </c:ser>
        <c:ser>
          <c:idx val="43"/>
          <c:order val="37"/>
          <c:tx>
            <c:strRef>
              <c:f>'BRAINTRAINS in SimaPro'!$A$232:$B$232</c:f>
              <c:strCache>
                <c:ptCount val="2"/>
                <c:pt idx="0">
                  <c:v>Rigid 28 - 32 t</c:v>
                </c:pt>
                <c:pt idx="1">
                  <c:v>Euro I</c:v>
                </c:pt>
              </c:strCache>
            </c:strRef>
          </c:tx>
          <c:spPr>
            <a:solidFill>
              <a:schemeClr val="accent2">
                <a:lumMod val="7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SimaPro'!$I$232:$N$232</c:f>
              <c:numCache>
                <c:formatCode>0.00%</c:formatCode>
                <c:ptCount val="6"/>
                <c:pt idx="0">
                  <c:v>1.4590114318912839E-3</c:v>
                </c:pt>
                <c:pt idx="1">
                  <c:v>1.4109602124009444E-3</c:v>
                </c:pt>
                <c:pt idx="2">
                  <c:v>1.3078659137589798E-3</c:v>
                </c:pt>
                <c:pt idx="3">
                  <c:v>1.0419448179373009E-3</c:v>
                </c:pt>
                <c:pt idx="4">
                  <c:v>9.4927751566192082E-4</c:v>
                </c:pt>
                <c:pt idx="5">
                  <c:v>7.9760073029962457E-4</c:v>
                </c:pt>
              </c:numCache>
            </c:numRef>
          </c:val>
        </c:ser>
        <c:ser>
          <c:idx val="44"/>
          <c:order val="38"/>
          <c:tx>
            <c:strRef>
              <c:f>'BRAINTRAINS in SimaPro'!$A$233:$B$233</c:f>
              <c:strCache>
                <c:ptCount val="2"/>
                <c:pt idx="0">
                  <c:v>Rigid 28 - 32 t</c:v>
                </c:pt>
                <c:pt idx="1">
                  <c:v>Euro II</c:v>
                </c:pt>
              </c:strCache>
            </c:strRef>
          </c:tx>
          <c:spPr>
            <a:solidFill>
              <a:schemeClr val="accent3">
                <a:lumMod val="7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SimaPro'!$I$233:$N$233</c:f>
              <c:numCache>
                <c:formatCode>0.00%</c:formatCode>
                <c:ptCount val="6"/>
                <c:pt idx="0">
                  <c:v>3.8730053750821785E-3</c:v>
                </c:pt>
                <c:pt idx="1">
                  <c:v>3.8526318203723742E-3</c:v>
                </c:pt>
                <c:pt idx="2">
                  <c:v>3.7372316603957382E-3</c:v>
                </c:pt>
                <c:pt idx="3">
                  <c:v>3.2015821756537677E-3</c:v>
                </c:pt>
                <c:pt idx="4">
                  <c:v>3.2511878116053554E-3</c:v>
                </c:pt>
                <c:pt idx="5">
                  <c:v>3.2086426326243867E-3</c:v>
                </c:pt>
              </c:numCache>
            </c:numRef>
          </c:val>
        </c:ser>
        <c:ser>
          <c:idx val="45"/>
          <c:order val="39"/>
          <c:tx>
            <c:strRef>
              <c:f>'BRAINTRAINS in SimaPro'!$A$234:$B$234</c:f>
              <c:strCache>
                <c:ptCount val="2"/>
                <c:pt idx="0">
                  <c:v>Rigid 28 - 32 t</c:v>
                </c:pt>
                <c:pt idx="1">
                  <c:v>Euro III</c:v>
                </c:pt>
              </c:strCache>
            </c:strRef>
          </c:tx>
          <c:spPr>
            <a:solidFill>
              <a:schemeClr val="accent4">
                <a:lumMod val="7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SimaPro'!$I$234:$N$234</c:f>
              <c:numCache>
                <c:formatCode>0.00%</c:formatCode>
                <c:ptCount val="6"/>
                <c:pt idx="0">
                  <c:v>4.3426275397808051E-3</c:v>
                </c:pt>
                <c:pt idx="1">
                  <c:v>4.3379100409240666E-3</c:v>
                </c:pt>
                <c:pt idx="2">
                  <c:v>4.2371747715259402E-3</c:v>
                </c:pt>
                <c:pt idx="3">
                  <c:v>3.6742352085226224E-3</c:v>
                </c:pt>
                <c:pt idx="4">
                  <c:v>3.8050889892247953E-3</c:v>
                </c:pt>
                <c:pt idx="5">
                  <c:v>3.8714298174337145E-3</c:v>
                </c:pt>
              </c:numCache>
            </c:numRef>
          </c:val>
        </c:ser>
        <c:ser>
          <c:idx val="46"/>
          <c:order val="40"/>
          <c:tx>
            <c:strRef>
              <c:f>'BRAINTRAINS in SimaPro'!$A$235:$B$235</c:f>
              <c:strCache>
                <c:ptCount val="2"/>
                <c:pt idx="0">
                  <c:v>Rigid 28 - 32 t</c:v>
                </c:pt>
                <c:pt idx="1">
                  <c:v>Euro IV</c:v>
                </c:pt>
              </c:strCache>
            </c:strRef>
          </c:tx>
          <c:spPr>
            <a:solidFill>
              <a:schemeClr val="accent5">
                <a:lumMod val="7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SimaPro'!$I$235:$N$235</c:f>
              <c:numCache>
                <c:formatCode>0.00%</c:formatCode>
                <c:ptCount val="6"/>
                <c:pt idx="0" formatCode="0%">
                  <c:v>0</c:v>
                </c:pt>
                <c:pt idx="1">
                  <c:v>1.0288048660437798E-3</c:v>
                </c:pt>
                <c:pt idx="2">
                  <c:v>2.2390806351577472E-3</c:v>
                </c:pt>
                <c:pt idx="3">
                  <c:v>3.0726049982938704E-3</c:v>
                </c:pt>
                <c:pt idx="4">
                  <c:v>3.1847070554751294E-3</c:v>
                </c:pt>
                <c:pt idx="5">
                  <c:v>3.2459229445580226E-3</c:v>
                </c:pt>
              </c:numCache>
            </c:numRef>
          </c:val>
        </c:ser>
        <c:ser>
          <c:idx val="47"/>
          <c:order val="41"/>
          <c:tx>
            <c:strRef>
              <c:f>'BRAINTRAINS in SimaPro'!$A$236:$B$236</c:f>
              <c:strCache>
                <c:ptCount val="2"/>
                <c:pt idx="0">
                  <c:v>Rigid 28 - 32 t</c:v>
                </c:pt>
                <c:pt idx="1">
                  <c:v>Euro V</c:v>
                </c:pt>
              </c:strCache>
            </c:strRef>
          </c:tx>
          <c:spPr>
            <a:solidFill>
              <a:schemeClr val="accent6">
                <a:lumMod val="7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SimaPro'!$I$236:$N$236</c:f>
              <c:numCache>
                <c:formatCode>0%</c:formatCode>
                <c:ptCount val="6"/>
                <c:pt idx="0">
                  <c:v>0</c:v>
                </c:pt>
                <c:pt idx="1">
                  <c:v>0</c:v>
                </c:pt>
                <c:pt idx="2">
                  <c:v>0</c:v>
                </c:pt>
                <c:pt idx="3">
                  <c:v>0</c:v>
                </c:pt>
                <c:pt idx="4" formatCode="0.00%">
                  <c:v>9.3153442949978765E-4</c:v>
                </c:pt>
                <c:pt idx="5" formatCode="0.00%">
                  <c:v>1.5606423672887267E-3</c:v>
                </c:pt>
              </c:numCache>
            </c:numRef>
          </c:val>
        </c:ser>
        <c:ser>
          <c:idx val="49"/>
          <c:order val="42"/>
          <c:tx>
            <c:strRef>
              <c:f>'BRAINTRAINS in SimaPro'!$A$238:$B$238</c:f>
              <c:strCache>
                <c:ptCount val="2"/>
                <c:pt idx="0">
                  <c:v>Rigid &gt;32 t</c:v>
                </c:pt>
                <c:pt idx="1">
                  <c:v>Cnv.</c:v>
                </c:pt>
              </c:strCache>
            </c:strRef>
          </c:tx>
          <c:spPr>
            <a:solidFill>
              <a:schemeClr val="accent2">
                <a:lumMod val="50000"/>
                <a:lumOff val="5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SimaPro'!$I$238:$N$238</c:f>
              <c:numCache>
                <c:formatCode>0.00%</c:formatCode>
                <c:ptCount val="6"/>
                <c:pt idx="0">
                  <c:v>1.6961077767924319E-2</c:v>
                </c:pt>
                <c:pt idx="1">
                  <c:v>1.1888903335636889E-2</c:v>
                </c:pt>
                <c:pt idx="2">
                  <c:v>7.7286570504942467E-3</c:v>
                </c:pt>
                <c:pt idx="3">
                  <c:v>4.8055330297711273E-3</c:v>
                </c:pt>
                <c:pt idx="4">
                  <c:v>2.7631577590084069E-3</c:v>
                </c:pt>
                <c:pt idx="5">
                  <c:v>1.4412206646012484E-3</c:v>
                </c:pt>
              </c:numCache>
            </c:numRef>
          </c:val>
        </c:ser>
        <c:ser>
          <c:idx val="50"/>
          <c:order val="43"/>
          <c:tx>
            <c:strRef>
              <c:f>'BRAINTRAINS in SimaPro'!$A$239:$B$239</c:f>
              <c:strCache>
                <c:ptCount val="2"/>
                <c:pt idx="0">
                  <c:v>Rigid &gt;32 t</c:v>
                </c:pt>
                <c:pt idx="1">
                  <c:v>Euro I</c:v>
                </c:pt>
              </c:strCache>
            </c:strRef>
          </c:tx>
          <c:spPr>
            <a:solidFill>
              <a:schemeClr val="accent3">
                <a:lumMod val="50000"/>
                <a:lumOff val="5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SimaPro'!$I$239:$N$239</c:f>
              <c:numCache>
                <c:formatCode>0.00%</c:formatCode>
                <c:ptCount val="6"/>
                <c:pt idx="0">
                  <c:v>1.5211803645901183E-2</c:v>
                </c:pt>
                <c:pt idx="1">
                  <c:v>1.3816030386963017E-2</c:v>
                </c:pt>
                <c:pt idx="2">
                  <c:v>1.2055940672625363E-2</c:v>
                </c:pt>
                <c:pt idx="3">
                  <c:v>1.0486595155878055E-2</c:v>
                </c:pt>
                <c:pt idx="4">
                  <c:v>8.8348252931380877E-3</c:v>
                </c:pt>
                <c:pt idx="5">
                  <c:v>7.1225150560936369E-3</c:v>
                </c:pt>
              </c:numCache>
            </c:numRef>
          </c:val>
        </c:ser>
        <c:ser>
          <c:idx val="51"/>
          <c:order val="44"/>
          <c:tx>
            <c:strRef>
              <c:f>'BRAINTRAINS in SimaPro'!$A$240:$B$240</c:f>
              <c:strCache>
                <c:ptCount val="2"/>
                <c:pt idx="0">
                  <c:v>Rigid &gt;32 t</c:v>
                </c:pt>
                <c:pt idx="1">
                  <c:v>Euro II</c:v>
                </c:pt>
              </c:strCache>
            </c:strRef>
          </c:tx>
          <c:spPr>
            <a:solidFill>
              <a:schemeClr val="accent4">
                <a:lumMod val="50000"/>
                <a:lumOff val="5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SimaPro'!$I$240:$N$240</c:f>
              <c:numCache>
                <c:formatCode>0.00%</c:formatCode>
                <c:ptCount val="6"/>
                <c:pt idx="0">
                  <c:v>4.038326109013686E-2</c:v>
                </c:pt>
                <c:pt idx="1">
                  <c:v>3.7726141454584236E-2</c:v>
                </c:pt>
                <c:pt idx="2">
                  <c:v>3.446624115965638E-2</c:v>
                </c:pt>
                <c:pt idx="3">
                  <c:v>3.2205818688859647E-2</c:v>
                </c:pt>
                <c:pt idx="4">
                  <c:v>3.0255085114732103E-2</c:v>
                </c:pt>
                <c:pt idx="5">
                  <c:v>2.8667943151264298E-2</c:v>
                </c:pt>
              </c:numCache>
            </c:numRef>
          </c:val>
        </c:ser>
        <c:ser>
          <c:idx val="52"/>
          <c:order val="45"/>
          <c:tx>
            <c:strRef>
              <c:f>'BRAINTRAINS in SimaPro'!$A$241:$B$241</c:f>
              <c:strCache>
                <c:ptCount val="2"/>
                <c:pt idx="0">
                  <c:v>Rigid &gt;32 t</c:v>
                </c:pt>
                <c:pt idx="1">
                  <c:v>Euro III</c:v>
                </c:pt>
              </c:strCache>
            </c:strRef>
          </c:tx>
          <c:spPr>
            <a:solidFill>
              <a:schemeClr val="accent5">
                <a:lumMod val="50000"/>
                <a:lumOff val="5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SimaPro'!$I$241:$N$241</c:f>
              <c:numCache>
                <c:formatCode>0.00%</c:formatCode>
                <c:ptCount val="6"/>
                <c:pt idx="0">
                  <c:v>4.5291362090379997E-2</c:v>
                </c:pt>
                <c:pt idx="1">
                  <c:v>4.2493336588435064E-2</c:v>
                </c:pt>
                <c:pt idx="2">
                  <c:v>3.9091593437643242E-2</c:v>
                </c:pt>
                <c:pt idx="3">
                  <c:v>3.6953782218315627E-2</c:v>
                </c:pt>
                <c:pt idx="4">
                  <c:v>3.5398994031526181E-2</c:v>
                </c:pt>
                <c:pt idx="5">
                  <c:v>3.4585677056200893E-2</c:v>
                </c:pt>
              </c:numCache>
            </c:numRef>
          </c:val>
        </c:ser>
        <c:ser>
          <c:idx val="53"/>
          <c:order val="46"/>
          <c:tx>
            <c:strRef>
              <c:f>'BRAINTRAINS in SimaPro'!$A$242:$B$242</c:f>
              <c:strCache>
                <c:ptCount val="2"/>
                <c:pt idx="0">
                  <c:v>Rigid &gt;32 t</c:v>
                </c:pt>
                <c:pt idx="1">
                  <c:v>Euro IV</c:v>
                </c:pt>
              </c:strCache>
            </c:strRef>
          </c:tx>
          <c:spPr>
            <a:solidFill>
              <a:schemeClr val="accent6">
                <a:lumMod val="50000"/>
                <a:lumOff val="5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SimaPro'!$I$242:$N$242</c:f>
              <c:numCache>
                <c:formatCode>0.00%</c:formatCode>
                <c:ptCount val="6"/>
                <c:pt idx="0" formatCode="0%">
                  <c:v>0</c:v>
                </c:pt>
                <c:pt idx="1">
                  <c:v>1.0066756509912943E-2</c:v>
                </c:pt>
                <c:pt idx="2">
                  <c:v>2.0656503913375986E-2</c:v>
                </c:pt>
                <c:pt idx="3">
                  <c:v>3.0904663629103761E-2</c:v>
                </c:pt>
                <c:pt idx="4">
                  <c:v>2.962941565954887E-2</c:v>
                </c:pt>
                <c:pt idx="5">
                  <c:v>2.9000564730679679E-2</c:v>
                </c:pt>
              </c:numCache>
            </c:numRef>
          </c:val>
        </c:ser>
        <c:ser>
          <c:idx val="54"/>
          <c:order val="47"/>
          <c:tx>
            <c:strRef>
              <c:f>'BRAINTRAINS in SimaPro'!$A$243:$B$243</c:f>
              <c:strCache>
                <c:ptCount val="2"/>
                <c:pt idx="0">
                  <c:v>Rigid &gt;32 t</c:v>
                </c:pt>
                <c:pt idx="1">
                  <c:v>Euro V</c:v>
                </c:pt>
              </c:strCache>
            </c:strRef>
          </c:tx>
          <c:spPr>
            <a:solidFill>
              <a:schemeClr val="accent1"/>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SimaPro'!$I$243:$N$243</c:f>
              <c:numCache>
                <c:formatCode>0%</c:formatCode>
                <c:ptCount val="6"/>
                <c:pt idx="0">
                  <c:v>0</c:v>
                </c:pt>
                <c:pt idx="1">
                  <c:v>0</c:v>
                </c:pt>
                <c:pt idx="2">
                  <c:v>0</c:v>
                </c:pt>
                <c:pt idx="3">
                  <c:v>0</c:v>
                </c:pt>
                <c:pt idx="4" formatCode="0.00%">
                  <c:v>8.6607321153926511E-3</c:v>
                </c:pt>
                <c:pt idx="5" formatCode="0.00%">
                  <c:v>1.3938789670490961E-2</c:v>
                </c:pt>
              </c:numCache>
            </c:numRef>
          </c:val>
        </c:ser>
        <c:ser>
          <c:idx val="56"/>
          <c:order val="48"/>
          <c:tx>
            <c:strRef>
              <c:f>'BRAINTRAINS in SimaPro'!$A$245:$B$245</c:f>
              <c:strCache>
                <c:ptCount val="2"/>
                <c:pt idx="0">
                  <c:v>Art. 14 - 20 t</c:v>
                </c:pt>
                <c:pt idx="1">
                  <c:v>Cnv.</c:v>
                </c:pt>
              </c:strCache>
            </c:strRef>
          </c:tx>
          <c:spPr>
            <a:solidFill>
              <a:schemeClr val="accent3"/>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SimaPro'!$I$245:$N$245</c:f>
              <c:numCache>
                <c:formatCode>0.00%</c:formatCode>
                <c:ptCount val="6"/>
                <c:pt idx="0">
                  <c:v>7.5960192549811732E-4</c:v>
                </c:pt>
                <c:pt idx="1">
                  <c:v>6.2177908091463256E-4</c:v>
                </c:pt>
                <c:pt idx="2">
                  <c:v>4.9231211220791544E-4</c:v>
                </c:pt>
                <c:pt idx="3">
                  <c:v>4.3699768262096209E-4</c:v>
                </c:pt>
                <c:pt idx="4">
                  <c:v>3.7964327591887681E-4</c:v>
                </c:pt>
                <c:pt idx="5">
                  <c:v>3.2753168062624302E-4</c:v>
                </c:pt>
              </c:numCache>
            </c:numRef>
          </c:val>
        </c:ser>
        <c:ser>
          <c:idx val="57"/>
          <c:order val="49"/>
          <c:tx>
            <c:strRef>
              <c:f>'BRAINTRAINS in SimaPro'!$A$246:$B$246</c:f>
              <c:strCache>
                <c:ptCount val="2"/>
                <c:pt idx="0">
                  <c:v>Art. 14 - 20 t</c:v>
                </c:pt>
                <c:pt idx="1">
                  <c:v>Euro I</c:v>
                </c:pt>
              </c:strCache>
            </c:strRef>
          </c:tx>
          <c:spPr>
            <a:solidFill>
              <a:schemeClr val="accent4"/>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SimaPro'!$I$246:$N$246</c:f>
              <c:numCache>
                <c:formatCode>0.00%</c:formatCode>
                <c:ptCount val="6"/>
                <c:pt idx="0">
                  <c:v>3.4732326341698188E-4</c:v>
                </c:pt>
                <c:pt idx="1">
                  <c:v>2.877695427374199E-4</c:v>
                </c:pt>
                <c:pt idx="2">
                  <c:v>2.3376698127434379E-4</c:v>
                </c:pt>
                <c:pt idx="3">
                  <c:v>2.1331793398481034E-4</c:v>
                </c:pt>
                <c:pt idx="4">
                  <c:v>1.9243295528056841E-4</c:v>
                </c:pt>
                <c:pt idx="5">
                  <c:v>1.725418857397207E-4</c:v>
                </c:pt>
              </c:numCache>
            </c:numRef>
          </c:val>
        </c:ser>
        <c:ser>
          <c:idx val="58"/>
          <c:order val="50"/>
          <c:tx>
            <c:strRef>
              <c:f>'BRAINTRAINS in SimaPro'!$A$247:$B$247</c:f>
              <c:strCache>
                <c:ptCount val="2"/>
                <c:pt idx="0">
                  <c:v>Art. 14 - 20 t</c:v>
                </c:pt>
                <c:pt idx="1">
                  <c:v>Euro II</c:v>
                </c:pt>
              </c:strCache>
            </c:strRef>
          </c:tx>
          <c:spPr>
            <a:solidFill>
              <a:schemeClr val="accent5"/>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SimaPro'!$I$247:$N$247</c:f>
              <c:numCache>
                <c:formatCode>0.00%</c:formatCode>
                <c:ptCount val="6"/>
                <c:pt idx="0">
                  <c:v>8.5227365259891465E-4</c:v>
                </c:pt>
                <c:pt idx="1">
                  <c:v>7.0620550115905935E-4</c:v>
                </c:pt>
                <c:pt idx="2">
                  <c:v>5.7393614187588966E-4</c:v>
                </c:pt>
                <c:pt idx="3">
                  <c:v>5.2331618752601838E-4</c:v>
                </c:pt>
                <c:pt idx="4">
                  <c:v>4.7212576947592292E-4</c:v>
                </c:pt>
                <c:pt idx="5">
                  <c:v>4.2337484797016193E-4</c:v>
                </c:pt>
              </c:numCache>
            </c:numRef>
          </c:val>
        </c:ser>
        <c:ser>
          <c:idx val="59"/>
          <c:order val="51"/>
          <c:tx>
            <c:strRef>
              <c:f>'BRAINTRAINS in SimaPro'!$A$248:$B$248</c:f>
              <c:strCache>
                <c:ptCount val="2"/>
                <c:pt idx="0">
                  <c:v>Art. 14 - 20 t</c:v>
                </c:pt>
                <c:pt idx="1">
                  <c:v>Euro III</c:v>
                </c:pt>
              </c:strCache>
            </c:strRef>
          </c:tx>
          <c:spPr>
            <a:solidFill>
              <a:schemeClr val="accent6"/>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SimaPro'!$I$248:$N$248</c:f>
              <c:numCache>
                <c:formatCode>0.00%</c:formatCode>
                <c:ptCount val="6"/>
                <c:pt idx="0">
                  <c:v>1.194962956102198E-3</c:v>
                </c:pt>
                <c:pt idx="1">
                  <c:v>9.9027053839887899E-4</c:v>
                </c:pt>
                <c:pt idx="2">
                  <c:v>8.0482831941146792E-4</c:v>
                </c:pt>
                <c:pt idx="3">
                  <c:v>7.3408572476620223E-4</c:v>
                </c:pt>
                <c:pt idx="4">
                  <c:v>6.6217807105437639E-4</c:v>
                </c:pt>
                <c:pt idx="5">
                  <c:v>5.935629117319992E-4</c:v>
                </c:pt>
              </c:numCache>
            </c:numRef>
          </c:val>
        </c:ser>
        <c:ser>
          <c:idx val="60"/>
          <c:order val="52"/>
          <c:tx>
            <c:strRef>
              <c:f>'BRAINTRAINS in SimaPro'!$A$249:$B$249</c:f>
              <c:strCache>
                <c:ptCount val="2"/>
                <c:pt idx="0">
                  <c:v>Art. 14 - 20 t</c:v>
                </c:pt>
                <c:pt idx="1">
                  <c:v>Euro IV</c:v>
                </c:pt>
              </c:strCache>
            </c:strRef>
          </c:tx>
          <c:spPr>
            <a:solidFill>
              <a:schemeClr val="accent1">
                <a:lumMod val="6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SimaPro'!$I$249:$N$249</c:f>
              <c:numCache>
                <c:formatCode>0.00%</c:formatCode>
                <c:ptCount val="6"/>
                <c:pt idx="0" formatCode="0%">
                  <c:v>0</c:v>
                </c:pt>
                <c:pt idx="1">
                  <c:v>2.6275152653151758E-4</c:v>
                </c:pt>
                <c:pt idx="2">
                  <c:v>4.8843293423922061E-4</c:v>
                </c:pt>
                <c:pt idx="3">
                  <c:v>7.2156784415260188E-4</c:v>
                </c:pt>
                <c:pt idx="4">
                  <c:v>6.5079266013353407E-4</c:v>
                </c:pt>
                <c:pt idx="5">
                  <c:v>5.8360807024806203E-4</c:v>
                </c:pt>
              </c:numCache>
            </c:numRef>
          </c:val>
        </c:ser>
        <c:ser>
          <c:idx val="61"/>
          <c:order val="53"/>
          <c:tx>
            <c:strRef>
              <c:f>'BRAINTRAINS in SimaPro'!$A$250:$B$250</c:f>
              <c:strCache>
                <c:ptCount val="2"/>
                <c:pt idx="0">
                  <c:v>Art. 14 - 20 t</c:v>
                </c:pt>
                <c:pt idx="1">
                  <c:v>Euro V</c:v>
                </c:pt>
              </c:strCache>
            </c:strRef>
          </c:tx>
          <c:spPr>
            <a:solidFill>
              <a:schemeClr val="accent2">
                <a:lumMod val="6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SimaPro'!$I$250:$N$250</c:f>
              <c:numCache>
                <c:formatCode>0%</c:formatCode>
                <c:ptCount val="6"/>
                <c:pt idx="0">
                  <c:v>0</c:v>
                </c:pt>
                <c:pt idx="1">
                  <c:v>0</c:v>
                </c:pt>
                <c:pt idx="2">
                  <c:v>0</c:v>
                </c:pt>
                <c:pt idx="3">
                  <c:v>0</c:v>
                </c:pt>
                <c:pt idx="4" formatCode="0.00%">
                  <c:v>2.0541287195485267E-4</c:v>
                </c:pt>
                <c:pt idx="5" formatCode="0.00%">
                  <c:v>4.1238856967060086E-4</c:v>
                </c:pt>
              </c:numCache>
            </c:numRef>
          </c:val>
        </c:ser>
        <c:ser>
          <c:idx val="63"/>
          <c:order val="54"/>
          <c:tx>
            <c:strRef>
              <c:f>'BRAINTRAINS in SimaPro'!$A$252:$B$252</c:f>
              <c:strCache>
                <c:ptCount val="2"/>
                <c:pt idx="0">
                  <c:v>Art. 20 - 28 t</c:v>
                </c:pt>
                <c:pt idx="1">
                  <c:v>Cnv.</c:v>
                </c:pt>
              </c:strCache>
            </c:strRef>
          </c:tx>
          <c:spPr>
            <a:solidFill>
              <a:schemeClr val="accent4">
                <a:lumMod val="6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SimaPro'!$I$252:$N$252</c:f>
              <c:numCache>
                <c:formatCode>0.00%</c:formatCode>
                <c:ptCount val="6"/>
                <c:pt idx="0">
                  <c:v>5.8130382012103275E-4</c:v>
                </c:pt>
                <c:pt idx="1">
                  <c:v>4.6476011118802877E-4</c:v>
                </c:pt>
                <c:pt idx="2">
                  <c:v>3.5762820905425977E-4</c:v>
                </c:pt>
                <c:pt idx="3">
                  <c:v>3.4039693265314045E-4</c:v>
                </c:pt>
                <c:pt idx="4">
                  <c:v>2.8791959878280533E-4</c:v>
                </c:pt>
                <c:pt idx="5">
                  <c:v>2.4161425601722648E-4</c:v>
                </c:pt>
              </c:numCache>
            </c:numRef>
          </c:val>
        </c:ser>
        <c:ser>
          <c:idx val="64"/>
          <c:order val="55"/>
          <c:tx>
            <c:strRef>
              <c:f>'BRAINTRAINS in SimaPro'!$A$253:$B$253</c:f>
              <c:strCache>
                <c:ptCount val="2"/>
                <c:pt idx="0">
                  <c:v>Art. 20 - 28 t</c:v>
                </c:pt>
                <c:pt idx="1">
                  <c:v>Euro I</c:v>
                </c:pt>
              </c:strCache>
            </c:strRef>
          </c:tx>
          <c:spPr>
            <a:solidFill>
              <a:schemeClr val="accent5">
                <a:lumMod val="6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SimaPro'!$I$253:$N$253</c:f>
              <c:numCache>
                <c:formatCode>0.00%</c:formatCode>
                <c:ptCount val="6"/>
                <c:pt idx="0">
                  <c:v>2.6583677201230476E-4</c:v>
                </c:pt>
                <c:pt idx="1">
                  <c:v>2.1523735905390316E-4</c:v>
                </c:pt>
                <c:pt idx="2">
                  <c:v>1.7005411576868199E-4</c:v>
                </c:pt>
                <c:pt idx="3">
                  <c:v>1.6617613549916262E-4</c:v>
                </c:pt>
                <c:pt idx="4">
                  <c:v>1.4587388118782155E-4</c:v>
                </c:pt>
                <c:pt idx="5">
                  <c:v>1.2743992583700371E-4</c:v>
                </c:pt>
              </c:numCache>
            </c:numRef>
          </c:val>
        </c:ser>
        <c:ser>
          <c:idx val="65"/>
          <c:order val="56"/>
          <c:tx>
            <c:strRef>
              <c:f>'BRAINTRAINS in SimaPro'!$A$254:$B$254</c:f>
              <c:strCache>
                <c:ptCount val="2"/>
                <c:pt idx="0">
                  <c:v>Art. 20 - 28 t</c:v>
                </c:pt>
                <c:pt idx="1">
                  <c:v>Euro II</c:v>
                </c:pt>
              </c:strCache>
            </c:strRef>
          </c:tx>
          <c:spPr>
            <a:solidFill>
              <a:schemeClr val="accent6">
                <a:lumMod val="6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SimaPro'!$I$254:$N$254</c:f>
              <c:numCache>
                <c:formatCode>0.00%</c:formatCode>
                <c:ptCount val="6"/>
                <c:pt idx="0">
                  <c:v>6.5190807493988577E-4</c:v>
                </c:pt>
                <c:pt idx="1">
                  <c:v>5.2798087001186783E-4</c:v>
                </c:pt>
                <c:pt idx="2">
                  <c:v>4.1711028745140767E-4</c:v>
                </c:pt>
                <c:pt idx="3">
                  <c:v>4.0775070181992018E-4</c:v>
                </c:pt>
                <c:pt idx="4">
                  <c:v>3.5811019984303857E-4</c:v>
                </c:pt>
                <c:pt idx="5">
                  <c:v>3.1256448419879405E-4</c:v>
                </c:pt>
              </c:numCache>
            </c:numRef>
          </c:val>
        </c:ser>
        <c:ser>
          <c:idx val="66"/>
          <c:order val="57"/>
          <c:tx>
            <c:strRef>
              <c:f>'BRAINTRAINS in SimaPro'!$A$255:$B$255</c:f>
              <c:strCache>
                <c:ptCount val="2"/>
                <c:pt idx="0">
                  <c:v>Art. 20 - 28 t</c:v>
                </c:pt>
                <c:pt idx="1">
                  <c:v>Euro III</c:v>
                </c:pt>
              </c:strCache>
            </c:strRef>
          </c:tx>
          <c:spPr>
            <a:solidFill>
              <a:schemeClr val="accent1">
                <a:lumMod val="80000"/>
                <a:lumOff val="2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SimaPro'!$I$255:$N$255</c:f>
              <c:numCache>
                <c:formatCode>0.00%</c:formatCode>
                <c:ptCount val="6"/>
                <c:pt idx="0">
                  <c:v>9.1442999859910154E-4</c:v>
                </c:pt>
                <c:pt idx="1">
                  <c:v>7.4003427757772175E-4</c:v>
                </c:pt>
                <c:pt idx="2">
                  <c:v>5.8469426134762927E-4</c:v>
                </c:pt>
                <c:pt idx="3">
                  <c:v>5.718090236394804E-4</c:v>
                </c:pt>
                <c:pt idx="4">
                  <c:v>5.0216881497476833E-4</c:v>
                </c:pt>
                <c:pt idx="5">
                  <c:v>4.3820920047138689E-4</c:v>
                </c:pt>
              </c:numCache>
            </c:numRef>
          </c:val>
        </c:ser>
        <c:ser>
          <c:idx val="67"/>
          <c:order val="58"/>
          <c:tx>
            <c:strRef>
              <c:f>'BRAINTRAINS in SimaPro'!$A$256:$B$256</c:f>
              <c:strCache>
                <c:ptCount val="2"/>
                <c:pt idx="0">
                  <c:v>Art. 20 - 28 t</c:v>
                </c:pt>
                <c:pt idx="1">
                  <c:v>Euro IV</c:v>
                </c:pt>
              </c:strCache>
            </c:strRef>
          </c:tx>
          <c:spPr>
            <a:solidFill>
              <a:schemeClr val="accent2">
                <a:lumMod val="80000"/>
                <a:lumOff val="2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SimaPro'!$I$256:$N$256</c:f>
              <c:numCache>
                <c:formatCode>0.00%</c:formatCode>
                <c:ptCount val="6"/>
                <c:pt idx="0" formatCode="0%">
                  <c:v>0</c:v>
                </c:pt>
                <c:pt idx="1">
                  <c:v>1.9642774158101417E-4</c:v>
                </c:pt>
                <c:pt idx="2">
                  <c:v>3.5504883547218292E-4</c:v>
                </c:pt>
                <c:pt idx="3">
                  <c:v>5.6220950193320012E-4</c:v>
                </c:pt>
                <c:pt idx="4">
                  <c:v>4.9358253667691526E-4</c:v>
                </c:pt>
                <c:pt idx="5">
                  <c:v>4.3079438446332817E-4</c:v>
                </c:pt>
              </c:numCache>
            </c:numRef>
          </c:val>
        </c:ser>
        <c:ser>
          <c:idx val="68"/>
          <c:order val="59"/>
          <c:tx>
            <c:strRef>
              <c:f>'BRAINTRAINS in SimaPro'!$A$257:$B$257</c:f>
              <c:strCache>
                <c:ptCount val="2"/>
                <c:pt idx="0">
                  <c:v>Art. 20 - 28 t</c:v>
                </c:pt>
                <c:pt idx="1">
                  <c:v>Euro V</c:v>
                </c:pt>
              </c:strCache>
            </c:strRef>
          </c:tx>
          <c:spPr>
            <a:solidFill>
              <a:schemeClr val="accent3">
                <a:lumMod val="80000"/>
                <a:lumOff val="2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SimaPro'!$I$257:$N$257</c:f>
              <c:numCache>
                <c:formatCode>0%</c:formatCode>
                <c:ptCount val="6"/>
                <c:pt idx="0">
                  <c:v>0</c:v>
                </c:pt>
                <c:pt idx="1">
                  <c:v>0</c:v>
                </c:pt>
                <c:pt idx="2">
                  <c:v>0</c:v>
                </c:pt>
                <c:pt idx="3">
                  <c:v>0</c:v>
                </c:pt>
                <c:pt idx="4" formatCode="0.00%">
                  <c:v>1.5570878398821501E-4</c:v>
                </c:pt>
                <c:pt idx="5" formatCode="0.00%">
                  <c:v>3.044916578686505E-4</c:v>
                </c:pt>
              </c:numCache>
            </c:numRef>
          </c:val>
        </c:ser>
        <c:ser>
          <c:idx val="70"/>
          <c:order val="60"/>
          <c:tx>
            <c:strRef>
              <c:f>'BRAINTRAINS in SimaPro'!$A$259:$B$259</c:f>
              <c:strCache>
                <c:ptCount val="2"/>
                <c:pt idx="0">
                  <c:v>Arti. 28 - 34 t</c:v>
                </c:pt>
                <c:pt idx="1">
                  <c:v>Cnv.</c:v>
                </c:pt>
              </c:strCache>
            </c:strRef>
          </c:tx>
          <c:spPr>
            <a:solidFill>
              <a:schemeClr val="accent5">
                <a:lumMod val="80000"/>
                <a:lumOff val="2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SimaPro'!$I$259:$N$259</c:f>
              <c:numCache>
                <c:formatCode>0.00%</c:formatCode>
                <c:ptCount val="6"/>
                <c:pt idx="0">
                  <c:v>6.9487236543171551E-4</c:v>
                </c:pt>
                <c:pt idx="1">
                  <c:v>5.5034376857224427E-4</c:v>
                </c:pt>
                <c:pt idx="2">
                  <c:v>4.1831697706085552E-4</c:v>
                </c:pt>
                <c:pt idx="3">
                  <c:v>4.1298960642180042E-4</c:v>
                </c:pt>
                <c:pt idx="4">
                  <c:v>3.4781062059649145E-4</c:v>
                </c:pt>
                <c:pt idx="5">
                  <c:v>5.8964060463585256E-4</c:v>
                </c:pt>
              </c:numCache>
            </c:numRef>
          </c:val>
        </c:ser>
        <c:ser>
          <c:idx val="71"/>
          <c:order val="61"/>
          <c:tx>
            <c:strRef>
              <c:f>'BRAINTRAINS in SimaPro'!$A$260:$B$260</c:f>
              <c:strCache>
                <c:ptCount val="2"/>
                <c:pt idx="0">
                  <c:v>Arti. 28 - 34 t</c:v>
                </c:pt>
                <c:pt idx="1">
                  <c:v>Euro I</c:v>
                </c:pt>
              </c:strCache>
            </c:strRef>
          </c:tx>
          <c:spPr>
            <a:solidFill>
              <a:schemeClr val="accent6">
                <a:lumMod val="80000"/>
                <a:lumOff val="2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SimaPro'!$I$260:$N$260</c:f>
              <c:numCache>
                <c:formatCode>0.00%</c:formatCode>
                <c:ptCount val="6"/>
                <c:pt idx="0">
                  <c:v>3.1767525170414983E-4</c:v>
                </c:pt>
                <c:pt idx="1">
                  <c:v>2.5467097582257848E-4</c:v>
                </c:pt>
                <c:pt idx="2">
                  <c:v>1.9870842387130012E-4</c:v>
                </c:pt>
                <c:pt idx="3">
                  <c:v>2.0160677367459502E-4</c:v>
                </c:pt>
                <c:pt idx="4">
                  <c:v>1.7625410662536022E-4</c:v>
                </c:pt>
                <c:pt idx="5">
                  <c:v>3.1058493366258332E-4</c:v>
                </c:pt>
              </c:numCache>
            </c:numRef>
          </c:val>
        </c:ser>
        <c:ser>
          <c:idx val="72"/>
          <c:order val="62"/>
          <c:tx>
            <c:strRef>
              <c:f>'BRAINTRAINS in SimaPro'!$A$261:$B$261</c:f>
              <c:strCache>
                <c:ptCount val="2"/>
                <c:pt idx="0">
                  <c:v>Arti. 28 - 34 t</c:v>
                </c:pt>
                <c:pt idx="1">
                  <c:v>Euro II</c:v>
                </c:pt>
              </c:strCache>
            </c:strRef>
          </c:tx>
          <c:spPr>
            <a:solidFill>
              <a:schemeClr val="accent1">
                <a:lumMod val="8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SimaPro'!$I$261:$N$261</c:f>
              <c:numCache>
                <c:formatCode>0.00%</c:formatCode>
                <c:ptCount val="6"/>
                <c:pt idx="0">
                  <c:v>7.7952614900660599E-4</c:v>
                </c:pt>
                <c:pt idx="1">
                  <c:v>6.2487888172781884E-4</c:v>
                </c:pt>
                <c:pt idx="2">
                  <c:v>4.8780696171478325E-4</c:v>
                </c:pt>
                <c:pt idx="3">
                  <c:v>4.9473533789971358E-4</c:v>
                </c:pt>
                <c:pt idx="4">
                  <c:v>4.3251950168991983E-4</c:v>
                </c:pt>
                <c:pt idx="5">
                  <c:v>7.6232772431715577E-4</c:v>
                </c:pt>
              </c:numCache>
            </c:numRef>
          </c:val>
        </c:ser>
        <c:ser>
          <c:idx val="73"/>
          <c:order val="63"/>
          <c:tx>
            <c:strRef>
              <c:f>'BRAINTRAINS in SimaPro'!$A$262:$B$262</c:f>
              <c:strCache>
                <c:ptCount val="2"/>
                <c:pt idx="0">
                  <c:v>Arti. 28 - 34 t</c:v>
                </c:pt>
                <c:pt idx="1">
                  <c:v>Euro III</c:v>
                </c:pt>
              </c:strCache>
            </c:strRef>
          </c:tx>
          <c:spPr>
            <a:solidFill>
              <a:schemeClr val="accent2">
                <a:lumMod val="8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SimaPro'!$I$262:$N$262</c:f>
              <c:numCache>
                <c:formatCode>0.00%</c:formatCode>
                <c:ptCount val="6"/>
                <c:pt idx="0">
                  <c:v>1.0932035247795818E-3</c:v>
                </c:pt>
                <c:pt idx="1">
                  <c:v>8.7627432352757237E-4</c:v>
                </c:pt>
                <c:pt idx="2">
                  <c:v>6.8391648280012422E-4</c:v>
                </c:pt>
                <c:pt idx="3">
                  <c:v>6.9375541540408342E-4</c:v>
                </c:pt>
                <c:pt idx="4">
                  <c:v>6.0644649167890296E-4</c:v>
                </c:pt>
                <c:pt idx="5">
                  <c:v>1.0689132106367018E-3</c:v>
                </c:pt>
              </c:numCache>
            </c:numRef>
          </c:val>
        </c:ser>
        <c:ser>
          <c:idx val="74"/>
          <c:order val="64"/>
          <c:tx>
            <c:strRef>
              <c:f>'BRAINTRAINS in SimaPro'!$A$263:$B$263</c:f>
              <c:strCache>
                <c:ptCount val="2"/>
                <c:pt idx="0">
                  <c:v>Arti. 28 - 34 t</c:v>
                </c:pt>
                <c:pt idx="1">
                  <c:v>Euro IV</c:v>
                </c:pt>
              </c:strCache>
            </c:strRef>
          </c:tx>
          <c:spPr>
            <a:solidFill>
              <a:schemeClr val="accent3">
                <a:lumMod val="8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SimaPro'!$I$263:$N$263</c:f>
              <c:numCache>
                <c:formatCode>0.00%</c:formatCode>
                <c:ptCount val="6"/>
                <c:pt idx="0" formatCode="0%">
                  <c:v>0</c:v>
                </c:pt>
                <c:pt idx="1">
                  <c:v>2.3259736067423293E-4</c:v>
                </c:pt>
                <c:pt idx="2">
                  <c:v>4.1517983872541676E-4</c:v>
                </c:pt>
                <c:pt idx="3">
                  <c:v>6.8203056017112154E-4</c:v>
                </c:pt>
                <c:pt idx="4">
                  <c:v>5.9622888418105072E-4</c:v>
                </c:pt>
                <c:pt idx="5">
                  <c:v>1.0509052273211094E-3</c:v>
                </c:pt>
              </c:numCache>
            </c:numRef>
          </c:val>
        </c:ser>
        <c:ser>
          <c:idx val="75"/>
          <c:order val="65"/>
          <c:tx>
            <c:strRef>
              <c:f>'BRAINTRAINS in SimaPro'!$A$264:$B$264</c:f>
              <c:strCache>
                <c:ptCount val="2"/>
                <c:pt idx="0">
                  <c:v>Arti. 28 - 34 t</c:v>
                </c:pt>
                <c:pt idx="1">
                  <c:v>Euro V</c:v>
                </c:pt>
              </c:strCache>
            </c:strRef>
          </c:tx>
          <c:spPr>
            <a:solidFill>
              <a:schemeClr val="accent4">
                <a:lumMod val="80000"/>
              </a:schemeClr>
            </a:solidFill>
            <a:ln>
              <a:noFill/>
            </a:ln>
            <a:effectLst/>
          </c:spPr>
          <c:invertIfNegative val="0"/>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SimaPro'!$I$264:$N$264</c:f>
              <c:numCache>
                <c:formatCode>0%</c:formatCode>
                <c:ptCount val="6"/>
                <c:pt idx="0">
                  <c:v>0</c:v>
                </c:pt>
                <c:pt idx="1">
                  <c:v>0</c:v>
                </c:pt>
                <c:pt idx="2">
                  <c:v>0</c:v>
                </c:pt>
                <c:pt idx="3">
                  <c:v>0</c:v>
                </c:pt>
                <c:pt idx="4" formatCode="0.00%">
                  <c:v>1.8799346934797513E-4</c:v>
                </c:pt>
                <c:pt idx="5" formatCode="0.00%">
                  <c:v>7.4258295080727405E-4</c:v>
                </c:pt>
              </c:numCache>
            </c:numRef>
          </c:val>
        </c:ser>
        <c:ser>
          <c:idx val="77"/>
          <c:order val="66"/>
          <c:tx>
            <c:strRef>
              <c:f>'BRAINTRAINS in SimaPro'!$A$266:$B$266</c:f>
              <c:strCache>
                <c:ptCount val="2"/>
                <c:pt idx="0">
                  <c:v>Art. 34 - 40 t</c:v>
                </c:pt>
                <c:pt idx="1">
                  <c:v>Cnv.</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SimaPro'!$I$266:$N$266</c:f>
              <c:numCache>
                <c:formatCode>0%</c:formatCode>
                <c:ptCount val="6"/>
                <c:pt idx="0">
                  <c:v>0.1805419467478265</c:v>
                </c:pt>
                <c:pt idx="1">
                  <c:v>0.16286136931171466</c:v>
                </c:pt>
                <c:pt idx="2">
                  <c:v>0.14296623896702434</c:v>
                </c:pt>
                <c:pt idx="3">
                  <c:v>0.12637274337676357</c:v>
                </c:pt>
                <c:pt idx="4">
                  <c:v>0.11203830681529524</c:v>
                </c:pt>
                <c:pt idx="5">
                  <c:v>9.8333048180994684E-2</c:v>
                </c:pt>
              </c:numCache>
            </c:numRef>
          </c:val>
        </c:ser>
        <c:ser>
          <c:idx val="78"/>
          <c:order val="67"/>
          <c:tx>
            <c:strRef>
              <c:f>'BRAINTRAINS in SimaPro'!$A$267:$B$267</c:f>
              <c:strCache>
                <c:ptCount val="2"/>
                <c:pt idx="0">
                  <c:v>Art. 34 - 40 t</c:v>
                </c:pt>
                <c:pt idx="1">
                  <c:v>Euro I</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SimaPro'!$I$267:$N$267</c:f>
              <c:numCache>
                <c:formatCode>0%</c:formatCode>
                <c:ptCount val="6"/>
                <c:pt idx="0">
                  <c:v>8.2537545111873015E-2</c:v>
                </c:pt>
                <c:pt idx="1">
                  <c:v>7.5366460090361645E-2</c:v>
                </c:pt>
                <c:pt idx="2">
                  <c:v>6.7906183785125224E-2</c:v>
                </c:pt>
                <c:pt idx="3">
                  <c:v>6.1682978257198824E-2</c:v>
                </c:pt>
                <c:pt idx="4">
                  <c:v>5.6791623195804289E-2</c:v>
                </c:pt>
                <c:pt idx="5">
                  <c:v>5.1818518130169827E-2</c:v>
                </c:pt>
              </c:numCache>
            </c:numRef>
          </c:val>
        </c:ser>
        <c:ser>
          <c:idx val="79"/>
          <c:order val="68"/>
          <c:tx>
            <c:strRef>
              <c:f>'BRAINTRAINS in SimaPro'!$A$268:$B$268</c:f>
              <c:strCache>
                <c:ptCount val="2"/>
                <c:pt idx="0">
                  <c:v>Art. 34 - 40 t</c:v>
                </c:pt>
                <c:pt idx="1">
                  <c:v>Euro II</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SimaPro'!$I$268:$N$268</c:f>
              <c:numCache>
                <c:formatCode>0%</c:formatCode>
                <c:ptCount val="6"/>
                <c:pt idx="0">
                  <c:v>0.2025649306606479</c:v>
                </c:pt>
                <c:pt idx="1">
                  <c:v>0.18492087489593576</c:v>
                </c:pt>
                <c:pt idx="2">
                  <c:v>0.16668264494813217</c:v>
                </c:pt>
                <c:pt idx="3">
                  <c:v>0.15135766297865333</c:v>
                </c:pt>
                <c:pt idx="4">
                  <c:v>0.13932394408223289</c:v>
                </c:pt>
                <c:pt idx="5">
                  <c:v>0.12710031873698002</c:v>
                </c:pt>
              </c:numCache>
            </c:numRef>
          </c:val>
        </c:ser>
        <c:ser>
          <c:idx val="80"/>
          <c:order val="69"/>
          <c:tx>
            <c:strRef>
              <c:f>'BRAINTRAINS in SimaPro'!$A$269:$B$269</c:f>
              <c:strCache>
                <c:ptCount val="2"/>
                <c:pt idx="0">
                  <c:v>Art. 34 - 40 t</c:v>
                </c:pt>
                <c:pt idx="1">
                  <c:v>Euro III</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SimaPro'!$I$269:$N$269</c:f>
              <c:numCache>
                <c:formatCode>0%</c:formatCode>
                <c:ptCount val="6"/>
                <c:pt idx="0">
                  <c:v>0.28402557963902431</c:v>
                </c:pt>
                <c:pt idx="1">
                  <c:v>0.25928260883825605</c:v>
                </c:pt>
                <c:pt idx="2">
                  <c:v>0.23370264967159182</c:v>
                </c:pt>
                <c:pt idx="3">
                  <c:v>0.21224641875163436</c:v>
                </c:pt>
                <c:pt idx="4">
                  <c:v>0.19540858447141715</c:v>
                </c:pt>
                <c:pt idx="5">
                  <c:v>0.17823262981717869</c:v>
                </c:pt>
              </c:numCache>
            </c:numRef>
          </c:val>
        </c:ser>
        <c:ser>
          <c:idx val="81"/>
          <c:order val="70"/>
          <c:tx>
            <c:strRef>
              <c:f>'BRAINTRAINS in SimaPro'!$A$270:$B$270</c:f>
              <c:strCache>
                <c:ptCount val="2"/>
                <c:pt idx="0">
                  <c:v>Art. 34 - 40 t</c:v>
                </c:pt>
                <c:pt idx="1">
                  <c:v>Euro IV</c:v>
                </c:pt>
              </c:strCache>
            </c:strRef>
          </c:tx>
          <c:spPr>
            <a:solidFill>
              <a:schemeClr val="accent6"/>
            </a:solidFill>
            <a:ln>
              <a:noFill/>
            </a:ln>
            <a:effectLst/>
          </c:spPr>
          <c:invertIfNegative val="0"/>
          <c:dLbls>
            <c:dLbl>
              <c:idx val="0"/>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SimaPro'!$I$270:$N$270</c:f>
              <c:numCache>
                <c:formatCode>0%</c:formatCode>
                <c:ptCount val="6"/>
                <c:pt idx="0">
                  <c:v>0</c:v>
                </c:pt>
                <c:pt idx="1">
                  <c:v>6.8795314116081294E-2</c:v>
                </c:pt>
                <c:pt idx="2">
                  <c:v>0.14184055834990009</c:v>
                </c:pt>
                <c:pt idx="3">
                  <c:v>0.20870006218316972</c:v>
                </c:pt>
                <c:pt idx="4">
                  <c:v>0.19212640655786248</c:v>
                </c:pt>
                <c:pt idx="5">
                  <c:v>0.17521501814697679</c:v>
                </c:pt>
              </c:numCache>
            </c:numRef>
          </c:val>
        </c:ser>
        <c:ser>
          <c:idx val="82"/>
          <c:order val="71"/>
          <c:tx>
            <c:strRef>
              <c:f>'BRAINTRAINS in SimaPro'!$A$271:$B$271</c:f>
              <c:strCache>
                <c:ptCount val="2"/>
                <c:pt idx="0">
                  <c:v>Art. 34 - 40 t</c:v>
                </c:pt>
                <c:pt idx="1">
                  <c:v>Euro V</c:v>
                </c:pt>
              </c:strCache>
            </c:strRef>
          </c:tx>
          <c:spPr>
            <a:solidFill>
              <a:schemeClr val="accent1"/>
            </a:solidFill>
            <a:ln>
              <a:noFill/>
            </a:ln>
            <a:effectLst/>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'BRAINTRAINS in SimaPro'!$I$188:$N$188</c:f>
              <c:numCache>
                <c:formatCode>0</c:formatCode>
                <c:ptCount val="6"/>
                <c:pt idx="0">
                  <c:v>2005</c:v>
                </c:pt>
                <c:pt idx="1">
                  <c:v>2006</c:v>
                </c:pt>
                <c:pt idx="2">
                  <c:v>2007</c:v>
                </c:pt>
                <c:pt idx="3">
                  <c:v>2008</c:v>
                </c:pt>
                <c:pt idx="4">
                  <c:v>2009</c:v>
                </c:pt>
                <c:pt idx="5">
                  <c:v>2010</c:v>
                </c:pt>
              </c:numCache>
            </c:numRef>
          </c:cat>
          <c:val>
            <c:numRef>
              <c:f>'BRAINTRAINS in SimaPro'!$I$271:$N$271</c:f>
              <c:numCache>
                <c:formatCode>0%</c:formatCode>
                <c:ptCount val="6"/>
                <c:pt idx="0">
                  <c:v>0</c:v>
                </c:pt>
                <c:pt idx="1">
                  <c:v>0</c:v>
                </c:pt>
                <c:pt idx="2">
                  <c:v>0</c:v>
                </c:pt>
                <c:pt idx="3">
                  <c:v>0</c:v>
                </c:pt>
                <c:pt idx="4">
                  <c:v>6.0615245264932671E-2</c:v>
                </c:pt>
                <c:pt idx="5">
                  <c:v>0.12383583922438997</c:v>
                </c:pt>
              </c:numCache>
            </c:numRef>
          </c:val>
        </c:ser>
        <c:dLbls>
          <c:showLegendKey val="0"/>
          <c:showVal val="0"/>
          <c:showCatName val="0"/>
          <c:showSerName val="0"/>
          <c:showPercent val="0"/>
          <c:showBubbleSize val="0"/>
        </c:dLbls>
        <c:gapWidth val="150"/>
        <c:overlap val="100"/>
        <c:axId val="995520784"/>
        <c:axId val="995521176"/>
      </c:barChart>
      <c:catAx>
        <c:axId val="995520784"/>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995521176"/>
        <c:crosses val="autoZero"/>
        <c:auto val="1"/>
        <c:lblAlgn val="ctr"/>
        <c:lblOffset val="100"/>
        <c:noMultiLvlLbl val="0"/>
      </c:catAx>
      <c:valAx>
        <c:axId val="9955211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995520784"/>
        <c:crosses val="autoZero"/>
        <c:crossBetween val="between"/>
      </c:valAx>
      <c:spPr>
        <a:noFill/>
        <a:ln>
          <a:noFill/>
        </a:ln>
        <a:effectLst/>
      </c:spPr>
    </c:plotArea>
    <c:legend>
      <c:legendPos val="r"/>
      <c:layout>
        <c:manualLayout>
          <c:xMode val="edge"/>
          <c:yMode val="edge"/>
          <c:x val="0.84913050516262556"/>
          <c:y val="4.9042034130758298E-2"/>
          <c:w val="0.14205892215014973"/>
          <c:h val="0.9052607721475769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BE"/>
        </a:p>
      </c:txPr>
    </c:legend>
    <c:plotVisOnly val="1"/>
    <c:dispBlanksAs val="gap"/>
    <c:showDLblsOverMax val="0"/>
  </c:chart>
  <c:spPr>
    <a:noFill/>
    <a:ln>
      <a:noFill/>
    </a:ln>
    <a:effectLst/>
  </c:spPr>
  <c:txPr>
    <a:bodyPr/>
    <a:lstStyle/>
    <a:p>
      <a:pPr>
        <a:defRPr/>
      </a:pPr>
      <a:endParaRPr lang="nl-BE"/>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a:t>Energy consumption (kJ/tkm) of inland freight transport modes</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nl-BE"/>
        </a:p>
      </c:txPr>
    </c:title>
    <c:autoTitleDeleted val="0"/>
    <c:plotArea>
      <c:layout/>
      <c:lineChart>
        <c:grouping val="standard"/>
        <c:varyColors val="0"/>
        <c:ser>
          <c:idx val="6"/>
          <c:order val="0"/>
          <c:tx>
            <c:strRef>
              <c:f>'Energy consumption'!$A$104</c:f>
              <c:strCache>
                <c:ptCount val="1"/>
                <c:pt idx="0">
                  <c:v>Rail transport (Belgian traction mix)</c:v>
                </c:pt>
              </c:strCache>
            </c:strRef>
          </c:tx>
          <c:spPr>
            <a:ln w="25400" cap="flat" cmpd="sng" algn="ctr">
              <a:solidFill>
                <a:srgbClr val="00B050"/>
              </a:solidFill>
              <a:prstDash val="solid"/>
              <a:round/>
            </a:ln>
            <a:effectLst/>
          </c:spPr>
          <c:marker>
            <c:symbol val="circle"/>
            <c:size val="5"/>
            <c:spPr>
              <a:solidFill>
                <a:schemeClr val="lt1"/>
              </a:solidFill>
              <a:ln w="25400" cap="flat" cmpd="sng" algn="ctr">
                <a:solidFill>
                  <a:srgbClr val="00B050"/>
                </a:solidFill>
                <a:prstDash val="solid"/>
              </a:ln>
              <a:effectLst/>
            </c:spPr>
          </c:marker>
          <c:dPt>
            <c:idx val="8"/>
            <c:marker>
              <c:symbol val="circle"/>
              <c:size val="5"/>
              <c:spPr>
                <a:solidFill>
                  <a:srgbClr val="00B050"/>
                </a:solidFill>
                <a:ln w="25400" cap="flat" cmpd="sng" algn="ctr">
                  <a:noFill/>
                  <a:prstDash val="solid"/>
                </a:ln>
                <a:effectLst/>
              </c:spPr>
            </c:marker>
            <c:bubble3D val="0"/>
            <c:spPr>
              <a:ln w="25400" cap="flat" cmpd="sng" algn="ctr">
                <a:noFill/>
                <a:prstDash val="solid"/>
                <a:round/>
              </a:ln>
              <a:effectLst/>
            </c:spPr>
          </c:dPt>
          <c:cat>
            <c:strRef>
              <c:f>'Energy consumption'!$B$103:$K$103</c:f>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f>'Energy consumption'!$B$104:$K$104</c:f>
              <c:numCache>
                <c:formatCode>0</c:formatCode>
                <c:ptCount val="10"/>
                <c:pt idx="1">
                  <c:v>585.01009066451468</c:v>
                </c:pt>
                <c:pt idx="2">
                  <c:v>564.54111438389782</c:v>
                </c:pt>
                <c:pt idx="3">
                  <c:v>591.66708957117487</c:v>
                </c:pt>
                <c:pt idx="4">
                  <c:v>590.36587608016168</c:v>
                </c:pt>
                <c:pt idx="5">
                  <c:v>491.01064758247509</c:v>
                </c:pt>
                <c:pt idx="6">
                  <c:v>478.60646034162022</c:v>
                </c:pt>
                <c:pt idx="7">
                  <c:v>457.27969348659008</c:v>
                </c:pt>
                <c:pt idx="8">
                  <c:v>417.46951979176742</c:v>
                </c:pt>
              </c:numCache>
            </c:numRef>
          </c:val>
          <c:smooth val="0"/>
        </c:ser>
        <c:ser>
          <c:idx val="8"/>
          <c:order val="1"/>
          <c:tx>
            <c:strRef>
              <c:f>'Energy consumption'!$A$106</c:f>
              <c:strCache>
                <c:ptCount val="1"/>
                <c:pt idx="0">
                  <c:v>Diesel trains</c:v>
                </c:pt>
              </c:strCache>
            </c:strRef>
          </c:tx>
          <c:spPr>
            <a:ln w="25400" cap="flat" cmpd="sng" algn="ctr">
              <a:solidFill>
                <a:srgbClr val="FF0000"/>
              </a:solidFill>
              <a:prstDash val="solid"/>
              <a:round/>
            </a:ln>
            <a:effectLst/>
          </c:spPr>
          <c:marker>
            <c:symbol val="circle"/>
            <c:size val="5"/>
            <c:spPr>
              <a:solidFill>
                <a:schemeClr val="lt1"/>
              </a:solidFill>
              <a:ln w="25400" cap="flat" cmpd="sng" algn="ctr">
                <a:solidFill>
                  <a:srgbClr val="FF0000"/>
                </a:solidFill>
                <a:prstDash val="solid"/>
              </a:ln>
              <a:effectLst/>
            </c:spPr>
          </c:marker>
          <c:dPt>
            <c:idx val="9"/>
            <c:marker>
              <c:symbol val="circle"/>
              <c:size val="5"/>
              <c:spPr>
                <a:solidFill>
                  <a:srgbClr val="FF0000"/>
                </a:solidFill>
                <a:ln w="25400" cap="flat" cmpd="sng" algn="ctr">
                  <a:noFill/>
                  <a:prstDash val="solid"/>
                </a:ln>
                <a:effectLst/>
              </c:spPr>
            </c:marker>
            <c:bubble3D val="0"/>
            <c:spPr>
              <a:ln w="25400" cap="flat" cmpd="sng" algn="ctr">
                <a:noFill/>
                <a:prstDash val="solid"/>
                <a:round/>
              </a:ln>
              <a:effectLst/>
            </c:spPr>
          </c:dPt>
          <c:cat>
            <c:strRef>
              <c:f>'Energy consumption'!$B$103:$K$103</c:f>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f>'Energy consumption'!$B$106:$K$106</c:f>
              <c:numCache>
                <c:formatCode>0</c:formatCode>
                <c:ptCount val="10"/>
                <c:pt idx="1">
                  <c:v>725.49626114898342</c:v>
                </c:pt>
                <c:pt idx="2">
                  <c:v>684.78921207658311</c:v>
                </c:pt>
                <c:pt idx="3">
                  <c:v>745.85514783422457</c:v>
                </c:pt>
                <c:pt idx="4">
                  <c:v>803.96783693486975</c:v>
                </c:pt>
                <c:pt idx="5">
                  <c:v>760.42860329515531</c:v>
                </c:pt>
                <c:pt idx="6">
                  <c:v>607.57527356546461</c:v>
                </c:pt>
                <c:pt idx="7">
                  <c:v>650.2223340884301</c:v>
                </c:pt>
                <c:pt idx="9">
                  <c:v>530.00000000000171</c:v>
                </c:pt>
              </c:numCache>
            </c:numRef>
          </c:val>
          <c:smooth val="0"/>
        </c:ser>
        <c:ser>
          <c:idx val="7"/>
          <c:order val="2"/>
          <c:tx>
            <c:strRef>
              <c:f>'Energy consumption'!$A$105</c:f>
              <c:strCache>
                <c:ptCount val="1"/>
                <c:pt idx="0">
                  <c:v>Electric trains</c:v>
                </c:pt>
              </c:strCache>
            </c:strRef>
          </c:tx>
          <c:spPr>
            <a:ln w="25400" cap="flat" cmpd="sng" algn="ctr">
              <a:solidFill>
                <a:srgbClr val="00B0F0"/>
              </a:solidFill>
              <a:prstDash val="solid"/>
              <a:round/>
            </a:ln>
            <a:effectLst/>
          </c:spPr>
          <c:marker>
            <c:symbol val="circle"/>
            <c:size val="5"/>
            <c:spPr>
              <a:solidFill>
                <a:schemeClr val="lt1"/>
              </a:solidFill>
              <a:ln w="25400" cap="flat" cmpd="sng" algn="ctr">
                <a:solidFill>
                  <a:srgbClr val="00B0F0"/>
                </a:solidFill>
                <a:prstDash val="solid"/>
              </a:ln>
              <a:effectLst/>
            </c:spPr>
          </c:marker>
          <c:dPt>
            <c:idx val="9"/>
            <c:marker>
              <c:symbol val="circle"/>
              <c:size val="5"/>
              <c:spPr>
                <a:solidFill>
                  <a:srgbClr val="00B0F0"/>
                </a:solidFill>
                <a:ln w="25400" cap="flat" cmpd="sng" algn="ctr">
                  <a:noFill/>
                  <a:prstDash val="solid"/>
                </a:ln>
                <a:effectLst/>
              </c:spPr>
            </c:marker>
            <c:bubble3D val="0"/>
            <c:spPr>
              <a:ln w="25400" cap="flat" cmpd="sng" algn="ctr">
                <a:noFill/>
                <a:prstDash val="solid"/>
                <a:round/>
              </a:ln>
              <a:effectLst/>
            </c:spPr>
          </c:dPt>
          <c:cat>
            <c:strRef>
              <c:f>'Energy consumption'!$B$103:$K$103</c:f>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f>'Energy consumption'!$B$105:$K$105</c:f>
              <c:numCache>
                <c:formatCode>0</c:formatCode>
                <c:ptCount val="10"/>
                <c:pt idx="1">
                  <c:v>541.45057618954513</c:v>
                </c:pt>
                <c:pt idx="2">
                  <c:v>526.56803090199719</c:v>
                </c:pt>
                <c:pt idx="3">
                  <c:v>548.68371783032467</c:v>
                </c:pt>
                <c:pt idx="4">
                  <c:v>546.92576611091306</c:v>
                </c:pt>
                <c:pt idx="5">
                  <c:v>437.57904582040368</c:v>
                </c:pt>
                <c:pt idx="6">
                  <c:v>453.67454179476721</c:v>
                </c:pt>
                <c:pt idx="7">
                  <c:v>426.65032875605465</c:v>
                </c:pt>
                <c:pt idx="9">
                  <c:v>456.00000000000006</c:v>
                </c:pt>
              </c:numCache>
            </c:numRef>
          </c:val>
          <c:smooth val="0"/>
        </c:ser>
        <c:ser>
          <c:idx val="9"/>
          <c:order val="3"/>
          <c:tx>
            <c:strRef>
              <c:f>'Energy consumption'!$A$107</c:f>
              <c:strCache>
                <c:ptCount val="1"/>
                <c:pt idx="0">
                  <c:v>Inland waterways transport</c:v>
                </c:pt>
              </c:strCache>
            </c:strRef>
          </c:tx>
          <c:spPr>
            <a:ln w="25400" cap="flat" cmpd="sng" algn="ctr">
              <a:solidFill>
                <a:srgbClr val="7030A0"/>
              </a:solidFill>
              <a:prstDash val="solid"/>
              <a:round/>
            </a:ln>
            <a:effectLst/>
          </c:spPr>
          <c:marker>
            <c:symbol val="circle"/>
            <c:size val="5"/>
            <c:spPr>
              <a:solidFill>
                <a:schemeClr val="lt1"/>
              </a:solidFill>
              <a:ln w="25400" cap="flat" cmpd="sng" algn="ctr">
                <a:solidFill>
                  <a:srgbClr val="7030A0"/>
                </a:solidFill>
                <a:prstDash val="solid"/>
              </a:ln>
              <a:effectLst/>
            </c:spPr>
          </c:marker>
          <c:dPt>
            <c:idx val="8"/>
            <c:marker>
              <c:symbol val="circle"/>
              <c:size val="5"/>
              <c:spPr>
                <a:solidFill>
                  <a:srgbClr val="7030A0"/>
                </a:solidFill>
                <a:ln w="25400" cap="flat" cmpd="sng" algn="ctr">
                  <a:noFill/>
                  <a:prstDash val="solid"/>
                </a:ln>
                <a:effectLst/>
              </c:spPr>
            </c:marker>
            <c:bubble3D val="0"/>
            <c:spPr>
              <a:ln w="25400" cap="flat" cmpd="sng" algn="ctr">
                <a:noFill/>
                <a:prstDash val="solid"/>
                <a:round/>
              </a:ln>
              <a:effectLst/>
            </c:spPr>
          </c:dPt>
          <c:dPt>
            <c:idx val="9"/>
            <c:marker>
              <c:symbol val="circle"/>
              <c:size val="5"/>
              <c:spPr>
                <a:solidFill>
                  <a:srgbClr val="7030A0"/>
                </a:solidFill>
                <a:ln w="25400" cap="flat" cmpd="sng" algn="ctr">
                  <a:noFill/>
                  <a:prstDash val="solid"/>
                </a:ln>
                <a:effectLst/>
              </c:spPr>
            </c:marker>
            <c:bubble3D val="0"/>
            <c:spPr>
              <a:ln w="25400" cap="flat" cmpd="sng" algn="ctr">
                <a:noFill/>
                <a:prstDash val="solid"/>
                <a:round/>
              </a:ln>
              <a:effectLst/>
            </c:spPr>
          </c:dPt>
          <c:cat>
            <c:strRef>
              <c:f>'Energy consumption'!$B$103:$K$103</c:f>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f>'Energy consumption'!$B$107:$K$107</c:f>
              <c:numCache>
                <c:formatCode>0</c:formatCode>
                <c:ptCount val="10"/>
                <c:pt idx="1">
                  <c:v>318.80512474864406</c:v>
                </c:pt>
                <c:pt idx="2">
                  <c:v>312.24420056793781</c:v>
                </c:pt>
                <c:pt idx="3">
                  <c:v>304.22412432535111</c:v>
                </c:pt>
                <c:pt idx="4">
                  <c:v>298.50048628366795</c:v>
                </c:pt>
                <c:pt idx="5">
                  <c:v>293.06554360092298</c:v>
                </c:pt>
                <c:pt idx="6">
                  <c:v>289.5946034603972</c:v>
                </c:pt>
                <c:pt idx="7">
                  <c:v>287.95450307617824</c:v>
                </c:pt>
                <c:pt idx="8">
                  <c:v>401.892</c:v>
                </c:pt>
                <c:pt idx="9" formatCode="General">
                  <c:v>438</c:v>
                </c:pt>
              </c:numCache>
            </c:numRef>
          </c:val>
          <c:smooth val="0"/>
        </c:ser>
        <c:ser>
          <c:idx val="3"/>
          <c:order val="4"/>
          <c:tx>
            <c:strRef>
              <c:f>'Energy consumption'!$A$111</c:f>
              <c:strCache>
                <c:ptCount val="1"/>
                <c:pt idx="0">
                  <c:v>Road transport lorry art. 34-40 t (LF 50%)</c:v>
                </c:pt>
              </c:strCache>
            </c:strRef>
          </c:tx>
          <c:spPr>
            <a:ln w="25400" cap="flat" cmpd="sng" algn="ctr">
              <a:noFill/>
              <a:prstDash val="solid"/>
              <a:round/>
            </a:ln>
            <a:effectLst/>
          </c:spPr>
          <c:marker>
            <c:symbol val="circle"/>
            <c:size val="5"/>
            <c:spPr>
              <a:noFill/>
              <a:ln w="25400" cap="flat" cmpd="sng" algn="ctr">
                <a:noFill/>
                <a:prstDash val="solid"/>
              </a:ln>
              <a:effectLst/>
            </c:spPr>
          </c:marker>
          <c:dPt>
            <c:idx val="9"/>
            <c:marker>
              <c:symbol val="circle"/>
              <c:size val="5"/>
              <c:spPr>
                <a:noFill/>
                <a:ln w="25400" cap="flat" cmpd="sng" algn="ctr">
                  <a:noFill/>
                  <a:prstDash val="solid"/>
                </a:ln>
                <a:effectLst/>
              </c:spPr>
            </c:marker>
            <c:bubble3D val="0"/>
            <c:spPr>
              <a:ln w="25400" cap="flat" cmpd="sng" algn="ctr">
                <a:noFill/>
                <a:prstDash val="solid"/>
                <a:round/>
              </a:ln>
              <a:effectLst/>
            </c:spPr>
          </c:dPt>
          <c:cat>
            <c:strRef>
              <c:f>'Energy consumption'!$B$103:$K$103</c:f>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f>'Energy consumption'!$B$111:$K$111</c:f>
              <c:numCache>
                <c:formatCode>0</c:formatCode>
                <c:ptCount val="10"/>
                <c:pt idx="0">
                  <c:v>857.58668195079281</c:v>
                </c:pt>
                <c:pt idx="1">
                  <c:v>855.14688881296104</c:v>
                </c:pt>
                <c:pt idx="2">
                  <c:v>852.90218857424645</c:v>
                </c:pt>
                <c:pt idx="3">
                  <c:v>851.90214899068997</c:v>
                </c:pt>
                <c:pt idx="4">
                  <c:v>850.4791639080172</c:v>
                </c:pt>
                <c:pt idx="5">
                  <c:v>849.48059802589967</c:v>
                </c:pt>
                <c:pt idx="9">
                  <c:v>1082</c:v>
                </c:pt>
              </c:numCache>
            </c:numRef>
          </c:val>
          <c:smooth val="0"/>
        </c:ser>
        <c:ser>
          <c:idx val="4"/>
          <c:order val="5"/>
          <c:tx>
            <c:strRef>
              <c:f>'Energy consumption'!$A$112</c:f>
              <c:strCache>
                <c:ptCount val="1"/>
                <c:pt idx="0">
                  <c:v>Road transport lorry art. 34-40 t (LF 60%)</c:v>
                </c:pt>
              </c:strCache>
            </c:strRef>
          </c:tx>
          <c:spPr>
            <a:ln w="25400" cap="flat" cmpd="sng" algn="ctr">
              <a:noFill/>
              <a:prstDash val="solid"/>
              <a:round/>
            </a:ln>
            <a:effectLst/>
          </c:spPr>
          <c:marker>
            <c:symbol val="circle"/>
            <c:size val="5"/>
            <c:spPr>
              <a:noFill/>
              <a:ln w="25400" cap="flat" cmpd="sng" algn="ctr">
                <a:noFill/>
                <a:prstDash val="solid"/>
              </a:ln>
              <a:effectLst/>
            </c:spPr>
          </c:marker>
          <c:dPt>
            <c:idx val="8"/>
            <c:marker>
              <c:symbol val="circle"/>
              <c:size val="5"/>
              <c:spPr>
                <a:noFill/>
                <a:ln w="25400" cap="flat" cmpd="sng" algn="ctr">
                  <a:noFill/>
                  <a:prstDash val="solid"/>
                </a:ln>
                <a:effectLst/>
              </c:spPr>
            </c:marker>
            <c:bubble3D val="0"/>
            <c:spPr>
              <a:ln w="25400" cap="flat" cmpd="sng" algn="ctr">
                <a:noFill/>
                <a:prstDash val="solid"/>
                <a:round/>
              </a:ln>
              <a:effectLst/>
            </c:spPr>
          </c:dPt>
          <c:dPt>
            <c:idx val="9"/>
            <c:marker>
              <c:symbol val="circle"/>
              <c:size val="5"/>
              <c:spPr>
                <a:noFill/>
                <a:ln w="25400" cap="flat" cmpd="sng" algn="ctr">
                  <a:noFill/>
                  <a:prstDash val="solid"/>
                </a:ln>
                <a:effectLst/>
              </c:spPr>
            </c:marker>
            <c:bubble3D val="0"/>
            <c:spPr>
              <a:ln w="25400" cap="flat" cmpd="sng" algn="ctr">
                <a:noFill/>
                <a:prstDash val="solid"/>
                <a:round/>
              </a:ln>
              <a:effectLst/>
            </c:spPr>
          </c:dPt>
          <c:cat>
            <c:strRef>
              <c:f>'Energy consumption'!$B$103:$K$103</c:f>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f>'Energy consumption'!$B$112:$K$112</c:f>
              <c:numCache>
                <c:formatCode>0</c:formatCode>
                <c:ptCount val="10"/>
                <c:pt idx="0">
                  <c:v>714.6555682923273</c:v>
                </c:pt>
                <c:pt idx="1">
                  <c:v>712.62240734413433</c:v>
                </c:pt>
                <c:pt idx="2">
                  <c:v>710.75182381187199</c:v>
                </c:pt>
                <c:pt idx="3">
                  <c:v>709.9184574922416</c:v>
                </c:pt>
                <c:pt idx="4">
                  <c:v>708.73263659001452</c:v>
                </c:pt>
                <c:pt idx="5">
                  <c:v>707.90049835491664</c:v>
                </c:pt>
                <c:pt idx="8">
                  <c:v>726.82155360000058</c:v>
                </c:pt>
                <c:pt idx="9" formatCode="General">
                  <c:v>727</c:v>
                </c:pt>
              </c:numCache>
            </c:numRef>
          </c:val>
          <c:smooth val="0"/>
        </c:ser>
        <c:ser>
          <c:idx val="5"/>
          <c:order val="6"/>
          <c:tx>
            <c:strRef>
              <c:f>'Energy consumption'!$A$113</c:f>
              <c:strCache>
                <c:ptCount val="1"/>
                <c:pt idx="0">
                  <c:v>Road transport lorry art. 34-40 t (LF 85%)</c:v>
                </c:pt>
              </c:strCache>
            </c:strRef>
          </c:tx>
          <c:spPr>
            <a:ln w="25400" cap="flat" cmpd="sng" algn="ctr">
              <a:noFill/>
              <a:prstDash val="solid"/>
              <a:round/>
            </a:ln>
            <a:effectLst/>
          </c:spPr>
          <c:marker>
            <c:symbol val="circle"/>
            <c:size val="5"/>
            <c:spPr>
              <a:noFill/>
              <a:ln w="25400" cap="flat" cmpd="sng" algn="ctr">
                <a:noFill/>
                <a:prstDash val="solid"/>
              </a:ln>
              <a:effectLst/>
            </c:spPr>
          </c:marker>
          <c:cat>
            <c:strRef>
              <c:f>'Energy consumption'!$B$103:$K$103</c:f>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f>'Energy consumption'!$B$113:$K$113</c:f>
              <c:numCache>
                <c:formatCode>0</c:formatCode>
                <c:ptCount val="10"/>
                <c:pt idx="0">
                  <c:v>504.46275408870167</c:v>
                </c:pt>
                <c:pt idx="1">
                  <c:v>503.02758165468299</c:v>
                </c:pt>
                <c:pt idx="2">
                  <c:v>501.70716974955684</c:v>
                </c:pt>
                <c:pt idx="3">
                  <c:v>501.11891117099395</c:v>
                </c:pt>
                <c:pt idx="4">
                  <c:v>500.28186112236307</c:v>
                </c:pt>
                <c:pt idx="5">
                  <c:v>499.69446942699989</c:v>
                </c:pt>
              </c:numCache>
            </c:numRef>
          </c:val>
          <c:smooth val="0"/>
        </c:ser>
        <c:dLbls>
          <c:showLegendKey val="0"/>
          <c:showVal val="0"/>
          <c:showCatName val="0"/>
          <c:showSerName val="0"/>
          <c:showPercent val="0"/>
          <c:showBubbleSize val="0"/>
        </c:dLbls>
        <c:marker val="1"/>
        <c:smooth val="0"/>
        <c:axId val="995522352"/>
        <c:axId val="1079712952"/>
        <c:extLst>
          <c:ext xmlns:c15="http://schemas.microsoft.com/office/drawing/2012/chart" uri="{02D57815-91ED-43cb-92C2-25804820EDAC}">
            <c15:filteredLineSeries>
              <c15:ser>
                <c:idx val="0"/>
                <c:order val="7"/>
                <c:tx>
                  <c:strRef>
                    <c:extLst>
                      <c:ext uri="{02D57815-91ED-43cb-92C2-25804820EDAC}">
                        <c15:formulaRef>
                          <c15:sqref>'Energy consumption'!$A$108</c15:sqref>
                        </c15:formulaRef>
                      </c:ext>
                    </c:extLst>
                    <c:strCache>
                      <c:ptCount val="1"/>
                      <c:pt idx="0">
                        <c:v>Road transport (LF 50%)</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extLst>
                      <c:ext uri="{02D57815-91ED-43cb-92C2-25804820EDAC}">
                        <c15:formulaRef>
                          <c15:sqref>'Energy consumption'!$B$103:$K$103</c15:sqref>
                        </c15:formulaRef>
                      </c:ext>
                    </c:extLst>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extLst>
                      <c:ext uri="{02D57815-91ED-43cb-92C2-25804820EDAC}">
                        <c15:formulaRef>
                          <c15:sqref>'Energy consumption'!$B$108:$K$108</c15:sqref>
                        </c15:formulaRef>
                      </c:ext>
                    </c:extLst>
                    <c:numCache>
                      <c:formatCode>0</c:formatCode>
                      <c:ptCount val="10"/>
                      <c:pt idx="0">
                        <c:v>1000.1110144216353</c:v>
                      </c:pt>
                      <c:pt idx="1">
                        <c:v>996.1783854017375</c:v>
                      </c:pt>
                      <c:pt idx="2">
                        <c:v>992.52751950232505</c:v>
                      </c:pt>
                      <c:pt idx="3">
                        <c:v>987.24117417637171</c:v>
                      </c:pt>
                      <c:pt idx="4">
                        <c:v>988.87966975623203</c:v>
                      </c:pt>
                      <c:pt idx="5">
                        <c:v>987.77013291122455</c:v>
                      </c:pt>
                    </c:numCache>
                  </c:numRef>
                </c:val>
                <c:smooth val="0"/>
              </c15:ser>
            </c15:filteredLineSeries>
            <c15:filteredLineSeries>
              <c15:ser>
                <c:idx val="1"/>
                <c:order val="8"/>
                <c:tx>
                  <c:strRef>
                    <c:extLst xmlns:c15="http://schemas.microsoft.com/office/drawing/2012/chart">
                      <c:ext xmlns:c15="http://schemas.microsoft.com/office/drawing/2012/chart" uri="{02D57815-91ED-43cb-92C2-25804820EDAC}">
                        <c15:formulaRef>
                          <c15:sqref>'Energy consumption'!$A$109</c15:sqref>
                        </c15:formulaRef>
                      </c:ext>
                    </c:extLst>
                    <c:strCache>
                      <c:ptCount val="1"/>
                      <c:pt idx="0">
                        <c:v>Road transport (LF 60%)</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extLst xmlns:c15="http://schemas.microsoft.com/office/drawing/2012/chart">
                      <c:ext xmlns:c15="http://schemas.microsoft.com/office/drawing/2012/chart" uri="{02D57815-91ED-43cb-92C2-25804820EDAC}">
                        <c15:formulaRef>
                          <c15:sqref>'Energy consumption'!$B$103:$K$103</c15:sqref>
                        </c15:formulaRef>
                      </c:ext>
                    </c:extLst>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extLst xmlns:c15="http://schemas.microsoft.com/office/drawing/2012/chart">
                      <c:ext xmlns:c15="http://schemas.microsoft.com/office/drawing/2012/chart" uri="{02D57815-91ED-43cb-92C2-25804820EDAC}">
                        <c15:formulaRef>
                          <c15:sqref>'Energy consumption'!$B$109:$K$109</c15:sqref>
                        </c15:formulaRef>
                      </c:ext>
                    </c:extLst>
                    <c:numCache>
                      <c:formatCode>0</c:formatCode>
                      <c:ptCount val="10"/>
                      <c:pt idx="0">
                        <c:v>833.42584535136302</c:v>
                      </c:pt>
                      <c:pt idx="1">
                        <c:v>830.14865450144782</c:v>
                      </c:pt>
                      <c:pt idx="2">
                        <c:v>827.10626625193777</c:v>
                      </c:pt>
                      <c:pt idx="3">
                        <c:v>822.70097848031003</c:v>
                      </c:pt>
                      <c:pt idx="4">
                        <c:v>824.06639146352688</c:v>
                      </c:pt>
                      <c:pt idx="5">
                        <c:v>823.1417774260201</c:v>
                      </c:pt>
                    </c:numCache>
                  </c:numRef>
                </c:val>
                <c:smooth val="0"/>
              </c15:ser>
            </c15:filteredLineSeries>
            <c15:filteredLineSeries>
              <c15:ser>
                <c:idx val="2"/>
                <c:order val="9"/>
                <c:tx>
                  <c:strRef>
                    <c:extLst xmlns:c15="http://schemas.microsoft.com/office/drawing/2012/chart">
                      <c:ext xmlns:c15="http://schemas.microsoft.com/office/drawing/2012/chart" uri="{02D57815-91ED-43cb-92C2-25804820EDAC}">
                        <c15:formulaRef>
                          <c15:sqref>'Energy consumption'!$A$110</c15:sqref>
                        </c15:formulaRef>
                      </c:ext>
                    </c:extLst>
                    <c:strCache>
                      <c:ptCount val="1"/>
                      <c:pt idx="0">
                        <c:v>Road transport (LF 85%)</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extLst xmlns:c15="http://schemas.microsoft.com/office/drawing/2012/chart">
                      <c:ext xmlns:c15="http://schemas.microsoft.com/office/drawing/2012/chart" uri="{02D57815-91ED-43cb-92C2-25804820EDAC}">
                        <c15:formulaRef>
                          <c15:sqref>'Energy consumption'!$B$103:$K$103</c15:sqref>
                        </c15:formulaRef>
                      </c:ext>
                    </c:extLst>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extLst xmlns:c15="http://schemas.microsoft.com/office/drawing/2012/chart">
                      <c:ext xmlns:c15="http://schemas.microsoft.com/office/drawing/2012/chart" uri="{02D57815-91ED-43cb-92C2-25804820EDAC}">
                        <c15:formulaRef>
                          <c15:sqref>'Energy consumption'!$B$110:$K$110</c15:sqref>
                        </c15:formulaRef>
                      </c:ext>
                    </c:extLst>
                    <c:numCache>
                      <c:formatCode>0</c:formatCode>
                      <c:ptCount val="10"/>
                      <c:pt idx="0">
                        <c:v>588.3005967186092</c:v>
                      </c:pt>
                      <c:pt idx="1">
                        <c:v>585.98728553043372</c:v>
                      </c:pt>
                      <c:pt idx="2">
                        <c:v>583.83971735430885</c:v>
                      </c:pt>
                      <c:pt idx="3">
                        <c:v>580.73010245668922</c:v>
                      </c:pt>
                      <c:pt idx="4">
                        <c:v>581.69392338601881</c:v>
                      </c:pt>
                      <c:pt idx="5">
                        <c:v>581.04125465366133</c:v>
                      </c:pt>
                    </c:numCache>
                  </c:numRef>
                </c:val>
                <c:smooth val="0"/>
              </c15:ser>
            </c15:filteredLineSeries>
          </c:ext>
        </c:extLst>
      </c:lineChart>
      <c:catAx>
        <c:axId val="995522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crossAx val="1079712952"/>
        <c:crosses val="autoZero"/>
        <c:auto val="1"/>
        <c:lblAlgn val="ctr"/>
        <c:lblOffset val="100"/>
        <c:noMultiLvlLbl val="0"/>
      </c:catAx>
      <c:valAx>
        <c:axId val="10797129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(kJ/tkm)</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crossAx val="995522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legend>
    <c:plotVisOnly val="1"/>
    <c:dispBlanksAs val="gap"/>
    <c:showDLblsOverMax val="0"/>
  </c:chart>
  <c:spPr>
    <a:noFill/>
    <a:ln>
      <a:noFill/>
    </a:ln>
    <a:effectLst/>
  </c:spPr>
  <c:txPr>
    <a:bodyPr/>
    <a:lstStyle/>
    <a:p>
      <a:pPr>
        <a:defRPr/>
      </a:pPr>
      <a:endParaRPr lang="nl-B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a:t>Energy consumption (kJ/tkm) of inland freight transport modes</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nl-BE"/>
        </a:p>
      </c:txPr>
    </c:title>
    <c:autoTitleDeleted val="0"/>
    <c:plotArea>
      <c:layout/>
      <c:lineChart>
        <c:grouping val="standard"/>
        <c:varyColors val="0"/>
        <c:ser>
          <c:idx val="6"/>
          <c:order val="0"/>
          <c:tx>
            <c:strRef>
              <c:f>'Energy consumption'!$A$104</c:f>
              <c:strCache>
                <c:ptCount val="1"/>
                <c:pt idx="0">
                  <c:v>Rail transport (Belgian traction mix)</c:v>
                </c:pt>
              </c:strCache>
            </c:strRef>
          </c:tx>
          <c:spPr>
            <a:ln w="25400" cap="flat" cmpd="sng" algn="ctr">
              <a:solidFill>
                <a:srgbClr val="00B050"/>
              </a:solidFill>
              <a:prstDash val="solid"/>
              <a:round/>
            </a:ln>
            <a:effectLst/>
          </c:spPr>
          <c:marker>
            <c:symbol val="circle"/>
            <c:size val="5"/>
            <c:spPr>
              <a:solidFill>
                <a:schemeClr val="lt1"/>
              </a:solidFill>
              <a:ln w="25400" cap="flat" cmpd="sng" algn="ctr">
                <a:solidFill>
                  <a:srgbClr val="00B050"/>
                </a:solidFill>
                <a:prstDash val="solid"/>
              </a:ln>
              <a:effectLst/>
            </c:spPr>
          </c:marker>
          <c:dPt>
            <c:idx val="8"/>
            <c:marker>
              <c:symbol val="circle"/>
              <c:size val="5"/>
              <c:spPr>
                <a:solidFill>
                  <a:srgbClr val="00B050"/>
                </a:solidFill>
                <a:ln w="25400" cap="flat" cmpd="sng" algn="ctr">
                  <a:noFill/>
                  <a:prstDash val="solid"/>
                </a:ln>
                <a:effectLst/>
              </c:spPr>
            </c:marker>
            <c:bubble3D val="0"/>
            <c:spPr>
              <a:ln w="25400" cap="flat" cmpd="sng" algn="ctr">
                <a:noFill/>
                <a:prstDash val="solid"/>
                <a:round/>
              </a:ln>
              <a:effectLst/>
            </c:spPr>
          </c:dPt>
          <c:cat>
            <c:strRef>
              <c:f>'Energy consumption'!$B$103:$K$103</c:f>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f>'Energy consumption'!$B$104:$K$104</c:f>
              <c:numCache>
                <c:formatCode>0</c:formatCode>
                <c:ptCount val="10"/>
                <c:pt idx="1">
                  <c:v>585.01009066451468</c:v>
                </c:pt>
                <c:pt idx="2">
                  <c:v>564.54111438389782</c:v>
                </c:pt>
                <c:pt idx="3">
                  <c:v>591.66708957117487</c:v>
                </c:pt>
                <c:pt idx="4">
                  <c:v>590.36587608016168</c:v>
                </c:pt>
                <c:pt idx="5">
                  <c:v>491.01064758247509</c:v>
                </c:pt>
                <c:pt idx="6">
                  <c:v>478.60646034162022</c:v>
                </c:pt>
                <c:pt idx="7">
                  <c:v>457.27969348659008</c:v>
                </c:pt>
                <c:pt idx="8">
                  <c:v>417.46951979176742</c:v>
                </c:pt>
              </c:numCache>
            </c:numRef>
          </c:val>
          <c:smooth val="0"/>
        </c:ser>
        <c:ser>
          <c:idx val="8"/>
          <c:order val="1"/>
          <c:tx>
            <c:strRef>
              <c:f>'Energy consumption'!$A$106</c:f>
              <c:strCache>
                <c:ptCount val="1"/>
                <c:pt idx="0">
                  <c:v>Diesel trains</c:v>
                </c:pt>
              </c:strCache>
            </c:strRef>
          </c:tx>
          <c:spPr>
            <a:ln w="25400" cap="flat" cmpd="sng" algn="ctr">
              <a:solidFill>
                <a:srgbClr val="FF0000"/>
              </a:solidFill>
              <a:prstDash val="solid"/>
              <a:round/>
            </a:ln>
            <a:effectLst/>
          </c:spPr>
          <c:marker>
            <c:symbol val="circle"/>
            <c:size val="5"/>
            <c:spPr>
              <a:solidFill>
                <a:schemeClr val="lt1"/>
              </a:solidFill>
              <a:ln w="25400" cap="flat" cmpd="sng" algn="ctr">
                <a:solidFill>
                  <a:srgbClr val="FF0000"/>
                </a:solidFill>
                <a:prstDash val="solid"/>
              </a:ln>
              <a:effectLst/>
            </c:spPr>
          </c:marker>
          <c:dPt>
            <c:idx val="9"/>
            <c:marker>
              <c:symbol val="circle"/>
              <c:size val="5"/>
              <c:spPr>
                <a:solidFill>
                  <a:srgbClr val="FF0000"/>
                </a:solidFill>
                <a:ln w="25400" cap="flat" cmpd="sng" algn="ctr">
                  <a:noFill/>
                  <a:prstDash val="solid"/>
                </a:ln>
                <a:effectLst/>
              </c:spPr>
            </c:marker>
            <c:bubble3D val="0"/>
            <c:spPr>
              <a:ln w="25400" cap="flat" cmpd="sng" algn="ctr">
                <a:noFill/>
                <a:prstDash val="solid"/>
                <a:round/>
              </a:ln>
              <a:effectLst/>
            </c:spPr>
          </c:dPt>
          <c:cat>
            <c:strRef>
              <c:f>'Energy consumption'!$B$103:$K$103</c:f>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f>'Energy consumption'!$B$106:$K$106</c:f>
              <c:numCache>
                <c:formatCode>0</c:formatCode>
                <c:ptCount val="10"/>
                <c:pt idx="1">
                  <c:v>725.49626114898342</c:v>
                </c:pt>
                <c:pt idx="2">
                  <c:v>684.78921207658311</c:v>
                </c:pt>
                <c:pt idx="3">
                  <c:v>745.85514783422457</c:v>
                </c:pt>
                <c:pt idx="4">
                  <c:v>803.96783693486975</c:v>
                </c:pt>
                <c:pt idx="5">
                  <c:v>760.42860329515531</c:v>
                </c:pt>
                <c:pt idx="6">
                  <c:v>607.57527356546461</c:v>
                </c:pt>
                <c:pt idx="7">
                  <c:v>650.2223340884301</c:v>
                </c:pt>
                <c:pt idx="9">
                  <c:v>530.00000000000171</c:v>
                </c:pt>
              </c:numCache>
            </c:numRef>
          </c:val>
          <c:smooth val="0"/>
        </c:ser>
        <c:ser>
          <c:idx val="7"/>
          <c:order val="2"/>
          <c:tx>
            <c:strRef>
              <c:f>'Energy consumption'!$A$105</c:f>
              <c:strCache>
                <c:ptCount val="1"/>
                <c:pt idx="0">
                  <c:v>Electric trains</c:v>
                </c:pt>
              </c:strCache>
            </c:strRef>
          </c:tx>
          <c:spPr>
            <a:ln w="25400" cap="flat" cmpd="sng" algn="ctr">
              <a:solidFill>
                <a:srgbClr val="00B0F0"/>
              </a:solidFill>
              <a:prstDash val="solid"/>
              <a:round/>
            </a:ln>
            <a:effectLst/>
          </c:spPr>
          <c:marker>
            <c:symbol val="circle"/>
            <c:size val="5"/>
            <c:spPr>
              <a:solidFill>
                <a:schemeClr val="lt1"/>
              </a:solidFill>
              <a:ln w="25400" cap="flat" cmpd="sng" algn="ctr">
                <a:solidFill>
                  <a:srgbClr val="00B0F0"/>
                </a:solidFill>
                <a:prstDash val="solid"/>
              </a:ln>
              <a:effectLst/>
            </c:spPr>
          </c:marker>
          <c:dPt>
            <c:idx val="9"/>
            <c:marker>
              <c:symbol val="circle"/>
              <c:size val="5"/>
              <c:spPr>
                <a:solidFill>
                  <a:srgbClr val="00B0F0"/>
                </a:solidFill>
                <a:ln w="25400" cap="flat" cmpd="sng" algn="ctr">
                  <a:noFill/>
                  <a:prstDash val="solid"/>
                </a:ln>
                <a:effectLst/>
              </c:spPr>
            </c:marker>
            <c:bubble3D val="0"/>
            <c:spPr>
              <a:ln w="25400" cap="flat" cmpd="sng" algn="ctr">
                <a:noFill/>
                <a:prstDash val="solid"/>
                <a:round/>
              </a:ln>
              <a:effectLst/>
            </c:spPr>
          </c:dPt>
          <c:cat>
            <c:strRef>
              <c:f>'Energy consumption'!$B$103:$K$103</c:f>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f>'Energy consumption'!$B$105:$K$105</c:f>
              <c:numCache>
                <c:formatCode>0</c:formatCode>
                <c:ptCount val="10"/>
                <c:pt idx="1">
                  <c:v>541.45057618954513</c:v>
                </c:pt>
                <c:pt idx="2">
                  <c:v>526.56803090199719</c:v>
                </c:pt>
                <c:pt idx="3">
                  <c:v>548.68371783032467</c:v>
                </c:pt>
                <c:pt idx="4">
                  <c:v>546.92576611091306</c:v>
                </c:pt>
                <c:pt idx="5">
                  <c:v>437.57904582040368</c:v>
                </c:pt>
                <c:pt idx="6">
                  <c:v>453.67454179476721</c:v>
                </c:pt>
                <c:pt idx="7">
                  <c:v>426.65032875605465</c:v>
                </c:pt>
                <c:pt idx="9">
                  <c:v>456.00000000000006</c:v>
                </c:pt>
              </c:numCache>
            </c:numRef>
          </c:val>
          <c:smooth val="0"/>
        </c:ser>
        <c:ser>
          <c:idx val="9"/>
          <c:order val="3"/>
          <c:tx>
            <c:strRef>
              <c:f>'Energy consumption'!$A$107</c:f>
              <c:strCache>
                <c:ptCount val="1"/>
                <c:pt idx="0">
                  <c:v>Inland waterways transport</c:v>
                </c:pt>
              </c:strCache>
            </c:strRef>
          </c:tx>
          <c:spPr>
            <a:ln w="25400" cap="flat" cmpd="sng" algn="ctr">
              <a:solidFill>
                <a:srgbClr val="7030A0"/>
              </a:solidFill>
              <a:prstDash val="solid"/>
              <a:round/>
            </a:ln>
            <a:effectLst/>
          </c:spPr>
          <c:marker>
            <c:symbol val="circle"/>
            <c:size val="5"/>
            <c:spPr>
              <a:solidFill>
                <a:schemeClr val="lt1"/>
              </a:solidFill>
              <a:ln w="25400" cap="flat" cmpd="sng" algn="ctr">
                <a:solidFill>
                  <a:srgbClr val="7030A0"/>
                </a:solidFill>
                <a:prstDash val="solid"/>
              </a:ln>
              <a:effectLst/>
            </c:spPr>
          </c:marker>
          <c:dPt>
            <c:idx val="8"/>
            <c:marker>
              <c:symbol val="circle"/>
              <c:size val="5"/>
              <c:spPr>
                <a:solidFill>
                  <a:srgbClr val="7030A0"/>
                </a:solidFill>
                <a:ln w="25400" cap="flat" cmpd="sng" algn="ctr">
                  <a:noFill/>
                  <a:prstDash val="solid"/>
                </a:ln>
                <a:effectLst/>
              </c:spPr>
            </c:marker>
            <c:bubble3D val="0"/>
            <c:spPr>
              <a:ln w="25400" cap="flat" cmpd="sng" algn="ctr">
                <a:noFill/>
                <a:prstDash val="solid"/>
                <a:round/>
              </a:ln>
              <a:effectLst/>
            </c:spPr>
          </c:dPt>
          <c:dPt>
            <c:idx val="9"/>
            <c:marker>
              <c:symbol val="circle"/>
              <c:size val="5"/>
              <c:spPr>
                <a:solidFill>
                  <a:srgbClr val="7030A0"/>
                </a:solidFill>
                <a:ln w="25400" cap="flat" cmpd="sng" algn="ctr">
                  <a:noFill/>
                  <a:prstDash val="solid"/>
                </a:ln>
                <a:effectLst/>
              </c:spPr>
            </c:marker>
            <c:bubble3D val="0"/>
            <c:spPr>
              <a:ln w="25400" cap="flat" cmpd="sng" algn="ctr">
                <a:noFill/>
                <a:prstDash val="solid"/>
                <a:round/>
              </a:ln>
              <a:effectLst/>
            </c:spPr>
          </c:dPt>
          <c:cat>
            <c:strRef>
              <c:f>'Energy consumption'!$B$103:$K$103</c:f>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f>'Energy consumption'!$B$107:$K$107</c:f>
              <c:numCache>
                <c:formatCode>0</c:formatCode>
                <c:ptCount val="10"/>
                <c:pt idx="1">
                  <c:v>318.80512474864406</c:v>
                </c:pt>
                <c:pt idx="2">
                  <c:v>312.24420056793781</c:v>
                </c:pt>
                <c:pt idx="3">
                  <c:v>304.22412432535111</c:v>
                </c:pt>
                <c:pt idx="4">
                  <c:v>298.50048628366795</c:v>
                </c:pt>
                <c:pt idx="5">
                  <c:v>293.06554360092298</c:v>
                </c:pt>
                <c:pt idx="6">
                  <c:v>289.5946034603972</c:v>
                </c:pt>
                <c:pt idx="7">
                  <c:v>287.95450307617824</c:v>
                </c:pt>
                <c:pt idx="8">
                  <c:v>401.892</c:v>
                </c:pt>
                <c:pt idx="9" formatCode="General">
                  <c:v>438</c:v>
                </c:pt>
              </c:numCache>
            </c:numRef>
          </c:val>
          <c:smooth val="0"/>
        </c:ser>
        <c:ser>
          <c:idx val="3"/>
          <c:order val="4"/>
          <c:tx>
            <c:strRef>
              <c:f>'Energy consumption'!$A$111</c:f>
              <c:strCache>
                <c:ptCount val="1"/>
                <c:pt idx="0">
                  <c:v>Road transport lorry art. 34-40 t (LF 50%)</c:v>
                </c:pt>
              </c:strCache>
            </c:strRef>
          </c:tx>
          <c:spPr>
            <a:ln w="25400" cap="flat" cmpd="sng" algn="ctr">
              <a:solidFill>
                <a:schemeClr val="accent5">
                  <a:lumMod val="50000"/>
                </a:schemeClr>
              </a:solidFill>
              <a:prstDash val="solid"/>
              <a:round/>
            </a:ln>
            <a:effectLst/>
          </c:spPr>
          <c:marker>
            <c:symbol val="circle"/>
            <c:size val="5"/>
            <c:spPr>
              <a:solidFill>
                <a:schemeClr val="accent5">
                  <a:lumMod val="50000"/>
                </a:schemeClr>
              </a:solidFill>
              <a:ln w="25400" cap="flat" cmpd="sng" algn="ctr">
                <a:solidFill>
                  <a:schemeClr val="accent5">
                    <a:lumMod val="50000"/>
                  </a:schemeClr>
                </a:solidFill>
                <a:prstDash val="solid"/>
              </a:ln>
              <a:effectLst/>
            </c:spPr>
          </c:marker>
          <c:dPt>
            <c:idx val="9"/>
            <c:marker>
              <c:symbol val="circle"/>
              <c:size val="5"/>
              <c:spPr>
                <a:solidFill>
                  <a:schemeClr val="accent5">
                    <a:lumMod val="50000"/>
                  </a:schemeClr>
                </a:solidFill>
                <a:ln w="25400" cap="flat" cmpd="sng" algn="ctr">
                  <a:noFill/>
                  <a:prstDash val="solid"/>
                </a:ln>
                <a:effectLst/>
              </c:spPr>
            </c:marker>
            <c:bubble3D val="0"/>
            <c:spPr>
              <a:ln w="25400" cap="flat" cmpd="sng" algn="ctr">
                <a:noFill/>
                <a:prstDash val="solid"/>
                <a:round/>
              </a:ln>
              <a:effectLst/>
            </c:spPr>
          </c:dPt>
          <c:cat>
            <c:strRef>
              <c:f>'Energy consumption'!$B$103:$K$103</c:f>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f>'Energy consumption'!$B$111:$K$111</c:f>
              <c:numCache>
                <c:formatCode>0</c:formatCode>
                <c:ptCount val="10"/>
                <c:pt idx="0">
                  <c:v>857.58668195079281</c:v>
                </c:pt>
                <c:pt idx="1">
                  <c:v>855.14688881296104</c:v>
                </c:pt>
                <c:pt idx="2">
                  <c:v>852.90218857424645</c:v>
                </c:pt>
                <c:pt idx="3">
                  <c:v>851.90214899068997</c:v>
                </c:pt>
                <c:pt idx="4">
                  <c:v>850.4791639080172</c:v>
                </c:pt>
                <c:pt idx="5">
                  <c:v>849.48059802589967</c:v>
                </c:pt>
                <c:pt idx="9">
                  <c:v>1082</c:v>
                </c:pt>
              </c:numCache>
            </c:numRef>
          </c:val>
          <c:smooth val="0"/>
        </c:ser>
        <c:ser>
          <c:idx val="4"/>
          <c:order val="5"/>
          <c:tx>
            <c:strRef>
              <c:f>'Energy consumption'!$A$112</c:f>
              <c:strCache>
                <c:ptCount val="1"/>
                <c:pt idx="0">
                  <c:v>Road transport lorry art. 34-40 t (LF 60%)</c:v>
                </c:pt>
              </c:strCache>
            </c:strRef>
          </c:tx>
          <c:spPr>
            <a:ln w="25400" cap="flat" cmpd="sng" algn="ctr">
              <a:solidFill>
                <a:schemeClr val="accent5"/>
              </a:solidFill>
              <a:prstDash val="solid"/>
              <a:round/>
            </a:ln>
            <a:effectLst/>
          </c:spPr>
          <c:marker>
            <c:symbol val="circle"/>
            <c:size val="5"/>
            <c:spPr>
              <a:solidFill>
                <a:schemeClr val="accent5"/>
              </a:solidFill>
              <a:ln w="25400" cap="flat" cmpd="sng" algn="ctr">
                <a:solidFill>
                  <a:schemeClr val="accent5"/>
                </a:solidFill>
                <a:prstDash val="solid"/>
              </a:ln>
              <a:effectLst/>
            </c:spPr>
          </c:marker>
          <c:dPt>
            <c:idx val="8"/>
            <c:marker>
              <c:symbol val="circle"/>
              <c:size val="5"/>
              <c:spPr>
                <a:solidFill>
                  <a:schemeClr val="accent5"/>
                </a:solidFill>
                <a:ln w="25400" cap="flat" cmpd="sng" algn="ctr">
                  <a:noFill/>
                  <a:prstDash val="solid"/>
                </a:ln>
                <a:effectLst/>
              </c:spPr>
            </c:marker>
            <c:bubble3D val="0"/>
            <c:spPr>
              <a:ln w="25400" cap="flat" cmpd="sng" algn="ctr">
                <a:noFill/>
                <a:prstDash val="solid"/>
                <a:round/>
              </a:ln>
              <a:effectLst/>
            </c:spPr>
          </c:dPt>
          <c:dPt>
            <c:idx val="9"/>
            <c:marker>
              <c:symbol val="circle"/>
              <c:size val="5"/>
              <c:spPr>
                <a:solidFill>
                  <a:srgbClr val="7030A0"/>
                </a:solidFill>
                <a:ln w="25400" cap="flat" cmpd="sng" algn="ctr">
                  <a:noFill/>
                  <a:prstDash val="solid"/>
                </a:ln>
                <a:effectLst/>
              </c:spPr>
            </c:marker>
            <c:bubble3D val="0"/>
            <c:spPr>
              <a:ln w="25400" cap="flat" cmpd="sng" algn="ctr">
                <a:noFill/>
                <a:prstDash val="solid"/>
                <a:round/>
              </a:ln>
              <a:effectLst/>
            </c:spPr>
          </c:dPt>
          <c:cat>
            <c:strRef>
              <c:f>'Energy consumption'!$B$103:$K$103</c:f>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f>'Energy consumption'!$B$112:$K$112</c:f>
              <c:numCache>
                <c:formatCode>0</c:formatCode>
                <c:ptCount val="10"/>
                <c:pt idx="0">
                  <c:v>714.6555682923273</c:v>
                </c:pt>
                <c:pt idx="1">
                  <c:v>712.62240734413433</c:v>
                </c:pt>
                <c:pt idx="2">
                  <c:v>710.75182381187199</c:v>
                </c:pt>
                <c:pt idx="3">
                  <c:v>709.9184574922416</c:v>
                </c:pt>
                <c:pt idx="4">
                  <c:v>708.73263659001452</c:v>
                </c:pt>
                <c:pt idx="5">
                  <c:v>707.90049835491664</c:v>
                </c:pt>
                <c:pt idx="8">
                  <c:v>726.82155360000058</c:v>
                </c:pt>
                <c:pt idx="9" formatCode="General">
                  <c:v>727</c:v>
                </c:pt>
              </c:numCache>
            </c:numRef>
          </c:val>
          <c:smooth val="0"/>
        </c:ser>
        <c:ser>
          <c:idx val="5"/>
          <c:order val="6"/>
          <c:tx>
            <c:strRef>
              <c:f>'Energy consumption'!$A$113</c:f>
              <c:strCache>
                <c:ptCount val="1"/>
                <c:pt idx="0">
                  <c:v>Road transport lorry art. 34-40 t (LF 85%)</c:v>
                </c:pt>
              </c:strCache>
            </c:strRef>
          </c:tx>
          <c:spPr>
            <a:ln w="25400" cap="flat" cmpd="sng" algn="ctr">
              <a:solidFill>
                <a:schemeClr val="accent6">
                  <a:lumMod val="60000"/>
                  <a:lumOff val="40000"/>
                </a:schemeClr>
              </a:solidFill>
              <a:prstDash val="solid"/>
              <a:round/>
            </a:ln>
            <a:effectLst/>
          </c:spPr>
          <c:marker>
            <c:symbol val="circle"/>
            <c:size val="5"/>
            <c:spPr>
              <a:solidFill>
                <a:schemeClr val="accent6">
                  <a:lumMod val="60000"/>
                  <a:lumOff val="40000"/>
                </a:schemeClr>
              </a:solidFill>
              <a:ln w="25400" cap="flat" cmpd="sng" algn="ctr">
                <a:solidFill>
                  <a:schemeClr val="accent6">
                    <a:lumMod val="60000"/>
                    <a:lumOff val="40000"/>
                  </a:schemeClr>
                </a:solidFill>
                <a:prstDash val="solid"/>
              </a:ln>
              <a:effectLst/>
            </c:spPr>
          </c:marker>
          <c:cat>
            <c:strRef>
              <c:f>'Energy consumption'!$B$103:$K$103</c:f>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f>'Energy consumption'!$B$113:$K$113</c:f>
              <c:numCache>
                <c:formatCode>0</c:formatCode>
                <c:ptCount val="10"/>
                <c:pt idx="0">
                  <c:v>504.46275408870167</c:v>
                </c:pt>
                <c:pt idx="1">
                  <c:v>503.02758165468299</c:v>
                </c:pt>
                <c:pt idx="2">
                  <c:v>501.70716974955684</c:v>
                </c:pt>
                <c:pt idx="3">
                  <c:v>501.11891117099395</c:v>
                </c:pt>
                <c:pt idx="4">
                  <c:v>500.28186112236307</c:v>
                </c:pt>
                <c:pt idx="5">
                  <c:v>499.69446942699989</c:v>
                </c:pt>
              </c:numCache>
            </c:numRef>
          </c:val>
          <c:smooth val="0"/>
        </c:ser>
        <c:dLbls>
          <c:showLegendKey val="0"/>
          <c:showVal val="0"/>
          <c:showCatName val="0"/>
          <c:showSerName val="0"/>
          <c:showPercent val="0"/>
          <c:showBubbleSize val="0"/>
        </c:dLbls>
        <c:marker val="1"/>
        <c:smooth val="0"/>
        <c:axId val="1079713736"/>
        <c:axId val="1079714128"/>
        <c:extLst>
          <c:ext xmlns:c15="http://schemas.microsoft.com/office/drawing/2012/chart" uri="{02D57815-91ED-43cb-92C2-25804820EDAC}">
            <c15:filteredLineSeries>
              <c15:ser>
                <c:idx val="0"/>
                <c:order val="7"/>
                <c:tx>
                  <c:strRef>
                    <c:extLst>
                      <c:ext uri="{02D57815-91ED-43cb-92C2-25804820EDAC}">
                        <c15:formulaRef>
                          <c15:sqref>'Energy consumption'!$A$108</c15:sqref>
                        </c15:formulaRef>
                      </c:ext>
                    </c:extLst>
                    <c:strCache>
                      <c:ptCount val="1"/>
                      <c:pt idx="0">
                        <c:v>Road transport (LF 50%)</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extLst>
                      <c:ext uri="{02D57815-91ED-43cb-92C2-25804820EDAC}">
                        <c15:formulaRef>
                          <c15:sqref>'Energy consumption'!$B$103:$K$103</c15:sqref>
                        </c15:formulaRef>
                      </c:ext>
                    </c:extLst>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extLst>
                      <c:ext uri="{02D57815-91ED-43cb-92C2-25804820EDAC}">
                        <c15:formulaRef>
                          <c15:sqref>'Energy consumption'!$B$108:$K$108</c15:sqref>
                        </c15:formulaRef>
                      </c:ext>
                    </c:extLst>
                    <c:numCache>
                      <c:formatCode>0</c:formatCode>
                      <c:ptCount val="10"/>
                      <c:pt idx="0">
                        <c:v>1000.1110144216353</c:v>
                      </c:pt>
                      <c:pt idx="1">
                        <c:v>996.1783854017375</c:v>
                      </c:pt>
                      <c:pt idx="2">
                        <c:v>992.52751950232505</c:v>
                      </c:pt>
                      <c:pt idx="3">
                        <c:v>987.24117417637171</c:v>
                      </c:pt>
                      <c:pt idx="4">
                        <c:v>988.87966975623203</c:v>
                      </c:pt>
                      <c:pt idx="5">
                        <c:v>987.77013291122455</c:v>
                      </c:pt>
                    </c:numCache>
                  </c:numRef>
                </c:val>
                <c:smooth val="0"/>
              </c15:ser>
            </c15:filteredLineSeries>
            <c15:filteredLineSeries>
              <c15:ser>
                <c:idx val="1"/>
                <c:order val="8"/>
                <c:tx>
                  <c:strRef>
                    <c:extLst xmlns:c15="http://schemas.microsoft.com/office/drawing/2012/chart">
                      <c:ext xmlns:c15="http://schemas.microsoft.com/office/drawing/2012/chart" uri="{02D57815-91ED-43cb-92C2-25804820EDAC}">
                        <c15:formulaRef>
                          <c15:sqref>'Energy consumption'!$A$109</c15:sqref>
                        </c15:formulaRef>
                      </c:ext>
                    </c:extLst>
                    <c:strCache>
                      <c:ptCount val="1"/>
                      <c:pt idx="0">
                        <c:v>Road transport (LF 60%)</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extLst xmlns:c15="http://schemas.microsoft.com/office/drawing/2012/chart">
                      <c:ext xmlns:c15="http://schemas.microsoft.com/office/drawing/2012/chart" uri="{02D57815-91ED-43cb-92C2-25804820EDAC}">
                        <c15:formulaRef>
                          <c15:sqref>'Energy consumption'!$B$103:$K$103</c15:sqref>
                        </c15:formulaRef>
                      </c:ext>
                    </c:extLst>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extLst xmlns:c15="http://schemas.microsoft.com/office/drawing/2012/chart">
                      <c:ext xmlns:c15="http://schemas.microsoft.com/office/drawing/2012/chart" uri="{02D57815-91ED-43cb-92C2-25804820EDAC}">
                        <c15:formulaRef>
                          <c15:sqref>'Energy consumption'!$B$109:$K$109</c15:sqref>
                        </c15:formulaRef>
                      </c:ext>
                    </c:extLst>
                    <c:numCache>
                      <c:formatCode>0</c:formatCode>
                      <c:ptCount val="10"/>
                      <c:pt idx="0">
                        <c:v>833.42584535136302</c:v>
                      </c:pt>
                      <c:pt idx="1">
                        <c:v>830.14865450144782</c:v>
                      </c:pt>
                      <c:pt idx="2">
                        <c:v>827.10626625193777</c:v>
                      </c:pt>
                      <c:pt idx="3">
                        <c:v>822.70097848031003</c:v>
                      </c:pt>
                      <c:pt idx="4">
                        <c:v>824.06639146352688</c:v>
                      </c:pt>
                      <c:pt idx="5">
                        <c:v>823.1417774260201</c:v>
                      </c:pt>
                    </c:numCache>
                  </c:numRef>
                </c:val>
                <c:smooth val="0"/>
              </c15:ser>
            </c15:filteredLineSeries>
            <c15:filteredLineSeries>
              <c15:ser>
                <c:idx val="2"/>
                <c:order val="9"/>
                <c:tx>
                  <c:strRef>
                    <c:extLst xmlns:c15="http://schemas.microsoft.com/office/drawing/2012/chart">
                      <c:ext xmlns:c15="http://schemas.microsoft.com/office/drawing/2012/chart" uri="{02D57815-91ED-43cb-92C2-25804820EDAC}">
                        <c15:formulaRef>
                          <c15:sqref>'Energy consumption'!$A$110</c15:sqref>
                        </c15:formulaRef>
                      </c:ext>
                    </c:extLst>
                    <c:strCache>
                      <c:ptCount val="1"/>
                      <c:pt idx="0">
                        <c:v>Road transport (LF 85%)</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extLst xmlns:c15="http://schemas.microsoft.com/office/drawing/2012/chart">
                      <c:ext xmlns:c15="http://schemas.microsoft.com/office/drawing/2012/chart" uri="{02D57815-91ED-43cb-92C2-25804820EDAC}">
                        <c15:formulaRef>
                          <c15:sqref>'Energy consumption'!$B$103:$K$103</c15:sqref>
                        </c15:formulaRef>
                      </c:ext>
                    </c:extLst>
                    <c:strCache>
                      <c:ptCount val="10"/>
                      <c:pt idx="0">
                        <c:v>2005</c:v>
                      </c:pt>
                      <c:pt idx="1">
                        <c:v>2006</c:v>
                      </c:pt>
                      <c:pt idx="2">
                        <c:v>2007</c:v>
                      </c:pt>
                      <c:pt idx="3">
                        <c:v>2008</c:v>
                      </c:pt>
                      <c:pt idx="4">
                        <c:v>2009</c:v>
                      </c:pt>
                      <c:pt idx="5">
                        <c:v>2010</c:v>
                      </c:pt>
                      <c:pt idx="6">
                        <c:v>2011</c:v>
                      </c:pt>
                      <c:pt idx="7">
                        <c:v>2012</c:v>
                      </c:pt>
                      <c:pt idx="8">
                        <c:v>Ecoinvent v3 2014</c:v>
                      </c:pt>
                      <c:pt idx="9">
                        <c:v>EcoTransIT 2005</c:v>
                      </c:pt>
                    </c:strCache>
                  </c:strRef>
                </c:cat>
                <c:val>
                  <c:numRef>
                    <c:extLst xmlns:c15="http://schemas.microsoft.com/office/drawing/2012/chart">
                      <c:ext xmlns:c15="http://schemas.microsoft.com/office/drawing/2012/chart" uri="{02D57815-91ED-43cb-92C2-25804820EDAC}">
                        <c15:formulaRef>
                          <c15:sqref>'Energy consumption'!$B$110:$K$110</c15:sqref>
                        </c15:formulaRef>
                      </c:ext>
                    </c:extLst>
                    <c:numCache>
                      <c:formatCode>0</c:formatCode>
                      <c:ptCount val="10"/>
                      <c:pt idx="0">
                        <c:v>588.3005967186092</c:v>
                      </c:pt>
                      <c:pt idx="1">
                        <c:v>585.98728553043372</c:v>
                      </c:pt>
                      <c:pt idx="2">
                        <c:v>583.83971735430885</c:v>
                      </c:pt>
                      <c:pt idx="3">
                        <c:v>580.73010245668922</c:v>
                      </c:pt>
                      <c:pt idx="4">
                        <c:v>581.69392338601881</c:v>
                      </c:pt>
                      <c:pt idx="5">
                        <c:v>581.04125465366133</c:v>
                      </c:pt>
                    </c:numCache>
                  </c:numRef>
                </c:val>
                <c:smooth val="0"/>
              </c15:ser>
            </c15:filteredLineSeries>
          </c:ext>
        </c:extLst>
      </c:lineChart>
      <c:catAx>
        <c:axId val="1079713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crossAx val="1079714128"/>
        <c:crosses val="autoZero"/>
        <c:auto val="1"/>
        <c:lblAlgn val="ctr"/>
        <c:lblOffset val="100"/>
        <c:noMultiLvlLbl val="0"/>
      </c:catAx>
      <c:valAx>
        <c:axId val="10797141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(kJ/tkm)</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crossAx val="1079713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legend>
    <c:plotVisOnly val="1"/>
    <c:dispBlanksAs val="gap"/>
    <c:showDLblsOverMax val="0"/>
  </c:chart>
  <c:spPr>
    <a:noFill/>
    <a:ln>
      <a:noFill/>
    </a:ln>
    <a:effectLst/>
  </c:spPr>
  <c:txPr>
    <a:bodyPr/>
    <a:lstStyle/>
    <a:p>
      <a:pPr>
        <a:defRPr/>
      </a:pPr>
      <a:endParaRPr lang="nl-B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'LCIA inland freight transport'!$C$93</c:f>
              <c:strCache>
                <c:ptCount val="1"/>
                <c:pt idx="0">
                  <c:v>Diesel trains (incl. shunting activity) {BRAINTRAINS}</c:v>
                </c:pt>
              </c:strCache>
            </c:strRef>
          </c:tx>
          <c:spPr>
            <a:solidFill>
              <a:srgbClr val="FF0000"/>
            </a:solidFill>
            <a:ln>
              <a:noFill/>
            </a:ln>
            <a:effectLst/>
          </c:spPr>
          <c:invertIfNegative val="0"/>
          <c:cat>
            <c:strRef>
              <c:f>'LCIA inland freight transport'!$A$94:$A$109</c:f>
              <c:strCache>
                <c:ptCount val="14"/>
                <c:pt idx="0">
                  <c:v>Climate change</c:v>
                </c:pt>
                <c:pt idx="1">
                  <c:v>Ozone depletion</c:v>
                </c:pt>
                <c:pt idx="2">
                  <c:v>Human toxicity, non-cancer effects</c:v>
                </c:pt>
                <c:pt idx="3">
                  <c:v>Human toxicity, cancer effects</c:v>
                </c:pt>
                <c:pt idx="4">
                  <c:v>Particulate matter</c:v>
                </c:pt>
                <c:pt idx="5">
                  <c:v>Ionizing radiation HH</c:v>
                </c:pt>
                <c:pt idx="6">
                  <c:v>Ionizing radiation E (interim)</c:v>
                </c:pt>
                <c:pt idx="7">
                  <c:v>Photochemical ozone formation</c:v>
                </c:pt>
                <c:pt idx="8">
                  <c:v>Acidification</c:v>
                </c:pt>
                <c:pt idx="9">
                  <c:v>Terrestrial eutrophication</c:v>
                </c:pt>
                <c:pt idx="10">
                  <c:v>Freshwater eutrophication</c:v>
                </c:pt>
                <c:pt idx="11">
                  <c:v>Freshwater ecotoxicity</c:v>
                </c:pt>
                <c:pt idx="12">
                  <c:v>Land use</c:v>
                </c:pt>
                <c:pt idx="13">
                  <c:v>Mineral, fossil &amp; ren resource depletion</c:v>
                </c:pt>
              </c:strCache>
            </c:strRef>
          </c:cat>
          <c:val>
            <c:numRef>
              <c:f>'LCIA inland freight transport'!$C$94:$C$109</c:f>
              <c:numCache>
                <c:formatCode>0%</c:formatCode>
                <c:ptCount val="14"/>
                <c:pt idx="0">
                  <c:v>0.67175330440264069</c:v>
                </c:pt>
                <c:pt idx="1">
                  <c:v>0.54766663916706415</c:v>
                </c:pt>
                <c:pt idx="2">
                  <c:v>0.60388705055365133</c:v>
                </c:pt>
                <c:pt idx="3">
                  <c:v>1</c:v>
                </c:pt>
                <c:pt idx="4">
                  <c:v>0.53446918858257031</c:v>
                </c:pt>
                <c:pt idx="5">
                  <c:v>0.11802648739454016</c:v>
                </c:pt>
                <c:pt idx="6">
                  <c:v>0.35631481399820719</c:v>
                </c:pt>
                <c:pt idx="7">
                  <c:v>1</c:v>
                </c:pt>
                <c:pt idx="8">
                  <c:v>0.96743732238911562</c:v>
                </c:pt>
                <c:pt idx="9">
                  <c:v>1</c:v>
                </c:pt>
                <c:pt idx="10">
                  <c:v>0.77335293141905381</c:v>
                </c:pt>
                <c:pt idx="11">
                  <c:v>0.2904618948919957</c:v>
                </c:pt>
                <c:pt idx="12">
                  <c:v>0.22768558607758244</c:v>
                </c:pt>
                <c:pt idx="13">
                  <c:v>0.32785956381582998</c:v>
                </c:pt>
              </c:numCache>
            </c:numRef>
          </c:val>
        </c:ser>
        <c:ser>
          <c:idx val="2"/>
          <c:order val="2"/>
          <c:tx>
            <c:strRef>
              <c:f>'LCIA inland freight transport'!$D$93</c:f>
              <c:strCache>
                <c:ptCount val="1"/>
                <c:pt idx="0">
                  <c:v>Electric trains {BRAINTRAINS}</c:v>
                </c:pt>
              </c:strCache>
            </c:strRef>
          </c:tx>
          <c:spPr>
            <a:solidFill>
              <a:srgbClr val="00B0F0"/>
            </a:solidFill>
            <a:ln>
              <a:noFill/>
            </a:ln>
            <a:effectLst/>
          </c:spPr>
          <c:invertIfNegative val="0"/>
          <c:cat>
            <c:strRef>
              <c:f>'LCIA inland freight transport'!$A$94:$A$109</c:f>
              <c:strCache>
                <c:ptCount val="14"/>
                <c:pt idx="0">
                  <c:v>Climate change</c:v>
                </c:pt>
                <c:pt idx="1">
                  <c:v>Ozone depletion</c:v>
                </c:pt>
                <c:pt idx="2">
                  <c:v>Human toxicity, non-cancer effects</c:v>
                </c:pt>
                <c:pt idx="3">
                  <c:v>Human toxicity, cancer effects</c:v>
                </c:pt>
                <c:pt idx="4">
                  <c:v>Particulate matter</c:v>
                </c:pt>
                <c:pt idx="5">
                  <c:v>Ionizing radiation HH</c:v>
                </c:pt>
                <c:pt idx="6">
                  <c:v>Ionizing radiation E (interim)</c:v>
                </c:pt>
                <c:pt idx="7">
                  <c:v>Photochemical ozone formation</c:v>
                </c:pt>
                <c:pt idx="8">
                  <c:v>Acidification</c:v>
                </c:pt>
                <c:pt idx="9">
                  <c:v>Terrestrial eutrophication</c:v>
                </c:pt>
                <c:pt idx="10">
                  <c:v>Freshwater eutrophication</c:v>
                </c:pt>
                <c:pt idx="11">
                  <c:v>Freshwater ecotoxicity</c:v>
                </c:pt>
                <c:pt idx="12">
                  <c:v>Land use</c:v>
                </c:pt>
                <c:pt idx="13">
                  <c:v>Mineral, fossil &amp; ren resource depletion</c:v>
                </c:pt>
              </c:strCache>
            </c:strRef>
          </c:cat>
          <c:val>
            <c:numRef>
              <c:f>'LCIA inland freight transport'!$D$94:$D$109</c:f>
              <c:numCache>
                <c:formatCode>0%</c:formatCode>
                <c:ptCount val="14"/>
                <c:pt idx="0">
                  <c:v>0.46870545327299495</c:v>
                </c:pt>
                <c:pt idx="1">
                  <c:v>0.40794048975578762</c:v>
                </c:pt>
                <c:pt idx="2">
                  <c:v>0.59952850079275199</c:v>
                </c:pt>
                <c:pt idx="3">
                  <c:v>0.99366030546701989</c:v>
                </c:pt>
                <c:pt idx="4">
                  <c:v>0.2426925224835092</c:v>
                </c:pt>
                <c:pt idx="5">
                  <c:v>1</c:v>
                </c:pt>
                <c:pt idx="6">
                  <c:v>1</c:v>
                </c:pt>
                <c:pt idx="7">
                  <c:v>0.131867978031216</c:v>
                </c:pt>
                <c:pt idx="8">
                  <c:v>0.24868812557002998</c:v>
                </c:pt>
                <c:pt idx="9">
                  <c:v>0.11918861054769471</c:v>
                </c:pt>
                <c:pt idx="10">
                  <c:v>0.84253598861489754</c:v>
                </c:pt>
                <c:pt idx="11">
                  <c:v>0.28058234712799063</c:v>
                </c:pt>
                <c:pt idx="12">
                  <c:v>0.10806951334011589</c:v>
                </c:pt>
                <c:pt idx="13">
                  <c:v>0.31949135472046786</c:v>
                </c:pt>
              </c:numCache>
            </c:numRef>
          </c:val>
        </c:ser>
        <c:ser>
          <c:idx val="3"/>
          <c:order val="3"/>
          <c:tx>
            <c:strRef>
              <c:f>'LCIA inland freight transport'!$E$93</c:f>
              <c:strCache>
                <c:ptCount val="1"/>
                <c:pt idx="0">
                  <c:v>Inland waterways transport {BRAINTRAINS}</c:v>
                </c:pt>
              </c:strCache>
            </c:strRef>
          </c:tx>
          <c:spPr>
            <a:solidFill>
              <a:srgbClr val="7030A0"/>
            </a:solidFill>
            <a:ln>
              <a:noFill/>
            </a:ln>
            <a:effectLst/>
          </c:spPr>
          <c:invertIfNegative val="0"/>
          <c:cat>
            <c:strRef>
              <c:f>'LCIA inland freight transport'!$A$94:$A$109</c:f>
              <c:strCache>
                <c:ptCount val="14"/>
                <c:pt idx="0">
                  <c:v>Climate change</c:v>
                </c:pt>
                <c:pt idx="1">
                  <c:v>Ozone depletion</c:v>
                </c:pt>
                <c:pt idx="2">
                  <c:v>Human toxicity, non-cancer effects</c:v>
                </c:pt>
                <c:pt idx="3">
                  <c:v>Human toxicity, cancer effects</c:v>
                </c:pt>
                <c:pt idx="4">
                  <c:v>Particulate matter</c:v>
                </c:pt>
                <c:pt idx="5">
                  <c:v>Ionizing radiation HH</c:v>
                </c:pt>
                <c:pt idx="6">
                  <c:v>Ionizing radiation E (interim)</c:v>
                </c:pt>
                <c:pt idx="7">
                  <c:v>Photochemical ozone formation</c:v>
                </c:pt>
                <c:pt idx="8">
                  <c:v>Acidification</c:v>
                </c:pt>
                <c:pt idx="9">
                  <c:v>Terrestrial eutrophication</c:v>
                </c:pt>
                <c:pt idx="10">
                  <c:v>Freshwater eutrophication</c:v>
                </c:pt>
                <c:pt idx="11">
                  <c:v>Freshwater ecotoxicity</c:v>
                </c:pt>
                <c:pt idx="12">
                  <c:v>Land use</c:v>
                </c:pt>
                <c:pt idx="13">
                  <c:v>Mineral, fossil &amp; ren resource depletion</c:v>
                </c:pt>
              </c:strCache>
            </c:strRef>
          </c:cat>
          <c:val>
            <c:numRef>
              <c:f>'LCIA inland freight transport'!$E$94:$E$109</c:f>
              <c:numCache>
                <c:formatCode>0%</c:formatCode>
                <c:ptCount val="14"/>
                <c:pt idx="0">
                  <c:v>0.57668827946753276</c:v>
                </c:pt>
                <c:pt idx="1">
                  <c:v>0.2860397620607375</c:v>
                </c:pt>
                <c:pt idx="2">
                  <c:v>0.3058321209349753</c:v>
                </c:pt>
                <c:pt idx="3">
                  <c:v>0.52441421684524181</c:v>
                </c:pt>
                <c:pt idx="4">
                  <c:v>0.43027846496989985</c:v>
                </c:pt>
                <c:pt idx="5">
                  <c:v>0.19864891529182443</c:v>
                </c:pt>
                <c:pt idx="6">
                  <c:v>0.34243105626531573</c:v>
                </c:pt>
                <c:pt idx="7">
                  <c:v>0.43884572807310168</c:v>
                </c:pt>
                <c:pt idx="8">
                  <c:v>0.62189557340128687</c:v>
                </c:pt>
                <c:pt idx="9">
                  <c:v>0.43688515815889412</c:v>
                </c:pt>
                <c:pt idx="10">
                  <c:v>1</c:v>
                </c:pt>
                <c:pt idx="11">
                  <c:v>0.16536376681816611</c:v>
                </c:pt>
                <c:pt idx="12">
                  <c:v>0.15618583061884922</c:v>
                </c:pt>
                <c:pt idx="13">
                  <c:v>0.10341103586812263</c:v>
                </c:pt>
              </c:numCache>
            </c:numRef>
          </c:val>
        </c:ser>
        <c:ser>
          <c:idx val="4"/>
          <c:order val="4"/>
          <c:tx>
            <c:strRef>
              <c:f>'LCIA inland freight transport'!$F$93</c:f>
              <c:strCache>
                <c:ptCount val="1"/>
                <c:pt idx="0">
                  <c:v>Road transport lorry art. 34 - 40 t (LF 50%) {BRAINTRAINS}</c:v>
                </c:pt>
              </c:strCache>
            </c:strRef>
          </c:tx>
          <c:spPr>
            <a:solidFill>
              <a:schemeClr val="accent6">
                <a:lumMod val="75000"/>
              </a:schemeClr>
            </a:solidFill>
            <a:ln>
              <a:noFill/>
            </a:ln>
            <a:effectLst/>
          </c:spPr>
          <c:invertIfNegative val="0"/>
          <c:cat>
            <c:strRef>
              <c:f>'LCIA inland freight transport'!$A$94:$A$109</c:f>
              <c:strCache>
                <c:ptCount val="14"/>
                <c:pt idx="0">
                  <c:v>Climate change</c:v>
                </c:pt>
                <c:pt idx="1">
                  <c:v>Ozone depletion</c:v>
                </c:pt>
                <c:pt idx="2">
                  <c:v>Human toxicity, non-cancer effects</c:v>
                </c:pt>
                <c:pt idx="3">
                  <c:v>Human toxicity, cancer effects</c:v>
                </c:pt>
                <c:pt idx="4">
                  <c:v>Particulate matter</c:v>
                </c:pt>
                <c:pt idx="5">
                  <c:v>Ionizing radiation HH</c:v>
                </c:pt>
                <c:pt idx="6">
                  <c:v>Ionizing radiation E (interim)</c:v>
                </c:pt>
                <c:pt idx="7">
                  <c:v>Photochemical ozone formation</c:v>
                </c:pt>
                <c:pt idx="8">
                  <c:v>Acidification</c:v>
                </c:pt>
                <c:pt idx="9">
                  <c:v>Terrestrial eutrophication</c:v>
                </c:pt>
                <c:pt idx="10">
                  <c:v>Freshwater eutrophication</c:v>
                </c:pt>
                <c:pt idx="11">
                  <c:v>Freshwater ecotoxicity</c:v>
                </c:pt>
                <c:pt idx="12">
                  <c:v>Land use</c:v>
                </c:pt>
                <c:pt idx="13">
                  <c:v>Mineral, fossil &amp; ren resource depletion</c:v>
                </c:pt>
              </c:strCache>
            </c:strRef>
          </c:cat>
          <c:val>
            <c:numRef>
              <c:f>'LCIA inland freight transport'!$F$94:$F$109</c:f>
              <c:numCache>
                <c:formatCode>0%</c:formatCode>
                <c:ptCount val="14"/>
                <c:pt idx="0">
                  <c:v>1</c:v>
                </c:pt>
                <c:pt idx="1">
                  <c:v>1</c:v>
                </c:pt>
                <c:pt idx="2">
                  <c:v>1</c:v>
                </c:pt>
                <c:pt idx="3">
                  <c:v>0.71228713799918975</c:v>
                </c:pt>
                <c:pt idx="4">
                  <c:v>1</c:v>
                </c:pt>
                <c:pt idx="5">
                  <c:v>0.22789459680068538</c:v>
                </c:pt>
                <c:pt idx="6">
                  <c:v>0.71161483620765453</c:v>
                </c:pt>
                <c:pt idx="7" formatCode="0.0%">
                  <c:v>0.99812539245901954</c:v>
                </c:pt>
                <c:pt idx="8">
                  <c:v>1</c:v>
                </c:pt>
                <c:pt idx="9">
                  <c:v>0.84959202824954738</c:v>
                </c:pt>
                <c:pt idx="10">
                  <c:v>0.74430844085694015</c:v>
                </c:pt>
                <c:pt idx="11">
                  <c:v>1</c:v>
                </c:pt>
                <c:pt idx="12">
                  <c:v>1</c:v>
                </c:pt>
                <c:pt idx="13">
                  <c:v>1</c:v>
                </c:pt>
              </c:numCache>
            </c:numRef>
          </c:val>
        </c:ser>
        <c:ser>
          <c:idx val="5"/>
          <c:order val="5"/>
          <c:tx>
            <c:strRef>
              <c:f>'LCIA inland freight transport'!$G$93</c:f>
              <c:strCache>
                <c:ptCount val="1"/>
                <c:pt idx="0">
                  <c:v>Road transport lorry art. 34 - 40 t (LF 60% Euro VI) {BRAINTRAINS}</c:v>
                </c:pt>
              </c:strCache>
            </c:strRef>
          </c:tx>
          <c:spPr>
            <a:solidFill>
              <a:schemeClr val="accent6"/>
            </a:solidFill>
            <a:ln>
              <a:noFill/>
            </a:ln>
            <a:effectLst/>
          </c:spPr>
          <c:invertIfNegative val="0"/>
          <c:cat>
            <c:strRef>
              <c:f>'LCIA inland freight transport'!$A$94:$A$109</c:f>
              <c:strCache>
                <c:ptCount val="14"/>
                <c:pt idx="0">
                  <c:v>Climate change</c:v>
                </c:pt>
                <c:pt idx="1">
                  <c:v>Ozone depletion</c:v>
                </c:pt>
                <c:pt idx="2">
                  <c:v>Human toxicity, non-cancer effects</c:v>
                </c:pt>
                <c:pt idx="3">
                  <c:v>Human toxicity, cancer effects</c:v>
                </c:pt>
                <c:pt idx="4">
                  <c:v>Particulate matter</c:v>
                </c:pt>
                <c:pt idx="5">
                  <c:v>Ionizing radiation HH</c:v>
                </c:pt>
                <c:pt idx="6">
                  <c:v>Ionizing radiation E (interim)</c:v>
                </c:pt>
                <c:pt idx="7">
                  <c:v>Photochemical ozone formation</c:v>
                </c:pt>
                <c:pt idx="8">
                  <c:v>Acidification</c:v>
                </c:pt>
                <c:pt idx="9">
                  <c:v>Terrestrial eutrophication</c:v>
                </c:pt>
                <c:pt idx="10">
                  <c:v>Freshwater eutrophication</c:v>
                </c:pt>
                <c:pt idx="11">
                  <c:v>Freshwater ecotoxicity</c:v>
                </c:pt>
                <c:pt idx="12">
                  <c:v>Land use</c:v>
                </c:pt>
                <c:pt idx="13">
                  <c:v>Mineral, fossil &amp; ren resource depletion</c:v>
                </c:pt>
              </c:strCache>
            </c:strRef>
          </c:cat>
          <c:val>
            <c:numRef>
              <c:f>'LCIA inland freight transport'!$G$94:$G$109</c:f>
              <c:numCache>
                <c:formatCode>0%</c:formatCode>
                <c:ptCount val="14"/>
                <c:pt idx="0">
                  <c:v>0.90566860212715716</c:v>
                </c:pt>
                <c:pt idx="1">
                  <c:v>0.91612629084479935</c:v>
                </c:pt>
                <c:pt idx="2">
                  <c:v>0.87931254608950338</c:v>
                </c:pt>
                <c:pt idx="3">
                  <c:v>0.67773635437637048</c:v>
                </c:pt>
                <c:pt idx="4">
                  <c:v>0.78906689681995001</c:v>
                </c:pt>
                <c:pt idx="5">
                  <c:v>0.21302629078807583</c:v>
                </c:pt>
                <c:pt idx="6">
                  <c:v>0.65681506953308277</c:v>
                </c:pt>
                <c:pt idx="7">
                  <c:v>0.54721080862808047</c:v>
                </c:pt>
                <c:pt idx="8">
                  <c:v>0.60721302319606585</c:v>
                </c:pt>
                <c:pt idx="9">
                  <c:v>0.36113167837681626</c:v>
                </c:pt>
                <c:pt idx="10">
                  <c:v>0.71370639737804464</c:v>
                </c:pt>
                <c:pt idx="11">
                  <c:v>0.94962145052901314</c:v>
                </c:pt>
                <c:pt idx="12">
                  <c:v>0.97249099506966896</c:v>
                </c:pt>
                <c:pt idx="13">
                  <c:v>0.88612786408206234</c:v>
                </c:pt>
              </c:numCache>
            </c:numRef>
          </c:val>
        </c:ser>
        <c:ser>
          <c:idx val="6"/>
          <c:order val="6"/>
          <c:tx>
            <c:strRef>
              <c:f>'LCIA inland freight transport'!$H$93</c:f>
              <c:strCache>
                <c:ptCount val="1"/>
                <c:pt idx="0">
                  <c:v>Road transport lorry art. 34 - 40 t (LF 85% Euro VI) {BRAINTRAINS}</c:v>
                </c:pt>
              </c:strCache>
            </c:strRef>
          </c:tx>
          <c:spPr>
            <a:solidFill>
              <a:srgbClr val="FFC000"/>
            </a:solidFill>
            <a:ln>
              <a:noFill/>
            </a:ln>
            <a:effectLst/>
          </c:spPr>
          <c:invertIfNegative val="0"/>
          <c:cat>
            <c:strRef>
              <c:f>'LCIA inland freight transport'!$A$94:$A$109</c:f>
              <c:strCache>
                <c:ptCount val="14"/>
                <c:pt idx="0">
                  <c:v>Climate change</c:v>
                </c:pt>
                <c:pt idx="1">
                  <c:v>Ozone depletion</c:v>
                </c:pt>
                <c:pt idx="2">
                  <c:v>Human toxicity, non-cancer effects</c:v>
                </c:pt>
                <c:pt idx="3">
                  <c:v>Human toxicity, cancer effects</c:v>
                </c:pt>
                <c:pt idx="4">
                  <c:v>Particulate matter</c:v>
                </c:pt>
                <c:pt idx="5">
                  <c:v>Ionizing radiation HH</c:v>
                </c:pt>
                <c:pt idx="6">
                  <c:v>Ionizing radiation E (interim)</c:v>
                </c:pt>
                <c:pt idx="7">
                  <c:v>Photochemical ozone formation</c:v>
                </c:pt>
                <c:pt idx="8">
                  <c:v>Acidification</c:v>
                </c:pt>
                <c:pt idx="9">
                  <c:v>Terrestrial eutrophication</c:v>
                </c:pt>
                <c:pt idx="10">
                  <c:v>Freshwater eutrophication</c:v>
                </c:pt>
                <c:pt idx="11">
                  <c:v>Freshwater ecotoxicity</c:v>
                </c:pt>
                <c:pt idx="12">
                  <c:v>Land use</c:v>
                </c:pt>
                <c:pt idx="13">
                  <c:v>Mineral, fossil &amp; ren resource depletion</c:v>
                </c:pt>
              </c:strCache>
            </c:strRef>
          </c:cat>
          <c:val>
            <c:numRef>
              <c:f>'LCIA inland freight transport'!$H$94:$H$109</c:f>
              <c:numCache>
                <c:formatCode>0%</c:formatCode>
                <c:ptCount val="14"/>
                <c:pt idx="0">
                  <c:v>0.76059118460915298</c:v>
                </c:pt>
                <c:pt idx="1">
                  <c:v>0.7930275073328007</c:v>
                </c:pt>
                <c:pt idx="2">
                  <c:v>0.70550981801684554</c:v>
                </c:pt>
                <c:pt idx="3">
                  <c:v>0.63065058691860365</c:v>
                </c:pt>
                <c:pt idx="4">
                  <c:v>0.69108106098037736</c:v>
                </c:pt>
                <c:pt idx="5">
                  <c:v>0.19130361702513124</c:v>
                </c:pt>
                <c:pt idx="6">
                  <c:v>0.57646885295987382</c:v>
                </c:pt>
                <c:pt idx="7">
                  <c:v>0.52087746036587812</c:v>
                </c:pt>
                <c:pt idx="8">
                  <c:v>0.56036246593591177</c:v>
                </c:pt>
                <c:pt idx="9">
                  <c:v>0.33993394013662076</c:v>
                </c:pt>
                <c:pt idx="10">
                  <c:v>0.67143429650436437</c:v>
                </c:pt>
                <c:pt idx="11">
                  <c:v>0.87720495191881842</c:v>
                </c:pt>
                <c:pt idx="12">
                  <c:v>0.93196161839387204</c:v>
                </c:pt>
                <c:pt idx="13">
                  <c:v>0.73525688383222587</c:v>
                </c:pt>
              </c:numCache>
            </c:numRef>
          </c:val>
        </c:ser>
        <c:dLbls>
          <c:showLegendKey val="0"/>
          <c:showVal val="0"/>
          <c:showCatName val="0"/>
          <c:showSerName val="0"/>
          <c:showPercent val="0"/>
          <c:showBubbleSize val="0"/>
        </c:dLbls>
        <c:gapWidth val="219"/>
        <c:overlap val="-27"/>
        <c:axId val="665281528"/>
        <c:axId val="1002941360"/>
        <c:extLst>
          <c:ext xmlns:c15="http://schemas.microsoft.com/office/drawing/2012/chart" uri="{02D57815-91ED-43cb-92C2-25804820EDAC}">
            <c15:filteredBarSeries>
              <c15:ser>
                <c:idx val="0"/>
                <c:order val="0"/>
                <c:tx>
                  <c:strRef>
                    <c:extLst>
                      <c:ext uri="{02D57815-91ED-43cb-92C2-25804820EDAC}">
                        <c15:formulaRef>
                          <c15:sqref>'LCIA inland freight transport'!$B$93</c15:sqref>
                        </c15:formulaRef>
                      </c:ext>
                    </c:extLst>
                    <c:strCache>
                      <c:ptCount val="1"/>
                      <c:pt idx="0">
                        <c:v>Rail transport (Belgian traction mix) {BRAINTRAINS}</c:v>
                      </c:pt>
                    </c:strCache>
                  </c:strRef>
                </c:tx>
                <c:spPr>
                  <a:solidFill>
                    <a:srgbClr val="92D050"/>
                  </a:solidFill>
                  <a:ln>
                    <a:noFill/>
                  </a:ln>
                  <a:effectLst/>
                </c:spPr>
                <c:invertIfNegative val="0"/>
                <c:cat>
                  <c:strRef>
                    <c:extLst>
                      <c:ext uri="{02D57815-91ED-43cb-92C2-25804820EDAC}">
                        <c15:formulaRef>
                          <c15:sqref>'LCIA inland freight transport'!$A$94:$A$109</c15:sqref>
                        </c15:formulaRef>
                      </c:ext>
                    </c:extLst>
                    <c:strCache>
                      <c:ptCount val="14"/>
                      <c:pt idx="0">
                        <c:v>Climate change</c:v>
                      </c:pt>
                      <c:pt idx="1">
                        <c:v>Ozone depletion</c:v>
                      </c:pt>
                      <c:pt idx="2">
                        <c:v>Human toxicity, non-cancer effects</c:v>
                      </c:pt>
                      <c:pt idx="3">
                        <c:v>Human toxicity, cancer effects</c:v>
                      </c:pt>
                      <c:pt idx="4">
                        <c:v>Particulate matter</c:v>
                      </c:pt>
                      <c:pt idx="5">
                        <c:v>Ionizing radiation HH</c:v>
                      </c:pt>
                      <c:pt idx="6">
                        <c:v>Ionizing radiation E (interim)</c:v>
                      </c:pt>
                      <c:pt idx="7">
                        <c:v>Photochemical ozone formation</c:v>
                      </c:pt>
                      <c:pt idx="8">
                        <c:v>Acidification</c:v>
                      </c:pt>
                      <c:pt idx="9">
                        <c:v>Terrestrial eutrophication</c:v>
                      </c:pt>
                      <c:pt idx="10">
                        <c:v>Freshwater eutrophication</c:v>
                      </c:pt>
                      <c:pt idx="11">
                        <c:v>Freshwater ecotoxicity</c:v>
                      </c:pt>
                      <c:pt idx="12">
                        <c:v>Land use</c:v>
                      </c:pt>
                      <c:pt idx="13">
                        <c:v>Mineral, fossil &amp; ren resource depletion</c:v>
                      </c:pt>
                    </c:strCache>
                  </c:strRef>
                </c:cat>
                <c:val>
                  <c:numRef>
                    <c:extLst>
                      <c:ext uri="{02D57815-91ED-43cb-92C2-25804820EDAC}">
                        <c15:formulaRef>
                          <c15:sqref>'LCIA inland freight transport'!$B$94:$B$109</c15:sqref>
                        </c15:formulaRef>
                      </c:ext>
                    </c:extLst>
                    <c:numCache>
                      <c:formatCode>0%</c:formatCode>
                      <c:ptCount val="14"/>
                      <c:pt idx="0">
                        <c:v>0.50231312489242996</c:v>
                      </c:pt>
                      <c:pt idx="1">
                        <c:v>0.43106428762750493</c:v>
                      </c:pt>
                      <c:pt idx="2">
                        <c:v>0.60025428663967617</c:v>
                      </c:pt>
                      <c:pt idx="3">
                        <c:v>0.99471257281903835</c:v>
                      </c:pt>
                      <c:pt idx="4">
                        <c:v>0.29098192965000269</c:v>
                      </c:pt>
                      <c:pt idx="5">
                        <c:v>0.85403364014473337</c:v>
                      </c:pt>
                      <c:pt idx="6">
                        <c:v>0.89346992900037048</c:v>
                      </c:pt>
                      <c:pt idx="7">
                        <c:v>0.27553994141099697</c:v>
                      </c:pt>
                      <c:pt idx="8">
                        <c:v>0.36763825896831764</c:v>
                      </c:pt>
                      <c:pt idx="9">
                        <c:v>0.26495853444091166</c:v>
                      </c:pt>
                      <c:pt idx="10">
                        <c:v>0.83109084897007024</c:v>
                      </c:pt>
                      <c:pt idx="11">
                        <c:v>0.28221933906201002</c:v>
                      </c:pt>
                      <c:pt idx="12">
                        <c:v>0.12786566368648858</c:v>
                      </c:pt>
                      <c:pt idx="13">
                        <c:v>0.3208783289565203</c:v>
                      </c:pt>
                    </c:numCache>
                  </c:numRef>
                </c:val>
              </c15:ser>
            </c15:filteredBarSeries>
          </c:ext>
        </c:extLst>
      </c:barChart>
      <c:catAx>
        <c:axId val="665281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crossAx val="1002941360"/>
        <c:crosses val="autoZero"/>
        <c:auto val="1"/>
        <c:lblAlgn val="ctr"/>
        <c:lblOffset val="100"/>
        <c:noMultiLvlLbl val="0"/>
      </c:catAx>
      <c:valAx>
        <c:axId val="1002941360"/>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crossAx val="665281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nl-BE"/>
        </a:p>
      </c:txPr>
    </c:legend>
    <c:plotVisOnly val="1"/>
    <c:dispBlanksAs val="gap"/>
    <c:showDLblsOverMax val="0"/>
  </c:chart>
  <c:spPr>
    <a:noFill/>
    <a:ln>
      <a:noFill/>
    </a:ln>
    <a:effectLst/>
  </c:spPr>
  <c:txPr>
    <a:bodyPr/>
    <a:lstStyle/>
    <a:p>
      <a:pPr>
        <a:defRPr/>
      </a:pPr>
      <a:endParaRPr lang="nl-B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3"/>
          <c:order val="0"/>
          <c:tx>
            <c:strRef>
              <c:f>'BRAINTRAINS LCIA Inter. routes'!$K$180</c:f>
              <c:strCache>
                <c:ptCount val="1"/>
                <c:pt idx="0">
                  <c:v>Diesel train</c:v>
                </c:pt>
              </c:strCache>
            </c:strRef>
          </c:tx>
          <c:spPr>
            <a:solidFill>
              <a:srgbClr val="FF0000"/>
            </a:solidFill>
            <a:ln>
              <a:noFill/>
            </a:ln>
            <a:effectLst/>
          </c:spPr>
          <c:invertIfNegative val="0"/>
          <c:cat>
            <c:strRef>
              <c:f>'BRAINTRAINS LCIA Inter. routes'!$I$181:$I$196</c:f>
              <c:strCache>
                <c:ptCount val="14"/>
                <c:pt idx="0">
                  <c:v>Climate change</c:v>
                </c:pt>
                <c:pt idx="1">
                  <c:v>Ozone depletion</c:v>
                </c:pt>
                <c:pt idx="2">
                  <c:v>H.T., non-cancer effects</c:v>
                </c:pt>
                <c:pt idx="3">
                  <c:v>H.T., cancer effects</c:v>
                </c:pt>
                <c:pt idx="4">
                  <c:v>Particulate matter</c:v>
                </c:pt>
                <c:pt idx="5">
                  <c:v>Ionizing radiation HH</c:v>
                </c:pt>
                <c:pt idx="6">
                  <c:v>Ionizing radiation E (interim)</c:v>
                </c:pt>
                <c:pt idx="7">
                  <c:v>Photochemical ozone formation</c:v>
                </c:pt>
                <c:pt idx="8">
                  <c:v>Acidification</c:v>
                </c:pt>
                <c:pt idx="9">
                  <c:v>Terrestrial eutrophication</c:v>
                </c:pt>
                <c:pt idx="10">
                  <c:v>Freshwater eutrophication</c:v>
                </c:pt>
                <c:pt idx="11">
                  <c:v>Freshwater ecotoxicity</c:v>
                </c:pt>
                <c:pt idx="12">
                  <c:v>Land use</c:v>
                </c:pt>
                <c:pt idx="13">
                  <c:v>Resource depletion</c:v>
                </c:pt>
              </c:strCache>
            </c:strRef>
          </c:cat>
          <c:val>
            <c:numRef>
              <c:f>'BRAINTRAINS LCIA Inter. routes'!$K$181:$K$196</c:f>
              <c:numCache>
                <c:formatCode>0%</c:formatCode>
                <c:ptCount val="14"/>
                <c:pt idx="0">
                  <c:v>0.90658097606057853</c:v>
                </c:pt>
                <c:pt idx="1">
                  <c:v>0.72980713995264668</c:v>
                </c:pt>
                <c:pt idx="2">
                  <c:v>1</c:v>
                </c:pt>
                <c:pt idx="3" formatCode="0.00%">
                  <c:v>0.99904545058943461</c:v>
                </c:pt>
                <c:pt idx="4">
                  <c:v>0.83335405158996345</c:v>
                </c:pt>
                <c:pt idx="5">
                  <c:v>0.14634211299020344</c:v>
                </c:pt>
                <c:pt idx="6">
                  <c:v>0.38765805700843925</c:v>
                </c:pt>
                <c:pt idx="7">
                  <c:v>1</c:v>
                </c:pt>
                <c:pt idx="8">
                  <c:v>1</c:v>
                </c:pt>
                <c:pt idx="9">
                  <c:v>1</c:v>
                </c:pt>
                <c:pt idx="10">
                  <c:v>0.85632635495819009</c:v>
                </c:pt>
                <c:pt idx="11">
                  <c:v>0.47638725169989588</c:v>
                </c:pt>
                <c:pt idx="12">
                  <c:v>0.34889975011049462</c:v>
                </c:pt>
                <c:pt idx="13">
                  <c:v>0.5958323396226386</c:v>
                </c:pt>
              </c:numCache>
            </c:numRef>
          </c:val>
        </c:ser>
        <c:ser>
          <c:idx val="4"/>
          <c:order val="1"/>
          <c:tx>
            <c:strRef>
              <c:f>'BRAINTRAINS LCIA Inter. routes'!$L$180</c:f>
              <c:strCache>
                <c:ptCount val="1"/>
                <c:pt idx="0">
                  <c:v>Electric train</c:v>
                </c:pt>
              </c:strCache>
            </c:strRef>
          </c:tx>
          <c:spPr>
            <a:solidFill>
              <a:srgbClr val="00B0F0"/>
            </a:solidFill>
            <a:ln>
              <a:noFill/>
            </a:ln>
            <a:effectLst/>
          </c:spPr>
          <c:invertIfNegative val="0"/>
          <c:cat>
            <c:strRef>
              <c:f>'BRAINTRAINS LCIA Inter. routes'!$I$181:$I$196</c:f>
              <c:strCache>
                <c:ptCount val="14"/>
                <c:pt idx="0">
                  <c:v>Climate change</c:v>
                </c:pt>
                <c:pt idx="1">
                  <c:v>Ozone depletion</c:v>
                </c:pt>
                <c:pt idx="2">
                  <c:v>H.T., non-cancer effects</c:v>
                </c:pt>
                <c:pt idx="3">
                  <c:v>H.T., cancer effects</c:v>
                </c:pt>
                <c:pt idx="4">
                  <c:v>Particulate matter</c:v>
                </c:pt>
                <c:pt idx="5">
                  <c:v>Ionizing radiation HH</c:v>
                </c:pt>
                <c:pt idx="6">
                  <c:v>Ionizing radiation E (interim)</c:v>
                </c:pt>
                <c:pt idx="7">
                  <c:v>Photochemical ozone formation</c:v>
                </c:pt>
                <c:pt idx="8">
                  <c:v>Acidification</c:v>
                </c:pt>
                <c:pt idx="9">
                  <c:v>Terrestrial eutrophication</c:v>
                </c:pt>
                <c:pt idx="10">
                  <c:v>Freshwater eutrophication</c:v>
                </c:pt>
                <c:pt idx="11">
                  <c:v>Freshwater ecotoxicity</c:v>
                </c:pt>
                <c:pt idx="12">
                  <c:v>Land use</c:v>
                </c:pt>
                <c:pt idx="13">
                  <c:v>Resource depletion</c:v>
                </c:pt>
              </c:strCache>
            </c:strRef>
          </c:cat>
          <c:val>
            <c:numRef>
              <c:f>'BRAINTRAINS LCIA Inter. routes'!$L$181:$L$196</c:f>
              <c:numCache>
                <c:formatCode>0%</c:formatCode>
                <c:ptCount val="14"/>
                <c:pt idx="0">
                  <c:v>0.70924849539429735</c:v>
                </c:pt>
                <c:pt idx="1">
                  <c:v>0.63817633332546353</c:v>
                </c:pt>
                <c:pt idx="2">
                  <c:v>0.97787128631124087</c:v>
                </c:pt>
                <c:pt idx="3" formatCode="0.00%">
                  <c:v>1</c:v>
                </c:pt>
                <c:pt idx="4">
                  <c:v>0.5223103046968951</c:v>
                </c:pt>
                <c:pt idx="5">
                  <c:v>1</c:v>
                </c:pt>
                <c:pt idx="6">
                  <c:v>1</c:v>
                </c:pt>
                <c:pt idx="7">
                  <c:v>0.23813629372771383</c:v>
                </c:pt>
                <c:pt idx="8">
                  <c:v>0.36510422236758872</c:v>
                </c:pt>
                <c:pt idx="9">
                  <c:v>0.19469579491647704</c:v>
                </c:pt>
                <c:pt idx="10">
                  <c:v>1</c:v>
                </c:pt>
                <c:pt idx="11">
                  <c:v>0.46878147541327286</c:v>
                </c:pt>
                <c:pt idx="12">
                  <c:v>0.24558888579555477</c:v>
                </c:pt>
                <c:pt idx="13">
                  <c:v>0.57274777840308921</c:v>
                </c:pt>
              </c:numCache>
            </c:numRef>
          </c:val>
        </c:ser>
        <c:ser>
          <c:idx val="1"/>
          <c:order val="3"/>
          <c:tx>
            <c:strRef>
              <c:f>'BRAINTRAINS LCIA Inter. routes'!$N$180</c:f>
              <c:strCache>
                <c:ptCount val="1"/>
                <c:pt idx="0">
                  <c:v>Lorry art. 34 - 40 t Euro VI</c:v>
                </c:pt>
              </c:strCache>
            </c:strRef>
          </c:tx>
          <c:spPr>
            <a:solidFill>
              <a:schemeClr val="accent6"/>
            </a:solidFill>
            <a:ln>
              <a:noFill/>
            </a:ln>
            <a:effectLst/>
          </c:spPr>
          <c:invertIfNegative val="0"/>
          <c:cat>
            <c:strRef>
              <c:f>'BRAINTRAINS LCIA Inter. routes'!$I$181:$I$196</c:f>
              <c:strCache>
                <c:ptCount val="14"/>
                <c:pt idx="0">
                  <c:v>Climate change</c:v>
                </c:pt>
                <c:pt idx="1">
                  <c:v>Ozone depletion</c:v>
                </c:pt>
                <c:pt idx="2">
                  <c:v>H.T., non-cancer effects</c:v>
                </c:pt>
                <c:pt idx="3">
                  <c:v>H.T., cancer effects</c:v>
                </c:pt>
                <c:pt idx="4">
                  <c:v>Particulate matter</c:v>
                </c:pt>
                <c:pt idx="5">
                  <c:v>Ionizing radiation HH</c:v>
                </c:pt>
                <c:pt idx="6">
                  <c:v>Ionizing radiation E (interim)</c:v>
                </c:pt>
                <c:pt idx="7">
                  <c:v>Photochemical ozone formation</c:v>
                </c:pt>
                <c:pt idx="8">
                  <c:v>Acidification</c:v>
                </c:pt>
                <c:pt idx="9">
                  <c:v>Terrestrial eutrophication</c:v>
                </c:pt>
                <c:pt idx="10">
                  <c:v>Freshwater eutrophication</c:v>
                </c:pt>
                <c:pt idx="11">
                  <c:v>Freshwater ecotoxicity</c:v>
                </c:pt>
                <c:pt idx="12">
                  <c:v>Land use</c:v>
                </c:pt>
                <c:pt idx="13">
                  <c:v>Resource depletion</c:v>
                </c:pt>
              </c:strCache>
            </c:strRef>
          </c:cat>
          <c:val>
            <c:numRef>
              <c:f>'BRAINTRAINS LCIA Inter. routes'!$N$181:$N$196</c:f>
              <c:numCache>
                <c:formatCode>0%</c:formatCode>
                <c:ptCount val="14"/>
                <c:pt idx="0">
                  <c:v>1</c:v>
                </c:pt>
                <c:pt idx="1">
                  <c:v>1</c:v>
                </c:pt>
                <c:pt idx="2">
                  <c:v>0.98334538112427905</c:v>
                </c:pt>
                <c:pt idx="3">
                  <c:v>0.57174944139340811</c:v>
                </c:pt>
                <c:pt idx="4">
                  <c:v>1</c:v>
                </c:pt>
                <c:pt idx="5">
                  <c:v>0.20626418027258098</c:v>
                </c:pt>
                <c:pt idx="6">
                  <c:v>0.57228144478347776</c:v>
                </c:pt>
                <c:pt idx="7">
                  <c:v>0.5807307102859115</c:v>
                </c:pt>
                <c:pt idx="8">
                  <c:v>0.62570512105789622</c:v>
                </c:pt>
                <c:pt idx="9">
                  <c:v>0.39583184322040432</c:v>
                </c:pt>
                <c:pt idx="10">
                  <c:v>0.65441831158566366</c:v>
                </c:pt>
                <c:pt idx="11">
                  <c:v>1</c:v>
                </c:pt>
                <c:pt idx="12">
                  <c:v>1</c:v>
                </c:pt>
                <c:pt idx="13">
                  <c:v>1</c:v>
                </c:pt>
              </c:numCache>
            </c:numRef>
          </c:val>
        </c:ser>
        <c:dLbls>
          <c:showLegendKey val="0"/>
          <c:showVal val="0"/>
          <c:showCatName val="0"/>
          <c:showSerName val="0"/>
          <c:showPercent val="0"/>
          <c:showBubbleSize val="0"/>
        </c:dLbls>
        <c:gapWidth val="219"/>
        <c:overlap val="-27"/>
        <c:axId val="1002942144"/>
        <c:axId val="1002942536"/>
        <c:extLst>
          <c:ext xmlns:c15="http://schemas.microsoft.com/office/drawing/2012/chart" uri="{02D57815-91ED-43cb-92C2-25804820EDAC}">
            <c15:filteredBarSeries>
              <c15:ser>
                <c:idx val="0"/>
                <c:order val="2"/>
                <c:tx>
                  <c:strRef>
                    <c:extLst>
                      <c:ext uri="{02D57815-91ED-43cb-92C2-25804820EDAC}">
                        <c15:formulaRef>
                          <c15:sqref>'BRAINTRAINS LCIA Inter. routes'!$M$180</c15:sqref>
                        </c15:formulaRef>
                      </c:ext>
                    </c:extLst>
                    <c:strCache>
                      <c:ptCount val="1"/>
                      <c:pt idx="0">
                        <c:v>Freight train (Belgian traction mix: 86.3% electric - 13.7% diesel)</c:v>
                      </c:pt>
                    </c:strCache>
                  </c:strRef>
                </c:tx>
                <c:spPr>
                  <a:solidFill>
                    <a:srgbClr val="92D050"/>
                  </a:solidFill>
                  <a:ln>
                    <a:noFill/>
                  </a:ln>
                  <a:effectLst/>
                </c:spPr>
                <c:invertIfNegative val="0"/>
                <c:cat>
                  <c:strRef>
                    <c:extLst>
                      <c:ext uri="{02D57815-91ED-43cb-92C2-25804820EDAC}">
                        <c15:formulaRef>
                          <c15:sqref>'BRAINTRAINS LCIA Inter. routes'!$I$181:$I$196</c15:sqref>
                        </c15:formulaRef>
                      </c:ext>
                    </c:extLst>
                    <c:strCache>
                      <c:ptCount val="14"/>
                      <c:pt idx="0">
                        <c:v>Climate change</c:v>
                      </c:pt>
                      <c:pt idx="1">
                        <c:v>Ozone depletion</c:v>
                      </c:pt>
                      <c:pt idx="2">
                        <c:v>H.T., non-cancer effects</c:v>
                      </c:pt>
                      <c:pt idx="3">
                        <c:v>H.T., cancer effects</c:v>
                      </c:pt>
                      <c:pt idx="4">
                        <c:v>Particulate matter</c:v>
                      </c:pt>
                      <c:pt idx="5">
                        <c:v>Ionizing radiation HH</c:v>
                      </c:pt>
                      <c:pt idx="6">
                        <c:v>Ionizing radiation E (interim)</c:v>
                      </c:pt>
                      <c:pt idx="7">
                        <c:v>Photochemical ozone formation</c:v>
                      </c:pt>
                      <c:pt idx="8">
                        <c:v>Acidification</c:v>
                      </c:pt>
                      <c:pt idx="9">
                        <c:v>Terrestrial eutrophication</c:v>
                      </c:pt>
                      <c:pt idx="10">
                        <c:v>Freshwater eutrophication</c:v>
                      </c:pt>
                      <c:pt idx="11">
                        <c:v>Freshwater ecotoxicity</c:v>
                      </c:pt>
                      <c:pt idx="12">
                        <c:v>Land use</c:v>
                      </c:pt>
                      <c:pt idx="13">
                        <c:v>Resource depletion</c:v>
                      </c:pt>
                    </c:strCache>
                  </c:strRef>
                </c:cat>
                <c:val>
                  <c:numRef>
                    <c:extLst>
                      <c:ext uri="{02D57815-91ED-43cb-92C2-25804820EDAC}">
                        <c15:formulaRef>
                          <c15:sqref>'BRAINTRAINS LCIA Inter. routes'!$M$181:$M$196</c15:sqref>
                        </c15:formulaRef>
                      </c:ext>
                    </c:extLst>
                    <c:numCache>
                      <c:formatCode>0%</c:formatCode>
                      <c:ptCount val="14"/>
                      <c:pt idx="0">
                        <c:v>0.73629309072499805</c:v>
                      </c:pt>
                      <c:pt idx="1">
                        <c:v>0.65074628739595708</c:v>
                      </c:pt>
                      <c:pt idx="2">
                        <c:v>0.98092187045937518</c:v>
                      </c:pt>
                      <c:pt idx="3" formatCode="0.00%">
                        <c:v>0.99987867458975144</c:v>
                      </c:pt>
                      <c:pt idx="4">
                        <c:v>0.56493204664963437</c:v>
                      </c:pt>
                      <c:pt idx="5">
                        <c:v>0.88305464197440298</c:v>
                      </c:pt>
                      <c:pt idx="6">
                        <c:v>0.91611511472939211</c:v>
                      </c:pt>
                      <c:pt idx="7">
                        <c:v>0.34251138062270226</c:v>
                      </c:pt>
                      <c:pt idx="8">
                        <c:v>0.45208980937204685</c:v>
                      </c:pt>
                      <c:pt idx="9">
                        <c:v>0.30502172920033116</c:v>
                      </c:pt>
                      <c:pt idx="10">
                        <c:v>0.98035288426100675</c:v>
                      </c:pt>
                      <c:pt idx="11">
                        <c:v>0.46983152678204926</c:v>
                      </c:pt>
                      <c:pt idx="12">
                        <c:v>0.25975154322252225</c:v>
                      </c:pt>
                      <c:pt idx="13">
                        <c:v>0.57592332281740233</c:v>
                      </c:pt>
                    </c:numCache>
                  </c:numRef>
                </c:val>
              </c15:ser>
            </c15:filteredBarSeries>
          </c:ext>
        </c:extLst>
      </c:barChart>
      <c:catAx>
        <c:axId val="100294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crossAx val="1002942536"/>
        <c:crosses val="autoZero"/>
        <c:auto val="1"/>
        <c:lblAlgn val="ctr"/>
        <c:lblOffset val="100"/>
        <c:noMultiLvlLbl val="0"/>
      </c:catAx>
      <c:valAx>
        <c:axId val="1002942536"/>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crossAx val="1002942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legend>
    <c:plotVisOnly val="1"/>
    <c:dispBlanksAs val="gap"/>
    <c:showDLblsOverMax val="0"/>
  </c:chart>
  <c:spPr>
    <a:noFill/>
    <a:ln>
      <a:noFill/>
    </a:ln>
    <a:effectLst/>
  </c:spPr>
  <c:txPr>
    <a:bodyPr/>
    <a:lstStyle/>
    <a:p>
      <a:pPr>
        <a:defRPr/>
      </a:pPr>
      <a:endParaRPr lang="nl-B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6E4E60-F138-45C9-8BF3-C2A59836CA2D}"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GB"/>
        </a:p>
      </dgm:t>
    </dgm:pt>
    <dgm:pt modelId="{A84F2A06-9C8D-4B35-B70E-3FA16EB54926}">
      <dgm:prSet phldrT="[Text]" custT="1"/>
      <dgm:spPr/>
      <dgm:t>
        <a:bodyPr bIns="180000" anchor="b"/>
        <a:lstStyle/>
        <a:p>
          <a:r>
            <a:rPr lang="en-GB" sz="1600" dirty="0" smtClean="0"/>
            <a:t>Manufacturing</a:t>
          </a:r>
          <a:endParaRPr lang="en-GB" sz="1600" dirty="0"/>
        </a:p>
      </dgm:t>
    </dgm:pt>
    <dgm:pt modelId="{D74E5A2E-FF0E-4329-8444-F970F1363947}" type="parTrans" cxnId="{D2A8560C-897D-4F59-9D71-B3C972F1629E}">
      <dgm:prSet/>
      <dgm:spPr/>
      <dgm:t>
        <a:bodyPr/>
        <a:lstStyle/>
        <a:p>
          <a:endParaRPr lang="en-GB"/>
        </a:p>
      </dgm:t>
    </dgm:pt>
    <dgm:pt modelId="{1DF9DA8E-D5A1-4845-8D11-C8958E42EDE2}" type="sibTrans" cxnId="{D2A8560C-897D-4F59-9D71-B3C972F1629E}">
      <dgm:prSet/>
      <dgm:spPr/>
      <dgm:t>
        <a:bodyPr/>
        <a:lstStyle/>
        <a:p>
          <a:endParaRPr lang="en-GB"/>
        </a:p>
      </dgm:t>
    </dgm:pt>
    <dgm:pt modelId="{3D3C1AD6-2F03-4712-85F3-55532288AC02}">
      <dgm:prSet phldrT="[Text]" custT="1"/>
      <dgm:spPr/>
      <dgm:t>
        <a:bodyPr bIns="360000" anchor="b"/>
        <a:lstStyle/>
        <a:p>
          <a:r>
            <a:rPr lang="en-GB" sz="1600" dirty="0" smtClean="0"/>
            <a:t>Use</a:t>
          </a:r>
          <a:endParaRPr lang="en-GB" sz="1600" dirty="0"/>
        </a:p>
      </dgm:t>
    </dgm:pt>
    <dgm:pt modelId="{9A97ACFF-69C6-4D38-9517-D7A9EB9D617D}" type="parTrans" cxnId="{8701DCE8-95B1-4325-B589-1015CE216D1E}">
      <dgm:prSet/>
      <dgm:spPr/>
      <dgm:t>
        <a:bodyPr/>
        <a:lstStyle/>
        <a:p>
          <a:endParaRPr lang="en-GB"/>
        </a:p>
      </dgm:t>
    </dgm:pt>
    <dgm:pt modelId="{FF69DBE8-8DBA-4F71-B46A-5A9DF94A542F}" type="sibTrans" cxnId="{8701DCE8-95B1-4325-B589-1015CE216D1E}">
      <dgm:prSet/>
      <dgm:spPr/>
      <dgm:t>
        <a:bodyPr/>
        <a:lstStyle/>
        <a:p>
          <a:endParaRPr lang="en-GB"/>
        </a:p>
      </dgm:t>
    </dgm:pt>
    <dgm:pt modelId="{D0AAB20C-9DCB-49FE-A14D-188B6D102103}">
      <dgm:prSet phldrT="[Text]" custT="1"/>
      <dgm:spPr/>
      <dgm:t>
        <a:bodyPr bIns="360000" anchor="b"/>
        <a:lstStyle/>
        <a:p>
          <a:r>
            <a:rPr lang="en-GB" sz="1600" dirty="0" smtClean="0"/>
            <a:t>End-of-life</a:t>
          </a:r>
          <a:endParaRPr lang="en-GB" sz="1600" dirty="0"/>
        </a:p>
      </dgm:t>
    </dgm:pt>
    <dgm:pt modelId="{0E4F2CCF-50DE-4F2D-A160-D81848F16064}" type="parTrans" cxnId="{47DCA4DA-E76B-488B-8078-62861C8C7A68}">
      <dgm:prSet/>
      <dgm:spPr/>
      <dgm:t>
        <a:bodyPr/>
        <a:lstStyle/>
        <a:p>
          <a:endParaRPr lang="en-GB"/>
        </a:p>
      </dgm:t>
    </dgm:pt>
    <dgm:pt modelId="{73A9182A-8D7A-40DA-81B9-8C4379CD37A8}" type="sibTrans" cxnId="{47DCA4DA-E76B-488B-8078-62861C8C7A68}">
      <dgm:prSet/>
      <dgm:spPr/>
      <dgm:t>
        <a:bodyPr/>
        <a:lstStyle/>
        <a:p>
          <a:endParaRPr lang="en-GB"/>
        </a:p>
      </dgm:t>
    </dgm:pt>
    <dgm:pt modelId="{A8F9A1E7-095D-4FA8-A108-9D36CDE2074D}">
      <dgm:prSet phldrT="[Text]" custT="1"/>
      <dgm:spPr/>
      <dgm:t>
        <a:bodyPr bIns="72000" anchor="b"/>
        <a:lstStyle/>
        <a:p>
          <a:r>
            <a:rPr lang="en-GB" sz="1600" dirty="0" smtClean="0"/>
            <a:t>Material production</a:t>
          </a:r>
          <a:endParaRPr lang="en-GB" sz="1600" dirty="0"/>
        </a:p>
      </dgm:t>
    </dgm:pt>
    <dgm:pt modelId="{C9DC12BB-7AC8-4493-8EC9-14E8A0B92FDF}" type="parTrans" cxnId="{AE8C1D5D-F464-4F74-B11A-5DE3976B9106}">
      <dgm:prSet/>
      <dgm:spPr/>
      <dgm:t>
        <a:bodyPr/>
        <a:lstStyle/>
        <a:p>
          <a:endParaRPr lang="en-GB"/>
        </a:p>
      </dgm:t>
    </dgm:pt>
    <dgm:pt modelId="{DBE568E3-1089-4668-BCAC-A1DA065306DE}" type="sibTrans" cxnId="{AE8C1D5D-F464-4F74-B11A-5DE3976B9106}">
      <dgm:prSet/>
      <dgm:spPr/>
      <dgm:t>
        <a:bodyPr/>
        <a:lstStyle/>
        <a:p>
          <a:endParaRPr lang="en-GB"/>
        </a:p>
      </dgm:t>
    </dgm:pt>
    <dgm:pt modelId="{55D0132D-C798-4443-A318-C50B615FD1F3}" type="pres">
      <dgm:prSet presAssocID="{856E4E60-F138-45C9-8BF3-C2A59836CA2D}" presName="cycle" presStyleCnt="0">
        <dgm:presLayoutVars>
          <dgm:dir/>
          <dgm:resizeHandles val="exact"/>
        </dgm:presLayoutVars>
      </dgm:prSet>
      <dgm:spPr/>
      <dgm:t>
        <a:bodyPr/>
        <a:lstStyle/>
        <a:p>
          <a:endParaRPr lang="en-GB"/>
        </a:p>
      </dgm:t>
    </dgm:pt>
    <dgm:pt modelId="{9E7C458E-FE81-4DB9-8B9E-0C638BF54BD3}" type="pres">
      <dgm:prSet presAssocID="{A84F2A06-9C8D-4B35-B70E-3FA16EB54926}" presName="dummy" presStyleCnt="0"/>
      <dgm:spPr/>
      <dgm:t>
        <a:bodyPr/>
        <a:lstStyle/>
        <a:p>
          <a:endParaRPr lang="en-GB"/>
        </a:p>
      </dgm:t>
    </dgm:pt>
    <dgm:pt modelId="{4CEB0F4B-15AB-4F62-9857-54E2CCD675B6}" type="pres">
      <dgm:prSet presAssocID="{A84F2A06-9C8D-4B35-B70E-3FA16EB54926}" presName="node" presStyleLbl="revTx" presStyleIdx="0" presStyleCnt="4">
        <dgm:presLayoutVars>
          <dgm:bulletEnabled val="1"/>
        </dgm:presLayoutVars>
      </dgm:prSet>
      <dgm:spPr/>
      <dgm:t>
        <a:bodyPr/>
        <a:lstStyle/>
        <a:p>
          <a:endParaRPr lang="en-GB"/>
        </a:p>
      </dgm:t>
    </dgm:pt>
    <dgm:pt modelId="{CBEEE042-BA6F-4FA6-A661-532A470C744E}" type="pres">
      <dgm:prSet presAssocID="{1DF9DA8E-D5A1-4845-8D11-C8958E42EDE2}" presName="sibTrans" presStyleLbl="node1" presStyleIdx="0" presStyleCnt="4"/>
      <dgm:spPr/>
      <dgm:t>
        <a:bodyPr/>
        <a:lstStyle/>
        <a:p>
          <a:endParaRPr lang="en-GB"/>
        </a:p>
      </dgm:t>
    </dgm:pt>
    <dgm:pt modelId="{42029049-B06C-4A4A-8DE9-BE91A87FDACC}" type="pres">
      <dgm:prSet presAssocID="{3D3C1AD6-2F03-4712-85F3-55532288AC02}" presName="dummy" presStyleCnt="0"/>
      <dgm:spPr/>
      <dgm:t>
        <a:bodyPr/>
        <a:lstStyle/>
        <a:p>
          <a:endParaRPr lang="en-GB"/>
        </a:p>
      </dgm:t>
    </dgm:pt>
    <dgm:pt modelId="{B6FBB8E4-5345-43A1-BB9B-C0A1B66D1170}" type="pres">
      <dgm:prSet presAssocID="{3D3C1AD6-2F03-4712-85F3-55532288AC02}" presName="node" presStyleLbl="revTx" presStyleIdx="1" presStyleCnt="4">
        <dgm:presLayoutVars>
          <dgm:bulletEnabled val="1"/>
        </dgm:presLayoutVars>
      </dgm:prSet>
      <dgm:spPr/>
      <dgm:t>
        <a:bodyPr/>
        <a:lstStyle/>
        <a:p>
          <a:endParaRPr lang="en-GB"/>
        </a:p>
      </dgm:t>
    </dgm:pt>
    <dgm:pt modelId="{715CB486-BAEA-47C0-9FB0-41A4E641A86B}" type="pres">
      <dgm:prSet presAssocID="{FF69DBE8-8DBA-4F71-B46A-5A9DF94A542F}" presName="sibTrans" presStyleLbl="node1" presStyleIdx="1" presStyleCnt="4"/>
      <dgm:spPr/>
      <dgm:t>
        <a:bodyPr/>
        <a:lstStyle/>
        <a:p>
          <a:endParaRPr lang="en-GB"/>
        </a:p>
      </dgm:t>
    </dgm:pt>
    <dgm:pt modelId="{466B130A-DDB1-4594-A5D5-DE595322F266}" type="pres">
      <dgm:prSet presAssocID="{D0AAB20C-9DCB-49FE-A14D-188B6D102103}" presName="dummy" presStyleCnt="0"/>
      <dgm:spPr/>
      <dgm:t>
        <a:bodyPr/>
        <a:lstStyle/>
        <a:p>
          <a:endParaRPr lang="en-GB"/>
        </a:p>
      </dgm:t>
    </dgm:pt>
    <dgm:pt modelId="{640E76D6-C178-4C37-B832-7A9342971CFE}" type="pres">
      <dgm:prSet presAssocID="{D0AAB20C-9DCB-49FE-A14D-188B6D102103}" presName="node" presStyleLbl="revTx" presStyleIdx="2" presStyleCnt="4">
        <dgm:presLayoutVars>
          <dgm:bulletEnabled val="1"/>
        </dgm:presLayoutVars>
      </dgm:prSet>
      <dgm:spPr/>
      <dgm:t>
        <a:bodyPr/>
        <a:lstStyle/>
        <a:p>
          <a:endParaRPr lang="en-GB"/>
        </a:p>
      </dgm:t>
    </dgm:pt>
    <dgm:pt modelId="{09857480-D038-491C-B2C4-4B7D6B956518}" type="pres">
      <dgm:prSet presAssocID="{73A9182A-8D7A-40DA-81B9-8C4379CD37A8}" presName="sibTrans" presStyleLbl="node1" presStyleIdx="2" presStyleCnt="4"/>
      <dgm:spPr/>
      <dgm:t>
        <a:bodyPr/>
        <a:lstStyle/>
        <a:p>
          <a:endParaRPr lang="en-GB"/>
        </a:p>
      </dgm:t>
    </dgm:pt>
    <dgm:pt modelId="{D228354B-F5A4-412A-A4B4-23651AA4C412}" type="pres">
      <dgm:prSet presAssocID="{A8F9A1E7-095D-4FA8-A108-9D36CDE2074D}" presName="dummy" presStyleCnt="0"/>
      <dgm:spPr/>
      <dgm:t>
        <a:bodyPr/>
        <a:lstStyle/>
        <a:p>
          <a:endParaRPr lang="en-GB"/>
        </a:p>
      </dgm:t>
    </dgm:pt>
    <dgm:pt modelId="{6C48E0F4-0BFF-433E-BBCB-6FA5F6529AB5}" type="pres">
      <dgm:prSet presAssocID="{A8F9A1E7-095D-4FA8-A108-9D36CDE2074D}" presName="node" presStyleLbl="revTx" presStyleIdx="3" presStyleCnt="4">
        <dgm:presLayoutVars>
          <dgm:bulletEnabled val="1"/>
        </dgm:presLayoutVars>
      </dgm:prSet>
      <dgm:spPr/>
      <dgm:t>
        <a:bodyPr/>
        <a:lstStyle/>
        <a:p>
          <a:endParaRPr lang="en-GB"/>
        </a:p>
      </dgm:t>
    </dgm:pt>
    <dgm:pt modelId="{306AC29E-93F6-4903-A4FF-77F300C82C68}" type="pres">
      <dgm:prSet presAssocID="{DBE568E3-1089-4668-BCAC-A1DA065306DE}" presName="sibTrans" presStyleLbl="node1" presStyleIdx="3" presStyleCnt="4"/>
      <dgm:spPr/>
      <dgm:t>
        <a:bodyPr/>
        <a:lstStyle/>
        <a:p>
          <a:endParaRPr lang="en-GB"/>
        </a:p>
      </dgm:t>
    </dgm:pt>
  </dgm:ptLst>
  <dgm:cxnLst>
    <dgm:cxn modelId="{8701DCE8-95B1-4325-B589-1015CE216D1E}" srcId="{856E4E60-F138-45C9-8BF3-C2A59836CA2D}" destId="{3D3C1AD6-2F03-4712-85F3-55532288AC02}" srcOrd="1" destOrd="0" parTransId="{9A97ACFF-69C6-4D38-9517-D7A9EB9D617D}" sibTransId="{FF69DBE8-8DBA-4F71-B46A-5A9DF94A542F}"/>
    <dgm:cxn modelId="{9AA23737-3BE1-40EC-9961-2D50E4F0D511}" type="presOf" srcId="{DBE568E3-1089-4668-BCAC-A1DA065306DE}" destId="{306AC29E-93F6-4903-A4FF-77F300C82C68}" srcOrd="0" destOrd="0" presId="urn:microsoft.com/office/officeart/2005/8/layout/cycle1"/>
    <dgm:cxn modelId="{00E69529-FD80-4FE9-9A1B-ECECFEC8296B}" type="presOf" srcId="{A8F9A1E7-095D-4FA8-A108-9D36CDE2074D}" destId="{6C48E0F4-0BFF-433E-BBCB-6FA5F6529AB5}" srcOrd="0" destOrd="0" presId="urn:microsoft.com/office/officeart/2005/8/layout/cycle1"/>
    <dgm:cxn modelId="{AE8C1D5D-F464-4F74-B11A-5DE3976B9106}" srcId="{856E4E60-F138-45C9-8BF3-C2A59836CA2D}" destId="{A8F9A1E7-095D-4FA8-A108-9D36CDE2074D}" srcOrd="3" destOrd="0" parTransId="{C9DC12BB-7AC8-4493-8EC9-14E8A0B92FDF}" sibTransId="{DBE568E3-1089-4668-BCAC-A1DA065306DE}"/>
    <dgm:cxn modelId="{AAE0C2E4-42D6-4C71-A275-1EA37F6648F4}" type="presOf" srcId="{3D3C1AD6-2F03-4712-85F3-55532288AC02}" destId="{B6FBB8E4-5345-43A1-BB9B-C0A1B66D1170}" srcOrd="0" destOrd="0" presId="urn:microsoft.com/office/officeart/2005/8/layout/cycle1"/>
    <dgm:cxn modelId="{AE252CED-A448-4B23-828B-A2801E95C7B1}" type="presOf" srcId="{73A9182A-8D7A-40DA-81B9-8C4379CD37A8}" destId="{09857480-D038-491C-B2C4-4B7D6B956518}" srcOrd="0" destOrd="0" presId="urn:microsoft.com/office/officeart/2005/8/layout/cycle1"/>
    <dgm:cxn modelId="{C0F7DCC4-BE17-47C3-AB34-F628B30DCC15}" type="presOf" srcId="{A84F2A06-9C8D-4B35-B70E-3FA16EB54926}" destId="{4CEB0F4B-15AB-4F62-9857-54E2CCD675B6}" srcOrd="0" destOrd="0" presId="urn:microsoft.com/office/officeart/2005/8/layout/cycle1"/>
    <dgm:cxn modelId="{3C890D71-F866-430C-B5F7-2A0C4D0161D8}" type="presOf" srcId="{FF69DBE8-8DBA-4F71-B46A-5A9DF94A542F}" destId="{715CB486-BAEA-47C0-9FB0-41A4E641A86B}" srcOrd="0" destOrd="0" presId="urn:microsoft.com/office/officeart/2005/8/layout/cycle1"/>
    <dgm:cxn modelId="{47DCA4DA-E76B-488B-8078-62861C8C7A68}" srcId="{856E4E60-F138-45C9-8BF3-C2A59836CA2D}" destId="{D0AAB20C-9DCB-49FE-A14D-188B6D102103}" srcOrd="2" destOrd="0" parTransId="{0E4F2CCF-50DE-4F2D-A160-D81848F16064}" sibTransId="{73A9182A-8D7A-40DA-81B9-8C4379CD37A8}"/>
    <dgm:cxn modelId="{C1E8A3F3-C6CF-4FEF-952B-F04DCBBC8F21}" type="presOf" srcId="{D0AAB20C-9DCB-49FE-A14D-188B6D102103}" destId="{640E76D6-C178-4C37-B832-7A9342971CFE}" srcOrd="0" destOrd="0" presId="urn:microsoft.com/office/officeart/2005/8/layout/cycle1"/>
    <dgm:cxn modelId="{D2A8560C-897D-4F59-9D71-B3C972F1629E}" srcId="{856E4E60-F138-45C9-8BF3-C2A59836CA2D}" destId="{A84F2A06-9C8D-4B35-B70E-3FA16EB54926}" srcOrd="0" destOrd="0" parTransId="{D74E5A2E-FF0E-4329-8444-F970F1363947}" sibTransId="{1DF9DA8E-D5A1-4845-8D11-C8958E42EDE2}"/>
    <dgm:cxn modelId="{37F1004C-1358-4ED1-B2AA-2C2200E71A40}" type="presOf" srcId="{856E4E60-F138-45C9-8BF3-C2A59836CA2D}" destId="{55D0132D-C798-4443-A318-C50B615FD1F3}" srcOrd="0" destOrd="0" presId="urn:microsoft.com/office/officeart/2005/8/layout/cycle1"/>
    <dgm:cxn modelId="{C475E4DD-28B9-4447-8ACD-76A577F7ABE4}" type="presOf" srcId="{1DF9DA8E-D5A1-4845-8D11-C8958E42EDE2}" destId="{CBEEE042-BA6F-4FA6-A661-532A470C744E}" srcOrd="0" destOrd="0" presId="urn:microsoft.com/office/officeart/2005/8/layout/cycle1"/>
    <dgm:cxn modelId="{58836129-8BE5-4516-AE17-FA63DD288C31}" type="presParOf" srcId="{55D0132D-C798-4443-A318-C50B615FD1F3}" destId="{9E7C458E-FE81-4DB9-8B9E-0C638BF54BD3}" srcOrd="0" destOrd="0" presId="urn:microsoft.com/office/officeart/2005/8/layout/cycle1"/>
    <dgm:cxn modelId="{3B3EBCA8-A1AB-483D-A3E6-3FEA1E55C6D4}" type="presParOf" srcId="{55D0132D-C798-4443-A318-C50B615FD1F3}" destId="{4CEB0F4B-15AB-4F62-9857-54E2CCD675B6}" srcOrd="1" destOrd="0" presId="urn:microsoft.com/office/officeart/2005/8/layout/cycle1"/>
    <dgm:cxn modelId="{B7EB67F0-2FE2-474C-9FD6-491BF9A18DD9}" type="presParOf" srcId="{55D0132D-C798-4443-A318-C50B615FD1F3}" destId="{CBEEE042-BA6F-4FA6-A661-532A470C744E}" srcOrd="2" destOrd="0" presId="urn:microsoft.com/office/officeart/2005/8/layout/cycle1"/>
    <dgm:cxn modelId="{A8163253-55FA-46E5-AAE6-C991C6C72373}" type="presParOf" srcId="{55D0132D-C798-4443-A318-C50B615FD1F3}" destId="{42029049-B06C-4A4A-8DE9-BE91A87FDACC}" srcOrd="3" destOrd="0" presId="urn:microsoft.com/office/officeart/2005/8/layout/cycle1"/>
    <dgm:cxn modelId="{0955EC47-0DC9-4F69-9FB9-574370526B5A}" type="presParOf" srcId="{55D0132D-C798-4443-A318-C50B615FD1F3}" destId="{B6FBB8E4-5345-43A1-BB9B-C0A1B66D1170}" srcOrd="4" destOrd="0" presId="urn:microsoft.com/office/officeart/2005/8/layout/cycle1"/>
    <dgm:cxn modelId="{608711C9-14F1-4B56-AB6E-D50BBB5EA76C}" type="presParOf" srcId="{55D0132D-C798-4443-A318-C50B615FD1F3}" destId="{715CB486-BAEA-47C0-9FB0-41A4E641A86B}" srcOrd="5" destOrd="0" presId="urn:microsoft.com/office/officeart/2005/8/layout/cycle1"/>
    <dgm:cxn modelId="{751778DF-6C87-4BBB-9E74-EBDDC085534E}" type="presParOf" srcId="{55D0132D-C798-4443-A318-C50B615FD1F3}" destId="{466B130A-DDB1-4594-A5D5-DE595322F266}" srcOrd="6" destOrd="0" presId="urn:microsoft.com/office/officeart/2005/8/layout/cycle1"/>
    <dgm:cxn modelId="{6C966E5B-061F-499B-A57F-71AED945B220}" type="presParOf" srcId="{55D0132D-C798-4443-A318-C50B615FD1F3}" destId="{640E76D6-C178-4C37-B832-7A9342971CFE}" srcOrd="7" destOrd="0" presId="urn:microsoft.com/office/officeart/2005/8/layout/cycle1"/>
    <dgm:cxn modelId="{4806D3A3-DA7B-45BB-8180-16AB1327A657}" type="presParOf" srcId="{55D0132D-C798-4443-A318-C50B615FD1F3}" destId="{09857480-D038-491C-B2C4-4B7D6B956518}" srcOrd="8" destOrd="0" presId="urn:microsoft.com/office/officeart/2005/8/layout/cycle1"/>
    <dgm:cxn modelId="{F3526823-F137-4880-9549-59477D5808AE}" type="presParOf" srcId="{55D0132D-C798-4443-A318-C50B615FD1F3}" destId="{D228354B-F5A4-412A-A4B4-23651AA4C412}" srcOrd="9" destOrd="0" presId="urn:microsoft.com/office/officeart/2005/8/layout/cycle1"/>
    <dgm:cxn modelId="{4171A785-5C0B-4819-984E-1865254BC27B}" type="presParOf" srcId="{55D0132D-C798-4443-A318-C50B615FD1F3}" destId="{6C48E0F4-0BFF-433E-BBCB-6FA5F6529AB5}" srcOrd="10" destOrd="0" presId="urn:microsoft.com/office/officeart/2005/8/layout/cycle1"/>
    <dgm:cxn modelId="{71888400-ECB5-4A5B-90FE-0B8B66C1AFDC}" type="presParOf" srcId="{55D0132D-C798-4443-A318-C50B615FD1F3}" destId="{306AC29E-93F6-4903-A4FF-77F300C82C68}" srcOrd="11" destOrd="0" presId="urn:microsoft.com/office/officeart/2005/8/layout/cycle1"/>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3C3999-5F9D-4B16-B3A1-60082660A4E8}" type="doc">
      <dgm:prSet loTypeId="urn:microsoft.com/office/officeart/2005/8/layout/radial6" loCatId="cycle" qsTypeId="urn:microsoft.com/office/officeart/2005/8/quickstyle/simple1" qsCatId="simple" csTypeId="urn:microsoft.com/office/officeart/2005/8/colors/accent6_1" csCatId="accent6" phldr="1"/>
      <dgm:spPr/>
      <dgm:t>
        <a:bodyPr/>
        <a:lstStyle/>
        <a:p>
          <a:endParaRPr lang="en-GB"/>
        </a:p>
      </dgm:t>
    </dgm:pt>
    <dgm:pt modelId="{D0FE2928-67E5-464A-B30E-ED9527ADDBA2}">
      <dgm:prSet phldrT="[Text]" custT="1">
        <dgm:style>
          <a:lnRef idx="2">
            <a:schemeClr val="dk1"/>
          </a:lnRef>
          <a:fillRef idx="1">
            <a:schemeClr val="lt1"/>
          </a:fillRef>
          <a:effectRef idx="0">
            <a:schemeClr val="dk1"/>
          </a:effectRef>
          <a:fontRef idx="minor">
            <a:schemeClr val="dk1"/>
          </a:fontRef>
        </dgm:style>
      </dgm:prSet>
      <dgm:spPr>
        <a:ln>
          <a:solidFill>
            <a:schemeClr val="accent1"/>
          </a:solidFill>
        </a:ln>
      </dgm:spPr>
      <dgm:t>
        <a:bodyPr/>
        <a:lstStyle/>
        <a:p>
          <a:r>
            <a:rPr lang="en-GB" sz="1200" dirty="0" smtClean="0"/>
            <a:t>17.5%</a:t>
          </a:r>
          <a:endParaRPr lang="en-GB" sz="1200" dirty="0"/>
        </a:p>
      </dgm:t>
    </dgm:pt>
    <dgm:pt modelId="{DF399D84-8872-4D66-A8DD-BFB091A2C9AA}" type="parTrans" cxnId="{245EA882-4AE2-489E-929B-630798659767}">
      <dgm:prSet/>
      <dgm:spPr/>
      <dgm:t>
        <a:bodyPr/>
        <a:lstStyle/>
        <a:p>
          <a:endParaRPr lang="en-GB" sz="1050"/>
        </a:p>
      </dgm:t>
    </dgm:pt>
    <dgm:pt modelId="{56BCA8D8-8678-4305-A10A-C4BA793DFF0D}" type="sibTrans" cxnId="{245EA882-4AE2-489E-929B-630798659767}">
      <dgm:prSet/>
      <dgm:spPr>
        <a:solidFill>
          <a:schemeClr val="accent1"/>
        </a:solidFill>
      </dgm:spPr>
      <dgm:t>
        <a:bodyPr/>
        <a:lstStyle/>
        <a:p>
          <a:endParaRPr lang="en-GB" sz="1050"/>
        </a:p>
      </dgm:t>
    </dgm:pt>
    <dgm:pt modelId="{61E85F49-ABD8-4EA4-952E-598CD26F8C52}">
      <dgm:prSet phldrT="[Text]" custT="1">
        <dgm:style>
          <a:lnRef idx="2">
            <a:schemeClr val="dk1"/>
          </a:lnRef>
          <a:fillRef idx="1">
            <a:schemeClr val="lt1"/>
          </a:fillRef>
          <a:effectRef idx="0">
            <a:schemeClr val="dk1"/>
          </a:effectRef>
          <a:fontRef idx="minor">
            <a:schemeClr val="dk1"/>
          </a:fontRef>
        </dgm:style>
      </dgm:prSet>
      <dgm:spPr>
        <a:ln>
          <a:solidFill>
            <a:schemeClr val="accent1"/>
          </a:solidFill>
        </a:ln>
      </dgm:spPr>
      <dgm:t>
        <a:bodyPr/>
        <a:lstStyle/>
        <a:p>
          <a:r>
            <a:rPr lang="en-GB" sz="1200" dirty="0" smtClean="0"/>
            <a:t>24.2%</a:t>
          </a:r>
          <a:endParaRPr lang="en-GB" sz="1200" dirty="0"/>
        </a:p>
      </dgm:t>
    </dgm:pt>
    <dgm:pt modelId="{61D71CD2-D700-4D23-86DA-88D4C2A8995D}" type="parTrans" cxnId="{4DA94095-ABF8-4700-95B7-FF6D4A92BB5E}">
      <dgm:prSet/>
      <dgm:spPr/>
      <dgm:t>
        <a:bodyPr/>
        <a:lstStyle/>
        <a:p>
          <a:endParaRPr lang="en-GB" sz="1050"/>
        </a:p>
      </dgm:t>
    </dgm:pt>
    <dgm:pt modelId="{AF3D03DD-739D-412A-B88B-51F207174661}" type="sibTrans" cxnId="{4DA94095-ABF8-4700-95B7-FF6D4A92BB5E}">
      <dgm:prSet/>
      <dgm:spPr>
        <a:solidFill>
          <a:schemeClr val="accent1"/>
        </a:solidFill>
      </dgm:spPr>
      <dgm:t>
        <a:bodyPr/>
        <a:lstStyle/>
        <a:p>
          <a:endParaRPr lang="en-GB" sz="1050"/>
        </a:p>
      </dgm:t>
    </dgm:pt>
    <dgm:pt modelId="{48AB1D1F-64ED-4BDD-9828-AE6E0277181A}">
      <dgm:prSet phldrT="[Text]" custT="1">
        <dgm:style>
          <a:lnRef idx="2">
            <a:schemeClr val="dk1"/>
          </a:lnRef>
          <a:fillRef idx="1">
            <a:schemeClr val="lt1"/>
          </a:fillRef>
          <a:effectRef idx="0">
            <a:schemeClr val="dk1"/>
          </a:effectRef>
          <a:fontRef idx="minor">
            <a:schemeClr val="dk1"/>
          </a:fontRef>
        </dgm:style>
      </dgm:prSet>
      <dgm:spPr>
        <a:ln>
          <a:solidFill>
            <a:schemeClr val="accent1"/>
          </a:solidFill>
        </a:ln>
      </dgm:spPr>
      <dgm:t>
        <a:bodyPr/>
        <a:lstStyle/>
        <a:p>
          <a:r>
            <a:rPr lang="en-GB" sz="1200" dirty="0" smtClean="0"/>
            <a:t>58.3%</a:t>
          </a:r>
          <a:endParaRPr lang="en-GB" sz="1200" dirty="0"/>
        </a:p>
      </dgm:t>
    </dgm:pt>
    <dgm:pt modelId="{1C0064DC-3B56-4775-AF46-D200842EE38C}" type="parTrans" cxnId="{CC5BBEF3-06CC-49B9-AFBF-299D305E2A0C}">
      <dgm:prSet/>
      <dgm:spPr/>
      <dgm:t>
        <a:bodyPr/>
        <a:lstStyle/>
        <a:p>
          <a:endParaRPr lang="en-GB" sz="1050"/>
        </a:p>
      </dgm:t>
    </dgm:pt>
    <dgm:pt modelId="{C3C7DC35-7FFA-4707-8678-2225B0CAE569}" type="sibTrans" cxnId="{CC5BBEF3-06CC-49B9-AFBF-299D305E2A0C}">
      <dgm:prSet/>
      <dgm:spPr>
        <a:solidFill>
          <a:schemeClr val="accent1"/>
        </a:solidFill>
      </dgm:spPr>
      <dgm:t>
        <a:bodyPr/>
        <a:lstStyle/>
        <a:p>
          <a:endParaRPr lang="en-GB" sz="1050"/>
        </a:p>
      </dgm:t>
    </dgm:pt>
    <dgm:pt modelId="{1E8560F0-6AEB-48A1-AD3B-5458098FEC06}">
      <dgm:prSet phldrT="[Text]" custT="1">
        <dgm:style>
          <a:lnRef idx="2">
            <a:schemeClr val="dk1"/>
          </a:lnRef>
          <a:fillRef idx="1">
            <a:schemeClr val="lt1"/>
          </a:fillRef>
          <a:effectRef idx="0">
            <a:schemeClr val="dk1"/>
          </a:effectRef>
          <a:fontRef idx="minor">
            <a:schemeClr val="dk1"/>
          </a:fontRef>
        </dgm:style>
      </dgm:prSet>
      <dgm:spPr>
        <a:ln>
          <a:noFill/>
        </a:ln>
      </dgm:spPr>
      <dgm:t>
        <a:bodyPr/>
        <a:lstStyle/>
        <a:p>
          <a:r>
            <a:rPr lang="en-GB" sz="1400" b="1" dirty="0" smtClean="0"/>
            <a:t>Year</a:t>
          </a:r>
        </a:p>
        <a:p>
          <a:r>
            <a:rPr lang="en-GB" sz="1400" b="1" dirty="0" smtClean="0"/>
            <a:t>2012</a:t>
          </a:r>
          <a:endParaRPr lang="en-GB" sz="1400" b="1" dirty="0"/>
        </a:p>
      </dgm:t>
    </dgm:pt>
    <dgm:pt modelId="{9026F2C2-724D-41D6-81EE-9253094A3925}" type="sibTrans" cxnId="{E5BC5A3E-7D17-4B80-A089-A1CCEAF9B6F7}">
      <dgm:prSet/>
      <dgm:spPr/>
      <dgm:t>
        <a:bodyPr/>
        <a:lstStyle/>
        <a:p>
          <a:endParaRPr lang="en-GB" sz="1050"/>
        </a:p>
      </dgm:t>
    </dgm:pt>
    <dgm:pt modelId="{7624EB38-643D-4DD2-AF15-EDB863F5840D}" type="parTrans" cxnId="{E5BC5A3E-7D17-4B80-A089-A1CCEAF9B6F7}">
      <dgm:prSet/>
      <dgm:spPr/>
      <dgm:t>
        <a:bodyPr/>
        <a:lstStyle/>
        <a:p>
          <a:endParaRPr lang="en-GB" sz="1050"/>
        </a:p>
      </dgm:t>
    </dgm:pt>
    <dgm:pt modelId="{1D02646B-96B0-4907-9A96-CC3E961AF4BB}" type="pres">
      <dgm:prSet presAssocID="{D23C3999-5F9D-4B16-B3A1-60082660A4E8}" presName="Name0" presStyleCnt="0">
        <dgm:presLayoutVars>
          <dgm:chMax val="1"/>
          <dgm:dir/>
          <dgm:animLvl val="ctr"/>
          <dgm:resizeHandles val="exact"/>
        </dgm:presLayoutVars>
      </dgm:prSet>
      <dgm:spPr/>
      <dgm:t>
        <a:bodyPr/>
        <a:lstStyle/>
        <a:p>
          <a:endParaRPr lang="en-GB"/>
        </a:p>
      </dgm:t>
    </dgm:pt>
    <dgm:pt modelId="{317AC6B0-DBFE-43BC-9AB6-F28D74233233}" type="pres">
      <dgm:prSet presAssocID="{1E8560F0-6AEB-48A1-AD3B-5458098FEC06}" presName="centerShape" presStyleLbl="node0" presStyleIdx="0" presStyleCnt="1" custScaleX="85589" custScaleY="74891" custLinFactNeighborY="-1804"/>
      <dgm:spPr/>
      <dgm:t>
        <a:bodyPr/>
        <a:lstStyle/>
        <a:p>
          <a:endParaRPr lang="en-GB"/>
        </a:p>
      </dgm:t>
    </dgm:pt>
    <dgm:pt modelId="{1E208960-3486-4780-8C4A-2ECB8E2F7E2F}" type="pres">
      <dgm:prSet presAssocID="{D0FE2928-67E5-464A-B30E-ED9527ADDBA2}" presName="node" presStyleLbl="node1" presStyleIdx="0" presStyleCnt="3" custScaleX="129912" custScaleY="119081">
        <dgm:presLayoutVars>
          <dgm:bulletEnabled val="1"/>
        </dgm:presLayoutVars>
      </dgm:prSet>
      <dgm:spPr/>
      <dgm:t>
        <a:bodyPr/>
        <a:lstStyle/>
        <a:p>
          <a:endParaRPr lang="en-GB"/>
        </a:p>
      </dgm:t>
    </dgm:pt>
    <dgm:pt modelId="{DBF1FB32-8D34-4A6F-8864-10FFC66BDC4B}" type="pres">
      <dgm:prSet presAssocID="{D0FE2928-67E5-464A-B30E-ED9527ADDBA2}" presName="dummy" presStyleCnt="0"/>
      <dgm:spPr/>
    </dgm:pt>
    <dgm:pt modelId="{BB9116EA-CFCC-4BA3-809C-665074335F20}" type="pres">
      <dgm:prSet presAssocID="{56BCA8D8-8678-4305-A10A-C4BA793DFF0D}" presName="sibTrans" presStyleLbl="sibTrans2D1" presStyleIdx="0" presStyleCnt="3"/>
      <dgm:spPr/>
      <dgm:t>
        <a:bodyPr/>
        <a:lstStyle/>
        <a:p>
          <a:endParaRPr lang="en-GB"/>
        </a:p>
      </dgm:t>
    </dgm:pt>
    <dgm:pt modelId="{4538B11E-FFAA-4CCB-9B63-0E2037AE640A}" type="pres">
      <dgm:prSet presAssocID="{61E85F49-ABD8-4EA4-952E-598CD26F8C52}" presName="node" presStyleLbl="node1" presStyleIdx="1" presStyleCnt="3" custScaleX="129912" custScaleY="119081" custRadScaleRad="119216" custRadScaleInc="-56569">
        <dgm:presLayoutVars>
          <dgm:bulletEnabled val="1"/>
        </dgm:presLayoutVars>
      </dgm:prSet>
      <dgm:spPr/>
      <dgm:t>
        <a:bodyPr/>
        <a:lstStyle/>
        <a:p>
          <a:endParaRPr lang="en-GB"/>
        </a:p>
      </dgm:t>
    </dgm:pt>
    <dgm:pt modelId="{8F5B5152-B46C-4461-8EF4-49DEB5C43EDB}" type="pres">
      <dgm:prSet presAssocID="{61E85F49-ABD8-4EA4-952E-598CD26F8C52}" presName="dummy" presStyleCnt="0"/>
      <dgm:spPr/>
    </dgm:pt>
    <dgm:pt modelId="{D5758425-B0AD-4DA4-BA9D-504D420C528E}" type="pres">
      <dgm:prSet presAssocID="{AF3D03DD-739D-412A-B88B-51F207174661}" presName="sibTrans" presStyleLbl="sibTrans2D1" presStyleIdx="1" presStyleCnt="3" custAng="0" custScaleX="101155" custScaleY="141702" custLinFactNeighborX="595" custLinFactNeighborY="-4944"/>
      <dgm:spPr/>
      <dgm:t>
        <a:bodyPr/>
        <a:lstStyle/>
        <a:p>
          <a:endParaRPr lang="en-GB"/>
        </a:p>
      </dgm:t>
    </dgm:pt>
    <dgm:pt modelId="{A6F5D9C0-4072-4208-B2E5-994D78F3FF37}" type="pres">
      <dgm:prSet presAssocID="{48AB1D1F-64ED-4BDD-9828-AE6E0277181A}" presName="node" presStyleLbl="node1" presStyleIdx="2" presStyleCnt="3" custScaleX="129912" custScaleY="119081" custRadScaleRad="116299" custRadScaleInc="55959">
        <dgm:presLayoutVars>
          <dgm:bulletEnabled val="1"/>
        </dgm:presLayoutVars>
      </dgm:prSet>
      <dgm:spPr/>
      <dgm:t>
        <a:bodyPr/>
        <a:lstStyle/>
        <a:p>
          <a:endParaRPr lang="en-GB"/>
        </a:p>
      </dgm:t>
    </dgm:pt>
    <dgm:pt modelId="{71BA76A4-F8A9-4184-9BE4-EF06D9FA9AE3}" type="pres">
      <dgm:prSet presAssocID="{48AB1D1F-64ED-4BDD-9828-AE6E0277181A}" presName="dummy" presStyleCnt="0"/>
      <dgm:spPr/>
    </dgm:pt>
    <dgm:pt modelId="{076BA158-1DAC-4C1A-9D7C-A36B14E01034}" type="pres">
      <dgm:prSet presAssocID="{C3C7DC35-7FFA-4707-8678-2225B0CAE569}" presName="sibTrans" presStyleLbl="sibTrans2D1" presStyleIdx="2" presStyleCnt="3"/>
      <dgm:spPr/>
      <dgm:t>
        <a:bodyPr/>
        <a:lstStyle/>
        <a:p>
          <a:endParaRPr lang="en-GB"/>
        </a:p>
      </dgm:t>
    </dgm:pt>
  </dgm:ptLst>
  <dgm:cxnLst>
    <dgm:cxn modelId="{AFD84EDC-D784-444D-ABAF-82E5960093E2}" type="presOf" srcId="{48AB1D1F-64ED-4BDD-9828-AE6E0277181A}" destId="{A6F5D9C0-4072-4208-B2E5-994D78F3FF37}" srcOrd="0" destOrd="0" presId="urn:microsoft.com/office/officeart/2005/8/layout/radial6"/>
    <dgm:cxn modelId="{61F91E0D-1C9E-4EA7-AA51-283AD2368D94}" type="presOf" srcId="{AF3D03DD-739D-412A-B88B-51F207174661}" destId="{D5758425-B0AD-4DA4-BA9D-504D420C528E}" srcOrd="0" destOrd="0" presId="urn:microsoft.com/office/officeart/2005/8/layout/radial6"/>
    <dgm:cxn modelId="{E5BC5A3E-7D17-4B80-A089-A1CCEAF9B6F7}" srcId="{D23C3999-5F9D-4B16-B3A1-60082660A4E8}" destId="{1E8560F0-6AEB-48A1-AD3B-5458098FEC06}" srcOrd="0" destOrd="0" parTransId="{7624EB38-643D-4DD2-AF15-EDB863F5840D}" sibTransId="{9026F2C2-724D-41D6-81EE-9253094A3925}"/>
    <dgm:cxn modelId="{29882BDE-4CAF-43F0-BE6A-73EF277A4EE7}" type="presOf" srcId="{D23C3999-5F9D-4B16-B3A1-60082660A4E8}" destId="{1D02646B-96B0-4907-9A96-CC3E961AF4BB}" srcOrd="0" destOrd="0" presId="urn:microsoft.com/office/officeart/2005/8/layout/radial6"/>
    <dgm:cxn modelId="{245EA882-4AE2-489E-929B-630798659767}" srcId="{1E8560F0-6AEB-48A1-AD3B-5458098FEC06}" destId="{D0FE2928-67E5-464A-B30E-ED9527ADDBA2}" srcOrd="0" destOrd="0" parTransId="{DF399D84-8872-4D66-A8DD-BFB091A2C9AA}" sibTransId="{56BCA8D8-8678-4305-A10A-C4BA793DFF0D}"/>
    <dgm:cxn modelId="{CC5BBEF3-06CC-49B9-AFBF-299D305E2A0C}" srcId="{1E8560F0-6AEB-48A1-AD3B-5458098FEC06}" destId="{48AB1D1F-64ED-4BDD-9828-AE6E0277181A}" srcOrd="2" destOrd="0" parTransId="{1C0064DC-3B56-4775-AF46-D200842EE38C}" sibTransId="{C3C7DC35-7FFA-4707-8678-2225B0CAE569}"/>
    <dgm:cxn modelId="{9DB18003-3835-48D1-A007-75A6254AC707}" type="presOf" srcId="{D0FE2928-67E5-464A-B30E-ED9527ADDBA2}" destId="{1E208960-3486-4780-8C4A-2ECB8E2F7E2F}" srcOrd="0" destOrd="0" presId="urn:microsoft.com/office/officeart/2005/8/layout/radial6"/>
    <dgm:cxn modelId="{421587B5-D435-465F-8E85-A9C481896ACA}" type="presOf" srcId="{61E85F49-ABD8-4EA4-952E-598CD26F8C52}" destId="{4538B11E-FFAA-4CCB-9B63-0E2037AE640A}" srcOrd="0" destOrd="0" presId="urn:microsoft.com/office/officeart/2005/8/layout/radial6"/>
    <dgm:cxn modelId="{BF478C03-AA4F-4AF5-9128-CB1D332DE7B7}" type="presOf" srcId="{1E8560F0-6AEB-48A1-AD3B-5458098FEC06}" destId="{317AC6B0-DBFE-43BC-9AB6-F28D74233233}" srcOrd="0" destOrd="0" presId="urn:microsoft.com/office/officeart/2005/8/layout/radial6"/>
    <dgm:cxn modelId="{C29781CC-A03E-4539-AB28-A32B0F0F67DC}" type="presOf" srcId="{56BCA8D8-8678-4305-A10A-C4BA793DFF0D}" destId="{BB9116EA-CFCC-4BA3-809C-665074335F20}" srcOrd="0" destOrd="0" presId="urn:microsoft.com/office/officeart/2005/8/layout/radial6"/>
    <dgm:cxn modelId="{6F3ECE0E-666A-487A-B5A0-FC05298977B7}" type="presOf" srcId="{C3C7DC35-7FFA-4707-8678-2225B0CAE569}" destId="{076BA158-1DAC-4C1A-9D7C-A36B14E01034}" srcOrd="0" destOrd="0" presId="urn:microsoft.com/office/officeart/2005/8/layout/radial6"/>
    <dgm:cxn modelId="{4DA94095-ABF8-4700-95B7-FF6D4A92BB5E}" srcId="{1E8560F0-6AEB-48A1-AD3B-5458098FEC06}" destId="{61E85F49-ABD8-4EA4-952E-598CD26F8C52}" srcOrd="1" destOrd="0" parTransId="{61D71CD2-D700-4D23-86DA-88D4C2A8995D}" sibTransId="{AF3D03DD-739D-412A-B88B-51F207174661}"/>
    <dgm:cxn modelId="{611A890E-7E94-4F27-8EFD-5F0812498EB7}" type="presParOf" srcId="{1D02646B-96B0-4907-9A96-CC3E961AF4BB}" destId="{317AC6B0-DBFE-43BC-9AB6-F28D74233233}" srcOrd="0" destOrd="0" presId="urn:microsoft.com/office/officeart/2005/8/layout/radial6"/>
    <dgm:cxn modelId="{2B7FD238-DDDD-4497-808A-DAC35827E1A9}" type="presParOf" srcId="{1D02646B-96B0-4907-9A96-CC3E961AF4BB}" destId="{1E208960-3486-4780-8C4A-2ECB8E2F7E2F}" srcOrd="1" destOrd="0" presId="urn:microsoft.com/office/officeart/2005/8/layout/radial6"/>
    <dgm:cxn modelId="{A2A1BD54-9A0D-48C5-9AA6-6FEFDD7CADFA}" type="presParOf" srcId="{1D02646B-96B0-4907-9A96-CC3E961AF4BB}" destId="{DBF1FB32-8D34-4A6F-8864-10FFC66BDC4B}" srcOrd="2" destOrd="0" presId="urn:microsoft.com/office/officeart/2005/8/layout/radial6"/>
    <dgm:cxn modelId="{584D6F3B-54CD-4347-A402-0C3B1AC2F25D}" type="presParOf" srcId="{1D02646B-96B0-4907-9A96-CC3E961AF4BB}" destId="{BB9116EA-CFCC-4BA3-809C-665074335F20}" srcOrd="3" destOrd="0" presId="urn:microsoft.com/office/officeart/2005/8/layout/radial6"/>
    <dgm:cxn modelId="{7F1367AD-E903-498C-9423-1B0E108C8A0F}" type="presParOf" srcId="{1D02646B-96B0-4907-9A96-CC3E961AF4BB}" destId="{4538B11E-FFAA-4CCB-9B63-0E2037AE640A}" srcOrd="4" destOrd="0" presId="urn:microsoft.com/office/officeart/2005/8/layout/radial6"/>
    <dgm:cxn modelId="{E56CA580-E684-4154-9E13-DD6D18B273A1}" type="presParOf" srcId="{1D02646B-96B0-4907-9A96-CC3E961AF4BB}" destId="{8F5B5152-B46C-4461-8EF4-49DEB5C43EDB}" srcOrd="5" destOrd="0" presId="urn:microsoft.com/office/officeart/2005/8/layout/radial6"/>
    <dgm:cxn modelId="{2FCB260E-8312-47CB-AB43-CCC4495F3C5E}" type="presParOf" srcId="{1D02646B-96B0-4907-9A96-CC3E961AF4BB}" destId="{D5758425-B0AD-4DA4-BA9D-504D420C528E}" srcOrd="6" destOrd="0" presId="urn:microsoft.com/office/officeart/2005/8/layout/radial6"/>
    <dgm:cxn modelId="{5A077CCB-6325-48B1-84FB-CC698C841A13}" type="presParOf" srcId="{1D02646B-96B0-4907-9A96-CC3E961AF4BB}" destId="{A6F5D9C0-4072-4208-B2E5-994D78F3FF37}" srcOrd="7" destOrd="0" presId="urn:microsoft.com/office/officeart/2005/8/layout/radial6"/>
    <dgm:cxn modelId="{BD1DDD68-12EA-4F9F-805B-470E372F6BC3}" type="presParOf" srcId="{1D02646B-96B0-4907-9A96-CC3E961AF4BB}" destId="{71BA76A4-F8A9-4184-9BE4-EF06D9FA9AE3}" srcOrd="8" destOrd="0" presId="urn:microsoft.com/office/officeart/2005/8/layout/radial6"/>
    <dgm:cxn modelId="{C9720953-1CD1-4E20-A7C1-C6FED6CEF907}" type="presParOf" srcId="{1D02646B-96B0-4907-9A96-CC3E961AF4BB}" destId="{076BA158-1DAC-4C1A-9D7C-A36B14E01034}" srcOrd="9" destOrd="0" presId="urn:microsoft.com/office/officeart/2005/8/layout/radial6"/>
  </dgm:cxnLst>
  <dgm:bg/>
  <dgm:whole>
    <a:ln>
      <a:noFill/>
    </a:ln>
  </dgm:whole>
  <dgm:extLst>
    <a:ext uri="http://schemas.microsoft.com/office/drawing/2008/diagram">
      <dsp:dataModelExt xmlns:dsp="http://schemas.microsoft.com/office/drawing/2008/diagram" relId="rId2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3C3999-5F9D-4B16-B3A1-60082660A4E8}" type="doc">
      <dgm:prSet loTypeId="urn:microsoft.com/office/officeart/2005/8/layout/radial6" loCatId="cycle" qsTypeId="urn:microsoft.com/office/officeart/2005/8/quickstyle/simple1" qsCatId="simple" csTypeId="urn:microsoft.com/office/officeart/2005/8/colors/accent6_1" csCatId="accent6" phldr="1"/>
      <dgm:spPr/>
      <dgm:t>
        <a:bodyPr/>
        <a:lstStyle/>
        <a:p>
          <a:endParaRPr lang="en-GB"/>
        </a:p>
      </dgm:t>
    </dgm:pt>
    <dgm:pt modelId="{D0FE2928-67E5-464A-B30E-ED9527ADDBA2}">
      <dgm:prSet phldrT="[Text]" custT="1">
        <dgm:style>
          <a:lnRef idx="2">
            <a:schemeClr val="dk1"/>
          </a:lnRef>
          <a:fillRef idx="1">
            <a:schemeClr val="lt1"/>
          </a:fillRef>
          <a:effectRef idx="0">
            <a:schemeClr val="dk1"/>
          </a:effectRef>
          <a:fontRef idx="minor">
            <a:schemeClr val="dk1"/>
          </a:fontRef>
        </dgm:style>
      </dgm:prSet>
      <dgm:spPr>
        <a:ln>
          <a:solidFill>
            <a:schemeClr val="accent1"/>
          </a:solidFill>
        </a:ln>
      </dgm:spPr>
      <dgm:t>
        <a:bodyPr/>
        <a:lstStyle/>
        <a:p>
          <a:r>
            <a:rPr lang="en-GB" sz="1200" dirty="0" smtClean="0"/>
            <a:t>17.5%</a:t>
          </a:r>
          <a:endParaRPr lang="en-GB" sz="1200" dirty="0"/>
        </a:p>
      </dgm:t>
    </dgm:pt>
    <dgm:pt modelId="{DF399D84-8872-4D66-A8DD-BFB091A2C9AA}" type="parTrans" cxnId="{245EA882-4AE2-489E-929B-630798659767}">
      <dgm:prSet/>
      <dgm:spPr/>
      <dgm:t>
        <a:bodyPr/>
        <a:lstStyle/>
        <a:p>
          <a:endParaRPr lang="en-GB" sz="1050"/>
        </a:p>
      </dgm:t>
    </dgm:pt>
    <dgm:pt modelId="{56BCA8D8-8678-4305-A10A-C4BA793DFF0D}" type="sibTrans" cxnId="{245EA882-4AE2-489E-929B-630798659767}">
      <dgm:prSet/>
      <dgm:spPr>
        <a:solidFill>
          <a:schemeClr val="accent1"/>
        </a:solidFill>
      </dgm:spPr>
      <dgm:t>
        <a:bodyPr/>
        <a:lstStyle/>
        <a:p>
          <a:endParaRPr lang="en-GB" sz="1050"/>
        </a:p>
      </dgm:t>
    </dgm:pt>
    <dgm:pt modelId="{61E85F49-ABD8-4EA4-952E-598CD26F8C52}">
      <dgm:prSet phldrT="[Text]" custT="1">
        <dgm:style>
          <a:lnRef idx="2">
            <a:schemeClr val="dk1"/>
          </a:lnRef>
          <a:fillRef idx="1">
            <a:schemeClr val="lt1"/>
          </a:fillRef>
          <a:effectRef idx="0">
            <a:schemeClr val="dk1"/>
          </a:effectRef>
          <a:fontRef idx="minor">
            <a:schemeClr val="dk1"/>
          </a:fontRef>
        </dgm:style>
      </dgm:prSet>
      <dgm:spPr>
        <a:ln>
          <a:solidFill>
            <a:schemeClr val="accent1"/>
          </a:solidFill>
        </a:ln>
      </dgm:spPr>
      <dgm:t>
        <a:bodyPr/>
        <a:lstStyle/>
        <a:p>
          <a:r>
            <a:rPr lang="en-GB" sz="1200" dirty="0" smtClean="0"/>
            <a:t>24.2%</a:t>
          </a:r>
          <a:endParaRPr lang="en-GB" sz="1200" dirty="0"/>
        </a:p>
      </dgm:t>
    </dgm:pt>
    <dgm:pt modelId="{61D71CD2-D700-4D23-86DA-88D4C2A8995D}" type="parTrans" cxnId="{4DA94095-ABF8-4700-95B7-FF6D4A92BB5E}">
      <dgm:prSet/>
      <dgm:spPr/>
      <dgm:t>
        <a:bodyPr/>
        <a:lstStyle/>
        <a:p>
          <a:endParaRPr lang="en-GB" sz="1050"/>
        </a:p>
      </dgm:t>
    </dgm:pt>
    <dgm:pt modelId="{AF3D03DD-739D-412A-B88B-51F207174661}" type="sibTrans" cxnId="{4DA94095-ABF8-4700-95B7-FF6D4A92BB5E}">
      <dgm:prSet/>
      <dgm:spPr>
        <a:solidFill>
          <a:schemeClr val="accent1"/>
        </a:solidFill>
      </dgm:spPr>
      <dgm:t>
        <a:bodyPr/>
        <a:lstStyle/>
        <a:p>
          <a:endParaRPr lang="en-GB" sz="1050"/>
        </a:p>
      </dgm:t>
    </dgm:pt>
    <dgm:pt modelId="{48AB1D1F-64ED-4BDD-9828-AE6E0277181A}">
      <dgm:prSet phldrT="[Text]" custT="1">
        <dgm:style>
          <a:lnRef idx="2">
            <a:schemeClr val="dk1"/>
          </a:lnRef>
          <a:fillRef idx="1">
            <a:schemeClr val="lt1"/>
          </a:fillRef>
          <a:effectRef idx="0">
            <a:schemeClr val="dk1"/>
          </a:effectRef>
          <a:fontRef idx="minor">
            <a:schemeClr val="dk1"/>
          </a:fontRef>
        </dgm:style>
      </dgm:prSet>
      <dgm:spPr>
        <a:ln>
          <a:solidFill>
            <a:schemeClr val="accent1"/>
          </a:solidFill>
        </a:ln>
      </dgm:spPr>
      <dgm:t>
        <a:bodyPr/>
        <a:lstStyle/>
        <a:p>
          <a:r>
            <a:rPr lang="en-GB" sz="1200" dirty="0" smtClean="0"/>
            <a:t>58.3%</a:t>
          </a:r>
          <a:endParaRPr lang="en-GB" sz="1200" dirty="0"/>
        </a:p>
      </dgm:t>
    </dgm:pt>
    <dgm:pt modelId="{1C0064DC-3B56-4775-AF46-D200842EE38C}" type="parTrans" cxnId="{CC5BBEF3-06CC-49B9-AFBF-299D305E2A0C}">
      <dgm:prSet/>
      <dgm:spPr/>
      <dgm:t>
        <a:bodyPr/>
        <a:lstStyle/>
        <a:p>
          <a:endParaRPr lang="en-GB" sz="1050"/>
        </a:p>
      </dgm:t>
    </dgm:pt>
    <dgm:pt modelId="{C3C7DC35-7FFA-4707-8678-2225B0CAE569}" type="sibTrans" cxnId="{CC5BBEF3-06CC-49B9-AFBF-299D305E2A0C}">
      <dgm:prSet/>
      <dgm:spPr>
        <a:solidFill>
          <a:schemeClr val="accent1"/>
        </a:solidFill>
      </dgm:spPr>
      <dgm:t>
        <a:bodyPr/>
        <a:lstStyle/>
        <a:p>
          <a:endParaRPr lang="en-GB" sz="1050"/>
        </a:p>
      </dgm:t>
    </dgm:pt>
    <dgm:pt modelId="{1E8560F0-6AEB-48A1-AD3B-5458098FEC06}">
      <dgm:prSet phldrT="[Text]" custT="1">
        <dgm:style>
          <a:lnRef idx="2">
            <a:schemeClr val="dk1"/>
          </a:lnRef>
          <a:fillRef idx="1">
            <a:schemeClr val="lt1"/>
          </a:fillRef>
          <a:effectRef idx="0">
            <a:schemeClr val="dk1"/>
          </a:effectRef>
          <a:fontRef idx="minor">
            <a:schemeClr val="dk1"/>
          </a:fontRef>
        </dgm:style>
      </dgm:prSet>
      <dgm:spPr>
        <a:ln>
          <a:noFill/>
        </a:ln>
      </dgm:spPr>
      <dgm:t>
        <a:bodyPr/>
        <a:lstStyle/>
        <a:p>
          <a:r>
            <a:rPr lang="en-GB" sz="1400" b="1" dirty="0" smtClean="0"/>
            <a:t>Year</a:t>
          </a:r>
        </a:p>
        <a:p>
          <a:r>
            <a:rPr lang="en-GB" sz="1400" b="1" dirty="0" smtClean="0"/>
            <a:t>2012</a:t>
          </a:r>
          <a:endParaRPr lang="en-GB" sz="1400" b="1" dirty="0"/>
        </a:p>
      </dgm:t>
    </dgm:pt>
    <dgm:pt modelId="{9026F2C2-724D-41D6-81EE-9253094A3925}" type="sibTrans" cxnId="{E5BC5A3E-7D17-4B80-A089-A1CCEAF9B6F7}">
      <dgm:prSet/>
      <dgm:spPr/>
      <dgm:t>
        <a:bodyPr/>
        <a:lstStyle/>
        <a:p>
          <a:endParaRPr lang="en-GB" sz="1050"/>
        </a:p>
      </dgm:t>
    </dgm:pt>
    <dgm:pt modelId="{7624EB38-643D-4DD2-AF15-EDB863F5840D}" type="parTrans" cxnId="{E5BC5A3E-7D17-4B80-A089-A1CCEAF9B6F7}">
      <dgm:prSet/>
      <dgm:spPr/>
      <dgm:t>
        <a:bodyPr/>
        <a:lstStyle/>
        <a:p>
          <a:endParaRPr lang="en-GB" sz="1050"/>
        </a:p>
      </dgm:t>
    </dgm:pt>
    <dgm:pt modelId="{1D02646B-96B0-4907-9A96-CC3E961AF4BB}" type="pres">
      <dgm:prSet presAssocID="{D23C3999-5F9D-4B16-B3A1-60082660A4E8}" presName="Name0" presStyleCnt="0">
        <dgm:presLayoutVars>
          <dgm:chMax val="1"/>
          <dgm:dir/>
          <dgm:animLvl val="ctr"/>
          <dgm:resizeHandles val="exact"/>
        </dgm:presLayoutVars>
      </dgm:prSet>
      <dgm:spPr/>
      <dgm:t>
        <a:bodyPr/>
        <a:lstStyle/>
        <a:p>
          <a:endParaRPr lang="en-GB"/>
        </a:p>
      </dgm:t>
    </dgm:pt>
    <dgm:pt modelId="{317AC6B0-DBFE-43BC-9AB6-F28D74233233}" type="pres">
      <dgm:prSet presAssocID="{1E8560F0-6AEB-48A1-AD3B-5458098FEC06}" presName="centerShape" presStyleLbl="node0" presStyleIdx="0" presStyleCnt="1" custScaleX="85589" custScaleY="74891" custLinFactNeighborY="-1804"/>
      <dgm:spPr/>
      <dgm:t>
        <a:bodyPr/>
        <a:lstStyle/>
        <a:p>
          <a:endParaRPr lang="en-GB"/>
        </a:p>
      </dgm:t>
    </dgm:pt>
    <dgm:pt modelId="{1E208960-3486-4780-8C4A-2ECB8E2F7E2F}" type="pres">
      <dgm:prSet presAssocID="{D0FE2928-67E5-464A-B30E-ED9527ADDBA2}" presName="node" presStyleLbl="node1" presStyleIdx="0" presStyleCnt="3" custScaleX="129912" custScaleY="119081">
        <dgm:presLayoutVars>
          <dgm:bulletEnabled val="1"/>
        </dgm:presLayoutVars>
      </dgm:prSet>
      <dgm:spPr/>
      <dgm:t>
        <a:bodyPr/>
        <a:lstStyle/>
        <a:p>
          <a:endParaRPr lang="en-GB"/>
        </a:p>
      </dgm:t>
    </dgm:pt>
    <dgm:pt modelId="{DBF1FB32-8D34-4A6F-8864-10FFC66BDC4B}" type="pres">
      <dgm:prSet presAssocID="{D0FE2928-67E5-464A-B30E-ED9527ADDBA2}" presName="dummy" presStyleCnt="0"/>
      <dgm:spPr/>
    </dgm:pt>
    <dgm:pt modelId="{BB9116EA-CFCC-4BA3-809C-665074335F20}" type="pres">
      <dgm:prSet presAssocID="{56BCA8D8-8678-4305-A10A-C4BA793DFF0D}" presName="sibTrans" presStyleLbl="sibTrans2D1" presStyleIdx="0" presStyleCnt="3"/>
      <dgm:spPr/>
      <dgm:t>
        <a:bodyPr/>
        <a:lstStyle/>
        <a:p>
          <a:endParaRPr lang="en-GB"/>
        </a:p>
      </dgm:t>
    </dgm:pt>
    <dgm:pt modelId="{4538B11E-FFAA-4CCB-9B63-0E2037AE640A}" type="pres">
      <dgm:prSet presAssocID="{61E85F49-ABD8-4EA4-952E-598CD26F8C52}" presName="node" presStyleLbl="node1" presStyleIdx="1" presStyleCnt="3" custScaleX="129912" custScaleY="119081" custRadScaleRad="119216" custRadScaleInc="-56569">
        <dgm:presLayoutVars>
          <dgm:bulletEnabled val="1"/>
        </dgm:presLayoutVars>
      </dgm:prSet>
      <dgm:spPr/>
      <dgm:t>
        <a:bodyPr/>
        <a:lstStyle/>
        <a:p>
          <a:endParaRPr lang="en-GB"/>
        </a:p>
      </dgm:t>
    </dgm:pt>
    <dgm:pt modelId="{8F5B5152-B46C-4461-8EF4-49DEB5C43EDB}" type="pres">
      <dgm:prSet presAssocID="{61E85F49-ABD8-4EA4-952E-598CD26F8C52}" presName="dummy" presStyleCnt="0"/>
      <dgm:spPr/>
    </dgm:pt>
    <dgm:pt modelId="{D5758425-B0AD-4DA4-BA9D-504D420C528E}" type="pres">
      <dgm:prSet presAssocID="{AF3D03DD-739D-412A-B88B-51F207174661}" presName="sibTrans" presStyleLbl="sibTrans2D1" presStyleIdx="1" presStyleCnt="3" custAng="0" custScaleX="101155" custScaleY="141702" custLinFactNeighborX="595" custLinFactNeighborY="-4944"/>
      <dgm:spPr/>
      <dgm:t>
        <a:bodyPr/>
        <a:lstStyle/>
        <a:p>
          <a:endParaRPr lang="en-GB"/>
        </a:p>
      </dgm:t>
    </dgm:pt>
    <dgm:pt modelId="{A6F5D9C0-4072-4208-B2E5-994D78F3FF37}" type="pres">
      <dgm:prSet presAssocID="{48AB1D1F-64ED-4BDD-9828-AE6E0277181A}" presName="node" presStyleLbl="node1" presStyleIdx="2" presStyleCnt="3" custScaleX="129912" custScaleY="119081" custRadScaleRad="116299" custRadScaleInc="55959">
        <dgm:presLayoutVars>
          <dgm:bulletEnabled val="1"/>
        </dgm:presLayoutVars>
      </dgm:prSet>
      <dgm:spPr/>
      <dgm:t>
        <a:bodyPr/>
        <a:lstStyle/>
        <a:p>
          <a:endParaRPr lang="en-GB"/>
        </a:p>
      </dgm:t>
    </dgm:pt>
    <dgm:pt modelId="{71BA76A4-F8A9-4184-9BE4-EF06D9FA9AE3}" type="pres">
      <dgm:prSet presAssocID="{48AB1D1F-64ED-4BDD-9828-AE6E0277181A}" presName="dummy" presStyleCnt="0"/>
      <dgm:spPr/>
    </dgm:pt>
    <dgm:pt modelId="{076BA158-1DAC-4C1A-9D7C-A36B14E01034}" type="pres">
      <dgm:prSet presAssocID="{C3C7DC35-7FFA-4707-8678-2225B0CAE569}" presName="sibTrans" presStyleLbl="sibTrans2D1" presStyleIdx="2" presStyleCnt="3"/>
      <dgm:spPr/>
      <dgm:t>
        <a:bodyPr/>
        <a:lstStyle/>
        <a:p>
          <a:endParaRPr lang="en-GB"/>
        </a:p>
      </dgm:t>
    </dgm:pt>
  </dgm:ptLst>
  <dgm:cxnLst>
    <dgm:cxn modelId="{A44C8675-E7BE-4EB9-8B4D-0724DE32E7EE}" type="presOf" srcId="{C3C7DC35-7FFA-4707-8678-2225B0CAE569}" destId="{076BA158-1DAC-4C1A-9D7C-A36B14E01034}" srcOrd="0" destOrd="0" presId="urn:microsoft.com/office/officeart/2005/8/layout/radial6"/>
    <dgm:cxn modelId="{E5BC5A3E-7D17-4B80-A089-A1CCEAF9B6F7}" srcId="{D23C3999-5F9D-4B16-B3A1-60082660A4E8}" destId="{1E8560F0-6AEB-48A1-AD3B-5458098FEC06}" srcOrd="0" destOrd="0" parTransId="{7624EB38-643D-4DD2-AF15-EDB863F5840D}" sibTransId="{9026F2C2-724D-41D6-81EE-9253094A3925}"/>
    <dgm:cxn modelId="{245EA882-4AE2-489E-929B-630798659767}" srcId="{1E8560F0-6AEB-48A1-AD3B-5458098FEC06}" destId="{D0FE2928-67E5-464A-B30E-ED9527ADDBA2}" srcOrd="0" destOrd="0" parTransId="{DF399D84-8872-4D66-A8DD-BFB091A2C9AA}" sibTransId="{56BCA8D8-8678-4305-A10A-C4BA793DFF0D}"/>
    <dgm:cxn modelId="{E566C0E4-820E-4492-B1F8-B20E5FE72EDD}" type="presOf" srcId="{61E85F49-ABD8-4EA4-952E-598CD26F8C52}" destId="{4538B11E-FFAA-4CCB-9B63-0E2037AE640A}" srcOrd="0" destOrd="0" presId="urn:microsoft.com/office/officeart/2005/8/layout/radial6"/>
    <dgm:cxn modelId="{03D450D2-2A1D-4456-B597-C867A0C3177C}" type="presOf" srcId="{56BCA8D8-8678-4305-A10A-C4BA793DFF0D}" destId="{BB9116EA-CFCC-4BA3-809C-665074335F20}" srcOrd="0" destOrd="0" presId="urn:microsoft.com/office/officeart/2005/8/layout/radial6"/>
    <dgm:cxn modelId="{CC5BBEF3-06CC-49B9-AFBF-299D305E2A0C}" srcId="{1E8560F0-6AEB-48A1-AD3B-5458098FEC06}" destId="{48AB1D1F-64ED-4BDD-9828-AE6E0277181A}" srcOrd="2" destOrd="0" parTransId="{1C0064DC-3B56-4775-AF46-D200842EE38C}" sibTransId="{C3C7DC35-7FFA-4707-8678-2225B0CAE569}"/>
    <dgm:cxn modelId="{18898867-4421-4688-8974-DC99810C06B0}" type="presOf" srcId="{48AB1D1F-64ED-4BDD-9828-AE6E0277181A}" destId="{A6F5D9C0-4072-4208-B2E5-994D78F3FF37}" srcOrd="0" destOrd="0" presId="urn:microsoft.com/office/officeart/2005/8/layout/radial6"/>
    <dgm:cxn modelId="{E87F17D7-7AEF-49FC-8E63-B12332787831}" type="presOf" srcId="{1E8560F0-6AEB-48A1-AD3B-5458098FEC06}" destId="{317AC6B0-DBFE-43BC-9AB6-F28D74233233}" srcOrd="0" destOrd="0" presId="urn:microsoft.com/office/officeart/2005/8/layout/radial6"/>
    <dgm:cxn modelId="{1D7F53AF-DC4B-46B4-9636-EA0583C05178}" type="presOf" srcId="{D23C3999-5F9D-4B16-B3A1-60082660A4E8}" destId="{1D02646B-96B0-4907-9A96-CC3E961AF4BB}" srcOrd="0" destOrd="0" presId="urn:microsoft.com/office/officeart/2005/8/layout/radial6"/>
    <dgm:cxn modelId="{65C8F003-12C3-4677-A3A9-E7E49335BD7F}" type="presOf" srcId="{D0FE2928-67E5-464A-B30E-ED9527ADDBA2}" destId="{1E208960-3486-4780-8C4A-2ECB8E2F7E2F}" srcOrd="0" destOrd="0" presId="urn:microsoft.com/office/officeart/2005/8/layout/radial6"/>
    <dgm:cxn modelId="{1C6A9531-9B35-4C8C-9877-B85D6F0A37FB}" type="presOf" srcId="{AF3D03DD-739D-412A-B88B-51F207174661}" destId="{D5758425-B0AD-4DA4-BA9D-504D420C528E}" srcOrd="0" destOrd="0" presId="urn:microsoft.com/office/officeart/2005/8/layout/radial6"/>
    <dgm:cxn modelId="{4DA94095-ABF8-4700-95B7-FF6D4A92BB5E}" srcId="{1E8560F0-6AEB-48A1-AD3B-5458098FEC06}" destId="{61E85F49-ABD8-4EA4-952E-598CD26F8C52}" srcOrd="1" destOrd="0" parTransId="{61D71CD2-D700-4D23-86DA-88D4C2A8995D}" sibTransId="{AF3D03DD-739D-412A-B88B-51F207174661}"/>
    <dgm:cxn modelId="{2DCC1B57-DD38-44B5-8BE6-EEBA461C2447}" type="presParOf" srcId="{1D02646B-96B0-4907-9A96-CC3E961AF4BB}" destId="{317AC6B0-DBFE-43BC-9AB6-F28D74233233}" srcOrd="0" destOrd="0" presId="urn:microsoft.com/office/officeart/2005/8/layout/radial6"/>
    <dgm:cxn modelId="{6970D5BB-D178-4A6F-B5EC-06ADF572F912}" type="presParOf" srcId="{1D02646B-96B0-4907-9A96-CC3E961AF4BB}" destId="{1E208960-3486-4780-8C4A-2ECB8E2F7E2F}" srcOrd="1" destOrd="0" presId="urn:microsoft.com/office/officeart/2005/8/layout/radial6"/>
    <dgm:cxn modelId="{0D2F143C-0E05-441C-B6B0-C48C328D1660}" type="presParOf" srcId="{1D02646B-96B0-4907-9A96-CC3E961AF4BB}" destId="{DBF1FB32-8D34-4A6F-8864-10FFC66BDC4B}" srcOrd="2" destOrd="0" presId="urn:microsoft.com/office/officeart/2005/8/layout/radial6"/>
    <dgm:cxn modelId="{87523203-10F6-45DB-8A46-7A0BCFA76DF7}" type="presParOf" srcId="{1D02646B-96B0-4907-9A96-CC3E961AF4BB}" destId="{BB9116EA-CFCC-4BA3-809C-665074335F20}" srcOrd="3" destOrd="0" presId="urn:microsoft.com/office/officeart/2005/8/layout/radial6"/>
    <dgm:cxn modelId="{B26699DB-7888-4994-B02D-6DB7832A6097}" type="presParOf" srcId="{1D02646B-96B0-4907-9A96-CC3E961AF4BB}" destId="{4538B11E-FFAA-4CCB-9B63-0E2037AE640A}" srcOrd="4" destOrd="0" presId="urn:microsoft.com/office/officeart/2005/8/layout/radial6"/>
    <dgm:cxn modelId="{15EC0A2C-F952-431A-9B81-AF9D255B2BDB}" type="presParOf" srcId="{1D02646B-96B0-4907-9A96-CC3E961AF4BB}" destId="{8F5B5152-B46C-4461-8EF4-49DEB5C43EDB}" srcOrd="5" destOrd="0" presId="urn:microsoft.com/office/officeart/2005/8/layout/radial6"/>
    <dgm:cxn modelId="{F9D8AA39-14EC-4038-8ACB-438F4A3E5AAA}" type="presParOf" srcId="{1D02646B-96B0-4907-9A96-CC3E961AF4BB}" destId="{D5758425-B0AD-4DA4-BA9D-504D420C528E}" srcOrd="6" destOrd="0" presId="urn:microsoft.com/office/officeart/2005/8/layout/radial6"/>
    <dgm:cxn modelId="{86DADE74-7E39-4888-A03F-3779FECF3994}" type="presParOf" srcId="{1D02646B-96B0-4907-9A96-CC3E961AF4BB}" destId="{A6F5D9C0-4072-4208-B2E5-994D78F3FF37}" srcOrd="7" destOrd="0" presId="urn:microsoft.com/office/officeart/2005/8/layout/radial6"/>
    <dgm:cxn modelId="{BCA688A6-AA9D-4DD7-A136-CF4476C1100E}" type="presParOf" srcId="{1D02646B-96B0-4907-9A96-CC3E961AF4BB}" destId="{71BA76A4-F8A9-4184-9BE4-EF06D9FA9AE3}" srcOrd="8" destOrd="0" presId="urn:microsoft.com/office/officeart/2005/8/layout/radial6"/>
    <dgm:cxn modelId="{EE859040-B408-4A06-96B9-B9CABAAF3B63}" type="presParOf" srcId="{1D02646B-96B0-4907-9A96-CC3E961AF4BB}" destId="{076BA158-1DAC-4C1A-9D7C-A36B14E01034}" srcOrd="9" destOrd="0" presId="urn:microsoft.com/office/officeart/2005/8/layout/radial6"/>
  </dgm:cxnLst>
  <dgm:bg/>
  <dgm:whole>
    <a:ln>
      <a:noFill/>
    </a:ln>
  </dgm:whole>
  <dgm:extLst>
    <a:ext uri="http://schemas.microsoft.com/office/drawing/2008/diagram">
      <dsp:dataModelExt xmlns:dsp="http://schemas.microsoft.com/office/drawing/2008/diagram" relId="rId2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3C3999-5F9D-4B16-B3A1-60082660A4E8}" type="doc">
      <dgm:prSet loTypeId="urn:microsoft.com/office/officeart/2005/8/layout/radial6" loCatId="cycle" qsTypeId="urn:microsoft.com/office/officeart/2005/8/quickstyle/simple1" qsCatId="simple" csTypeId="urn:microsoft.com/office/officeart/2005/8/colors/accent6_1" csCatId="accent6" phldr="1"/>
      <dgm:spPr/>
      <dgm:t>
        <a:bodyPr/>
        <a:lstStyle/>
        <a:p>
          <a:endParaRPr lang="en-GB"/>
        </a:p>
      </dgm:t>
    </dgm:pt>
    <dgm:pt modelId="{D0FE2928-67E5-464A-B30E-ED9527ADDBA2}">
      <dgm:prSet phldrT="[Text]" custT="1">
        <dgm:style>
          <a:lnRef idx="2">
            <a:schemeClr val="dk1"/>
          </a:lnRef>
          <a:fillRef idx="1">
            <a:schemeClr val="lt1"/>
          </a:fillRef>
          <a:effectRef idx="0">
            <a:schemeClr val="dk1"/>
          </a:effectRef>
          <a:fontRef idx="minor">
            <a:schemeClr val="dk1"/>
          </a:fontRef>
        </dgm:style>
      </dgm:prSet>
      <dgm:spPr>
        <a:ln>
          <a:solidFill>
            <a:schemeClr val="accent1"/>
          </a:solidFill>
        </a:ln>
      </dgm:spPr>
      <dgm:t>
        <a:bodyPr/>
        <a:lstStyle/>
        <a:p>
          <a:r>
            <a:rPr lang="en-GB" sz="1200" dirty="0" smtClean="0"/>
            <a:t>17.5%</a:t>
          </a:r>
          <a:endParaRPr lang="en-GB" sz="1200" dirty="0"/>
        </a:p>
      </dgm:t>
    </dgm:pt>
    <dgm:pt modelId="{DF399D84-8872-4D66-A8DD-BFB091A2C9AA}" type="parTrans" cxnId="{245EA882-4AE2-489E-929B-630798659767}">
      <dgm:prSet/>
      <dgm:spPr/>
      <dgm:t>
        <a:bodyPr/>
        <a:lstStyle/>
        <a:p>
          <a:endParaRPr lang="en-GB" sz="1050"/>
        </a:p>
      </dgm:t>
    </dgm:pt>
    <dgm:pt modelId="{56BCA8D8-8678-4305-A10A-C4BA793DFF0D}" type="sibTrans" cxnId="{245EA882-4AE2-489E-929B-630798659767}">
      <dgm:prSet/>
      <dgm:spPr>
        <a:solidFill>
          <a:schemeClr val="accent1"/>
        </a:solidFill>
      </dgm:spPr>
      <dgm:t>
        <a:bodyPr/>
        <a:lstStyle/>
        <a:p>
          <a:endParaRPr lang="en-GB" sz="1050"/>
        </a:p>
      </dgm:t>
    </dgm:pt>
    <dgm:pt modelId="{61E85F49-ABD8-4EA4-952E-598CD26F8C52}">
      <dgm:prSet phldrT="[Text]" custT="1">
        <dgm:style>
          <a:lnRef idx="2">
            <a:schemeClr val="dk1"/>
          </a:lnRef>
          <a:fillRef idx="1">
            <a:schemeClr val="lt1"/>
          </a:fillRef>
          <a:effectRef idx="0">
            <a:schemeClr val="dk1"/>
          </a:effectRef>
          <a:fontRef idx="minor">
            <a:schemeClr val="dk1"/>
          </a:fontRef>
        </dgm:style>
      </dgm:prSet>
      <dgm:spPr>
        <a:ln>
          <a:solidFill>
            <a:schemeClr val="accent1"/>
          </a:solidFill>
        </a:ln>
      </dgm:spPr>
      <dgm:t>
        <a:bodyPr/>
        <a:lstStyle/>
        <a:p>
          <a:r>
            <a:rPr lang="en-GB" sz="1200" dirty="0" smtClean="0"/>
            <a:t>24.2%</a:t>
          </a:r>
          <a:endParaRPr lang="en-GB" sz="1200" dirty="0"/>
        </a:p>
      </dgm:t>
    </dgm:pt>
    <dgm:pt modelId="{61D71CD2-D700-4D23-86DA-88D4C2A8995D}" type="parTrans" cxnId="{4DA94095-ABF8-4700-95B7-FF6D4A92BB5E}">
      <dgm:prSet/>
      <dgm:spPr/>
      <dgm:t>
        <a:bodyPr/>
        <a:lstStyle/>
        <a:p>
          <a:endParaRPr lang="en-GB" sz="1050"/>
        </a:p>
      </dgm:t>
    </dgm:pt>
    <dgm:pt modelId="{AF3D03DD-739D-412A-B88B-51F207174661}" type="sibTrans" cxnId="{4DA94095-ABF8-4700-95B7-FF6D4A92BB5E}">
      <dgm:prSet/>
      <dgm:spPr>
        <a:solidFill>
          <a:schemeClr val="accent1"/>
        </a:solidFill>
      </dgm:spPr>
      <dgm:t>
        <a:bodyPr/>
        <a:lstStyle/>
        <a:p>
          <a:endParaRPr lang="en-GB" sz="1050"/>
        </a:p>
      </dgm:t>
    </dgm:pt>
    <dgm:pt modelId="{48AB1D1F-64ED-4BDD-9828-AE6E0277181A}">
      <dgm:prSet phldrT="[Text]" custT="1">
        <dgm:style>
          <a:lnRef idx="2">
            <a:schemeClr val="dk1"/>
          </a:lnRef>
          <a:fillRef idx="1">
            <a:schemeClr val="lt1"/>
          </a:fillRef>
          <a:effectRef idx="0">
            <a:schemeClr val="dk1"/>
          </a:effectRef>
          <a:fontRef idx="minor">
            <a:schemeClr val="dk1"/>
          </a:fontRef>
        </dgm:style>
      </dgm:prSet>
      <dgm:spPr>
        <a:ln>
          <a:solidFill>
            <a:schemeClr val="accent1"/>
          </a:solidFill>
        </a:ln>
      </dgm:spPr>
      <dgm:t>
        <a:bodyPr/>
        <a:lstStyle/>
        <a:p>
          <a:r>
            <a:rPr lang="en-GB" sz="1200" dirty="0" smtClean="0"/>
            <a:t>58.3%</a:t>
          </a:r>
          <a:endParaRPr lang="en-GB" sz="1200" dirty="0"/>
        </a:p>
      </dgm:t>
    </dgm:pt>
    <dgm:pt modelId="{1C0064DC-3B56-4775-AF46-D200842EE38C}" type="parTrans" cxnId="{CC5BBEF3-06CC-49B9-AFBF-299D305E2A0C}">
      <dgm:prSet/>
      <dgm:spPr/>
      <dgm:t>
        <a:bodyPr/>
        <a:lstStyle/>
        <a:p>
          <a:endParaRPr lang="en-GB" sz="1050"/>
        </a:p>
      </dgm:t>
    </dgm:pt>
    <dgm:pt modelId="{C3C7DC35-7FFA-4707-8678-2225B0CAE569}" type="sibTrans" cxnId="{CC5BBEF3-06CC-49B9-AFBF-299D305E2A0C}">
      <dgm:prSet/>
      <dgm:spPr>
        <a:solidFill>
          <a:schemeClr val="accent1"/>
        </a:solidFill>
      </dgm:spPr>
      <dgm:t>
        <a:bodyPr/>
        <a:lstStyle/>
        <a:p>
          <a:endParaRPr lang="en-GB" sz="1050"/>
        </a:p>
      </dgm:t>
    </dgm:pt>
    <dgm:pt modelId="{1E8560F0-6AEB-48A1-AD3B-5458098FEC06}">
      <dgm:prSet phldrT="[Text]" custT="1">
        <dgm:style>
          <a:lnRef idx="2">
            <a:schemeClr val="dk1"/>
          </a:lnRef>
          <a:fillRef idx="1">
            <a:schemeClr val="lt1"/>
          </a:fillRef>
          <a:effectRef idx="0">
            <a:schemeClr val="dk1"/>
          </a:effectRef>
          <a:fontRef idx="minor">
            <a:schemeClr val="dk1"/>
          </a:fontRef>
        </dgm:style>
      </dgm:prSet>
      <dgm:spPr>
        <a:ln>
          <a:noFill/>
        </a:ln>
      </dgm:spPr>
      <dgm:t>
        <a:bodyPr/>
        <a:lstStyle/>
        <a:p>
          <a:r>
            <a:rPr lang="en-GB" sz="1400" b="1" dirty="0" smtClean="0"/>
            <a:t>Year</a:t>
          </a:r>
        </a:p>
        <a:p>
          <a:r>
            <a:rPr lang="en-GB" sz="1400" b="1" dirty="0" smtClean="0"/>
            <a:t>2012</a:t>
          </a:r>
          <a:endParaRPr lang="en-GB" sz="1400" b="1" dirty="0"/>
        </a:p>
      </dgm:t>
    </dgm:pt>
    <dgm:pt modelId="{9026F2C2-724D-41D6-81EE-9253094A3925}" type="sibTrans" cxnId="{E5BC5A3E-7D17-4B80-A089-A1CCEAF9B6F7}">
      <dgm:prSet/>
      <dgm:spPr/>
      <dgm:t>
        <a:bodyPr/>
        <a:lstStyle/>
        <a:p>
          <a:endParaRPr lang="en-GB" sz="1050"/>
        </a:p>
      </dgm:t>
    </dgm:pt>
    <dgm:pt modelId="{7624EB38-643D-4DD2-AF15-EDB863F5840D}" type="parTrans" cxnId="{E5BC5A3E-7D17-4B80-A089-A1CCEAF9B6F7}">
      <dgm:prSet/>
      <dgm:spPr/>
      <dgm:t>
        <a:bodyPr/>
        <a:lstStyle/>
        <a:p>
          <a:endParaRPr lang="en-GB" sz="1050"/>
        </a:p>
      </dgm:t>
    </dgm:pt>
    <dgm:pt modelId="{1D02646B-96B0-4907-9A96-CC3E961AF4BB}" type="pres">
      <dgm:prSet presAssocID="{D23C3999-5F9D-4B16-B3A1-60082660A4E8}" presName="Name0" presStyleCnt="0">
        <dgm:presLayoutVars>
          <dgm:chMax val="1"/>
          <dgm:dir/>
          <dgm:animLvl val="ctr"/>
          <dgm:resizeHandles val="exact"/>
        </dgm:presLayoutVars>
      </dgm:prSet>
      <dgm:spPr/>
      <dgm:t>
        <a:bodyPr/>
        <a:lstStyle/>
        <a:p>
          <a:endParaRPr lang="en-GB"/>
        </a:p>
      </dgm:t>
    </dgm:pt>
    <dgm:pt modelId="{317AC6B0-DBFE-43BC-9AB6-F28D74233233}" type="pres">
      <dgm:prSet presAssocID="{1E8560F0-6AEB-48A1-AD3B-5458098FEC06}" presName="centerShape" presStyleLbl="node0" presStyleIdx="0" presStyleCnt="1" custScaleX="85589" custScaleY="74891" custLinFactNeighborY="-1804"/>
      <dgm:spPr/>
      <dgm:t>
        <a:bodyPr/>
        <a:lstStyle/>
        <a:p>
          <a:endParaRPr lang="en-GB"/>
        </a:p>
      </dgm:t>
    </dgm:pt>
    <dgm:pt modelId="{1E208960-3486-4780-8C4A-2ECB8E2F7E2F}" type="pres">
      <dgm:prSet presAssocID="{D0FE2928-67E5-464A-B30E-ED9527ADDBA2}" presName="node" presStyleLbl="node1" presStyleIdx="0" presStyleCnt="3" custScaleX="129912" custScaleY="119081">
        <dgm:presLayoutVars>
          <dgm:bulletEnabled val="1"/>
        </dgm:presLayoutVars>
      </dgm:prSet>
      <dgm:spPr/>
      <dgm:t>
        <a:bodyPr/>
        <a:lstStyle/>
        <a:p>
          <a:endParaRPr lang="en-GB"/>
        </a:p>
      </dgm:t>
    </dgm:pt>
    <dgm:pt modelId="{DBF1FB32-8D34-4A6F-8864-10FFC66BDC4B}" type="pres">
      <dgm:prSet presAssocID="{D0FE2928-67E5-464A-B30E-ED9527ADDBA2}" presName="dummy" presStyleCnt="0"/>
      <dgm:spPr/>
    </dgm:pt>
    <dgm:pt modelId="{BB9116EA-CFCC-4BA3-809C-665074335F20}" type="pres">
      <dgm:prSet presAssocID="{56BCA8D8-8678-4305-A10A-C4BA793DFF0D}" presName="sibTrans" presStyleLbl="sibTrans2D1" presStyleIdx="0" presStyleCnt="3"/>
      <dgm:spPr/>
      <dgm:t>
        <a:bodyPr/>
        <a:lstStyle/>
        <a:p>
          <a:endParaRPr lang="en-GB"/>
        </a:p>
      </dgm:t>
    </dgm:pt>
    <dgm:pt modelId="{4538B11E-FFAA-4CCB-9B63-0E2037AE640A}" type="pres">
      <dgm:prSet presAssocID="{61E85F49-ABD8-4EA4-952E-598CD26F8C52}" presName="node" presStyleLbl="node1" presStyleIdx="1" presStyleCnt="3" custScaleX="129912" custScaleY="119081" custRadScaleRad="119216" custRadScaleInc="-56569">
        <dgm:presLayoutVars>
          <dgm:bulletEnabled val="1"/>
        </dgm:presLayoutVars>
      </dgm:prSet>
      <dgm:spPr/>
      <dgm:t>
        <a:bodyPr/>
        <a:lstStyle/>
        <a:p>
          <a:endParaRPr lang="en-GB"/>
        </a:p>
      </dgm:t>
    </dgm:pt>
    <dgm:pt modelId="{8F5B5152-B46C-4461-8EF4-49DEB5C43EDB}" type="pres">
      <dgm:prSet presAssocID="{61E85F49-ABD8-4EA4-952E-598CD26F8C52}" presName="dummy" presStyleCnt="0"/>
      <dgm:spPr/>
    </dgm:pt>
    <dgm:pt modelId="{D5758425-B0AD-4DA4-BA9D-504D420C528E}" type="pres">
      <dgm:prSet presAssocID="{AF3D03DD-739D-412A-B88B-51F207174661}" presName="sibTrans" presStyleLbl="sibTrans2D1" presStyleIdx="1" presStyleCnt="3" custAng="0" custScaleX="101155" custScaleY="141702" custLinFactNeighborX="595" custLinFactNeighborY="-4944"/>
      <dgm:spPr/>
      <dgm:t>
        <a:bodyPr/>
        <a:lstStyle/>
        <a:p>
          <a:endParaRPr lang="en-GB"/>
        </a:p>
      </dgm:t>
    </dgm:pt>
    <dgm:pt modelId="{A6F5D9C0-4072-4208-B2E5-994D78F3FF37}" type="pres">
      <dgm:prSet presAssocID="{48AB1D1F-64ED-4BDD-9828-AE6E0277181A}" presName="node" presStyleLbl="node1" presStyleIdx="2" presStyleCnt="3" custScaleX="129912" custScaleY="119081" custRadScaleRad="116299" custRadScaleInc="55959">
        <dgm:presLayoutVars>
          <dgm:bulletEnabled val="1"/>
        </dgm:presLayoutVars>
      </dgm:prSet>
      <dgm:spPr/>
      <dgm:t>
        <a:bodyPr/>
        <a:lstStyle/>
        <a:p>
          <a:endParaRPr lang="en-GB"/>
        </a:p>
      </dgm:t>
    </dgm:pt>
    <dgm:pt modelId="{71BA76A4-F8A9-4184-9BE4-EF06D9FA9AE3}" type="pres">
      <dgm:prSet presAssocID="{48AB1D1F-64ED-4BDD-9828-AE6E0277181A}" presName="dummy" presStyleCnt="0"/>
      <dgm:spPr/>
    </dgm:pt>
    <dgm:pt modelId="{076BA158-1DAC-4C1A-9D7C-A36B14E01034}" type="pres">
      <dgm:prSet presAssocID="{C3C7DC35-7FFA-4707-8678-2225B0CAE569}" presName="sibTrans" presStyleLbl="sibTrans2D1" presStyleIdx="2" presStyleCnt="3"/>
      <dgm:spPr/>
      <dgm:t>
        <a:bodyPr/>
        <a:lstStyle/>
        <a:p>
          <a:endParaRPr lang="en-GB"/>
        </a:p>
      </dgm:t>
    </dgm:pt>
  </dgm:ptLst>
  <dgm:cxnLst>
    <dgm:cxn modelId="{28CAD71D-42D4-4116-A749-57DF9337C890}" type="presOf" srcId="{AF3D03DD-739D-412A-B88B-51F207174661}" destId="{D5758425-B0AD-4DA4-BA9D-504D420C528E}" srcOrd="0" destOrd="0" presId="urn:microsoft.com/office/officeart/2005/8/layout/radial6"/>
    <dgm:cxn modelId="{E5BC5A3E-7D17-4B80-A089-A1CCEAF9B6F7}" srcId="{D23C3999-5F9D-4B16-B3A1-60082660A4E8}" destId="{1E8560F0-6AEB-48A1-AD3B-5458098FEC06}" srcOrd="0" destOrd="0" parTransId="{7624EB38-643D-4DD2-AF15-EDB863F5840D}" sibTransId="{9026F2C2-724D-41D6-81EE-9253094A3925}"/>
    <dgm:cxn modelId="{245EA882-4AE2-489E-929B-630798659767}" srcId="{1E8560F0-6AEB-48A1-AD3B-5458098FEC06}" destId="{D0FE2928-67E5-464A-B30E-ED9527ADDBA2}" srcOrd="0" destOrd="0" parTransId="{DF399D84-8872-4D66-A8DD-BFB091A2C9AA}" sibTransId="{56BCA8D8-8678-4305-A10A-C4BA793DFF0D}"/>
    <dgm:cxn modelId="{CC5BBEF3-06CC-49B9-AFBF-299D305E2A0C}" srcId="{1E8560F0-6AEB-48A1-AD3B-5458098FEC06}" destId="{48AB1D1F-64ED-4BDD-9828-AE6E0277181A}" srcOrd="2" destOrd="0" parTransId="{1C0064DC-3B56-4775-AF46-D200842EE38C}" sibTransId="{C3C7DC35-7FFA-4707-8678-2225B0CAE569}"/>
    <dgm:cxn modelId="{731D0360-30F7-4E4A-AFB2-0849A0CA799C}" type="presOf" srcId="{56BCA8D8-8678-4305-A10A-C4BA793DFF0D}" destId="{BB9116EA-CFCC-4BA3-809C-665074335F20}" srcOrd="0" destOrd="0" presId="urn:microsoft.com/office/officeart/2005/8/layout/radial6"/>
    <dgm:cxn modelId="{5C214DB2-F207-4FDE-9D22-635BD5FB6F2B}" type="presOf" srcId="{D0FE2928-67E5-464A-B30E-ED9527ADDBA2}" destId="{1E208960-3486-4780-8C4A-2ECB8E2F7E2F}" srcOrd="0" destOrd="0" presId="urn:microsoft.com/office/officeart/2005/8/layout/radial6"/>
    <dgm:cxn modelId="{5A3A1279-4C61-45AF-ABCF-451C3FA01223}" type="presOf" srcId="{1E8560F0-6AEB-48A1-AD3B-5458098FEC06}" destId="{317AC6B0-DBFE-43BC-9AB6-F28D74233233}" srcOrd="0" destOrd="0" presId="urn:microsoft.com/office/officeart/2005/8/layout/radial6"/>
    <dgm:cxn modelId="{F7A525D5-6770-4EC9-B14C-7FB14D9D4278}" type="presOf" srcId="{D23C3999-5F9D-4B16-B3A1-60082660A4E8}" destId="{1D02646B-96B0-4907-9A96-CC3E961AF4BB}" srcOrd="0" destOrd="0" presId="urn:microsoft.com/office/officeart/2005/8/layout/radial6"/>
    <dgm:cxn modelId="{619DC286-8DF5-476A-960F-CA594DA2E5D6}" type="presOf" srcId="{C3C7DC35-7FFA-4707-8678-2225B0CAE569}" destId="{076BA158-1DAC-4C1A-9D7C-A36B14E01034}" srcOrd="0" destOrd="0" presId="urn:microsoft.com/office/officeart/2005/8/layout/radial6"/>
    <dgm:cxn modelId="{3DA48889-3627-48EA-AB60-72034FC95506}" type="presOf" srcId="{48AB1D1F-64ED-4BDD-9828-AE6E0277181A}" destId="{A6F5D9C0-4072-4208-B2E5-994D78F3FF37}" srcOrd="0" destOrd="0" presId="urn:microsoft.com/office/officeart/2005/8/layout/radial6"/>
    <dgm:cxn modelId="{4DA94095-ABF8-4700-95B7-FF6D4A92BB5E}" srcId="{1E8560F0-6AEB-48A1-AD3B-5458098FEC06}" destId="{61E85F49-ABD8-4EA4-952E-598CD26F8C52}" srcOrd="1" destOrd="0" parTransId="{61D71CD2-D700-4D23-86DA-88D4C2A8995D}" sibTransId="{AF3D03DD-739D-412A-B88B-51F207174661}"/>
    <dgm:cxn modelId="{B71117E9-30D1-406D-9E1F-3EB40FFB5AA0}" type="presOf" srcId="{61E85F49-ABD8-4EA4-952E-598CD26F8C52}" destId="{4538B11E-FFAA-4CCB-9B63-0E2037AE640A}" srcOrd="0" destOrd="0" presId="urn:microsoft.com/office/officeart/2005/8/layout/radial6"/>
    <dgm:cxn modelId="{6600C335-F2F1-443A-A9E3-FC7866711926}" type="presParOf" srcId="{1D02646B-96B0-4907-9A96-CC3E961AF4BB}" destId="{317AC6B0-DBFE-43BC-9AB6-F28D74233233}" srcOrd="0" destOrd="0" presId="urn:microsoft.com/office/officeart/2005/8/layout/radial6"/>
    <dgm:cxn modelId="{21788BDF-50BE-4188-9B37-859C470B7B08}" type="presParOf" srcId="{1D02646B-96B0-4907-9A96-CC3E961AF4BB}" destId="{1E208960-3486-4780-8C4A-2ECB8E2F7E2F}" srcOrd="1" destOrd="0" presId="urn:microsoft.com/office/officeart/2005/8/layout/radial6"/>
    <dgm:cxn modelId="{12AA4F44-4D9A-4A23-873B-5382DE394CA5}" type="presParOf" srcId="{1D02646B-96B0-4907-9A96-CC3E961AF4BB}" destId="{DBF1FB32-8D34-4A6F-8864-10FFC66BDC4B}" srcOrd="2" destOrd="0" presId="urn:microsoft.com/office/officeart/2005/8/layout/radial6"/>
    <dgm:cxn modelId="{BD80C622-0AA6-4096-B8E5-DBE599A83B9F}" type="presParOf" srcId="{1D02646B-96B0-4907-9A96-CC3E961AF4BB}" destId="{BB9116EA-CFCC-4BA3-809C-665074335F20}" srcOrd="3" destOrd="0" presId="urn:microsoft.com/office/officeart/2005/8/layout/radial6"/>
    <dgm:cxn modelId="{C57C1ED5-BFD0-499A-95AE-7EA6887CA136}" type="presParOf" srcId="{1D02646B-96B0-4907-9A96-CC3E961AF4BB}" destId="{4538B11E-FFAA-4CCB-9B63-0E2037AE640A}" srcOrd="4" destOrd="0" presId="urn:microsoft.com/office/officeart/2005/8/layout/radial6"/>
    <dgm:cxn modelId="{C85F74BE-AB80-4C73-8C28-8F54ABC26B8A}" type="presParOf" srcId="{1D02646B-96B0-4907-9A96-CC3E961AF4BB}" destId="{8F5B5152-B46C-4461-8EF4-49DEB5C43EDB}" srcOrd="5" destOrd="0" presId="urn:microsoft.com/office/officeart/2005/8/layout/radial6"/>
    <dgm:cxn modelId="{805B8174-796B-4C87-98C5-49854DA9A2F9}" type="presParOf" srcId="{1D02646B-96B0-4907-9A96-CC3E961AF4BB}" destId="{D5758425-B0AD-4DA4-BA9D-504D420C528E}" srcOrd="6" destOrd="0" presId="urn:microsoft.com/office/officeart/2005/8/layout/radial6"/>
    <dgm:cxn modelId="{5DD763C6-371C-4B86-8ABB-B06DE8DA5BAC}" type="presParOf" srcId="{1D02646B-96B0-4907-9A96-CC3E961AF4BB}" destId="{A6F5D9C0-4072-4208-B2E5-994D78F3FF37}" srcOrd="7" destOrd="0" presId="urn:microsoft.com/office/officeart/2005/8/layout/radial6"/>
    <dgm:cxn modelId="{2EA685F2-B250-4633-8544-C70FA6633A11}" type="presParOf" srcId="{1D02646B-96B0-4907-9A96-CC3E961AF4BB}" destId="{71BA76A4-F8A9-4184-9BE4-EF06D9FA9AE3}" srcOrd="8" destOrd="0" presId="urn:microsoft.com/office/officeart/2005/8/layout/radial6"/>
    <dgm:cxn modelId="{36E9DEB4-8B5C-4E72-9C3A-2EBE75D2DEEB}" type="presParOf" srcId="{1D02646B-96B0-4907-9A96-CC3E961AF4BB}" destId="{076BA158-1DAC-4C1A-9D7C-A36B14E01034}" srcOrd="9" destOrd="0" presId="urn:microsoft.com/office/officeart/2005/8/layout/radial6"/>
  </dgm:cxnLst>
  <dgm:bg/>
  <dgm:whole>
    <a:ln>
      <a:noFill/>
    </a:ln>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0.2213</cdr:x>
      <cdr:y>0.06737</cdr:y>
    </cdr:from>
    <cdr:to>
      <cdr:x>0.30038</cdr:x>
      <cdr:y>0.13695</cdr:y>
    </cdr:to>
    <cdr:sp macro="" textlink="">
      <cdr:nvSpPr>
        <cdr:cNvPr id="2" name="Flowchart: Off-page Connector 1"/>
        <cdr:cNvSpPr/>
      </cdr:nvSpPr>
      <cdr:spPr>
        <a:xfrm xmlns:a="http://schemas.openxmlformats.org/drawingml/2006/main">
          <a:off x="1913926" y="278800"/>
          <a:ext cx="683939" cy="287965"/>
        </a:xfrm>
        <a:prstGeom xmlns:a="http://schemas.openxmlformats.org/drawingml/2006/main" prst="flowChartOffpageConnector">
          <a:avLst/>
        </a:prstGeom>
        <a:solidFill xmlns:a="http://schemas.openxmlformats.org/drawingml/2006/main">
          <a:schemeClr val="accent6"/>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nchor="ctr"/>
        <a:lstStyle xmlns:a="http://schemas.openxmlformats.org/drawingml/2006/main"/>
        <a:p xmlns:a="http://schemas.openxmlformats.org/drawingml/2006/main">
          <a:pPr algn="ctr"/>
          <a:r>
            <a:rPr lang="fr-FR" sz="1100" b="1" dirty="0"/>
            <a:t>EURO IV </a:t>
          </a:r>
        </a:p>
      </cdr:txBody>
    </cdr:sp>
  </cdr:relSizeAnchor>
  <cdr:relSizeAnchor xmlns:cdr="http://schemas.openxmlformats.org/drawingml/2006/chartDrawing">
    <cdr:from>
      <cdr:x>0.61483</cdr:x>
      <cdr:y>0.06813</cdr:y>
    </cdr:from>
    <cdr:to>
      <cdr:x>0.69392</cdr:x>
      <cdr:y>0.13772</cdr:y>
    </cdr:to>
    <cdr:sp macro="" textlink="">
      <cdr:nvSpPr>
        <cdr:cNvPr id="3" name="Flowchart: Off-page Connector 2"/>
        <cdr:cNvSpPr/>
      </cdr:nvSpPr>
      <cdr:spPr>
        <a:xfrm xmlns:a="http://schemas.openxmlformats.org/drawingml/2006/main">
          <a:off x="5317449" y="281945"/>
          <a:ext cx="684026" cy="288006"/>
        </a:xfrm>
        <a:prstGeom xmlns:a="http://schemas.openxmlformats.org/drawingml/2006/main" prst="flowChartOffpageConnector">
          <a:avLst/>
        </a:prstGeom>
        <a:solidFill xmlns:a="http://schemas.openxmlformats.org/drawingml/2006/main">
          <a:schemeClr val="accent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fr-FR" sz="1100" b="1" dirty="0"/>
            <a:t>EURO V </a:t>
          </a:r>
        </a:p>
      </cdr:txBody>
    </cdr:sp>
  </cdr:relSizeAnchor>
  <cdr:relSizeAnchor xmlns:cdr="http://schemas.openxmlformats.org/drawingml/2006/chartDrawing">
    <cdr:from>
      <cdr:x>0.75764</cdr:x>
      <cdr:y>0.15299</cdr:y>
    </cdr:from>
    <cdr:to>
      <cdr:x>0.8083</cdr:x>
      <cdr:y>0.7299</cdr:y>
    </cdr:to>
    <cdr:sp macro="" textlink="">
      <cdr:nvSpPr>
        <cdr:cNvPr id="4" name="Rectangle 3"/>
        <cdr:cNvSpPr/>
      </cdr:nvSpPr>
      <cdr:spPr>
        <a:xfrm xmlns:a="http://schemas.openxmlformats.org/drawingml/2006/main">
          <a:off x="6552601" y="633172"/>
          <a:ext cx="438143" cy="2387601"/>
        </a:xfrm>
        <a:prstGeom xmlns:a="http://schemas.openxmlformats.org/drawingml/2006/main" prst="rect">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fr-FR"/>
        </a:p>
      </cdr:txBody>
    </cdr:sp>
  </cdr:relSizeAnchor>
  <cdr:relSizeAnchor xmlns:cdr="http://schemas.openxmlformats.org/drawingml/2006/chartDrawing">
    <cdr:from>
      <cdr:x>0.62899</cdr:x>
      <cdr:y>0.15146</cdr:y>
    </cdr:from>
    <cdr:to>
      <cdr:x>0.67965</cdr:x>
      <cdr:y>0.73297</cdr:y>
    </cdr:to>
    <cdr:sp macro="" textlink="">
      <cdr:nvSpPr>
        <cdr:cNvPr id="5" name="Rectangle 4"/>
        <cdr:cNvSpPr/>
      </cdr:nvSpPr>
      <cdr:spPr>
        <a:xfrm xmlns:a="http://schemas.openxmlformats.org/drawingml/2006/main">
          <a:off x="5439946" y="626823"/>
          <a:ext cx="438143" cy="2406650"/>
        </a:xfrm>
        <a:prstGeom xmlns:a="http://schemas.openxmlformats.org/drawingml/2006/main" prst="rect">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0.49899</cdr:x>
      <cdr:y>0.14839</cdr:y>
    </cdr:from>
    <cdr:to>
      <cdr:x>0.54965</cdr:x>
      <cdr:y>0.73758</cdr:y>
    </cdr:to>
    <cdr:sp macro="" textlink="">
      <cdr:nvSpPr>
        <cdr:cNvPr id="6" name="Rectangle 5"/>
        <cdr:cNvSpPr/>
      </cdr:nvSpPr>
      <cdr:spPr>
        <a:xfrm xmlns:a="http://schemas.openxmlformats.org/drawingml/2006/main">
          <a:off x="4315615" y="614123"/>
          <a:ext cx="438143" cy="2438435"/>
        </a:xfrm>
        <a:prstGeom xmlns:a="http://schemas.openxmlformats.org/drawingml/2006/main" prst="rect">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0.36899</cdr:x>
      <cdr:y>0.14797</cdr:y>
    </cdr:from>
    <cdr:to>
      <cdr:x>0.41965</cdr:x>
      <cdr:y>0.72964</cdr:y>
    </cdr:to>
    <cdr:sp macro="" textlink="">
      <cdr:nvSpPr>
        <cdr:cNvPr id="7" name="Rectangle 6"/>
        <cdr:cNvSpPr/>
      </cdr:nvSpPr>
      <cdr:spPr>
        <a:xfrm xmlns:a="http://schemas.openxmlformats.org/drawingml/2006/main">
          <a:off x="3191253" y="612372"/>
          <a:ext cx="438143" cy="2407307"/>
        </a:xfrm>
        <a:prstGeom xmlns:a="http://schemas.openxmlformats.org/drawingml/2006/main" prst="rect">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0.23747</cdr:x>
      <cdr:y>0.14797</cdr:y>
    </cdr:from>
    <cdr:to>
      <cdr:x>0.28813</cdr:x>
      <cdr:y>0.73123</cdr:y>
    </cdr:to>
    <cdr:sp macro="" textlink="">
      <cdr:nvSpPr>
        <cdr:cNvPr id="8" name="Rectangle 7"/>
        <cdr:cNvSpPr/>
      </cdr:nvSpPr>
      <cdr:spPr>
        <a:xfrm xmlns:a="http://schemas.openxmlformats.org/drawingml/2006/main">
          <a:off x="2053776" y="612372"/>
          <a:ext cx="438143" cy="2413888"/>
        </a:xfrm>
        <a:prstGeom xmlns:a="http://schemas.openxmlformats.org/drawingml/2006/main" prst="rect">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0.10823</cdr:x>
      <cdr:y>0.14797</cdr:y>
    </cdr:from>
    <cdr:to>
      <cdr:x>0.1589</cdr:x>
      <cdr:y>0.72647</cdr:y>
    </cdr:to>
    <cdr:sp macro="" textlink="">
      <cdr:nvSpPr>
        <cdr:cNvPr id="9" name="Rectangle 8"/>
        <cdr:cNvSpPr/>
      </cdr:nvSpPr>
      <cdr:spPr>
        <a:xfrm xmlns:a="http://schemas.openxmlformats.org/drawingml/2006/main">
          <a:off x="936018" y="612372"/>
          <a:ext cx="438229" cy="2394188"/>
        </a:xfrm>
        <a:prstGeom xmlns:a="http://schemas.openxmlformats.org/drawingml/2006/main" prst="rect">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9E0F3327-10E3-4CEA-8F7F-BE3D01D3056C}" type="datetimeFigureOut">
              <a:rPr lang="en-GB" smtClean="0"/>
              <a:t>19/09/2017</a:t>
            </a:fld>
            <a:endParaRPr lang="en-GB"/>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74C5F764-128C-439D-AD56-D8DB43F78EE6}" type="slidenum">
              <a:rPr lang="en-GB" smtClean="0"/>
              <a:t>‹#›</a:t>
            </a:fld>
            <a:endParaRPr lang="en-GB"/>
          </a:p>
        </p:txBody>
      </p:sp>
    </p:spTree>
    <p:extLst>
      <p:ext uri="{BB962C8B-B14F-4D97-AF65-F5344CB8AC3E}">
        <p14:creationId xmlns:p14="http://schemas.microsoft.com/office/powerpoint/2010/main" val="3746477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9E7BB96-5CC4-4FBA-B6DA-4C0FA69C8B55}" type="datetimeFigureOut">
              <a:rPr lang="nl-NL" smtClean="0"/>
              <a:t>19-9-2017</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A99E7CB-B55B-433F-ACF3-9EACF2CD01B5}" type="slidenum">
              <a:rPr lang="nl-NL" smtClean="0"/>
              <a:t>‹#›</a:t>
            </a:fld>
            <a:endParaRPr lang="nl-NL"/>
          </a:p>
        </p:txBody>
      </p:sp>
    </p:spTree>
    <p:extLst>
      <p:ext uri="{BB962C8B-B14F-4D97-AF65-F5344CB8AC3E}">
        <p14:creationId xmlns:p14="http://schemas.microsoft.com/office/powerpoint/2010/main" val="827680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2A99E7CB-B55B-433F-ACF3-9EACF2CD01B5}" type="slidenum">
              <a:rPr lang="nl-NL" smtClean="0"/>
              <a:t>1</a:t>
            </a:fld>
            <a:endParaRPr lang="nl-NL"/>
          </a:p>
        </p:txBody>
      </p:sp>
    </p:spTree>
    <p:extLst>
      <p:ext uri="{BB962C8B-B14F-4D97-AF65-F5344CB8AC3E}">
        <p14:creationId xmlns:p14="http://schemas.microsoft.com/office/powerpoint/2010/main" val="1305429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900" kern="1200" dirty="0" smtClean="0">
                <a:solidFill>
                  <a:schemeClr val="tx1"/>
                </a:solidFill>
                <a:effectLst/>
                <a:latin typeface="+mn-lt"/>
                <a:ea typeface="+mn-ea"/>
                <a:cs typeface="+mn-cs"/>
              </a:rPr>
              <a:t>Diesel trains present the maximum impact in the indicators photochemical ozone formation and terrestrial eutrophication due to the exhaust emissions produced in the diesel locomotives. Moreover, diesel trains show the maximum impact in the indicator “Human toxicity, cancer effects”, but with similar values than the other rail freight transport modes studied due to the similar steel demand in the railway infrastructure. Electric trains present the maximum impact in the two indicators related with the radiation due to the use of nuclear power in the electricity production in Belgium.</a:t>
            </a:r>
          </a:p>
          <a:p>
            <a:pPr algn="just"/>
            <a:endParaRPr lang="en-GB" sz="900" kern="1200" dirty="0" smtClean="0">
              <a:solidFill>
                <a:schemeClr val="tx1"/>
              </a:solidFill>
              <a:effectLst/>
              <a:latin typeface="+mn-lt"/>
              <a:ea typeface="+mn-ea"/>
              <a:cs typeface="+mn-cs"/>
            </a:endParaRPr>
          </a:p>
          <a:p>
            <a:pPr algn="just"/>
            <a:r>
              <a:rPr lang="en-GB" sz="900" kern="1200" dirty="0" smtClean="0">
                <a:solidFill>
                  <a:schemeClr val="tx1"/>
                </a:solidFill>
                <a:effectLst/>
                <a:latin typeface="+mn-lt"/>
                <a:ea typeface="+mn-ea"/>
                <a:cs typeface="+mn-cs"/>
              </a:rPr>
              <a:t>Inland waterways transport presents the maximum impact in the indicator freshwater eutrophication due to the infrastructure demand of canals and port facilities.</a:t>
            </a:r>
            <a:endParaRPr lang="fr-FR" sz="900" kern="1200" dirty="0" smtClean="0">
              <a:solidFill>
                <a:schemeClr val="tx1"/>
              </a:solidFill>
              <a:effectLst/>
              <a:latin typeface="+mn-lt"/>
              <a:ea typeface="+mn-ea"/>
              <a:cs typeface="+mn-cs"/>
            </a:endParaRPr>
          </a:p>
          <a:p>
            <a:pPr algn="just"/>
            <a:endParaRPr lang="en-GB" sz="900" kern="1200" dirty="0" smtClean="0">
              <a:solidFill>
                <a:schemeClr val="tx1"/>
              </a:solidFill>
              <a:effectLst/>
              <a:latin typeface="+mn-lt"/>
              <a:ea typeface="+mn-ea"/>
              <a:cs typeface="+mn-cs"/>
            </a:endParaRPr>
          </a:p>
          <a:p>
            <a:pPr algn="just"/>
            <a:r>
              <a:rPr lang="en-GB" sz="900" kern="1200" dirty="0" smtClean="0">
                <a:solidFill>
                  <a:schemeClr val="tx1"/>
                </a:solidFill>
                <a:effectLst/>
                <a:latin typeface="+mn-lt"/>
                <a:ea typeface="+mn-ea"/>
                <a:cs typeface="+mn-cs"/>
              </a:rPr>
              <a:t>For the indicator climate change, road transport presents the maximum impact due to the exhaust emissions during the transport activity. Although with an 85% of load factor, road transport is near the diesel trains. Electric trains emits SF</a:t>
            </a:r>
            <a:r>
              <a:rPr lang="en-GB" sz="900" kern="1200" baseline="-25000" dirty="0" smtClean="0">
                <a:solidFill>
                  <a:schemeClr val="tx1"/>
                </a:solidFill>
                <a:effectLst/>
                <a:latin typeface="+mn-lt"/>
                <a:ea typeface="+mn-ea"/>
                <a:cs typeface="+mn-cs"/>
              </a:rPr>
              <a:t>6</a:t>
            </a:r>
            <a:r>
              <a:rPr lang="en-GB" sz="900" kern="1200" dirty="0" smtClean="0">
                <a:solidFill>
                  <a:schemeClr val="tx1"/>
                </a:solidFill>
                <a:effectLst/>
                <a:latin typeface="+mn-lt"/>
                <a:ea typeface="+mn-ea"/>
                <a:cs typeface="+mn-cs"/>
              </a:rPr>
              <a:t> during electricity conversion at traction substations, but the main greenhouse gas emissions are produced in the electricity generation, especially in the natural gas power plants. </a:t>
            </a:r>
            <a:endParaRPr lang="fr-FR" sz="900" kern="1200" dirty="0" smtClean="0">
              <a:solidFill>
                <a:schemeClr val="tx1"/>
              </a:solidFill>
              <a:effectLst/>
              <a:latin typeface="+mn-lt"/>
              <a:ea typeface="+mn-ea"/>
              <a:cs typeface="+mn-cs"/>
            </a:endParaRPr>
          </a:p>
          <a:p>
            <a:pPr algn="just"/>
            <a:endParaRPr lang="en-GB" sz="900" kern="1200" dirty="0" smtClean="0">
              <a:solidFill>
                <a:schemeClr val="tx1"/>
              </a:solidFill>
              <a:effectLst/>
              <a:latin typeface="+mn-lt"/>
              <a:ea typeface="+mn-ea"/>
              <a:cs typeface="+mn-cs"/>
            </a:endParaRPr>
          </a:p>
          <a:p>
            <a:pPr algn="just"/>
            <a:r>
              <a:rPr lang="en-GB" sz="900" kern="1200" dirty="0" smtClean="0">
                <a:solidFill>
                  <a:schemeClr val="tx1"/>
                </a:solidFill>
                <a:effectLst/>
                <a:latin typeface="+mn-lt"/>
                <a:ea typeface="+mn-ea"/>
                <a:cs typeface="+mn-cs"/>
              </a:rPr>
              <a:t>For the indicator particulate matter, the direct emissions in the road transport activity of tire wear, break wear and road wear have a strong influence in the result of the indicator. </a:t>
            </a:r>
          </a:p>
          <a:p>
            <a:pPr algn="just"/>
            <a:endParaRPr lang="en-GB" sz="900" kern="1200" dirty="0" smtClean="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tx1"/>
                </a:solidFill>
                <a:effectLst/>
                <a:latin typeface="+mn-lt"/>
                <a:ea typeface="+mn-ea"/>
                <a:cs typeface="+mn-cs"/>
              </a:rPr>
              <a:t>For the indicator photochemical ozone formation, the articulated lorry of 34-40 t Euro VI have a lower impact than diesel trains due to the lower exhaust emissions on NMVOC of the lorries Euro VI. Similarly,  for the indicators acidification and terrestrial eutrophication, the articulated lorry of 34-40 t Euro VI have a lower impact than diesel trains due to the lower exhaust emissions on NO</a:t>
            </a:r>
            <a:r>
              <a:rPr lang="en-GB" sz="900" kern="1200" baseline="-25000" dirty="0" smtClean="0">
                <a:solidFill>
                  <a:schemeClr val="tx1"/>
                </a:solidFill>
                <a:effectLst/>
                <a:latin typeface="+mn-lt"/>
                <a:ea typeface="+mn-ea"/>
                <a:cs typeface="+mn-cs"/>
              </a:rPr>
              <a:t>x</a:t>
            </a:r>
            <a:r>
              <a:rPr lang="en-GB" sz="900" kern="1200" dirty="0" smtClean="0">
                <a:solidFill>
                  <a:schemeClr val="tx1"/>
                </a:solidFill>
                <a:effectLst/>
                <a:latin typeface="+mn-lt"/>
                <a:ea typeface="+mn-ea"/>
                <a:cs typeface="+mn-cs"/>
              </a:rPr>
              <a:t> of the lorries Euro VI.</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900" kern="1200" dirty="0" smtClean="0">
              <a:solidFill>
                <a:schemeClr val="tx1"/>
              </a:solidFill>
              <a:effectLst/>
              <a:latin typeface="+mn-lt"/>
              <a:ea typeface="+mn-ea"/>
              <a:cs typeface="+mn-cs"/>
            </a:endParaRPr>
          </a:p>
          <a:p>
            <a:pPr algn="just"/>
            <a:r>
              <a:rPr lang="en-US" sz="1200" b="0" i="0" u="none" strike="noStrike" kern="1200" baseline="0" dirty="0" smtClean="0">
                <a:solidFill>
                  <a:schemeClr val="tx1"/>
                </a:solidFill>
                <a:latin typeface="+mn-lt"/>
                <a:ea typeface="+mn-ea"/>
                <a:cs typeface="+mn-cs"/>
              </a:rPr>
              <a:t>Even if the emission engine technology Euro VI for lorries has not been included in our study because of it appears in the year 2014 in the Belgian heavy duty vehicle market, we have decided that it would be interesting to compare an articulated lorry of 34-40 t with an emission engine technology Euro VI with the other transport modes, including an average articulated lorry of 34-40 t. Moreover, the articulated lorry of 34-40 t Euro VI with the load factors of 60% and 85% will be used in the environmental impact assessment of the intermodal routes. </a:t>
            </a:r>
          </a:p>
          <a:p>
            <a:pPr algn="just"/>
            <a:endParaRPr lang="en-US" sz="1200" b="0" i="0" u="none" strike="noStrike" kern="1200" baseline="0" dirty="0" smtClean="0">
              <a:solidFill>
                <a:schemeClr val="tx1"/>
              </a:solidFill>
              <a:latin typeface="+mn-lt"/>
              <a:ea typeface="+mn-ea"/>
              <a:cs typeface="+mn-cs"/>
            </a:endParaRPr>
          </a:p>
          <a:p>
            <a:pPr algn="just"/>
            <a:r>
              <a:rPr lang="en-US" sz="1200" b="0" i="0" u="none" strike="noStrike" kern="1200" baseline="0" dirty="0" smtClean="0">
                <a:solidFill>
                  <a:schemeClr val="tx1"/>
                </a:solidFill>
                <a:latin typeface="+mn-lt"/>
                <a:ea typeface="+mn-ea"/>
                <a:cs typeface="+mn-cs"/>
              </a:rPr>
              <a:t>The articulated lorry of 34-40 t Euro VI has been developed using all the parameters of an articulated lorry of 34-40 t in the year 2010 but using the emission factors for an engine technology Euro VI for the pollutant emissions dependent on the engine emission technology. Within the articulated lorries of 34-40 t in Belgium in the year 2010, the lorries with an emission engine technology conventional represented the 13% of the Belgian market, the Euro I a 7%, the Euro II a 17%, the Euro III a 24%, the Euro IV a 23% and the Euro V a 16%. </a:t>
            </a:r>
            <a:endParaRPr lang="fr-FR" sz="9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99E7CB-B55B-433F-ACF3-9EACF2CD01B5}" type="slidenum">
              <a:rPr lang="nl-NL" smtClean="0"/>
              <a:t>10</a:t>
            </a:fld>
            <a:endParaRPr lang="nl-NL"/>
          </a:p>
        </p:txBody>
      </p:sp>
    </p:spTree>
    <p:extLst>
      <p:ext uri="{BB962C8B-B14F-4D97-AF65-F5344CB8AC3E}">
        <p14:creationId xmlns:p14="http://schemas.microsoft.com/office/powerpoint/2010/main" val="3993486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a first stage we have carried out</a:t>
            </a:r>
            <a:r>
              <a:rPr lang="en-GB" sz="1200" kern="1200" baseline="0" dirty="0" smtClean="0">
                <a:solidFill>
                  <a:schemeClr val="tx1"/>
                </a:solidFill>
                <a:effectLst/>
                <a:latin typeface="+mn-lt"/>
                <a:ea typeface="+mn-ea"/>
                <a:cs typeface="+mn-cs"/>
              </a:rPr>
              <a:t> the LCA</a:t>
            </a:r>
            <a:r>
              <a:rPr lang="en-GB" sz="1200" kern="1200" dirty="0" smtClean="0">
                <a:solidFill>
                  <a:schemeClr val="tx1"/>
                </a:solidFill>
                <a:effectLst/>
                <a:latin typeface="+mn-lt"/>
                <a:ea typeface="+mn-ea"/>
                <a:cs typeface="+mn-cs"/>
              </a:rPr>
              <a:t> of rail freight transport, inland waterways transport and road freight transport independently.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Since the BRAIN-TRAINS project deals with the possible development of intermodal rail freight transport in Belgium, in a second stage we have studied the environmental impacts related to intermodal rail freight transport.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For this, we have analysed two consolidated intermodal rail-road routes in Belgium from the Port of Antwerp to the Port of Zeebrugge and Kortrijk.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Moreover, in collaboration with Terminal Container Athus, we have collected data in both the intermodal route from the Port of Antwerp to Terminal Container Athus. And the handling of containers in the intermodal terminal of Terminal Container Athus.</a:t>
            </a:r>
            <a:endParaRPr lang="fr-FR" sz="1200" kern="1200" dirty="0" smtClean="0">
              <a:solidFill>
                <a:schemeClr val="tx1"/>
              </a:solidFill>
              <a:effectLst/>
              <a:latin typeface="+mn-lt"/>
              <a:ea typeface="+mn-ea"/>
              <a:cs typeface="+mn-cs"/>
            </a:endParaRPr>
          </a:p>
          <a:p>
            <a:pPr algn="just"/>
            <a:endParaRPr lang="fr-FR" sz="1100" dirty="0" smtClean="0"/>
          </a:p>
        </p:txBody>
      </p:sp>
      <p:sp>
        <p:nvSpPr>
          <p:cNvPr id="4" name="Slide Number Placeholder 3"/>
          <p:cNvSpPr>
            <a:spLocks noGrp="1"/>
          </p:cNvSpPr>
          <p:nvPr>
            <p:ph type="sldNum" sz="quarter" idx="10"/>
          </p:nvPr>
        </p:nvSpPr>
        <p:spPr/>
        <p:txBody>
          <a:bodyPr/>
          <a:lstStyle/>
          <a:p>
            <a:fld id="{2A99E7CB-B55B-433F-ACF3-9EACF2CD01B5}" type="slidenum">
              <a:rPr lang="nl-NL" smtClean="0"/>
              <a:t>11</a:t>
            </a:fld>
            <a:endParaRPr lang="nl-NL"/>
          </a:p>
        </p:txBody>
      </p:sp>
    </p:spTree>
    <p:extLst>
      <p:ext uri="{BB962C8B-B14F-4D97-AF65-F5344CB8AC3E}">
        <p14:creationId xmlns:p14="http://schemas.microsoft.com/office/powerpoint/2010/main" val="641238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kern="1200" dirty="0" smtClean="0">
                <a:solidFill>
                  <a:schemeClr val="tx1"/>
                </a:solidFill>
                <a:effectLst/>
                <a:latin typeface="+mn-lt"/>
                <a:ea typeface="+mn-ea"/>
                <a:cs typeface="+mn-cs"/>
              </a:rPr>
              <a:t>Diesel trains have the maximum impact in 4 indicators mainly as a result of the exhaust emissions. Electric trains show the maximum impact in 3 indicators, being two of them related with the radiation due to the use of nuclear power in the electricity production in Belgium. Moreover, electric trains show the maximum impact in the indicator “Human toxicity, cancer effects”, but with similar values than the other rail freight transport modes.</a:t>
            </a:r>
          </a:p>
          <a:p>
            <a:pPr algn="just"/>
            <a:r>
              <a:rPr lang="en-GB" sz="1200"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The articulated lorry of 34-40 t Euro VI presents the maximum impact in 6 indicators. For the indicator photochemical ozone formation, the articulated lorry of 34-40 t Euro VI have a lower impact than diesel trains due to the lower exhaust emissions on NMVOC of the lorries Euro VI. Similarly,  for the indicators acidification and terrestrial eutrophication, the articulated lorry of 34-40 t Euro VI have a lower impact than diesel trains due to the lower exhaust emissions on NO</a:t>
            </a:r>
            <a:r>
              <a:rPr lang="en-GB" sz="1200" kern="1200" baseline="-25000" dirty="0" smtClean="0">
                <a:solidFill>
                  <a:schemeClr val="tx1"/>
                </a:solidFill>
                <a:effectLst/>
                <a:latin typeface="+mn-lt"/>
                <a:ea typeface="+mn-ea"/>
                <a:cs typeface="+mn-cs"/>
              </a:rPr>
              <a:t>x</a:t>
            </a:r>
            <a:r>
              <a:rPr lang="en-GB" sz="1200" kern="1200" dirty="0" smtClean="0">
                <a:solidFill>
                  <a:schemeClr val="tx1"/>
                </a:solidFill>
                <a:effectLst/>
                <a:latin typeface="+mn-lt"/>
                <a:ea typeface="+mn-ea"/>
                <a:cs typeface="+mn-cs"/>
              </a:rPr>
              <a:t> of the lorries Euro VI.</a:t>
            </a:r>
            <a:endParaRPr lang="fr-FR"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99E7CB-B55B-433F-ACF3-9EACF2CD01B5}" type="slidenum">
              <a:rPr lang="nl-NL" smtClean="0"/>
              <a:t>12</a:t>
            </a:fld>
            <a:endParaRPr lang="nl-NL"/>
          </a:p>
        </p:txBody>
      </p:sp>
    </p:spTree>
    <p:extLst>
      <p:ext uri="{BB962C8B-B14F-4D97-AF65-F5344CB8AC3E}">
        <p14:creationId xmlns:p14="http://schemas.microsoft.com/office/powerpoint/2010/main" val="1295499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fr-FR" sz="1100" dirty="0" smtClean="0"/>
          </a:p>
        </p:txBody>
      </p:sp>
      <p:sp>
        <p:nvSpPr>
          <p:cNvPr id="4" name="Slide Number Placeholder 3"/>
          <p:cNvSpPr>
            <a:spLocks noGrp="1"/>
          </p:cNvSpPr>
          <p:nvPr>
            <p:ph type="sldNum" sz="quarter" idx="10"/>
          </p:nvPr>
        </p:nvSpPr>
        <p:spPr/>
        <p:txBody>
          <a:bodyPr/>
          <a:lstStyle/>
          <a:p>
            <a:fld id="{2A99E7CB-B55B-433F-ACF3-9EACF2CD01B5}" type="slidenum">
              <a:rPr lang="nl-NL" smtClean="0"/>
              <a:t>13</a:t>
            </a:fld>
            <a:endParaRPr lang="nl-NL"/>
          </a:p>
        </p:txBody>
      </p:sp>
    </p:spTree>
    <p:extLst>
      <p:ext uri="{BB962C8B-B14F-4D97-AF65-F5344CB8AC3E}">
        <p14:creationId xmlns:p14="http://schemas.microsoft.com/office/powerpoint/2010/main" val="2829624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99E7CB-B55B-433F-ACF3-9EACF2CD01B5}" type="slidenum">
              <a:rPr lang="nl-NL" smtClean="0"/>
              <a:t>14</a:t>
            </a:fld>
            <a:endParaRPr lang="nl-NL"/>
          </a:p>
        </p:txBody>
      </p:sp>
    </p:spTree>
    <p:extLst>
      <p:ext uri="{BB962C8B-B14F-4D97-AF65-F5344CB8AC3E}">
        <p14:creationId xmlns:p14="http://schemas.microsoft.com/office/powerpoint/2010/main" val="4094623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900" u="sng" kern="1200" dirty="0" smtClean="0">
                <a:solidFill>
                  <a:schemeClr val="tx1"/>
                </a:solidFill>
                <a:effectLst/>
                <a:latin typeface="Arial" charset="0"/>
                <a:ea typeface="+mn-ea"/>
                <a:cs typeface="+mn-cs"/>
              </a:rPr>
              <a:t>The domestic production mix and the supply mix of Belgium have been distinguished</a:t>
            </a:r>
            <a:r>
              <a:rPr lang="en-GB" sz="900" kern="1200" dirty="0" smtClean="0">
                <a:solidFill>
                  <a:schemeClr val="tx1"/>
                </a:solidFill>
                <a:effectLst/>
                <a:latin typeface="Arial" charset="0"/>
                <a:ea typeface="+mn-ea"/>
                <a:cs typeface="+mn-cs"/>
              </a:rPr>
              <a:t>. </a:t>
            </a:r>
          </a:p>
          <a:p>
            <a:pPr marL="171450" indent="-171450" algn="just">
              <a:buFont typeface="Arial" panose="020B0604020202020204" pitchFamily="34" charset="0"/>
              <a:buChar char="•"/>
            </a:pPr>
            <a:r>
              <a:rPr lang="en-GB" sz="900" kern="1200" dirty="0" smtClean="0">
                <a:solidFill>
                  <a:schemeClr val="tx1"/>
                </a:solidFill>
                <a:effectLst/>
                <a:latin typeface="Arial" charset="0"/>
                <a:ea typeface="+mn-ea"/>
                <a:cs typeface="+mn-cs"/>
              </a:rPr>
              <a:t>The domestic production mix is the country specific production without taking into account exports of imports of electricity.</a:t>
            </a:r>
          </a:p>
          <a:p>
            <a:pPr marL="171450" indent="-171450" algn="just">
              <a:buFont typeface="Arial" panose="020B0604020202020204" pitchFamily="34" charset="0"/>
              <a:buChar char="•"/>
            </a:pPr>
            <a:r>
              <a:rPr lang="en-GB" sz="900" kern="1200" dirty="0" smtClean="0">
                <a:solidFill>
                  <a:schemeClr val="tx1"/>
                </a:solidFill>
                <a:effectLst/>
                <a:latin typeface="Arial" charset="0"/>
                <a:ea typeface="+mn-ea"/>
                <a:cs typeface="+mn-cs"/>
              </a:rPr>
              <a:t>The supply mix is the domestic production mix including exports and imports. Therefore, the electricity supply mix of a country have a different energy split than the domestic production mix, because the different energy split of the exporting countries. The electricity imports have been modelled considering the domestic production mix of the exporting countries. Using the supply mix of the exporting countries would have led to a multitude of connections with third countries and with the country importer of electricity itself. </a:t>
            </a:r>
            <a:endParaRPr lang="fr-FR" sz="900" kern="1200" dirty="0" smtClean="0">
              <a:solidFill>
                <a:schemeClr val="tx1"/>
              </a:solidFill>
              <a:effectLst/>
              <a:latin typeface="Arial" charset="0"/>
              <a:ea typeface="+mn-ea"/>
              <a:cs typeface="+mn-cs"/>
            </a:endParaRPr>
          </a:p>
          <a:p>
            <a:pPr algn="just"/>
            <a:endParaRPr lang="en-GB" sz="900" kern="1200" dirty="0" smtClean="0">
              <a:solidFill>
                <a:schemeClr val="tx1"/>
              </a:solidFill>
              <a:effectLst/>
              <a:latin typeface="Arial" charset="0"/>
              <a:ea typeface="+mn-ea"/>
              <a:cs typeface="+mn-cs"/>
            </a:endParaRPr>
          </a:p>
          <a:p>
            <a:pPr algn="just"/>
            <a:r>
              <a:rPr lang="en-GB" sz="900" kern="1200" dirty="0" smtClean="0">
                <a:solidFill>
                  <a:schemeClr val="tx1"/>
                </a:solidFill>
                <a:effectLst/>
                <a:latin typeface="Arial" charset="0"/>
                <a:ea typeface="+mn-ea"/>
                <a:cs typeface="+mn-cs"/>
              </a:rPr>
              <a:t>According to the International Energy Agency statistics for the year 2013, nuclear power is responsible for 50.67% (40,632 GWh) of the total Belgian domestic production mix (80,193 GWh), representing the main energy source. Combustible fuels accounts for 39.10% (31,360 GWh), hydroelectric for 2.13% (1,711 GWh), wind for 4.47% (3,583 GWh) and other energies but mainly solar for 3.62% (2,907 GWh). The 9.48% (7,603 GWh) of the Belgian domestic production mix is exported to France (2,435 GWh), the Netherlands (3,731 GWh) and Luxembourg (1,434 GWh). Moreover, an import of electricity of 17,243 GWh (representing the 19.2% of the final Belgian supply mix) from France (8,776 GWh and 9.77% of the final Belgian supply mix), the Netherlands (7,765 GWh and 8.65% of the final Belgian supply mix) and Luxembourg (702 GWh and 0.78% of the final Belgian supply mix) is produced at the same time.</a:t>
            </a:r>
          </a:p>
          <a:p>
            <a:pPr marL="0" marR="0" indent="0" algn="just" defTabSz="914400" rtl="0" eaLnBrk="0" fontAlgn="base" latinLnBrk="0" hangingPunct="0">
              <a:lnSpc>
                <a:spcPct val="100000"/>
              </a:lnSpc>
              <a:spcBef>
                <a:spcPct val="30000"/>
              </a:spcBef>
              <a:spcAft>
                <a:spcPct val="0"/>
              </a:spcAft>
              <a:buClrTx/>
              <a:buSzTx/>
              <a:buFontTx/>
              <a:buNone/>
              <a:tabLst/>
              <a:defRPr/>
            </a:pPr>
            <a:endParaRPr lang="en-GB" sz="900" kern="1200" dirty="0" smtClean="0">
              <a:solidFill>
                <a:schemeClr val="tx1"/>
              </a:solidFill>
              <a:effectLst/>
              <a:latin typeface="Arial" charset="0"/>
              <a:ea typeface="+mn-ea"/>
              <a:cs typeface="+mn-cs"/>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GB" sz="900" kern="1200" dirty="0" smtClean="0">
                <a:solidFill>
                  <a:schemeClr val="tx1"/>
                </a:solidFill>
                <a:effectLst/>
                <a:latin typeface="Arial" charset="0"/>
                <a:ea typeface="+mn-ea"/>
                <a:cs typeface="+mn-cs"/>
              </a:rPr>
              <a:t>In Belgium, the high voltage network has distribution losses of 5% (The World Bank, 2016). Moreover, imports of electricity entails an increase in losses because electricity has to circulate longer distances. In the Belgian railway network, there are transmission losses of 7% during conversion in traction substation and transport via the overhead contact line. </a:t>
            </a:r>
          </a:p>
          <a:p>
            <a:pPr marL="0" marR="0" indent="0" algn="just" defTabSz="914400" rtl="0" eaLnBrk="0" fontAlgn="base" latinLnBrk="0" hangingPunct="0">
              <a:lnSpc>
                <a:spcPct val="100000"/>
              </a:lnSpc>
              <a:spcBef>
                <a:spcPct val="30000"/>
              </a:spcBef>
              <a:spcAft>
                <a:spcPct val="0"/>
              </a:spcAft>
              <a:buClrTx/>
              <a:buSzTx/>
              <a:buFontTx/>
              <a:buNone/>
              <a:tabLst/>
              <a:defRPr/>
            </a:pPr>
            <a:endParaRPr lang="en-GB" sz="900" b="0" kern="1200" smtClean="0">
              <a:solidFill>
                <a:schemeClr val="tx1"/>
              </a:solidFill>
              <a:effectLst/>
              <a:latin typeface="Arial" charset="0"/>
              <a:ea typeface="+mn-ea"/>
              <a:cs typeface="+mn-cs"/>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GB" sz="900" b="0" kern="1200" smtClean="0">
                <a:solidFill>
                  <a:schemeClr val="tx1"/>
                </a:solidFill>
                <a:effectLst/>
                <a:latin typeface="Arial" charset="0"/>
                <a:ea typeface="+mn-ea"/>
                <a:cs typeface="+mn-cs"/>
              </a:rPr>
              <a:t>Sulphur </a:t>
            </a:r>
            <a:r>
              <a:rPr lang="en-GB" sz="900" b="0" kern="1200" dirty="0" smtClean="0">
                <a:solidFill>
                  <a:schemeClr val="tx1"/>
                </a:solidFill>
                <a:effectLst/>
                <a:latin typeface="Arial" charset="0"/>
                <a:ea typeface="+mn-ea"/>
                <a:cs typeface="+mn-cs"/>
              </a:rPr>
              <a:t>hexafluoride (SF</a:t>
            </a:r>
            <a:r>
              <a:rPr lang="en-GB" sz="900" b="0" kern="1200" baseline="-25000" dirty="0" smtClean="0">
                <a:solidFill>
                  <a:schemeClr val="tx1"/>
                </a:solidFill>
                <a:effectLst/>
                <a:latin typeface="Arial" charset="0"/>
                <a:ea typeface="+mn-ea"/>
                <a:cs typeface="+mn-cs"/>
              </a:rPr>
              <a:t>6</a:t>
            </a:r>
            <a:r>
              <a:rPr lang="en-GB" sz="900" b="0" kern="1200" dirty="0" smtClean="0">
                <a:solidFill>
                  <a:schemeClr val="tx1"/>
                </a:solidFill>
                <a:effectLst/>
                <a:latin typeface="Arial" charset="0"/>
                <a:ea typeface="+mn-ea"/>
                <a:cs typeface="+mn-cs"/>
              </a:rPr>
              <a:t>) is produced during conversion at traction substations.</a:t>
            </a:r>
            <a:endParaRPr lang="en-GB" sz="900" b="0" dirty="0" smtClean="0"/>
          </a:p>
        </p:txBody>
      </p:sp>
      <p:sp>
        <p:nvSpPr>
          <p:cNvPr id="4" name="Slide Number Placeholder 3"/>
          <p:cNvSpPr>
            <a:spLocks noGrp="1"/>
          </p:cNvSpPr>
          <p:nvPr>
            <p:ph type="sldNum" sz="quarter" idx="10"/>
          </p:nvPr>
        </p:nvSpPr>
        <p:spPr/>
        <p:txBody>
          <a:bodyPr/>
          <a:lstStyle/>
          <a:p>
            <a:fld id="{2A99E7CB-B55B-433F-ACF3-9EACF2CD01B5}" type="slidenum">
              <a:rPr lang="nl-NL" smtClean="0"/>
              <a:t>15</a:t>
            </a:fld>
            <a:endParaRPr lang="nl-NL"/>
          </a:p>
        </p:txBody>
      </p:sp>
    </p:spTree>
    <p:extLst>
      <p:ext uri="{BB962C8B-B14F-4D97-AF65-F5344CB8AC3E}">
        <p14:creationId xmlns:p14="http://schemas.microsoft.com/office/powerpoint/2010/main" val="4199156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100" baseline="0" noProof="0" dirty="0" smtClean="0"/>
              <a:t>I am going to present to you our LCA inland freight transport system, with the system boundaries that we have fixed.</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100" kern="1200" dirty="0" smtClean="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mn-ea"/>
                <a:cs typeface="+mn-cs"/>
              </a:rPr>
              <a:t>We have carried</a:t>
            </a:r>
            <a:r>
              <a:rPr lang="en-GB" sz="1100" kern="1200" baseline="0" dirty="0" smtClean="0">
                <a:solidFill>
                  <a:schemeClr val="tx1"/>
                </a:solidFill>
                <a:effectLst/>
                <a:latin typeface="+mn-lt"/>
                <a:ea typeface="+mn-ea"/>
                <a:cs typeface="+mn-cs"/>
              </a:rPr>
              <a:t> out a complete</a:t>
            </a:r>
            <a:r>
              <a:rPr lang="en-GB" sz="1100" kern="1200" dirty="0" smtClean="0">
                <a:solidFill>
                  <a:schemeClr val="tx1"/>
                </a:solidFill>
                <a:effectLst/>
                <a:latin typeface="+mn-lt"/>
                <a:ea typeface="+mn-ea"/>
                <a:cs typeface="+mn-cs"/>
              </a:rPr>
              <a:t> study of the rail freight transport,</a:t>
            </a:r>
            <a:r>
              <a:rPr lang="en-GB" sz="1100" kern="1200" baseline="0" dirty="0" smtClean="0">
                <a:solidFill>
                  <a:schemeClr val="tx1"/>
                </a:solidFill>
                <a:effectLst/>
                <a:latin typeface="+mn-lt"/>
                <a:ea typeface="+mn-ea"/>
                <a:cs typeface="+mn-cs"/>
              </a:rPr>
              <a:t> dividing t</a:t>
            </a:r>
            <a:r>
              <a:rPr lang="en-GB" sz="1100" kern="1200" dirty="0" smtClean="0">
                <a:solidFill>
                  <a:schemeClr val="tx1"/>
                </a:solidFill>
                <a:effectLst/>
                <a:latin typeface="+mn-lt"/>
                <a:ea typeface="+mn-ea"/>
                <a:cs typeface="+mn-cs"/>
              </a:rPr>
              <a:t>he rail freight system in three sub-systems: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100" kern="1200" dirty="0" smtClean="0">
              <a:solidFill>
                <a:schemeClr val="tx1"/>
              </a:solidFill>
              <a:effectLst/>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tx1"/>
                </a:solidFill>
                <a:effectLst/>
                <a:latin typeface="+mn-lt"/>
                <a:ea typeface="+mn-ea"/>
                <a:cs typeface="+mn-cs"/>
              </a:rPr>
              <a:t>rail infrastructure, which</a:t>
            </a:r>
            <a:r>
              <a:rPr lang="en-GB" sz="1100" kern="1200" baseline="0" dirty="0" smtClean="0">
                <a:solidFill>
                  <a:schemeClr val="tx1"/>
                </a:solidFill>
                <a:effectLst/>
                <a:latin typeface="+mn-lt"/>
                <a:ea typeface="+mn-ea"/>
                <a:cs typeface="+mn-cs"/>
              </a:rPr>
              <a:t> includes the processes related to the construction and maintenance of the railway infrastructure. The data have been collected directly from INFRABEL </a:t>
            </a:r>
            <a:r>
              <a:rPr lang="en-GB" sz="1100" kern="1200" dirty="0" smtClean="0">
                <a:solidFill>
                  <a:schemeClr val="tx1"/>
                </a:solidFill>
                <a:effectLst/>
                <a:latin typeface="+mn-lt"/>
                <a:ea typeface="+mn-ea"/>
                <a:cs typeface="+mn-cs"/>
              </a:rPr>
              <a:t>(the Belgian railway infrastructure manager).</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tx1"/>
                </a:solidFill>
                <a:effectLst/>
                <a:latin typeface="+mn-lt"/>
                <a:ea typeface="+mn-ea"/>
                <a:cs typeface="+mn-cs"/>
              </a:rPr>
              <a:t>rail equipment,</a:t>
            </a:r>
            <a:r>
              <a:rPr lang="en-GB" sz="1100" kern="1200" baseline="0" dirty="0" smtClean="0">
                <a:solidFill>
                  <a:schemeClr val="tx1"/>
                </a:solidFill>
                <a:effectLst/>
                <a:latin typeface="+mn-lt"/>
                <a:ea typeface="+mn-ea"/>
                <a:cs typeface="+mn-cs"/>
              </a:rPr>
              <a:t> </a:t>
            </a:r>
            <a:r>
              <a:rPr lang="en-GB" sz="1100" kern="1200" dirty="0" smtClean="0">
                <a:solidFill>
                  <a:schemeClr val="tx1"/>
                </a:solidFill>
                <a:effectLst/>
                <a:latin typeface="+mn-lt"/>
                <a:ea typeface="+mn-ea"/>
                <a:cs typeface="+mn-cs"/>
              </a:rPr>
              <a:t>which</a:t>
            </a:r>
            <a:r>
              <a:rPr lang="en-GB" sz="1100" kern="1200" baseline="0" dirty="0" smtClean="0">
                <a:solidFill>
                  <a:schemeClr val="tx1"/>
                </a:solidFill>
                <a:effectLst/>
                <a:latin typeface="+mn-lt"/>
                <a:ea typeface="+mn-ea"/>
                <a:cs typeface="+mn-cs"/>
              </a:rPr>
              <a:t> includes the processes related to the manufacturing and maintenance of the locomotives and wagons. The data have been collected directly </a:t>
            </a:r>
            <a:r>
              <a:rPr lang="en-GB" sz="1100" kern="1200" dirty="0" smtClean="0">
                <a:solidFill>
                  <a:schemeClr val="tx1"/>
                </a:solidFill>
                <a:effectLst/>
                <a:latin typeface="+mn-lt"/>
                <a:ea typeface="+mn-ea"/>
                <a:cs typeface="+mn-cs"/>
              </a:rPr>
              <a:t>from B-Logistics, which is the main rail freight operator in Belgium.</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tx1"/>
                </a:solidFill>
                <a:effectLst/>
                <a:latin typeface="+mn-lt"/>
                <a:ea typeface="+mn-ea"/>
                <a:cs typeface="+mn-cs"/>
              </a:rPr>
              <a:t>rail transport operation,</a:t>
            </a:r>
            <a:r>
              <a:rPr lang="en-GB" sz="1100" kern="1200" baseline="0" dirty="0" smtClean="0">
                <a:solidFill>
                  <a:schemeClr val="tx1"/>
                </a:solidFill>
                <a:effectLst/>
                <a:latin typeface="+mn-lt"/>
                <a:ea typeface="+mn-ea"/>
                <a:cs typeface="+mn-cs"/>
              </a:rPr>
              <a:t> which includes</a:t>
            </a:r>
            <a:r>
              <a:rPr lang="en-US" sz="1100" baseline="0" noProof="0" dirty="0" smtClean="0"/>
              <a:t> the processes directly related with the rail transport activity, which is the movement of the train. </a:t>
            </a:r>
          </a:p>
          <a:p>
            <a:pPr algn="just"/>
            <a:endParaRPr lang="en-US" sz="1100" baseline="0" noProof="0" dirty="0" smtClean="0"/>
          </a:p>
          <a:p>
            <a:pPr algn="just"/>
            <a:r>
              <a:rPr lang="en-US" sz="1100" baseline="0" noProof="0" dirty="0" smtClean="0"/>
              <a:t>In Belgium there is 2 sources of energy traction, electricity and diesel. As the emissions are different depending of the energy source, we have to know the traction mix, which is the proportion of merchandises moved by electric and diesel separately (e.g. in 2012 it was 86% for electric traction and 14% for diesel traction).</a:t>
            </a:r>
          </a:p>
          <a:p>
            <a:pPr marL="171450" indent="-171450" algn="just">
              <a:buFont typeface="Arial" panose="020B0604020202020204" pitchFamily="34" charset="0"/>
              <a:buChar char="•"/>
            </a:pPr>
            <a:r>
              <a:rPr lang="en-US" sz="1100" baseline="0" noProof="0" dirty="0" smtClean="0"/>
              <a:t>When the electricity is used, the indirect emissions produced during the electricity production varies widely depending of the energy split used. So we used the supply electricity mix including the domestic production and export and import of electricity. In addition, the national company of rail infrastructure produces solar and wind energy, so we also include this production to the supply mix used by rail transport. We also include the transmission losses in the electricity network and the railway network.</a:t>
            </a:r>
          </a:p>
          <a:p>
            <a:pPr marL="171450" indent="-171450" algn="just">
              <a:buFont typeface="Arial" panose="020B0604020202020204" pitchFamily="34" charset="0"/>
              <a:buChar char="•"/>
            </a:pPr>
            <a:r>
              <a:rPr lang="en-US" sz="1100" baseline="0" noProof="0" dirty="0" smtClean="0"/>
              <a:t>When diesel is used, we </a:t>
            </a:r>
            <a:r>
              <a:rPr lang="en-US" sz="1100" baseline="0" noProof="0" dirty="0" err="1" smtClean="0"/>
              <a:t>analyse</a:t>
            </a:r>
            <a:r>
              <a:rPr lang="en-US" sz="1100" baseline="0" noProof="0" dirty="0" smtClean="0"/>
              <a:t> both the indirect emissions and the exhaust emissions because the combustion of the diesel in the engine of the locomotive. </a:t>
            </a:r>
          </a:p>
          <a:p>
            <a:pPr algn="just"/>
            <a:endParaRPr lang="en-US" sz="1100" baseline="0" noProof="0" dirty="0" smtClean="0"/>
          </a:p>
          <a:p>
            <a:pPr algn="just"/>
            <a:r>
              <a:rPr lang="en-US" sz="1100" baseline="0" noProof="0" dirty="0" smtClean="0"/>
              <a:t>We also take into account the emissions to soil from iron abrasion of rail and brakes when the braking of the train.</a:t>
            </a:r>
          </a:p>
          <a:p>
            <a:pPr algn="just"/>
            <a:endParaRPr lang="en-US" sz="1100" baseline="0" noProof="0" dirty="0" smtClean="0"/>
          </a:p>
          <a:p>
            <a:pPr algn="just"/>
            <a:r>
              <a:rPr lang="en-US" sz="1100" baseline="0" noProof="0" dirty="0" smtClean="0"/>
              <a:t>Finally, we have the end of life of the rail infrastructure and rail equipment. With new raw materials and the part recycled we can produce the products that we use in the construction of the rail infrastructure and the manufacturing of the rail equipment.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mn-ea"/>
                <a:cs typeface="+mn-cs"/>
              </a:rPr>
              <a:t>For inland waterways</a:t>
            </a:r>
            <a:r>
              <a:rPr lang="en-GB" sz="1100" kern="1200" baseline="0" dirty="0" smtClean="0">
                <a:solidFill>
                  <a:schemeClr val="tx1"/>
                </a:solidFill>
                <a:effectLst/>
                <a:latin typeface="+mn-lt"/>
                <a:ea typeface="+mn-ea"/>
                <a:cs typeface="+mn-cs"/>
              </a:rPr>
              <a:t> transport , we are using as a model Ecoinvent. But we have collected data relative to the </a:t>
            </a:r>
            <a:r>
              <a:rPr lang="en-GB" sz="1100" kern="1200" dirty="0" smtClean="0">
                <a:solidFill>
                  <a:schemeClr val="tx1"/>
                </a:solidFill>
                <a:effectLst/>
                <a:latin typeface="+mn-lt"/>
                <a:ea typeface="+mn-ea"/>
                <a:cs typeface="+mn-cs"/>
              </a:rPr>
              <a:t>total annual freight moved by inland waterways transport in Belgium by barge type, fuel consumption in the vessel transport operation and waterways infrastructure characteristics for several years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mn-ea"/>
                <a:cs typeface="+mn-cs"/>
              </a:rPr>
              <a:t>For</a:t>
            </a:r>
            <a:r>
              <a:rPr lang="en-GB" sz="1100" kern="1200" baseline="0" dirty="0" smtClean="0">
                <a:solidFill>
                  <a:schemeClr val="tx1"/>
                </a:solidFill>
                <a:effectLst/>
                <a:latin typeface="+mn-lt"/>
                <a:ea typeface="+mn-ea"/>
                <a:cs typeface="+mn-cs"/>
              </a:rPr>
              <a:t> road transport, we have collected </a:t>
            </a:r>
            <a:r>
              <a:rPr lang="en-GB" sz="1100" kern="1200" dirty="0" smtClean="0">
                <a:solidFill>
                  <a:schemeClr val="tx1"/>
                </a:solidFill>
                <a:effectLst/>
                <a:latin typeface="+mn-lt"/>
                <a:ea typeface="+mn-ea"/>
                <a:cs typeface="+mn-cs"/>
              </a:rPr>
              <a:t>information relative to the total annual freight moved by road transport in Belgium by weight classification and heavy duty vehicle technology type, fuel consumption in the road transport operation and road infrastructure characteristics for several years.</a:t>
            </a:r>
            <a:endParaRPr lang="fr-FR" sz="1100" kern="1200" dirty="0" smtClean="0">
              <a:solidFill>
                <a:schemeClr val="tx1"/>
              </a:solidFill>
              <a:effectLst/>
              <a:latin typeface="+mn-lt"/>
              <a:ea typeface="+mn-ea"/>
              <a:cs typeface="+mn-cs"/>
            </a:endParaRPr>
          </a:p>
          <a:p>
            <a:pPr algn="just"/>
            <a:endParaRPr lang="en-US" sz="1100" baseline="0" noProof="0" dirty="0" smtClean="0"/>
          </a:p>
        </p:txBody>
      </p:sp>
      <p:sp>
        <p:nvSpPr>
          <p:cNvPr id="4" name="Slide Number Placeholder 3"/>
          <p:cNvSpPr>
            <a:spLocks noGrp="1"/>
          </p:cNvSpPr>
          <p:nvPr>
            <p:ph type="sldNum" sz="quarter" idx="10"/>
          </p:nvPr>
        </p:nvSpPr>
        <p:spPr/>
        <p:txBody>
          <a:bodyPr/>
          <a:lstStyle/>
          <a:p>
            <a:fld id="{2A99E7CB-B55B-433F-ACF3-9EACF2CD01B5}" type="slidenum">
              <a:rPr lang="nl-NL" smtClean="0"/>
              <a:t>16</a:t>
            </a:fld>
            <a:endParaRPr lang="nl-NL"/>
          </a:p>
        </p:txBody>
      </p:sp>
    </p:spTree>
    <p:extLst>
      <p:ext uri="{BB962C8B-B14F-4D97-AF65-F5344CB8AC3E}">
        <p14:creationId xmlns:p14="http://schemas.microsoft.com/office/powerpoint/2010/main" val="2609207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100" noProof="0" dirty="0" smtClean="0"/>
              <a:t>This WP aims at determining the environmental impact</a:t>
            </a:r>
            <a:r>
              <a:rPr lang="en-US" sz="1100" baseline="0" noProof="0" dirty="0" smtClean="0"/>
              <a:t> of the rail freight intermodality in Belgium using the Life Cycle Assessment methodology.</a:t>
            </a:r>
          </a:p>
          <a:p>
            <a:endParaRPr lang="en-US" sz="1100" kern="1200" baseline="0" noProof="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Why LCA methodology?</a:t>
            </a:r>
            <a:r>
              <a:rPr lang="en-GB" sz="1200" kern="1200" baseline="0" dirty="0" smtClean="0">
                <a:solidFill>
                  <a:schemeClr val="tx1"/>
                </a:solidFill>
                <a:effectLst/>
                <a:latin typeface="+mn-lt"/>
                <a:ea typeface="+mn-ea"/>
                <a:cs typeface="+mn-cs"/>
              </a:rPr>
              <a:t> </a:t>
            </a:r>
          </a:p>
          <a:p>
            <a:endParaRPr lang="en-GB" sz="1200"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LCA methodology allows us to study the environmental impacts of a product or a service (as transport) from raw material extraction, through materials use, and finally to disposal.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What does this mean?</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If we take for example a car, we don’t only analyse the energy consumption and exhaust emissions when it’s being used, but it also considers all the energy consumption and the emissions (including wastes) between the raw material extraction (of metals and oil for example),</a:t>
            </a:r>
            <a:r>
              <a:rPr lang="en-GB" sz="1200" kern="1200" baseline="0" dirty="0" smtClean="0">
                <a:solidFill>
                  <a:schemeClr val="tx1"/>
                </a:solidFill>
                <a:effectLst/>
                <a:latin typeface="+mn-lt"/>
                <a:ea typeface="+mn-ea"/>
                <a:cs typeface="+mn-cs"/>
              </a:rPr>
              <a:t> through the materials production and </a:t>
            </a:r>
            <a:r>
              <a:rPr lang="en-GB" sz="1200" kern="1200" dirty="0" smtClean="0">
                <a:solidFill>
                  <a:schemeClr val="tx1"/>
                </a:solidFill>
                <a:effectLst/>
                <a:latin typeface="+mn-lt"/>
                <a:ea typeface="+mn-ea"/>
                <a:cs typeface="+mn-cs"/>
              </a:rPr>
              <a:t>car’s manufacturing until the end-of-life of the car. At the end-of-life stage the recyclable parts of the car will be reintroduce</a:t>
            </a:r>
            <a:r>
              <a:rPr lang="en-GB" sz="1200" kern="1200" baseline="0" dirty="0" smtClean="0">
                <a:solidFill>
                  <a:schemeClr val="tx1"/>
                </a:solidFill>
                <a:effectLst/>
                <a:latin typeface="+mn-lt"/>
                <a:ea typeface="+mn-ea"/>
                <a:cs typeface="+mn-cs"/>
              </a:rPr>
              <a:t> to the loop to produce new products.</a:t>
            </a:r>
            <a:endParaRPr lang="fr-FR" sz="1200" kern="1200" dirty="0" smtClean="0">
              <a:solidFill>
                <a:schemeClr val="tx1"/>
              </a:solidFill>
              <a:effectLst/>
              <a:latin typeface="+mn-lt"/>
              <a:ea typeface="+mn-ea"/>
              <a:cs typeface="+mn-cs"/>
            </a:endParaRPr>
          </a:p>
          <a:p>
            <a:pPr algn="just"/>
            <a:endParaRPr lang="en-US" sz="1100" baseline="0" noProof="0" dirty="0" smtClean="0"/>
          </a:p>
          <a:p>
            <a:pPr algn="just"/>
            <a:endParaRPr lang="en-US" sz="1100" noProof="0" dirty="0" smtClean="0"/>
          </a:p>
        </p:txBody>
      </p:sp>
      <p:sp>
        <p:nvSpPr>
          <p:cNvPr id="4" name="Slide Number Placeholder 3"/>
          <p:cNvSpPr>
            <a:spLocks noGrp="1"/>
          </p:cNvSpPr>
          <p:nvPr>
            <p:ph type="sldNum" sz="quarter" idx="10"/>
          </p:nvPr>
        </p:nvSpPr>
        <p:spPr/>
        <p:txBody>
          <a:bodyPr/>
          <a:lstStyle/>
          <a:p>
            <a:fld id="{2A99E7CB-B55B-433F-ACF3-9EACF2CD01B5}" type="slidenum">
              <a:rPr lang="nl-NL" smtClean="0"/>
              <a:t>2</a:t>
            </a:fld>
            <a:endParaRPr lang="nl-NL"/>
          </a:p>
        </p:txBody>
      </p:sp>
    </p:spTree>
    <p:extLst>
      <p:ext uri="{BB962C8B-B14F-4D97-AF65-F5344CB8AC3E}">
        <p14:creationId xmlns:p14="http://schemas.microsoft.com/office/powerpoint/2010/main" val="2492055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100" dirty="0" smtClean="0"/>
              <a:t>LCA methodology allows us to model as closely as possible </a:t>
            </a:r>
            <a:r>
              <a:rPr lang="en-GB" sz="1100" kern="1200" dirty="0" smtClean="0">
                <a:solidFill>
                  <a:schemeClr val="tx1"/>
                </a:solidFill>
                <a:effectLst/>
                <a:latin typeface="Arial" charset="0"/>
                <a:ea typeface="+mn-ea"/>
                <a:cs typeface="+mn-cs"/>
              </a:rPr>
              <a:t>the contribution of the pollutants emitted by the inland freight transport modes</a:t>
            </a:r>
            <a:r>
              <a:rPr lang="en-GB" sz="1100" kern="1200" baseline="0" dirty="0" smtClean="0">
                <a:solidFill>
                  <a:schemeClr val="tx1"/>
                </a:solidFill>
                <a:effectLst/>
                <a:latin typeface="Arial" charset="0"/>
                <a:ea typeface="+mn-ea"/>
                <a:cs typeface="+mn-cs"/>
              </a:rPr>
              <a:t> </a:t>
            </a:r>
            <a:r>
              <a:rPr lang="en-GB" sz="1100" kern="1200" dirty="0" smtClean="0">
                <a:solidFill>
                  <a:schemeClr val="tx1"/>
                </a:solidFill>
                <a:effectLst/>
                <a:latin typeface="Arial" charset="0"/>
                <a:ea typeface="+mn-ea"/>
                <a:cs typeface="+mn-cs"/>
              </a:rPr>
              <a:t>to midpoint environmental impact categories, such as climate change, resources depletion, acidification, human toxicity or ecotoxicity for example. </a:t>
            </a:r>
          </a:p>
          <a:p>
            <a:pPr algn="just"/>
            <a:endParaRPr lang="en-GB" sz="1100" kern="1200" dirty="0" smtClean="0">
              <a:solidFill>
                <a:schemeClr val="tx1"/>
              </a:solidFill>
              <a:effectLst/>
              <a:latin typeface="Arial" charset="0"/>
              <a:ea typeface="+mn-ea"/>
              <a:cs typeface="+mn-cs"/>
            </a:endParaRPr>
          </a:p>
          <a:p>
            <a:pPr algn="just"/>
            <a:r>
              <a:rPr lang="en-GB" sz="1100" kern="1200" dirty="0" smtClean="0">
                <a:solidFill>
                  <a:schemeClr val="tx1"/>
                </a:solidFill>
                <a:effectLst/>
                <a:latin typeface="Arial" charset="0"/>
                <a:ea typeface="+mn-ea"/>
                <a:cs typeface="+mn-cs"/>
              </a:rPr>
              <a:t>Then, the influence of these midpoint categories to endpoint categories such as damage to human health, damage to ecosystem diversity and resource scarcity will be evaluated. These endpoint categories are related to the areas of protection of human health, natural environment and natural resources, respectively.</a:t>
            </a:r>
          </a:p>
          <a:p>
            <a:pPr algn="just"/>
            <a:endParaRPr lang="en-GB" sz="1100" kern="1200" dirty="0" smtClean="0">
              <a:solidFill>
                <a:schemeClr val="tx1"/>
              </a:solidFill>
              <a:effectLst/>
              <a:latin typeface="Arial" charset="0"/>
              <a:ea typeface="+mn-ea"/>
              <a:cs typeface="+mn-cs"/>
            </a:endParaRPr>
          </a:p>
          <a:p>
            <a:pPr algn="just"/>
            <a:r>
              <a:rPr lang="en-GB" sz="1100" kern="1200" dirty="0" smtClean="0">
                <a:solidFill>
                  <a:schemeClr val="tx1"/>
                </a:solidFill>
                <a:effectLst/>
                <a:latin typeface="Arial" charset="0"/>
                <a:ea typeface="+mn-ea"/>
                <a:cs typeface="+mn-cs"/>
              </a:rPr>
              <a:t>We achieve</a:t>
            </a:r>
            <a:r>
              <a:rPr lang="en-GB" sz="1100" kern="1200" baseline="0" dirty="0" smtClean="0">
                <a:solidFill>
                  <a:schemeClr val="tx1"/>
                </a:solidFill>
                <a:effectLst/>
                <a:latin typeface="Arial" charset="0"/>
                <a:ea typeface="+mn-ea"/>
                <a:cs typeface="+mn-cs"/>
              </a:rPr>
              <a:t> a complete study of the environmental impact of the freight transport system.</a:t>
            </a:r>
            <a:endParaRPr lang="fr-FR" sz="1100" dirty="0" smtClean="0"/>
          </a:p>
        </p:txBody>
      </p:sp>
      <p:sp>
        <p:nvSpPr>
          <p:cNvPr id="4" name="Slide Number Placeholder 3"/>
          <p:cNvSpPr>
            <a:spLocks noGrp="1"/>
          </p:cNvSpPr>
          <p:nvPr>
            <p:ph type="sldNum" sz="quarter" idx="10"/>
          </p:nvPr>
        </p:nvSpPr>
        <p:spPr/>
        <p:txBody>
          <a:bodyPr/>
          <a:lstStyle/>
          <a:p>
            <a:fld id="{2A99E7CB-B55B-433F-ACF3-9EACF2CD01B5}" type="slidenum">
              <a:rPr lang="nl-NL" smtClean="0"/>
              <a:t>3</a:t>
            </a:fld>
            <a:endParaRPr lang="nl-NL"/>
          </a:p>
        </p:txBody>
      </p:sp>
    </p:spTree>
    <p:extLst>
      <p:ext uri="{BB962C8B-B14F-4D97-AF65-F5344CB8AC3E}">
        <p14:creationId xmlns:p14="http://schemas.microsoft.com/office/powerpoint/2010/main" val="4175492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100" baseline="0" noProof="0" dirty="0" smtClean="0"/>
              <a:t>I am going to present to you our LCA inland freight transport system, with the system boundaries that we have fixed.</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100" kern="1200" dirty="0" smtClean="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mn-ea"/>
                <a:cs typeface="+mn-cs"/>
              </a:rPr>
              <a:t>We have carried</a:t>
            </a:r>
            <a:r>
              <a:rPr lang="en-GB" sz="1100" kern="1200" baseline="0" dirty="0" smtClean="0">
                <a:solidFill>
                  <a:schemeClr val="tx1"/>
                </a:solidFill>
                <a:effectLst/>
                <a:latin typeface="+mn-lt"/>
                <a:ea typeface="+mn-ea"/>
                <a:cs typeface="+mn-cs"/>
              </a:rPr>
              <a:t> out a complete</a:t>
            </a:r>
            <a:r>
              <a:rPr lang="en-GB" sz="1100" kern="1200" dirty="0" smtClean="0">
                <a:solidFill>
                  <a:schemeClr val="tx1"/>
                </a:solidFill>
                <a:effectLst/>
                <a:latin typeface="+mn-lt"/>
                <a:ea typeface="+mn-ea"/>
                <a:cs typeface="+mn-cs"/>
              </a:rPr>
              <a:t> study of the rail freight transport,</a:t>
            </a:r>
            <a:r>
              <a:rPr lang="en-GB" sz="1100" kern="1200" baseline="0" dirty="0" smtClean="0">
                <a:solidFill>
                  <a:schemeClr val="tx1"/>
                </a:solidFill>
                <a:effectLst/>
                <a:latin typeface="+mn-lt"/>
                <a:ea typeface="+mn-ea"/>
                <a:cs typeface="+mn-cs"/>
              </a:rPr>
              <a:t> dividing t</a:t>
            </a:r>
            <a:r>
              <a:rPr lang="en-GB" sz="1100" kern="1200" dirty="0" smtClean="0">
                <a:solidFill>
                  <a:schemeClr val="tx1"/>
                </a:solidFill>
                <a:effectLst/>
                <a:latin typeface="+mn-lt"/>
                <a:ea typeface="+mn-ea"/>
                <a:cs typeface="+mn-cs"/>
              </a:rPr>
              <a:t>he rail freight system in three sub-systems: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100" kern="1200" dirty="0" smtClean="0">
              <a:solidFill>
                <a:schemeClr val="tx1"/>
              </a:solidFill>
              <a:effectLst/>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tx1"/>
                </a:solidFill>
                <a:effectLst/>
                <a:latin typeface="+mn-lt"/>
                <a:ea typeface="+mn-ea"/>
                <a:cs typeface="+mn-cs"/>
              </a:rPr>
              <a:t>rail infrastructure, which</a:t>
            </a:r>
            <a:r>
              <a:rPr lang="en-GB" sz="1100" kern="1200" baseline="0" dirty="0" smtClean="0">
                <a:solidFill>
                  <a:schemeClr val="tx1"/>
                </a:solidFill>
                <a:effectLst/>
                <a:latin typeface="+mn-lt"/>
                <a:ea typeface="+mn-ea"/>
                <a:cs typeface="+mn-cs"/>
              </a:rPr>
              <a:t> includes the processes related to the construction and maintenance of the railway infrastructure. The data have been collected directly from INFRABEL </a:t>
            </a:r>
            <a:r>
              <a:rPr lang="en-GB" sz="1100" kern="1200" dirty="0" smtClean="0">
                <a:solidFill>
                  <a:schemeClr val="tx1"/>
                </a:solidFill>
                <a:effectLst/>
                <a:latin typeface="+mn-lt"/>
                <a:ea typeface="+mn-ea"/>
                <a:cs typeface="+mn-cs"/>
              </a:rPr>
              <a:t>(the Belgian railway infrastructure manager).</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tx1"/>
                </a:solidFill>
                <a:effectLst/>
                <a:latin typeface="+mn-lt"/>
                <a:ea typeface="+mn-ea"/>
                <a:cs typeface="+mn-cs"/>
              </a:rPr>
              <a:t>rail equipment,</a:t>
            </a:r>
            <a:r>
              <a:rPr lang="en-GB" sz="1100" kern="1200" baseline="0" dirty="0" smtClean="0">
                <a:solidFill>
                  <a:schemeClr val="tx1"/>
                </a:solidFill>
                <a:effectLst/>
                <a:latin typeface="+mn-lt"/>
                <a:ea typeface="+mn-ea"/>
                <a:cs typeface="+mn-cs"/>
              </a:rPr>
              <a:t> </a:t>
            </a:r>
            <a:r>
              <a:rPr lang="en-GB" sz="1100" kern="1200" dirty="0" smtClean="0">
                <a:solidFill>
                  <a:schemeClr val="tx1"/>
                </a:solidFill>
                <a:effectLst/>
                <a:latin typeface="+mn-lt"/>
                <a:ea typeface="+mn-ea"/>
                <a:cs typeface="+mn-cs"/>
              </a:rPr>
              <a:t>which</a:t>
            </a:r>
            <a:r>
              <a:rPr lang="en-GB" sz="1100" kern="1200" baseline="0" dirty="0" smtClean="0">
                <a:solidFill>
                  <a:schemeClr val="tx1"/>
                </a:solidFill>
                <a:effectLst/>
                <a:latin typeface="+mn-lt"/>
                <a:ea typeface="+mn-ea"/>
                <a:cs typeface="+mn-cs"/>
              </a:rPr>
              <a:t> includes the processes related to the manufacturing and maintenance of the locomotives and wagons. The data have been collected directly </a:t>
            </a:r>
            <a:r>
              <a:rPr lang="en-GB" sz="1100" kern="1200" dirty="0" smtClean="0">
                <a:solidFill>
                  <a:schemeClr val="tx1"/>
                </a:solidFill>
                <a:effectLst/>
                <a:latin typeface="+mn-lt"/>
                <a:ea typeface="+mn-ea"/>
                <a:cs typeface="+mn-cs"/>
              </a:rPr>
              <a:t>from B-Logistics, which is the main rail freight operator in Belgium.</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tx1"/>
                </a:solidFill>
                <a:effectLst/>
                <a:latin typeface="+mn-lt"/>
                <a:ea typeface="+mn-ea"/>
                <a:cs typeface="+mn-cs"/>
              </a:rPr>
              <a:t>rail transport operation,</a:t>
            </a:r>
            <a:r>
              <a:rPr lang="en-GB" sz="1100" kern="1200" baseline="0" dirty="0" smtClean="0">
                <a:solidFill>
                  <a:schemeClr val="tx1"/>
                </a:solidFill>
                <a:effectLst/>
                <a:latin typeface="+mn-lt"/>
                <a:ea typeface="+mn-ea"/>
                <a:cs typeface="+mn-cs"/>
              </a:rPr>
              <a:t> which includes</a:t>
            </a:r>
            <a:r>
              <a:rPr lang="en-US" sz="1100" baseline="0" noProof="0" dirty="0" smtClean="0"/>
              <a:t> the processes directly related with the rail transport activity, which is the movement of the train. </a:t>
            </a:r>
          </a:p>
          <a:p>
            <a:pPr algn="just"/>
            <a:endParaRPr lang="en-US" sz="1100" baseline="0" noProof="0" dirty="0" smtClean="0"/>
          </a:p>
          <a:p>
            <a:pPr algn="just"/>
            <a:r>
              <a:rPr lang="en-US" sz="1100" baseline="0" noProof="0" dirty="0" smtClean="0"/>
              <a:t>In Belgium there is 2 sources of energy traction, electricity and diesel. As the emissions are different depending of the energy source, we have to know the traction mix, which is the proportion of merchandises moved by electric and diesel separately (e.g. in 2012 it was 86% for electric traction and 14% for diesel traction).</a:t>
            </a:r>
          </a:p>
          <a:p>
            <a:pPr marL="171450" indent="-171450" algn="just">
              <a:buFont typeface="Arial" panose="020B0604020202020204" pitchFamily="34" charset="0"/>
              <a:buChar char="•"/>
            </a:pPr>
            <a:r>
              <a:rPr lang="en-US" sz="1100" baseline="0" noProof="0" dirty="0" smtClean="0"/>
              <a:t>When the electricity is used, the indirect emissions produced during the electricity production varies widely depending of the energy split used. So we used the supply electricity mix including the domestic production and export and import of electricity. In addition, the national company of rail infrastructure produces solar and wind energy, so we also include this production to the supply mix used by rail transport. We also include the transmission losses in the electricity network and the railway network.</a:t>
            </a:r>
          </a:p>
          <a:p>
            <a:pPr marL="171450" indent="-171450" algn="just">
              <a:buFont typeface="Arial" panose="020B0604020202020204" pitchFamily="34" charset="0"/>
              <a:buChar char="•"/>
            </a:pPr>
            <a:r>
              <a:rPr lang="en-US" sz="1100" baseline="0" noProof="0" dirty="0" smtClean="0"/>
              <a:t>When diesel is used, we </a:t>
            </a:r>
            <a:r>
              <a:rPr lang="en-US" sz="1100" baseline="0" noProof="0" dirty="0" err="1" smtClean="0"/>
              <a:t>analyse</a:t>
            </a:r>
            <a:r>
              <a:rPr lang="en-US" sz="1100" baseline="0" noProof="0" dirty="0" smtClean="0"/>
              <a:t> both the indirect emissions and the exhaust emissions because the combustion of the diesel in the engine of the locomotive. </a:t>
            </a:r>
          </a:p>
          <a:p>
            <a:pPr algn="just"/>
            <a:endParaRPr lang="en-US" sz="1100" baseline="0" noProof="0" dirty="0" smtClean="0"/>
          </a:p>
          <a:p>
            <a:pPr algn="just"/>
            <a:r>
              <a:rPr lang="en-US" sz="1100" baseline="0" noProof="0" dirty="0" smtClean="0"/>
              <a:t>We also take into account the emissions to soil from iron abrasion of rail and brakes when the braking of the train.</a:t>
            </a:r>
          </a:p>
          <a:p>
            <a:pPr algn="just"/>
            <a:endParaRPr lang="en-US" sz="1100" baseline="0" noProof="0" dirty="0" smtClean="0"/>
          </a:p>
          <a:p>
            <a:pPr algn="just"/>
            <a:r>
              <a:rPr lang="en-US" sz="1100" baseline="0" noProof="0" dirty="0" smtClean="0"/>
              <a:t>Finally, we have the end of life of the rail infrastructure and rail equipment. With new raw materials and the part recycled we can produce the products that we use in the construction of the rail infrastructure and the manufacturing of the rail equipment.</a:t>
            </a:r>
          </a:p>
          <a:p>
            <a:pPr algn="just"/>
            <a:endParaRPr lang="en-US" sz="1100" baseline="0" noProof="0" dirty="0" smtClean="0"/>
          </a:p>
          <a:p>
            <a:pPr algn="just"/>
            <a:r>
              <a:rPr lang="en-GB" sz="1100" kern="1200" dirty="0" smtClean="0">
                <a:solidFill>
                  <a:schemeClr val="tx1"/>
                </a:solidFill>
                <a:effectLst/>
                <a:latin typeface="Arial" panose="020B0604020202020204" pitchFamily="34" charset="0"/>
                <a:ea typeface="+mn-ea"/>
                <a:cs typeface="Arial" panose="020B0604020202020204" pitchFamily="34" charset="0"/>
              </a:rPr>
              <a:t>The chart shows the values of energy consumption of electric</a:t>
            </a:r>
            <a:r>
              <a:rPr lang="en-GB" sz="1100" kern="1200" baseline="0" dirty="0" smtClean="0">
                <a:solidFill>
                  <a:schemeClr val="tx1"/>
                </a:solidFill>
                <a:effectLst/>
                <a:latin typeface="Arial" panose="020B0604020202020204" pitchFamily="34" charset="0"/>
                <a:ea typeface="+mn-ea"/>
                <a:cs typeface="Arial" panose="020B0604020202020204" pitchFamily="34" charset="0"/>
              </a:rPr>
              <a:t> and </a:t>
            </a:r>
            <a:r>
              <a:rPr lang="en-GB" sz="1100" kern="1200" dirty="0" smtClean="0">
                <a:solidFill>
                  <a:schemeClr val="tx1"/>
                </a:solidFill>
                <a:effectLst/>
                <a:latin typeface="Arial" panose="020B0604020202020204" pitchFamily="34" charset="0"/>
                <a:ea typeface="+mn-ea"/>
                <a:cs typeface="Arial" panose="020B0604020202020204" pitchFamily="34" charset="0"/>
              </a:rPr>
              <a:t>diesel trains calculated in our study from the period 2006 to 2012. </a:t>
            </a:r>
          </a:p>
          <a:p>
            <a:pPr algn="just"/>
            <a:endParaRPr lang="en-GB" sz="1100" kern="1200" noProof="0" dirty="0" smtClean="0">
              <a:solidFill>
                <a:schemeClr val="tx1"/>
              </a:solidFill>
              <a:effectLst/>
              <a:latin typeface="Arial" panose="020B0604020202020204" pitchFamily="34" charset="0"/>
              <a:ea typeface="+mn-ea"/>
              <a:cs typeface="Arial" panose="020B0604020202020204" pitchFamily="34" charset="0"/>
            </a:endParaRPr>
          </a:p>
          <a:p>
            <a:pPr algn="just"/>
            <a:r>
              <a:rPr lang="en-US" sz="1100" noProof="0" dirty="0" smtClean="0">
                <a:latin typeface="Arial" panose="020B0604020202020204" pitchFamily="34" charset="0"/>
                <a:cs typeface="Arial" panose="020B0604020202020204" pitchFamily="34" charset="0"/>
              </a:rPr>
              <a:t>Two reference</a:t>
            </a:r>
            <a:r>
              <a:rPr lang="en-US" sz="1100" baseline="0" noProof="0" dirty="0" smtClean="0">
                <a:latin typeface="Arial" panose="020B0604020202020204" pitchFamily="34" charset="0"/>
                <a:cs typeface="Arial" panose="020B0604020202020204" pitchFamily="34" charset="0"/>
              </a:rPr>
              <a:t> values are used:</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noProof="0" dirty="0" smtClean="0">
                <a:latin typeface="Arial" panose="020B0604020202020204" pitchFamily="34" charset="0"/>
                <a:cs typeface="Arial" panose="020B0604020202020204" pitchFamily="34" charset="0"/>
              </a:rPr>
              <a:t>The values of 2005 are reference values from ECOTRANSIT (2008) and they represent an European average. </a:t>
            </a:r>
            <a:r>
              <a:rPr lang="en-GB" sz="1100" kern="1200" dirty="0" smtClean="0">
                <a:solidFill>
                  <a:schemeClr val="tx1"/>
                </a:solidFill>
                <a:effectLst/>
                <a:latin typeface="Arial" panose="020B0604020202020204" pitchFamily="34" charset="0"/>
                <a:ea typeface="+mn-ea"/>
                <a:cs typeface="Arial" panose="020B0604020202020204" pitchFamily="34" charset="0"/>
              </a:rPr>
              <a:t>By comparing the reference values used in EcoTransIT (2008) of 456 kJ/tkm for electric traction and 530 kJ/tkm for diesel traction with the energy consumptions obtained in our study, our results for Belgium show higher energy consumptions with 541 kJ/tkm and 725 kJ/tkm of electricity and diesel (including shunting activity) consumed, respectively.</a:t>
            </a:r>
            <a:endParaRPr lang="fr-FR" sz="1100" kern="1200" dirty="0" smtClean="0">
              <a:solidFill>
                <a:schemeClr val="tx1"/>
              </a:solidFill>
              <a:effectLst/>
              <a:latin typeface="Arial" panose="020B0604020202020204" pitchFamily="34" charset="0"/>
              <a:ea typeface="+mn-ea"/>
              <a:cs typeface="Arial" panose="020B0604020202020204" pitchFamily="34" charset="0"/>
            </a:endParaRPr>
          </a:p>
          <a:p>
            <a:pPr marL="171450" indent="-171450" algn="just">
              <a:buFont typeface="Arial" panose="020B0604020202020204" pitchFamily="34" charset="0"/>
              <a:buChar char="•"/>
            </a:pPr>
            <a:r>
              <a:rPr lang="en-US" sz="1100" baseline="0" noProof="0" dirty="0" smtClean="0">
                <a:latin typeface="Arial" panose="020B0604020202020204" pitchFamily="34" charset="0"/>
                <a:cs typeface="Arial" panose="020B0604020202020204" pitchFamily="34" charset="0"/>
              </a:rPr>
              <a:t>F</a:t>
            </a:r>
            <a:r>
              <a:rPr lang="en-US" sz="1100" b="0" i="0" u="none" strike="noStrike" kern="1200" baseline="0" dirty="0" smtClean="0">
                <a:solidFill>
                  <a:schemeClr val="tx1"/>
                </a:solidFill>
                <a:latin typeface="Arial" panose="020B0604020202020204" pitchFamily="34" charset="0"/>
                <a:ea typeface="+mn-ea"/>
                <a:cs typeface="Arial" panose="020B0604020202020204" pitchFamily="34" charset="0"/>
              </a:rPr>
              <a:t>rom Ecoinvent v3 database has been extracted as reference value an energy consumption of 417 kJ/tkm for rail freight transport using the Belgian traction mix (unspecified in the database). It comprises 260 kJ/tkm of electricity consumption and 157 kJ/tkm of diesel consumption for the year 2014. </a:t>
            </a:r>
            <a:endParaRPr lang="en-US" sz="1100" baseline="0" noProof="0" dirty="0" smtClean="0">
              <a:latin typeface="Arial" panose="020B0604020202020204" pitchFamily="34" charset="0"/>
              <a:cs typeface="Arial" panose="020B0604020202020204" pitchFamily="34" charset="0"/>
            </a:endParaRPr>
          </a:p>
          <a:p>
            <a:pPr algn="just"/>
            <a:endParaRPr lang="en-US" sz="1100" baseline="0" noProof="0" dirty="0" smtClean="0">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100" i="0" u="none" spc="50" dirty="0" smtClean="0">
                <a:latin typeface="Arial" panose="020B0604020202020204" pitchFamily="34" charset="0"/>
                <a:ea typeface="SimSun" panose="02010600030101010101" pitchFamily="2" charset="-122"/>
                <a:cs typeface="Arial" panose="020B0604020202020204" pitchFamily="34" charset="0"/>
              </a:rPr>
              <a:t>The energy consumption of electric and diesel trains has been determined separately, including empty returns, shunting activity, as well as electrical losses. In addition, the energy</a:t>
            </a:r>
            <a:r>
              <a:rPr lang="en-GB" sz="1100" i="0" u="none" spc="50" baseline="0" dirty="0" smtClean="0">
                <a:latin typeface="Arial" panose="020B0604020202020204" pitchFamily="34" charset="0"/>
                <a:ea typeface="SimSun" panose="02010600030101010101" pitchFamily="2" charset="-122"/>
                <a:cs typeface="Arial" panose="020B0604020202020204" pitchFamily="34" charset="0"/>
              </a:rPr>
              <a:t> consumption of a </a:t>
            </a:r>
            <a:r>
              <a:rPr lang="en-US" sz="1100" baseline="0" noProof="0" dirty="0" smtClean="0">
                <a:latin typeface="Arial" panose="020B0604020202020204" pitchFamily="34" charset="0"/>
                <a:cs typeface="Arial" panose="020B0604020202020204" pitchFamily="34" charset="0"/>
              </a:rPr>
              <a:t>mix of electric and diesel trains has been calculated.</a:t>
            </a:r>
            <a:endParaRPr lang="en-GB" sz="1100" i="0" u="none" spc="50" dirty="0" smtClean="0">
              <a:latin typeface="Arial" panose="020B0604020202020204" pitchFamily="34" charset="0"/>
              <a:ea typeface="SimSun" panose="02010600030101010101" pitchFamily="2" charset="-122"/>
              <a:cs typeface="Arial" panose="020B0604020202020204" pitchFamily="34" charset="0"/>
            </a:endParaRPr>
          </a:p>
          <a:p>
            <a:pPr algn="just"/>
            <a:endParaRPr lang="en-US" sz="1100" baseline="0" noProof="0" dirty="0" smtClean="0">
              <a:latin typeface="Arial" panose="020B0604020202020204" pitchFamily="34" charset="0"/>
              <a:cs typeface="Arial" panose="020B0604020202020204" pitchFamily="34" charset="0"/>
            </a:endParaRPr>
          </a:p>
          <a:p>
            <a:pPr algn="just"/>
            <a:r>
              <a:rPr lang="en-US" sz="1100" baseline="0" noProof="0" dirty="0" smtClean="0">
                <a:latin typeface="Arial" panose="020B0604020202020204" pitchFamily="34" charset="0"/>
                <a:cs typeface="Arial" panose="020B0604020202020204" pitchFamily="34" charset="0"/>
              </a:rPr>
              <a:t>We found a drop in the electricity consumption in the year 2010 and for diesel traction in the year 2011.</a:t>
            </a:r>
          </a:p>
        </p:txBody>
      </p:sp>
      <p:sp>
        <p:nvSpPr>
          <p:cNvPr id="4" name="Slide Number Placeholder 3"/>
          <p:cNvSpPr>
            <a:spLocks noGrp="1"/>
          </p:cNvSpPr>
          <p:nvPr>
            <p:ph type="sldNum" sz="quarter" idx="10"/>
          </p:nvPr>
        </p:nvSpPr>
        <p:spPr/>
        <p:txBody>
          <a:bodyPr/>
          <a:lstStyle/>
          <a:p>
            <a:fld id="{2A99E7CB-B55B-433F-ACF3-9EACF2CD01B5}" type="slidenum">
              <a:rPr lang="nl-NL" smtClean="0"/>
              <a:t>4</a:t>
            </a:fld>
            <a:endParaRPr lang="nl-NL"/>
          </a:p>
        </p:txBody>
      </p:sp>
    </p:spTree>
    <p:extLst>
      <p:ext uri="{BB962C8B-B14F-4D97-AF65-F5344CB8AC3E}">
        <p14:creationId xmlns:p14="http://schemas.microsoft.com/office/powerpoint/2010/main" val="2768142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900" kern="1200" dirty="0" smtClean="0">
                <a:solidFill>
                  <a:schemeClr val="tx1"/>
                </a:solidFill>
                <a:effectLst/>
                <a:latin typeface="Arial" charset="0"/>
                <a:ea typeface="+mn-ea"/>
                <a:cs typeface="+mn-cs"/>
              </a:rPr>
              <a:t>This slide shows the final electricity and diesel consumption of the rail freight transport in Belgium obtained in our study. The results of our study show that to move 1 tkm of freight on rail in Belgium</a:t>
            </a:r>
            <a:r>
              <a:rPr lang="en-GB" sz="900" kern="1200" baseline="0" dirty="0" smtClean="0">
                <a:solidFill>
                  <a:schemeClr val="tx1"/>
                </a:solidFill>
                <a:effectLst/>
                <a:latin typeface="Arial" charset="0"/>
                <a:ea typeface="+mn-ea"/>
                <a:cs typeface="+mn-cs"/>
              </a:rPr>
              <a:t> </a:t>
            </a:r>
            <a:r>
              <a:rPr lang="en-GB" sz="900" kern="1200" dirty="0" smtClean="0">
                <a:solidFill>
                  <a:schemeClr val="tx1"/>
                </a:solidFill>
                <a:effectLst/>
                <a:latin typeface="Arial" charset="0"/>
                <a:ea typeface="+mn-ea"/>
                <a:cs typeface="+mn-cs"/>
              </a:rPr>
              <a:t>in 2012, both consumptions were needed: </a:t>
            </a:r>
          </a:p>
          <a:p>
            <a:pPr marL="171450" indent="-171450" algn="just">
              <a:buFont typeface="Arial" panose="020B0604020202020204" pitchFamily="34" charset="0"/>
              <a:buChar char="•"/>
            </a:pPr>
            <a:r>
              <a:rPr lang="en-GB" sz="900" kern="1200" dirty="0" smtClean="0">
                <a:solidFill>
                  <a:schemeClr val="tx1"/>
                </a:solidFill>
                <a:effectLst/>
                <a:latin typeface="Arial" charset="0"/>
                <a:ea typeface="+mn-ea"/>
                <a:cs typeface="+mn-cs"/>
              </a:rPr>
              <a:t>368 kJ of electricity and </a:t>
            </a:r>
          </a:p>
          <a:p>
            <a:pPr marL="171450" indent="-171450" algn="just">
              <a:buFont typeface="Arial" panose="020B0604020202020204" pitchFamily="34" charset="0"/>
              <a:buChar char="•"/>
            </a:pPr>
            <a:r>
              <a:rPr lang="en-GB" sz="900" kern="1200" dirty="0" smtClean="0">
                <a:solidFill>
                  <a:schemeClr val="tx1"/>
                </a:solidFill>
                <a:effectLst/>
                <a:latin typeface="Arial" charset="0"/>
                <a:ea typeface="+mn-ea"/>
                <a:cs typeface="+mn-cs"/>
              </a:rPr>
              <a:t>89 kJ of diesel (included 29.104 kJ of shunting activity, which</a:t>
            </a:r>
            <a:r>
              <a:rPr lang="en-GB" sz="900" kern="1200" baseline="0" dirty="0" smtClean="0">
                <a:solidFill>
                  <a:schemeClr val="tx1"/>
                </a:solidFill>
                <a:effectLst/>
                <a:latin typeface="Arial" charset="0"/>
                <a:ea typeface="+mn-ea"/>
                <a:cs typeface="+mn-cs"/>
              </a:rPr>
              <a:t> involves the processes of parking and selecting wagons to put together and assembling new trains</a:t>
            </a:r>
            <a:r>
              <a:rPr lang="en-GB" sz="900" kern="1200" dirty="0" smtClean="0">
                <a:solidFill>
                  <a:schemeClr val="tx1"/>
                </a:solidFill>
                <a:effectLst/>
                <a:latin typeface="Arial" charset="0"/>
                <a:ea typeface="+mn-ea"/>
                <a:cs typeface="+mn-cs"/>
              </a:rPr>
              <a:t>).</a:t>
            </a:r>
          </a:p>
          <a:p>
            <a:pPr marL="171450" indent="-171450" algn="just">
              <a:buFont typeface="Arial" panose="020B0604020202020204" pitchFamily="34" charset="0"/>
              <a:buChar char="•"/>
            </a:pPr>
            <a:endParaRPr lang="en-GB" sz="900" kern="1200" dirty="0" smtClean="0">
              <a:solidFill>
                <a:schemeClr val="tx1"/>
              </a:solidFill>
              <a:effectLst/>
              <a:latin typeface="Arial" charset="0"/>
              <a:ea typeface="+mn-ea"/>
              <a:cs typeface="+mn-cs"/>
            </a:endParaRPr>
          </a:p>
          <a:p>
            <a:pPr marL="0" indent="0" algn="just">
              <a:buFont typeface="Arial" panose="020B0604020202020204" pitchFamily="34" charset="0"/>
              <a:buNone/>
            </a:pPr>
            <a:r>
              <a:rPr lang="en-GB" sz="900" kern="1200" dirty="0" smtClean="0">
                <a:solidFill>
                  <a:schemeClr val="tx1"/>
                </a:solidFill>
                <a:effectLst/>
                <a:latin typeface="+mn-lt"/>
                <a:ea typeface="+mn-ea"/>
                <a:cs typeface="+mn-cs"/>
              </a:rPr>
              <a:t>According to Ecoinvent v3 data in 2014, a consumption of 260 kJ of electricity and 157 kJ of diesel were required to move 1 tkm of rail freight in Belgium. </a:t>
            </a:r>
          </a:p>
          <a:p>
            <a:pPr marL="171450" indent="-171450" algn="just">
              <a:buFont typeface="Arial" panose="020B0604020202020204" pitchFamily="34" charset="0"/>
              <a:buChar char="•"/>
            </a:pPr>
            <a:r>
              <a:rPr lang="en-GB" sz="900" kern="1200" dirty="0" smtClean="0">
                <a:solidFill>
                  <a:schemeClr val="tx1"/>
                </a:solidFill>
                <a:effectLst/>
                <a:latin typeface="+mn-lt"/>
                <a:ea typeface="+mn-ea"/>
                <a:cs typeface="+mn-cs"/>
              </a:rPr>
              <a:t>The results of final electricity consumption from our study are always higher than the value used by Ecoinvent v3. </a:t>
            </a:r>
          </a:p>
          <a:p>
            <a:pPr marL="171450" indent="-171450" algn="just">
              <a:buFont typeface="Arial" panose="020B0604020202020204" pitchFamily="34" charset="0"/>
              <a:buChar char="•"/>
            </a:pPr>
            <a:r>
              <a:rPr lang="en-GB" sz="900" kern="1200" dirty="0" smtClean="0">
                <a:solidFill>
                  <a:schemeClr val="tx1"/>
                </a:solidFill>
                <a:effectLst/>
                <a:latin typeface="+mn-lt"/>
                <a:ea typeface="+mn-ea"/>
                <a:cs typeface="+mn-cs"/>
              </a:rPr>
              <a:t>However, since the year 2009, the final diesel consumption from our study shows values lower than the value from Ecoinvent v3.</a:t>
            </a:r>
          </a:p>
          <a:p>
            <a:pPr marL="171450" indent="-171450" algn="just">
              <a:buFont typeface="Arial" panose="020B0604020202020204" pitchFamily="34" charset="0"/>
              <a:buChar char="•"/>
            </a:pPr>
            <a:r>
              <a:rPr lang="en-GB" sz="900" kern="1200" dirty="0" smtClean="0">
                <a:solidFill>
                  <a:schemeClr val="tx1"/>
                </a:solidFill>
                <a:effectLst/>
                <a:latin typeface="+mn-lt"/>
                <a:ea typeface="+mn-ea"/>
                <a:cs typeface="+mn-cs"/>
              </a:rPr>
              <a:t>The discrepancies between the values of our study and those of Ecoinvent v3 should be highlighted, since they point out a need for updating the Ecoinvent v3 database.</a:t>
            </a:r>
          </a:p>
          <a:p>
            <a:pPr marL="0" indent="0" algn="just">
              <a:buFont typeface="Arial" panose="020B0604020202020204" pitchFamily="34" charset="0"/>
              <a:buNone/>
            </a:pPr>
            <a:endParaRPr lang="en-GB" sz="900" kern="1200" dirty="0" smtClean="0">
              <a:solidFill>
                <a:schemeClr val="tx1"/>
              </a:solidFill>
              <a:effectLst/>
              <a:latin typeface="+mn-lt"/>
              <a:ea typeface="+mn-ea"/>
              <a:cs typeface="+mn-cs"/>
            </a:endParaRPr>
          </a:p>
          <a:p>
            <a:pPr marL="0" indent="0" algn="just">
              <a:buFont typeface="Arial" panose="020B0604020202020204" pitchFamily="34" charset="0"/>
              <a:buNone/>
            </a:pPr>
            <a:r>
              <a:rPr lang="en-GB" sz="900" kern="1200" dirty="0" smtClean="0">
                <a:solidFill>
                  <a:schemeClr val="tx1"/>
                </a:solidFill>
                <a:effectLst/>
                <a:latin typeface="+mn-lt"/>
                <a:ea typeface="+mn-ea"/>
                <a:cs typeface="+mn-cs"/>
              </a:rPr>
              <a:t>Note that</a:t>
            </a:r>
            <a:r>
              <a:rPr lang="en-GB" sz="900" kern="1200" baseline="0" dirty="0" smtClean="0">
                <a:solidFill>
                  <a:schemeClr val="tx1"/>
                </a:solidFill>
                <a:effectLst/>
                <a:latin typeface="+mn-lt"/>
                <a:ea typeface="+mn-ea"/>
                <a:cs typeface="+mn-cs"/>
              </a:rPr>
              <a:t> the use of diesel traction is decreasing over the years, </a:t>
            </a:r>
            <a:r>
              <a:rPr lang="en-GB" sz="900" kern="1200" baseline="0" dirty="0" err="1" smtClean="0">
                <a:solidFill>
                  <a:schemeClr val="tx1"/>
                </a:solidFill>
                <a:effectLst/>
                <a:latin typeface="+mn-lt"/>
                <a:ea typeface="+mn-ea"/>
                <a:cs typeface="+mn-cs"/>
              </a:rPr>
              <a:t>wich</a:t>
            </a:r>
            <a:r>
              <a:rPr lang="en-GB" sz="900" kern="1200" baseline="0" dirty="0" smtClean="0">
                <a:solidFill>
                  <a:schemeClr val="tx1"/>
                </a:solidFill>
                <a:effectLst/>
                <a:latin typeface="+mn-lt"/>
                <a:ea typeface="+mn-ea"/>
                <a:cs typeface="+mn-cs"/>
              </a:rPr>
              <a:t> means that only a small part of the rail freight transport produce exhaust emissions.</a:t>
            </a:r>
            <a:endParaRPr lang="en-GB" sz="900" dirty="0" smtClean="0"/>
          </a:p>
        </p:txBody>
      </p:sp>
      <p:sp>
        <p:nvSpPr>
          <p:cNvPr id="4" name="Slide Number Placeholder 3"/>
          <p:cNvSpPr>
            <a:spLocks noGrp="1"/>
          </p:cNvSpPr>
          <p:nvPr>
            <p:ph type="sldNum" sz="quarter" idx="10"/>
          </p:nvPr>
        </p:nvSpPr>
        <p:spPr/>
        <p:txBody>
          <a:bodyPr/>
          <a:lstStyle/>
          <a:p>
            <a:fld id="{2A99E7CB-B55B-433F-ACF3-9EACF2CD01B5}" type="slidenum">
              <a:rPr lang="nl-NL" smtClean="0"/>
              <a:t>5</a:t>
            </a:fld>
            <a:endParaRPr lang="nl-NL"/>
          </a:p>
        </p:txBody>
      </p:sp>
    </p:spTree>
    <p:extLst>
      <p:ext uri="{BB962C8B-B14F-4D97-AF65-F5344CB8AC3E}">
        <p14:creationId xmlns:p14="http://schemas.microsoft.com/office/powerpoint/2010/main" val="3991104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mn-lt"/>
                <a:ea typeface="+mn-ea"/>
                <a:cs typeface="+mn-cs"/>
              </a:rPr>
              <a:t>The slide</a:t>
            </a:r>
            <a:r>
              <a:rPr lang="en-US" sz="900" kern="1200" baseline="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compares the results on LCIA of 1 tkm moved by different modes of rail freight transport in Belgium (year 2012) and the reference values from Ecoinvent v3 (year 2014). </a:t>
            </a:r>
          </a:p>
          <a:p>
            <a:endParaRPr lang="en-US" sz="900" kern="1200" dirty="0" smtClean="0">
              <a:solidFill>
                <a:schemeClr val="tx1"/>
              </a:solidFill>
              <a:effectLst/>
              <a:latin typeface="+mn-lt"/>
              <a:ea typeface="+mn-ea"/>
              <a:cs typeface="+mn-cs"/>
            </a:endParaRPr>
          </a:p>
          <a:p>
            <a:r>
              <a:rPr lang="en-US" sz="1200" b="0" i="0" u="none" strike="noStrike" kern="1200" baseline="0" dirty="0" smtClean="0">
                <a:solidFill>
                  <a:schemeClr val="tx1"/>
                </a:solidFill>
                <a:latin typeface="+mn-lt"/>
                <a:ea typeface="+mn-ea"/>
                <a:cs typeface="+mn-cs"/>
              </a:rPr>
              <a:t>Since each environmental impact indicator is expressed in different units, and to facilitate the interpretation of the LCIA results, all the scores of an indicator have been divided by the highest score of the indicator, which represents the maximum impact of the indicator. Therefore, the lowest value represents de mode of transport with less impact and the highest value represents the maximum impact. </a:t>
            </a:r>
            <a:endParaRPr lang="en-US" sz="900" kern="1200" dirty="0" smtClean="0">
              <a:solidFill>
                <a:schemeClr val="tx1"/>
              </a:solidFill>
              <a:effectLst/>
              <a:latin typeface="+mn-lt"/>
              <a:ea typeface="+mn-ea"/>
              <a:cs typeface="+mn-cs"/>
            </a:endParaRPr>
          </a:p>
          <a:p>
            <a:endParaRPr lang="en-US" sz="900" kern="1200" dirty="0" smtClean="0">
              <a:solidFill>
                <a:schemeClr val="tx1"/>
              </a:solidFill>
              <a:effectLst/>
              <a:latin typeface="+mn-lt"/>
              <a:ea typeface="+mn-ea"/>
              <a:cs typeface="+mn-cs"/>
            </a:endParaRPr>
          </a:p>
          <a:p>
            <a:r>
              <a:rPr lang="en-US" sz="900" kern="1200" dirty="0" smtClean="0">
                <a:solidFill>
                  <a:schemeClr val="tx1"/>
                </a:solidFill>
                <a:effectLst/>
                <a:latin typeface="+mn-lt"/>
                <a:ea typeface="+mn-ea"/>
                <a:cs typeface="+mn-cs"/>
              </a:rPr>
              <a:t>Diesel trains (including shunting activity) present the maximum impact in 10 indicators. It should be noted the high difference in comparison with the other rail freight transport modes due to the exhaust emissions produced in the diesel locomotives in the following indicators: photochemical ozone formation, acidification and terrestrial</a:t>
            </a:r>
            <a:r>
              <a:rPr lang="en-US" sz="900" kern="1200" baseline="0" dirty="0" smtClean="0">
                <a:solidFill>
                  <a:schemeClr val="tx1"/>
                </a:solidFill>
                <a:effectLst/>
                <a:latin typeface="+mn-lt"/>
                <a:ea typeface="+mn-ea"/>
                <a:cs typeface="+mn-cs"/>
              </a:rPr>
              <a:t> eutrophication</a:t>
            </a:r>
            <a:r>
              <a:rPr lang="en-US" sz="900" kern="1200" dirty="0" smtClean="0">
                <a:solidFill>
                  <a:schemeClr val="tx1"/>
                </a:solidFill>
                <a:effectLst/>
                <a:latin typeface="+mn-lt"/>
                <a:ea typeface="+mn-ea"/>
                <a:cs typeface="+mn-cs"/>
              </a:rPr>
              <a:t>.</a:t>
            </a:r>
          </a:p>
          <a:p>
            <a:endParaRPr lang="fr-FR" sz="900" kern="1200" dirty="0" smtClean="0">
              <a:solidFill>
                <a:schemeClr val="tx1"/>
              </a:solidFill>
              <a:effectLst/>
              <a:latin typeface="+mn-lt"/>
              <a:ea typeface="+mn-ea"/>
              <a:cs typeface="+mn-cs"/>
            </a:endParaRPr>
          </a:p>
          <a:p>
            <a:r>
              <a:rPr lang="en-US" sz="900" kern="1200" dirty="0" smtClean="0">
                <a:solidFill>
                  <a:schemeClr val="tx1"/>
                </a:solidFill>
                <a:effectLst/>
                <a:latin typeface="+mn-lt"/>
                <a:ea typeface="+mn-ea"/>
                <a:cs typeface="+mn-cs"/>
              </a:rPr>
              <a:t>For the indicator climate change, diesel trains present the maximum impact due to the exhaust emissions during the transport activity. Even if the electric traction emits SF</a:t>
            </a:r>
            <a:r>
              <a:rPr lang="en-US" sz="900" kern="1200" baseline="-25000" dirty="0" smtClean="0">
                <a:solidFill>
                  <a:schemeClr val="tx1"/>
                </a:solidFill>
                <a:effectLst/>
                <a:latin typeface="+mn-lt"/>
                <a:ea typeface="+mn-ea"/>
                <a:cs typeface="+mn-cs"/>
              </a:rPr>
              <a:t>6 </a:t>
            </a:r>
            <a:r>
              <a:rPr lang="en-US" sz="900" kern="1200" dirty="0" smtClean="0">
                <a:solidFill>
                  <a:schemeClr val="tx1"/>
                </a:solidFill>
                <a:effectLst/>
                <a:latin typeface="+mn-lt"/>
                <a:ea typeface="+mn-ea"/>
                <a:cs typeface="+mn-cs"/>
              </a:rPr>
              <a:t>during electricity conversion at traction substations, the main GHG emissions are produced in the electricity generation, especially in the natural gas power plants. </a:t>
            </a:r>
          </a:p>
          <a:p>
            <a:endParaRPr lang="fr-FR" sz="900" kern="1200" dirty="0" smtClean="0">
              <a:solidFill>
                <a:schemeClr val="tx1"/>
              </a:solidFill>
              <a:effectLst/>
              <a:latin typeface="+mn-lt"/>
              <a:ea typeface="+mn-ea"/>
              <a:cs typeface="+mn-cs"/>
            </a:endParaRPr>
          </a:p>
          <a:p>
            <a:r>
              <a:rPr lang="en-US" sz="900" kern="1200" dirty="0" smtClean="0">
                <a:solidFill>
                  <a:schemeClr val="tx1"/>
                </a:solidFill>
                <a:effectLst/>
                <a:latin typeface="+mn-lt"/>
                <a:ea typeface="+mn-ea"/>
                <a:cs typeface="+mn-cs"/>
              </a:rPr>
              <a:t>Electric trains present the maximum impact in the indicators related with the radiation due to the use of nuclear power in the electricity production in Belgium. The indicator “Human toxicity, cancer effects” shows similar values in the three rail freight transport modes studied due to the similar steel demand in the railway construction.</a:t>
            </a:r>
          </a:p>
        </p:txBody>
      </p:sp>
      <p:sp>
        <p:nvSpPr>
          <p:cNvPr id="4" name="Slide Number Placeholder 3"/>
          <p:cNvSpPr>
            <a:spLocks noGrp="1"/>
          </p:cNvSpPr>
          <p:nvPr>
            <p:ph type="sldNum" sz="quarter" idx="10"/>
          </p:nvPr>
        </p:nvSpPr>
        <p:spPr/>
        <p:txBody>
          <a:bodyPr/>
          <a:lstStyle/>
          <a:p>
            <a:fld id="{2A99E7CB-B55B-433F-ACF3-9EACF2CD01B5}" type="slidenum">
              <a:rPr lang="nl-NL" smtClean="0"/>
              <a:t>6</a:t>
            </a:fld>
            <a:endParaRPr lang="nl-NL"/>
          </a:p>
        </p:txBody>
      </p:sp>
    </p:spTree>
    <p:extLst>
      <p:ext uri="{BB962C8B-B14F-4D97-AF65-F5344CB8AC3E}">
        <p14:creationId xmlns:p14="http://schemas.microsoft.com/office/powerpoint/2010/main" val="2241096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mn-ea"/>
                <a:cs typeface="+mn-cs"/>
              </a:rPr>
              <a:t>For inland waterways</a:t>
            </a:r>
            <a:r>
              <a:rPr lang="en-GB" sz="1100" kern="1200" baseline="0" dirty="0" smtClean="0">
                <a:solidFill>
                  <a:schemeClr val="tx1"/>
                </a:solidFill>
                <a:effectLst/>
                <a:latin typeface="+mn-lt"/>
                <a:ea typeface="+mn-ea"/>
                <a:cs typeface="+mn-cs"/>
              </a:rPr>
              <a:t> transport , we are using as a model Ecoinvent. But we have collected data relative to the </a:t>
            </a:r>
            <a:r>
              <a:rPr lang="en-GB" sz="1100" kern="1200" dirty="0" smtClean="0">
                <a:solidFill>
                  <a:schemeClr val="tx1"/>
                </a:solidFill>
                <a:effectLst/>
                <a:latin typeface="+mn-lt"/>
                <a:ea typeface="+mn-ea"/>
                <a:cs typeface="+mn-cs"/>
              </a:rPr>
              <a:t>total annual freight moved by inland waterways transport in Belgium by barge type, fuel consumption in the vessel transport operation and waterways infrastructure characteristics for several years.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mn-ea"/>
                <a:cs typeface="+mn-cs"/>
              </a:rPr>
              <a:t>The emissions of SO</a:t>
            </a:r>
            <a:r>
              <a:rPr lang="en-GB" sz="1100" kern="1200" baseline="-25000" dirty="0" smtClean="0">
                <a:solidFill>
                  <a:schemeClr val="tx1"/>
                </a:solidFill>
                <a:effectLst/>
                <a:latin typeface="+mn-lt"/>
                <a:ea typeface="+mn-ea"/>
                <a:cs typeface="+mn-cs"/>
              </a:rPr>
              <a:t>2</a:t>
            </a:r>
            <a:r>
              <a:rPr lang="en-GB" sz="1100" kern="1200" dirty="0" smtClean="0">
                <a:solidFill>
                  <a:schemeClr val="tx1"/>
                </a:solidFill>
                <a:effectLst/>
                <a:latin typeface="+mn-lt"/>
                <a:ea typeface="+mn-ea"/>
                <a:cs typeface="+mn-cs"/>
              </a:rPr>
              <a:t> are dependent on the sulphur concentration in the diesel. The gas-oil used in barges has been regulated by several European Directives, such as the Directive 93/12/EC, establishing a sulphur content of gas-oil used in inland waterways transport of 2000 ppm from 1994; Directive 1999/32/EC establishing a sulphur content of gas-oil of 1000 ppm from 2008; and Directive 2009/30/EC establishing a sulphur content of gas-oil of 10 ppm from 2011.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mn-ea"/>
                <a:cs typeface="+mn-cs"/>
              </a:rPr>
              <a:t>For</a:t>
            </a:r>
            <a:r>
              <a:rPr lang="en-GB" sz="1100" kern="1200" baseline="0" dirty="0" smtClean="0">
                <a:solidFill>
                  <a:schemeClr val="tx1"/>
                </a:solidFill>
                <a:effectLst/>
                <a:latin typeface="+mn-lt"/>
                <a:ea typeface="+mn-ea"/>
                <a:cs typeface="+mn-cs"/>
              </a:rPr>
              <a:t> road transport, we have collected </a:t>
            </a:r>
            <a:r>
              <a:rPr lang="en-GB" sz="1100" kern="1200" dirty="0" smtClean="0">
                <a:solidFill>
                  <a:schemeClr val="tx1"/>
                </a:solidFill>
                <a:effectLst/>
                <a:latin typeface="+mn-lt"/>
                <a:ea typeface="+mn-ea"/>
                <a:cs typeface="+mn-cs"/>
              </a:rPr>
              <a:t>information relative to the total annual freight moved by road transport in Belgium by weight classification and heavy duty vehicle technology type, fuel consumption in the road transport operation and road infrastructure characteristics for several years.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tx1"/>
                </a:solidFill>
                <a:latin typeface="+mn-lt"/>
                <a:ea typeface="+mn-ea"/>
                <a:cs typeface="+mn-cs"/>
              </a:rPr>
              <a:t>12 GVW categories * 7 emission engine technology = 82 HDV categories</a:t>
            </a:r>
            <a:endParaRPr lang="fr-FR" sz="1100" kern="1200" dirty="0" smtClean="0">
              <a:solidFill>
                <a:schemeClr val="tx1"/>
              </a:solidFill>
              <a:effectLst/>
              <a:latin typeface="+mn-lt"/>
              <a:ea typeface="+mn-ea"/>
              <a:cs typeface="+mn-cs"/>
            </a:endParaRPr>
          </a:p>
          <a:p>
            <a:pPr algn="just"/>
            <a:endParaRPr lang="en-US" sz="1100" baseline="0" noProof="0" dirty="0" smtClean="0"/>
          </a:p>
        </p:txBody>
      </p:sp>
      <p:sp>
        <p:nvSpPr>
          <p:cNvPr id="4" name="Slide Number Placeholder 3"/>
          <p:cNvSpPr>
            <a:spLocks noGrp="1"/>
          </p:cNvSpPr>
          <p:nvPr>
            <p:ph type="sldNum" sz="quarter" idx="10"/>
          </p:nvPr>
        </p:nvSpPr>
        <p:spPr/>
        <p:txBody>
          <a:bodyPr/>
          <a:lstStyle/>
          <a:p>
            <a:fld id="{2A99E7CB-B55B-433F-ACF3-9EACF2CD01B5}" type="slidenum">
              <a:rPr lang="nl-NL" smtClean="0"/>
              <a:t>7</a:t>
            </a:fld>
            <a:endParaRPr lang="nl-NL"/>
          </a:p>
        </p:txBody>
      </p:sp>
    </p:spTree>
    <p:extLst>
      <p:ext uri="{BB962C8B-B14F-4D97-AF65-F5344CB8AC3E}">
        <p14:creationId xmlns:p14="http://schemas.microsoft.com/office/powerpoint/2010/main" val="752174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900" dirty="0" smtClean="0"/>
              <a:t>If we analyse the tkm moved by every lorry category (84), the lorry articulated</a:t>
            </a:r>
            <a:r>
              <a:rPr lang="en-GB" sz="900" baseline="0" dirty="0" smtClean="0"/>
              <a:t> 34-40 t represents </a:t>
            </a:r>
            <a:r>
              <a:rPr lang="en-GB" sz="900" baseline="0" dirty="0" smtClean="0">
                <a:latin typeface="Calibri" panose="020F0502020204030204" pitchFamily="34" charset="0"/>
                <a:cs typeface="Calibri" panose="020F0502020204030204" pitchFamily="34" charset="0"/>
              </a:rPr>
              <a:t>≈75%.</a:t>
            </a:r>
            <a:endParaRPr lang="en-GB" sz="900" dirty="0" smtClean="0"/>
          </a:p>
        </p:txBody>
      </p:sp>
      <p:sp>
        <p:nvSpPr>
          <p:cNvPr id="4" name="Slide Number Placeholder 3"/>
          <p:cNvSpPr>
            <a:spLocks noGrp="1"/>
          </p:cNvSpPr>
          <p:nvPr>
            <p:ph type="sldNum" sz="quarter" idx="10"/>
          </p:nvPr>
        </p:nvSpPr>
        <p:spPr/>
        <p:txBody>
          <a:bodyPr/>
          <a:lstStyle/>
          <a:p>
            <a:fld id="{2A99E7CB-B55B-433F-ACF3-9EACF2CD01B5}" type="slidenum">
              <a:rPr lang="nl-NL" smtClean="0"/>
              <a:t>8</a:t>
            </a:fld>
            <a:endParaRPr lang="nl-NL"/>
          </a:p>
        </p:txBody>
      </p:sp>
    </p:spTree>
    <p:extLst>
      <p:ext uri="{BB962C8B-B14F-4D97-AF65-F5344CB8AC3E}">
        <p14:creationId xmlns:p14="http://schemas.microsoft.com/office/powerpoint/2010/main" val="2058189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900" kern="1200" dirty="0" smtClean="0">
                <a:solidFill>
                  <a:schemeClr val="tx1"/>
                </a:solidFill>
                <a:effectLst/>
                <a:latin typeface="+mn-lt"/>
                <a:ea typeface="+mn-ea"/>
                <a:cs typeface="+mn-cs"/>
              </a:rPr>
              <a:t>This slide shows a comparison of the energy consumptions obtained in the BRAIN-TRAINS project including the new results from road transport and the reference values from EcoTransIT (2008) and Ecoinvent v3 (years 2005 and 2014 respectively). </a:t>
            </a:r>
          </a:p>
          <a:p>
            <a:pPr algn="just"/>
            <a:endParaRPr lang="en-GB" sz="900" kern="1200" dirty="0" smtClean="0">
              <a:solidFill>
                <a:schemeClr val="tx1"/>
              </a:solidFill>
              <a:effectLst/>
              <a:latin typeface="+mn-lt"/>
              <a:ea typeface="+mn-ea"/>
              <a:cs typeface="+mn-cs"/>
            </a:endParaRPr>
          </a:p>
          <a:p>
            <a:pPr algn="just"/>
            <a:r>
              <a:rPr lang="en-GB" sz="900" kern="1200" dirty="0" smtClean="0">
                <a:solidFill>
                  <a:schemeClr val="tx1"/>
                </a:solidFill>
                <a:effectLst/>
                <a:latin typeface="+mn-lt"/>
                <a:ea typeface="+mn-ea"/>
                <a:cs typeface="+mn-cs"/>
              </a:rPr>
              <a:t>Inland waterways transport is the most energy-efficient mode of inland freight transport. It represents the least energy consuming mode of transport in our study, but also in both the EcoTransIT (2008) and Ecoinvent database. Within rail freight transport, electric traction has the lowest energy consumption, while diesel traction has the highest. The Belgian traction mix, which includes a combination of electric and diesel traction, achieves an intermediate consumption, but closer at the energy consumption of the electric traction due to its highest share of the Belgian traction mix.</a:t>
            </a:r>
            <a:endParaRPr lang="fr-FR" sz="900" kern="1200" dirty="0" smtClean="0">
              <a:solidFill>
                <a:schemeClr val="tx1"/>
              </a:solidFill>
              <a:effectLst/>
              <a:latin typeface="+mn-lt"/>
              <a:ea typeface="+mn-ea"/>
              <a:cs typeface="+mn-cs"/>
            </a:endParaRPr>
          </a:p>
          <a:p>
            <a:pPr algn="just"/>
            <a:endParaRPr lang="en-GB" sz="900" kern="1200" dirty="0" smtClean="0">
              <a:solidFill>
                <a:schemeClr val="tx1"/>
              </a:solidFill>
              <a:effectLst/>
              <a:latin typeface="+mn-lt"/>
              <a:ea typeface="+mn-ea"/>
              <a:cs typeface="+mn-cs"/>
            </a:endParaRPr>
          </a:p>
          <a:p>
            <a:pPr algn="just"/>
            <a:r>
              <a:rPr lang="en-GB" sz="900" kern="1200" dirty="0" smtClean="0">
                <a:solidFill>
                  <a:schemeClr val="tx1"/>
                </a:solidFill>
                <a:effectLst/>
                <a:latin typeface="+mn-lt"/>
                <a:ea typeface="+mn-ea"/>
                <a:cs typeface="+mn-cs"/>
              </a:rPr>
              <a:t>Focusing on road transport, an articulated lorry of 34-40 t with a load factor of 50% presents the highest energy consumption among the different transport modes. </a:t>
            </a:r>
          </a:p>
          <a:p>
            <a:pPr algn="just"/>
            <a:endParaRPr lang="en-GB" sz="900" kern="1200" dirty="0" smtClean="0">
              <a:solidFill>
                <a:schemeClr val="tx1"/>
              </a:solidFill>
              <a:effectLst/>
              <a:latin typeface="+mn-lt"/>
              <a:ea typeface="+mn-ea"/>
              <a:cs typeface="+mn-cs"/>
            </a:endParaRPr>
          </a:p>
          <a:p>
            <a:pPr algn="just"/>
            <a:r>
              <a:rPr lang="en-GB" sz="900" kern="1200" dirty="0" smtClean="0">
                <a:solidFill>
                  <a:schemeClr val="tx1"/>
                </a:solidFill>
                <a:effectLst/>
                <a:latin typeface="+mn-lt"/>
                <a:ea typeface="+mn-ea"/>
                <a:cs typeface="+mn-cs"/>
              </a:rPr>
              <a:t>However, with a load factor of 60%, it achieves a lower energy consumption than diesel trains for several years. Moreover, it shows similar values of energy consumption than Ecoinvent v3 database for a lorry of &gt;32t Euro VI. </a:t>
            </a:r>
          </a:p>
          <a:p>
            <a:pPr algn="just"/>
            <a:endParaRPr lang="en-GB" sz="900" kern="1200" dirty="0" smtClean="0">
              <a:solidFill>
                <a:schemeClr val="tx1"/>
              </a:solidFill>
              <a:effectLst/>
              <a:latin typeface="+mn-lt"/>
              <a:ea typeface="+mn-ea"/>
              <a:cs typeface="+mn-cs"/>
            </a:endParaRPr>
          </a:p>
          <a:p>
            <a:pPr algn="just"/>
            <a:r>
              <a:rPr lang="en-GB" sz="900" kern="1200" dirty="0" smtClean="0">
                <a:solidFill>
                  <a:schemeClr val="tx1"/>
                </a:solidFill>
                <a:effectLst/>
                <a:latin typeface="+mn-lt"/>
                <a:ea typeface="+mn-ea"/>
                <a:cs typeface="+mn-cs"/>
              </a:rPr>
              <a:t>An articulated lorry of 34-40 t with an 85% of load factor presents lower energy consumption than diesel trains. Furthermore, it presents a lower energy consumption than freight trains (Belgian traction mix) and electric trains until the year 2010, when an improvement in the energy efficiency of the electric trains occurs. </a:t>
            </a:r>
            <a:endParaRPr lang="fr-FR" sz="9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99E7CB-B55B-433F-ACF3-9EACF2CD01B5}" type="slidenum">
              <a:rPr lang="nl-NL" smtClean="0"/>
              <a:t>9</a:t>
            </a:fld>
            <a:endParaRPr lang="nl-NL"/>
          </a:p>
        </p:txBody>
      </p:sp>
    </p:spTree>
    <p:extLst>
      <p:ext uri="{BB962C8B-B14F-4D97-AF65-F5344CB8AC3E}">
        <p14:creationId xmlns:p14="http://schemas.microsoft.com/office/powerpoint/2010/main" val="2817754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39750" y="1196975"/>
            <a:ext cx="8064500" cy="2160017"/>
          </a:xfrm>
        </p:spPr>
        <p:txBody>
          <a:bodyPr lIns="72000" rIns="72000" anchor="b" anchorCtr="0">
            <a:noAutofit/>
          </a:bodyPr>
          <a:lstStyle>
            <a:lvl1pPr algn="l">
              <a:defRPr sz="3600" b="1">
                <a:solidFill>
                  <a:schemeClr val="tx2"/>
                </a:solidFill>
              </a:defRPr>
            </a:lvl1pPr>
          </a:lstStyle>
          <a:p>
            <a:r>
              <a:rPr lang="en-US" dirty="0" smtClean="0"/>
              <a:t>Click to edit Master title style</a:t>
            </a:r>
            <a:endParaRPr lang="en-GB" noProof="0" dirty="0"/>
          </a:p>
        </p:txBody>
      </p:sp>
      <p:sp>
        <p:nvSpPr>
          <p:cNvPr id="3" name="Ondertitel 2"/>
          <p:cNvSpPr>
            <a:spLocks noGrp="1"/>
          </p:cNvSpPr>
          <p:nvPr>
            <p:ph type="subTitle" idx="1"/>
          </p:nvPr>
        </p:nvSpPr>
        <p:spPr>
          <a:xfrm>
            <a:off x="539750" y="3645024"/>
            <a:ext cx="8064500" cy="1656184"/>
          </a:xfrm>
        </p:spPr>
        <p:txBody>
          <a:bodyPr lIns="72000" rIns="72000">
            <a:noAutofit/>
          </a:bodyPr>
          <a:lstStyle>
            <a:lvl1pPr marL="0" marR="0" indent="0" algn="l" defTabSz="914400" rtl="0" eaLnBrk="1" fontAlgn="auto" latinLnBrk="0" hangingPunct="1">
              <a:lnSpc>
                <a:spcPct val="100000"/>
              </a:lnSpc>
              <a:spcBef>
                <a:spcPct val="20000"/>
              </a:spcBef>
              <a:spcAft>
                <a:spcPts val="0"/>
              </a:spcAft>
              <a:buClrTx/>
              <a:buSzTx/>
              <a:buFontTx/>
              <a:buNone/>
              <a:tabLst/>
              <a:defRPr sz="26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subtitle style</a:t>
            </a:r>
          </a:p>
        </p:txBody>
      </p:sp>
      <p:sp>
        <p:nvSpPr>
          <p:cNvPr id="6" name="Slide Number Placeholder 5"/>
          <p:cNvSpPr>
            <a:spLocks noGrp="1"/>
          </p:cNvSpPr>
          <p:nvPr>
            <p:ph type="sldNum" sz="quarter" idx="12"/>
          </p:nvPr>
        </p:nvSpPr>
        <p:spPr>
          <a:xfrm>
            <a:off x="4341222" y="6537064"/>
            <a:ext cx="461556" cy="257295"/>
          </a:xfrm>
        </p:spPr>
        <p:txBody>
          <a:bodyPr/>
          <a:lstStyle>
            <a:lvl1pPr>
              <a:defRPr>
                <a:solidFill>
                  <a:schemeClr val="accent4">
                    <a:lumMod val="50000"/>
                  </a:schemeClr>
                </a:solidFill>
              </a:defRPr>
            </a:lvl1pPr>
          </a:lstStyle>
          <a:p>
            <a:fld id="{3B032377-C103-4EFE-98C1-80A6E5A7472A}" type="slidenum">
              <a:rPr lang="nl-NL" smtClean="0"/>
              <a:pPr/>
              <a:t>‹#›</a:t>
            </a:fld>
            <a:endParaRPr lang="nl-NL" dirty="0"/>
          </a:p>
        </p:txBody>
      </p:sp>
    </p:spTree>
    <p:extLst>
      <p:ext uri="{BB962C8B-B14F-4D97-AF65-F5344CB8AC3E}">
        <p14:creationId xmlns:p14="http://schemas.microsoft.com/office/powerpoint/2010/main" val="1962942631"/>
      </p:ext>
    </p:extLst>
  </p:cSld>
  <p:clrMapOvr>
    <a:masterClrMapping/>
  </p:clrMapOvr>
  <p:transition spd="med">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beelding full page zonder bijschrift">
    <p:spTree>
      <p:nvGrpSpPr>
        <p:cNvPr id="1" name=""/>
        <p:cNvGrpSpPr/>
        <p:nvPr/>
      </p:nvGrpSpPr>
      <p:grpSpPr>
        <a:xfrm>
          <a:off x="0" y="0"/>
          <a:ext cx="0" cy="0"/>
          <a:chOff x="0" y="0"/>
          <a:chExt cx="0" cy="0"/>
        </a:xfrm>
      </p:grpSpPr>
      <p:sp>
        <p:nvSpPr>
          <p:cNvPr id="3" name="Tijdelijke aanduiding voor afbeelding 2"/>
          <p:cNvSpPr>
            <a:spLocks noGrp="1" noChangeAspect="1"/>
          </p:cNvSpPr>
          <p:nvPr>
            <p:ph type="pic" idx="1" hasCustomPrompt="1"/>
          </p:nvPr>
        </p:nvSpPr>
        <p:spPr>
          <a:xfrm>
            <a:off x="0" y="0"/>
            <a:ext cx="9144000" cy="67693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smtClean="0"/>
              <a:t>Click on the pictogram </a:t>
            </a:r>
            <a:r>
              <a:rPr lang="nl-NL" dirty="0" err="1" smtClean="0"/>
              <a:t>to</a:t>
            </a:r>
            <a:r>
              <a:rPr lang="nl-NL" dirty="0" smtClean="0"/>
              <a:t> </a:t>
            </a:r>
            <a:r>
              <a:rPr lang="nl-NL" dirty="0" err="1" smtClean="0"/>
              <a:t>insert</a:t>
            </a:r>
            <a:r>
              <a:rPr lang="nl-NL" dirty="0" smtClean="0"/>
              <a:t> </a:t>
            </a:r>
            <a:r>
              <a:rPr lang="nl-NL" dirty="0" err="1" smtClean="0"/>
              <a:t>an</a:t>
            </a:r>
            <a:r>
              <a:rPr lang="nl-NL" dirty="0" smtClean="0"/>
              <a:t> image</a:t>
            </a:r>
          </a:p>
        </p:txBody>
      </p:sp>
      <p:sp>
        <p:nvSpPr>
          <p:cNvPr id="12" name="Tijdelijke aanduiding voor afbeelding 11"/>
          <p:cNvSpPr>
            <a:spLocks noGrp="1"/>
          </p:cNvSpPr>
          <p:nvPr>
            <p:ph type="pic" sz="quarter" idx="13" hasCustomPrompt="1"/>
          </p:nvPr>
        </p:nvSpPr>
        <p:spPr>
          <a:xfrm>
            <a:off x="0" y="6024562"/>
            <a:ext cx="9162000" cy="833438"/>
          </a:xfrm>
        </p:spPr>
        <p:txBody>
          <a:bodyPr/>
          <a:lstStyle>
            <a:lvl1pPr marL="0" marR="0" indent="0" algn="l" defTabSz="914400" rtl="0" eaLnBrk="1" fontAlgn="auto" latinLnBrk="0" hangingPunct="1">
              <a:lnSpc>
                <a:spcPct val="100000"/>
              </a:lnSpc>
              <a:spcBef>
                <a:spcPct val="20000"/>
              </a:spcBef>
              <a:spcAft>
                <a:spcPts val="0"/>
              </a:spcAft>
              <a:buClrTx/>
              <a:buSzTx/>
              <a:buFontTx/>
              <a:buNone/>
              <a:tabLst/>
              <a:defRPr/>
            </a:lvl1pPr>
          </a:lstStyle>
          <a:p>
            <a:r>
              <a:rPr lang="nl-BE" dirty="0" smtClean="0"/>
              <a:t>Copy the small bleu </a:t>
            </a:r>
            <a:r>
              <a:rPr lang="nl-BE" dirty="0" err="1" smtClean="0"/>
              <a:t>footer</a:t>
            </a:r>
            <a:r>
              <a:rPr lang="nl-BE" dirty="0" smtClean="0"/>
              <a:t> </a:t>
            </a:r>
            <a:r>
              <a:rPr lang="nl-BE" dirty="0" err="1" smtClean="0"/>
              <a:t>from</a:t>
            </a:r>
            <a:r>
              <a:rPr lang="nl-BE" dirty="0" smtClean="0"/>
              <a:t> </a:t>
            </a:r>
            <a:r>
              <a:rPr lang="nl-BE" dirty="0" err="1" smtClean="0"/>
              <a:t>another</a:t>
            </a:r>
            <a:r>
              <a:rPr lang="nl-BE" dirty="0" smtClean="0"/>
              <a:t> slide </a:t>
            </a:r>
            <a:r>
              <a:rPr lang="nl-BE" dirty="0" err="1" smtClean="0"/>
              <a:t>and</a:t>
            </a:r>
            <a:r>
              <a:rPr lang="nl-BE" dirty="0" smtClean="0"/>
              <a:t> paste </a:t>
            </a:r>
            <a:r>
              <a:rPr lang="nl-BE" dirty="0" err="1" smtClean="0"/>
              <a:t>it</a:t>
            </a:r>
            <a:r>
              <a:rPr lang="nl-BE" dirty="0" smtClean="0"/>
              <a:t> </a:t>
            </a:r>
            <a:r>
              <a:rPr lang="nl-BE" dirty="0" err="1" smtClean="0"/>
              <a:t>here</a:t>
            </a:r>
            <a:r>
              <a:rPr lang="nl-BE" dirty="0" smtClean="0"/>
              <a:t>. Make </a:t>
            </a:r>
            <a:r>
              <a:rPr lang="nl-BE" dirty="0" err="1" smtClean="0"/>
              <a:t>sure</a:t>
            </a:r>
            <a:r>
              <a:rPr lang="nl-BE" dirty="0" smtClean="0"/>
              <a:t> </a:t>
            </a:r>
            <a:r>
              <a:rPr lang="nl-BE" dirty="0" err="1" smtClean="0"/>
              <a:t>that</a:t>
            </a:r>
            <a:r>
              <a:rPr lang="nl-BE" dirty="0" smtClean="0"/>
              <a:t> the picture is </a:t>
            </a:r>
            <a:r>
              <a:rPr lang="nl-BE" dirty="0" err="1" smtClean="0"/>
              <a:t>positioned</a:t>
            </a:r>
            <a:r>
              <a:rPr lang="nl-BE" dirty="0" smtClean="0"/>
              <a:t> </a:t>
            </a:r>
            <a:r>
              <a:rPr lang="nl-BE" dirty="0" err="1" smtClean="0"/>
              <a:t>behind</a:t>
            </a:r>
            <a:r>
              <a:rPr lang="nl-BE" dirty="0" smtClean="0"/>
              <a:t> the </a:t>
            </a:r>
            <a:r>
              <a:rPr lang="nl-BE" dirty="0" err="1" smtClean="0"/>
              <a:t>footer</a:t>
            </a:r>
            <a:r>
              <a:rPr lang="nl-BE" dirty="0" smtClean="0"/>
              <a:t>.</a:t>
            </a:r>
            <a:endParaRPr lang="nl-NL" dirty="0" smtClean="0"/>
          </a:p>
        </p:txBody>
      </p:sp>
      <p:sp>
        <p:nvSpPr>
          <p:cNvPr id="5" name="Tijdelijke aanduiding voor datum 4"/>
          <p:cNvSpPr>
            <a:spLocks noGrp="1"/>
          </p:cNvSpPr>
          <p:nvPr>
            <p:ph type="dt" sz="half" idx="10"/>
          </p:nvPr>
        </p:nvSpPr>
        <p:spPr/>
        <p:txBody>
          <a:bodyPr/>
          <a:lstStyle/>
          <a:p>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B032377-C103-4EFE-98C1-80A6E5A7472A}" type="slidenum">
              <a:rPr lang="nl-NL" smtClean="0"/>
              <a:t>‹#›</a:t>
            </a:fld>
            <a:endParaRPr lang="nl-NL"/>
          </a:p>
        </p:txBody>
      </p:sp>
      <p:sp>
        <p:nvSpPr>
          <p:cNvPr id="8" name="Slide Number Placeholder 5"/>
          <p:cNvSpPr txBox="1">
            <a:spLocks/>
          </p:cNvSpPr>
          <p:nvPr userDrawn="1"/>
        </p:nvSpPr>
        <p:spPr>
          <a:xfrm>
            <a:off x="4341222" y="6537064"/>
            <a:ext cx="461556" cy="257295"/>
          </a:xfrm>
          <a:prstGeom prst="rect">
            <a:avLst/>
          </a:prstGeom>
        </p:spPr>
        <p:txBody>
          <a:bodyPr vert="horz" lIns="91440" tIns="45720" rIns="91440" bIns="45720" rtlCol="0" anchor="ctr"/>
          <a:lstStyle>
            <a:defPPr>
              <a:defRPr lang="nl-NL"/>
            </a:defPPr>
            <a:lvl1pPr marL="0" algn="r" defTabSz="914400" rtl="0" eaLnBrk="1" latinLnBrk="0" hangingPunct="1">
              <a:defRPr sz="1200" kern="1200">
                <a:solidFill>
                  <a:schemeClr val="accent4">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B032377-C103-4EFE-98C1-80A6E5A7472A}" type="slidenum">
              <a:rPr lang="nl-NL" smtClean="0"/>
              <a:pPr/>
              <a:t>‹#›</a:t>
            </a:fld>
            <a:endParaRPr lang="nl-NL" dirty="0"/>
          </a:p>
        </p:txBody>
      </p:sp>
      <p:pic>
        <p:nvPicPr>
          <p:cNvPr id="9" name="Picture 8"/>
          <p:cNvPicPr>
            <a:picLocks noChangeAspect="1"/>
          </p:cNvPicPr>
          <p:nvPr userDrawn="1"/>
        </p:nvPicPr>
        <p:blipFill>
          <a:blip r:embed="rId2"/>
          <a:stretch>
            <a:fillRect/>
          </a:stretch>
        </p:blipFill>
        <p:spPr>
          <a:xfrm>
            <a:off x="8536754" y="5984502"/>
            <a:ext cx="405233" cy="775673"/>
          </a:xfrm>
          <a:prstGeom prst="rect">
            <a:avLst/>
          </a:prstGeom>
        </p:spPr>
      </p:pic>
    </p:spTree>
    <p:extLst>
      <p:ext uri="{BB962C8B-B14F-4D97-AF65-F5344CB8AC3E}">
        <p14:creationId xmlns:p14="http://schemas.microsoft.com/office/powerpoint/2010/main" val="2902849929"/>
      </p:ext>
    </p:extLst>
  </p:cSld>
  <p:clrMapOvr>
    <a:masterClrMapping/>
  </p:clrMapOvr>
  <p:transition spd="med">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fbeelding full page">
    <p:spTree>
      <p:nvGrpSpPr>
        <p:cNvPr id="1" name=""/>
        <p:cNvGrpSpPr/>
        <p:nvPr/>
      </p:nvGrpSpPr>
      <p:grpSpPr>
        <a:xfrm>
          <a:off x="0" y="0"/>
          <a:ext cx="0" cy="0"/>
          <a:chOff x="0" y="0"/>
          <a:chExt cx="0" cy="0"/>
        </a:xfrm>
      </p:grpSpPr>
      <p:sp>
        <p:nvSpPr>
          <p:cNvPr id="3" name="Tijdelijke aanduiding voor afbeelding 2"/>
          <p:cNvSpPr>
            <a:spLocks noGrp="1"/>
          </p:cNvSpPr>
          <p:nvPr>
            <p:ph type="pic" idx="1" hasCustomPrompt="1"/>
          </p:nvPr>
        </p:nvSpPr>
        <p:spPr>
          <a:xfrm>
            <a:off x="0" y="0"/>
            <a:ext cx="9144000" cy="6858000"/>
          </a:xfrm>
        </p:spPr>
        <p:txBody>
          <a:bodyPr/>
          <a:lstStyle>
            <a:lvl1pPr marL="0" marR="0" indent="0" algn="l" defTabSz="914400" rtl="0" eaLnBrk="1" fontAlgn="auto" latinLnBrk="0" hangingPunct="1">
              <a:lnSpc>
                <a:spcPct val="100000"/>
              </a:lnSpc>
              <a:spcBef>
                <a:spcPct val="20000"/>
              </a:spcBef>
              <a:spcAft>
                <a:spcPts val="0"/>
              </a:spcAft>
              <a:buClrTx/>
              <a:buSzTx/>
              <a:buFontTx/>
              <a:buNone/>
              <a:tabLst/>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smtClean="0"/>
              <a:t>Click on the pictogram </a:t>
            </a:r>
            <a:r>
              <a:rPr lang="nl-NL" dirty="0" err="1" smtClean="0"/>
              <a:t>to</a:t>
            </a:r>
            <a:r>
              <a:rPr lang="nl-NL" dirty="0" smtClean="0"/>
              <a:t> </a:t>
            </a:r>
            <a:r>
              <a:rPr lang="nl-NL" dirty="0" err="1" smtClean="0"/>
              <a:t>insert</a:t>
            </a:r>
            <a:r>
              <a:rPr lang="nl-NL" dirty="0" smtClean="0"/>
              <a:t> </a:t>
            </a:r>
            <a:r>
              <a:rPr lang="nl-NL" dirty="0" err="1" smtClean="0"/>
              <a:t>an</a:t>
            </a:r>
            <a:r>
              <a:rPr lang="nl-NL" dirty="0" smtClean="0"/>
              <a:t> image</a:t>
            </a:r>
          </a:p>
          <a:p>
            <a:endParaRPr lang="nl-NL" dirty="0"/>
          </a:p>
        </p:txBody>
      </p:sp>
      <p:sp>
        <p:nvSpPr>
          <p:cNvPr id="12" name="Tijdelijke aanduiding voor afbeelding 11"/>
          <p:cNvSpPr>
            <a:spLocks noGrp="1"/>
          </p:cNvSpPr>
          <p:nvPr>
            <p:ph type="pic" sz="quarter" idx="13" hasCustomPrompt="1"/>
          </p:nvPr>
        </p:nvSpPr>
        <p:spPr>
          <a:xfrm>
            <a:off x="0" y="6024562"/>
            <a:ext cx="9162000" cy="833438"/>
          </a:xfrm>
        </p:spPr>
        <p:txBody>
          <a:bodyPr/>
          <a:lstStyle>
            <a:lvl1pPr marL="0" marR="0" indent="0" algn="l" defTabSz="914400" rtl="0" eaLnBrk="1" fontAlgn="auto" latinLnBrk="0" hangingPunct="1">
              <a:lnSpc>
                <a:spcPct val="100000"/>
              </a:lnSpc>
              <a:spcBef>
                <a:spcPct val="20000"/>
              </a:spcBef>
              <a:spcAft>
                <a:spcPts val="0"/>
              </a:spcAft>
              <a:buClrTx/>
              <a:buSzTx/>
              <a:buFontTx/>
              <a:buNone/>
              <a:tabLst/>
              <a:defRPr/>
            </a:lvl1pPr>
          </a:lstStyle>
          <a:p>
            <a:r>
              <a:rPr lang="nl-BE" dirty="0" smtClean="0"/>
              <a:t>Copy the small bleu </a:t>
            </a:r>
            <a:r>
              <a:rPr lang="nl-BE" dirty="0" err="1" smtClean="0"/>
              <a:t>footer</a:t>
            </a:r>
            <a:r>
              <a:rPr lang="nl-BE" dirty="0" smtClean="0"/>
              <a:t> </a:t>
            </a:r>
            <a:r>
              <a:rPr lang="nl-BE" dirty="0" err="1" smtClean="0"/>
              <a:t>from</a:t>
            </a:r>
            <a:r>
              <a:rPr lang="nl-BE" dirty="0" smtClean="0"/>
              <a:t> </a:t>
            </a:r>
            <a:r>
              <a:rPr lang="nl-BE" dirty="0" err="1" smtClean="0"/>
              <a:t>another</a:t>
            </a:r>
            <a:r>
              <a:rPr lang="nl-BE" dirty="0" smtClean="0"/>
              <a:t> slide </a:t>
            </a:r>
            <a:r>
              <a:rPr lang="nl-BE" dirty="0" err="1" smtClean="0"/>
              <a:t>and</a:t>
            </a:r>
            <a:r>
              <a:rPr lang="nl-BE" dirty="0" smtClean="0"/>
              <a:t> paste </a:t>
            </a:r>
            <a:r>
              <a:rPr lang="nl-BE" dirty="0" err="1" smtClean="0"/>
              <a:t>it</a:t>
            </a:r>
            <a:r>
              <a:rPr lang="nl-BE" dirty="0" smtClean="0"/>
              <a:t> </a:t>
            </a:r>
            <a:r>
              <a:rPr lang="nl-BE" dirty="0" err="1" smtClean="0"/>
              <a:t>here</a:t>
            </a:r>
            <a:r>
              <a:rPr lang="nl-BE" dirty="0" smtClean="0"/>
              <a:t>. Make </a:t>
            </a:r>
            <a:r>
              <a:rPr lang="nl-BE" dirty="0" err="1" smtClean="0"/>
              <a:t>sure</a:t>
            </a:r>
            <a:r>
              <a:rPr lang="nl-BE" dirty="0" smtClean="0"/>
              <a:t> </a:t>
            </a:r>
            <a:r>
              <a:rPr lang="nl-BE" dirty="0" err="1" smtClean="0"/>
              <a:t>that</a:t>
            </a:r>
            <a:r>
              <a:rPr lang="nl-BE" dirty="0" smtClean="0"/>
              <a:t> the picture is </a:t>
            </a:r>
            <a:r>
              <a:rPr lang="nl-BE" dirty="0" err="1" smtClean="0"/>
              <a:t>positioned</a:t>
            </a:r>
            <a:r>
              <a:rPr lang="nl-BE" dirty="0" smtClean="0"/>
              <a:t> </a:t>
            </a:r>
            <a:r>
              <a:rPr lang="nl-BE" dirty="0" err="1" smtClean="0"/>
              <a:t>behind</a:t>
            </a:r>
            <a:r>
              <a:rPr lang="nl-BE" dirty="0" smtClean="0"/>
              <a:t> the </a:t>
            </a:r>
            <a:r>
              <a:rPr lang="nl-BE" dirty="0" err="1" smtClean="0"/>
              <a:t>footer</a:t>
            </a:r>
            <a:r>
              <a:rPr lang="nl-BE" dirty="0" smtClean="0"/>
              <a:t>.</a:t>
            </a:r>
            <a:endParaRPr lang="nl-NL" dirty="0" smtClean="0"/>
          </a:p>
        </p:txBody>
      </p:sp>
      <p:sp>
        <p:nvSpPr>
          <p:cNvPr id="5" name="Tijdelijke aanduiding voor datum 4"/>
          <p:cNvSpPr>
            <a:spLocks noGrp="1"/>
          </p:cNvSpPr>
          <p:nvPr>
            <p:ph type="dt" sz="half" idx="10"/>
          </p:nvPr>
        </p:nvSpPr>
        <p:spPr/>
        <p:txBody>
          <a:bodyPr/>
          <a:lstStyle/>
          <a:p>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B032377-C103-4EFE-98C1-80A6E5A7472A}" type="slidenum">
              <a:rPr lang="nl-NL" smtClean="0"/>
              <a:t>‹#›</a:t>
            </a:fld>
            <a:endParaRPr lang="nl-NL"/>
          </a:p>
        </p:txBody>
      </p:sp>
      <p:sp>
        <p:nvSpPr>
          <p:cNvPr id="8" name="Ondertitel 2"/>
          <p:cNvSpPr>
            <a:spLocks noGrp="1"/>
          </p:cNvSpPr>
          <p:nvPr>
            <p:ph type="subTitle" idx="14" hasCustomPrompt="1"/>
          </p:nvPr>
        </p:nvSpPr>
        <p:spPr>
          <a:xfrm>
            <a:off x="539750" y="3645024"/>
            <a:ext cx="4032000" cy="472813"/>
          </a:xfrm>
          <a:solidFill>
            <a:schemeClr val="accent4">
              <a:alpha val="75000"/>
            </a:schemeClr>
          </a:solidFill>
        </p:spPr>
        <p:txBody>
          <a:bodyPr lIns="72000" tIns="36000" rIns="72000" bIns="36000">
            <a:spAutoFit/>
          </a:bodyPr>
          <a:lstStyle>
            <a:lvl1pPr marL="0" indent="0" algn="l">
              <a:buNone/>
              <a:defRPr sz="2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Click </a:t>
            </a:r>
            <a:r>
              <a:rPr lang="nl-NL" dirty="0" err="1" smtClean="0"/>
              <a:t>to</a:t>
            </a:r>
            <a:r>
              <a:rPr lang="nl-NL" dirty="0" smtClean="0"/>
              <a:t> </a:t>
            </a:r>
            <a:r>
              <a:rPr lang="nl-NL" dirty="0" err="1" smtClean="0"/>
              <a:t>insert</a:t>
            </a:r>
            <a:r>
              <a:rPr lang="nl-NL" dirty="0" smtClean="0"/>
              <a:t> </a:t>
            </a:r>
            <a:r>
              <a:rPr lang="nl-NL" dirty="0" err="1" smtClean="0"/>
              <a:t>text</a:t>
            </a:r>
            <a:endParaRPr lang="nl-NL" dirty="0"/>
          </a:p>
        </p:txBody>
      </p:sp>
      <p:pic>
        <p:nvPicPr>
          <p:cNvPr id="9" name="Picture 8"/>
          <p:cNvPicPr>
            <a:picLocks noChangeAspect="1"/>
          </p:cNvPicPr>
          <p:nvPr userDrawn="1"/>
        </p:nvPicPr>
        <p:blipFill>
          <a:blip r:embed="rId2"/>
          <a:stretch>
            <a:fillRect/>
          </a:stretch>
        </p:blipFill>
        <p:spPr>
          <a:xfrm>
            <a:off x="8536754" y="5984502"/>
            <a:ext cx="405233" cy="775673"/>
          </a:xfrm>
          <a:prstGeom prst="rect">
            <a:avLst/>
          </a:prstGeom>
        </p:spPr>
      </p:pic>
    </p:spTree>
    <p:extLst>
      <p:ext uri="{BB962C8B-B14F-4D97-AF65-F5344CB8AC3E}">
        <p14:creationId xmlns:p14="http://schemas.microsoft.com/office/powerpoint/2010/main" val="1168159991"/>
      </p:ext>
    </p:extLst>
  </p:cSld>
  <p:clrMapOvr>
    <a:masterClrMapping/>
  </p:clrMapOvr>
  <p:transition spd="med">
    <p:push dir="u"/>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tekst en afbeelding rechts">
    <p:spTree>
      <p:nvGrpSpPr>
        <p:cNvPr id="1" name=""/>
        <p:cNvGrpSpPr/>
        <p:nvPr/>
      </p:nvGrpSpPr>
      <p:grpSpPr>
        <a:xfrm>
          <a:off x="0" y="0"/>
          <a:ext cx="0" cy="0"/>
          <a:chOff x="0" y="0"/>
          <a:chExt cx="0" cy="0"/>
        </a:xfrm>
      </p:grpSpPr>
      <p:sp>
        <p:nvSpPr>
          <p:cNvPr id="3" name="Tijdelijke aanduiding voor afbeelding 2"/>
          <p:cNvSpPr>
            <a:spLocks noGrp="1" noChangeAspect="1"/>
          </p:cNvSpPr>
          <p:nvPr>
            <p:ph type="pic" idx="1" hasCustomPrompt="1"/>
          </p:nvPr>
        </p:nvSpPr>
        <p:spPr>
          <a:xfrm>
            <a:off x="4644008" y="0"/>
            <a:ext cx="4499992" cy="67693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smtClean="0"/>
              <a:t>Click on the pictogram </a:t>
            </a:r>
            <a:r>
              <a:rPr lang="nl-NL" dirty="0" err="1" smtClean="0"/>
              <a:t>to</a:t>
            </a:r>
            <a:r>
              <a:rPr lang="nl-NL" dirty="0" smtClean="0"/>
              <a:t> </a:t>
            </a:r>
            <a:r>
              <a:rPr lang="nl-NL" dirty="0" err="1" smtClean="0"/>
              <a:t>insert</a:t>
            </a:r>
            <a:r>
              <a:rPr lang="nl-NL" dirty="0" smtClean="0"/>
              <a:t> </a:t>
            </a:r>
            <a:r>
              <a:rPr lang="nl-NL" dirty="0" err="1" smtClean="0"/>
              <a:t>an</a:t>
            </a:r>
            <a:r>
              <a:rPr lang="nl-NL" dirty="0" smtClean="0"/>
              <a:t> image</a:t>
            </a:r>
          </a:p>
        </p:txBody>
      </p:sp>
      <p:sp>
        <p:nvSpPr>
          <p:cNvPr id="12" name="Tijdelijke aanduiding voor afbeelding 11"/>
          <p:cNvSpPr>
            <a:spLocks noGrp="1"/>
          </p:cNvSpPr>
          <p:nvPr>
            <p:ph type="pic" sz="quarter" idx="13" hasCustomPrompt="1"/>
          </p:nvPr>
        </p:nvSpPr>
        <p:spPr>
          <a:xfrm>
            <a:off x="0" y="6024562"/>
            <a:ext cx="9162000" cy="833438"/>
          </a:xfrm>
        </p:spPr>
        <p:txBody>
          <a:bodyPr/>
          <a:lstStyle>
            <a:lvl1pPr marL="0" marR="0" indent="0" algn="l" defTabSz="914400" rtl="0" eaLnBrk="1" fontAlgn="auto" latinLnBrk="0" hangingPunct="1">
              <a:lnSpc>
                <a:spcPct val="100000"/>
              </a:lnSpc>
              <a:spcBef>
                <a:spcPct val="20000"/>
              </a:spcBef>
              <a:spcAft>
                <a:spcPts val="0"/>
              </a:spcAft>
              <a:buClrTx/>
              <a:buSzTx/>
              <a:buFontTx/>
              <a:buNone/>
              <a:tabLst/>
              <a:defRPr/>
            </a:lvl1pPr>
          </a:lstStyle>
          <a:p>
            <a:r>
              <a:rPr lang="nl-BE" dirty="0" smtClean="0"/>
              <a:t>Copy the small bleu </a:t>
            </a:r>
            <a:r>
              <a:rPr lang="nl-BE" dirty="0" err="1" smtClean="0"/>
              <a:t>footer</a:t>
            </a:r>
            <a:r>
              <a:rPr lang="nl-BE" dirty="0" smtClean="0"/>
              <a:t> </a:t>
            </a:r>
            <a:r>
              <a:rPr lang="nl-BE" dirty="0" err="1" smtClean="0"/>
              <a:t>from</a:t>
            </a:r>
            <a:r>
              <a:rPr lang="nl-BE" dirty="0" smtClean="0"/>
              <a:t> </a:t>
            </a:r>
            <a:r>
              <a:rPr lang="nl-BE" dirty="0" err="1" smtClean="0"/>
              <a:t>another</a:t>
            </a:r>
            <a:r>
              <a:rPr lang="nl-BE" dirty="0" smtClean="0"/>
              <a:t> slide </a:t>
            </a:r>
            <a:r>
              <a:rPr lang="nl-BE" dirty="0" err="1" smtClean="0"/>
              <a:t>and</a:t>
            </a:r>
            <a:r>
              <a:rPr lang="nl-BE" dirty="0" smtClean="0"/>
              <a:t> paste </a:t>
            </a:r>
            <a:r>
              <a:rPr lang="nl-BE" dirty="0" err="1" smtClean="0"/>
              <a:t>it</a:t>
            </a:r>
            <a:r>
              <a:rPr lang="nl-BE" dirty="0" smtClean="0"/>
              <a:t> </a:t>
            </a:r>
            <a:r>
              <a:rPr lang="nl-BE" dirty="0" err="1" smtClean="0"/>
              <a:t>here</a:t>
            </a:r>
            <a:r>
              <a:rPr lang="nl-BE" dirty="0" smtClean="0"/>
              <a:t>. Make </a:t>
            </a:r>
            <a:r>
              <a:rPr lang="nl-BE" dirty="0" err="1" smtClean="0"/>
              <a:t>sure</a:t>
            </a:r>
            <a:r>
              <a:rPr lang="nl-BE" dirty="0" smtClean="0"/>
              <a:t> </a:t>
            </a:r>
            <a:r>
              <a:rPr lang="nl-BE" dirty="0" err="1" smtClean="0"/>
              <a:t>that</a:t>
            </a:r>
            <a:r>
              <a:rPr lang="nl-BE" dirty="0" smtClean="0"/>
              <a:t> the picture is </a:t>
            </a:r>
            <a:r>
              <a:rPr lang="nl-BE" dirty="0" err="1" smtClean="0"/>
              <a:t>positioned</a:t>
            </a:r>
            <a:r>
              <a:rPr lang="nl-BE" dirty="0" smtClean="0"/>
              <a:t> </a:t>
            </a:r>
            <a:r>
              <a:rPr lang="nl-BE" dirty="0" err="1" smtClean="0"/>
              <a:t>behind</a:t>
            </a:r>
            <a:r>
              <a:rPr lang="nl-BE" dirty="0" smtClean="0"/>
              <a:t> the </a:t>
            </a:r>
            <a:r>
              <a:rPr lang="nl-BE" dirty="0" err="1" smtClean="0"/>
              <a:t>footer</a:t>
            </a:r>
            <a:r>
              <a:rPr lang="nl-BE" dirty="0" smtClean="0"/>
              <a:t>.</a:t>
            </a:r>
            <a:endParaRPr lang="nl-NL" dirty="0" smtClean="0"/>
          </a:p>
        </p:txBody>
      </p:sp>
      <p:sp>
        <p:nvSpPr>
          <p:cNvPr id="5" name="Tijdelijke aanduiding voor datum 4"/>
          <p:cNvSpPr>
            <a:spLocks noGrp="1"/>
          </p:cNvSpPr>
          <p:nvPr>
            <p:ph type="dt" sz="half" idx="10"/>
          </p:nvPr>
        </p:nvSpPr>
        <p:spPr/>
        <p:txBody>
          <a:bodyPr/>
          <a:lstStyle/>
          <a:p>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B032377-C103-4EFE-98C1-80A6E5A7472A}" type="slidenum">
              <a:rPr lang="nl-NL" smtClean="0"/>
              <a:t>‹#›</a:t>
            </a:fld>
            <a:endParaRPr lang="nl-NL"/>
          </a:p>
        </p:txBody>
      </p:sp>
      <p:sp>
        <p:nvSpPr>
          <p:cNvPr id="11" name="Titel 1"/>
          <p:cNvSpPr>
            <a:spLocks noGrp="1"/>
          </p:cNvSpPr>
          <p:nvPr>
            <p:ph type="title"/>
          </p:nvPr>
        </p:nvSpPr>
        <p:spPr>
          <a:xfrm>
            <a:off x="540000" y="360000"/>
            <a:ext cx="3960000" cy="936105"/>
          </a:xfrm>
        </p:spPr>
        <p:txBody>
          <a:bodyPr/>
          <a:lstStyle/>
          <a:p>
            <a:r>
              <a:rPr lang="en-US" dirty="0" smtClean="0"/>
              <a:t>Click to edit Master title style</a:t>
            </a:r>
            <a:endParaRPr lang="nl-NL" dirty="0"/>
          </a:p>
        </p:txBody>
      </p:sp>
      <p:sp>
        <p:nvSpPr>
          <p:cNvPr id="13" name="Tijdelijke aanduiding voor inhoud 2"/>
          <p:cNvSpPr>
            <a:spLocks noGrp="1"/>
          </p:cNvSpPr>
          <p:nvPr>
            <p:ph sz="half" idx="14"/>
          </p:nvPr>
        </p:nvSpPr>
        <p:spPr>
          <a:xfrm>
            <a:off x="540000" y="1440000"/>
            <a:ext cx="3960242" cy="4860000"/>
          </a:xfrm>
        </p:spPr>
        <p:txBody>
          <a:bodyPr/>
          <a:lstStyle>
            <a:lvl1pPr>
              <a:defRPr sz="2400"/>
            </a:lvl1pPr>
            <a:lvl2pPr marL="285750" indent="-285750">
              <a:defRPr sz="2000"/>
            </a:lvl2pPr>
            <a:lvl3pPr marL="538163" indent="-228600">
              <a:defRPr sz="1800"/>
            </a:lvl3pPr>
            <a:lvl4pPr marL="804863" indent="-228600">
              <a:defRPr sz="1600"/>
            </a:lvl4pPr>
            <a:lvl5pPr marL="1084263" indent="-228600">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9" name="Slide Number Placeholder 5"/>
          <p:cNvSpPr txBox="1">
            <a:spLocks/>
          </p:cNvSpPr>
          <p:nvPr userDrawn="1"/>
        </p:nvSpPr>
        <p:spPr>
          <a:xfrm>
            <a:off x="4341222" y="6537064"/>
            <a:ext cx="461556" cy="257295"/>
          </a:xfrm>
          <a:prstGeom prst="rect">
            <a:avLst/>
          </a:prstGeom>
        </p:spPr>
        <p:txBody>
          <a:bodyPr vert="horz" lIns="91440" tIns="45720" rIns="91440" bIns="45720" rtlCol="0" anchor="ctr"/>
          <a:lstStyle>
            <a:defPPr>
              <a:defRPr lang="nl-NL"/>
            </a:defPPr>
            <a:lvl1pPr marL="0" algn="r" defTabSz="914400" rtl="0" eaLnBrk="1" latinLnBrk="0" hangingPunct="1">
              <a:defRPr sz="1200" kern="1200">
                <a:solidFill>
                  <a:schemeClr val="accent4">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B032377-C103-4EFE-98C1-80A6E5A7472A}" type="slidenum">
              <a:rPr lang="nl-NL" smtClean="0"/>
              <a:pPr/>
              <a:t>‹#›</a:t>
            </a:fld>
            <a:endParaRPr lang="nl-NL" dirty="0"/>
          </a:p>
        </p:txBody>
      </p:sp>
      <p:pic>
        <p:nvPicPr>
          <p:cNvPr id="10" name="Picture 9"/>
          <p:cNvPicPr>
            <a:picLocks noChangeAspect="1"/>
          </p:cNvPicPr>
          <p:nvPr userDrawn="1"/>
        </p:nvPicPr>
        <p:blipFill>
          <a:blip r:embed="rId2"/>
          <a:stretch>
            <a:fillRect/>
          </a:stretch>
        </p:blipFill>
        <p:spPr>
          <a:xfrm>
            <a:off x="8536754" y="5984502"/>
            <a:ext cx="405233" cy="775673"/>
          </a:xfrm>
          <a:prstGeom prst="rect">
            <a:avLst/>
          </a:prstGeom>
        </p:spPr>
      </p:pic>
    </p:spTree>
    <p:extLst>
      <p:ext uri="{BB962C8B-B14F-4D97-AF65-F5344CB8AC3E}">
        <p14:creationId xmlns:p14="http://schemas.microsoft.com/office/powerpoint/2010/main" val="3929851595"/>
      </p:ext>
    </p:extLst>
  </p:cSld>
  <p:clrMapOvr>
    <a:masterClrMapping/>
  </p:clrMapOvr>
  <p:transition spd="med">
    <p:push dir="u"/>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tekst en afbeelding links">
    <p:spTree>
      <p:nvGrpSpPr>
        <p:cNvPr id="1" name=""/>
        <p:cNvGrpSpPr/>
        <p:nvPr/>
      </p:nvGrpSpPr>
      <p:grpSpPr>
        <a:xfrm>
          <a:off x="0" y="0"/>
          <a:ext cx="0" cy="0"/>
          <a:chOff x="0" y="0"/>
          <a:chExt cx="0" cy="0"/>
        </a:xfrm>
      </p:grpSpPr>
      <p:sp>
        <p:nvSpPr>
          <p:cNvPr id="3" name="Tijdelijke aanduiding voor afbeelding 2"/>
          <p:cNvSpPr>
            <a:spLocks noGrp="1" noChangeAspect="1"/>
          </p:cNvSpPr>
          <p:nvPr>
            <p:ph type="pic" idx="1" hasCustomPrompt="1"/>
          </p:nvPr>
        </p:nvSpPr>
        <p:spPr>
          <a:xfrm>
            <a:off x="0" y="0"/>
            <a:ext cx="4499992" cy="67693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smtClean="0"/>
              <a:t>Click on the pictogram </a:t>
            </a:r>
            <a:r>
              <a:rPr lang="nl-NL" dirty="0" err="1" smtClean="0"/>
              <a:t>to</a:t>
            </a:r>
            <a:r>
              <a:rPr lang="nl-NL" dirty="0" smtClean="0"/>
              <a:t> </a:t>
            </a:r>
            <a:r>
              <a:rPr lang="nl-NL" dirty="0" err="1" smtClean="0"/>
              <a:t>insert</a:t>
            </a:r>
            <a:r>
              <a:rPr lang="nl-NL" dirty="0" smtClean="0"/>
              <a:t> </a:t>
            </a:r>
            <a:r>
              <a:rPr lang="nl-NL" dirty="0" err="1" smtClean="0"/>
              <a:t>an</a:t>
            </a:r>
            <a:r>
              <a:rPr lang="nl-NL" dirty="0" smtClean="0"/>
              <a:t> image</a:t>
            </a:r>
          </a:p>
        </p:txBody>
      </p:sp>
      <p:sp>
        <p:nvSpPr>
          <p:cNvPr id="12" name="Tijdelijke aanduiding voor afbeelding 11"/>
          <p:cNvSpPr>
            <a:spLocks noGrp="1"/>
          </p:cNvSpPr>
          <p:nvPr>
            <p:ph type="pic" sz="quarter" idx="13" hasCustomPrompt="1"/>
          </p:nvPr>
        </p:nvSpPr>
        <p:spPr>
          <a:xfrm>
            <a:off x="0" y="6024562"/>
            <a:ext cx="9162000" cy="833438"/>
          </a:xfrm>
        </p:spPr>
        <p:txBody>
          <a:bodyPr/>
          <a:lstStyle>
            <a:lvl1pPr marL="0" marR="0" indent="0" algn="l" defTabSz="914400" rtl="0" eaLnBrk="1" fontAlgn="auto" latinLnBrk="0" hangingPunct="1">
              <a:lnSpc>
                <a:spcPct val="100000"/>
              </a:lnSpc>
              <a:spcBef>
                <a:spcPct val="20000"/>
              </a:spcBef>
              <a:spcAft>
                <a:spcPts val="0"/>
              </a:spcAft>
              <a:buClrTx/>
              <a:buSzTx/>
              <a:buFontTx/>
              <a:buNone/>
              <a:tabLst/>
              <a:defRPr/>
            </a:lvl1pPr>
          </a:lstStyle>
          <a:p>
            <a:r>
              <a:rPr lang="nl-BE" dirty="0" smtClean="0"/>
              <a:t>Copy the small bleu </a:t>
            </a:r>
            <a:r>
              <a:rPr lang="nl-BE" dirty="0" err="1" smtClean="0"/>
              <a:t>footer</a:t>
            </a:r>
            <a:r>
              <a:rPr lang="nl-BE" dirty="0" smtClean="0"/>
              <a:t> </a:t>
            </a:r>
            <a:r>
              <a:rPr lang="nl-BE" dirty="0" err="1" smtClean="0"/>
              <a:t>from</a:t>
            </a:r>
            <a:r>
              <a:rPr lang="nl-BE" dirty="0" smtClean="0"/>
              <a:t> </a:t>
            </a:r>
            <a:r>
              <a:rPr lang="nl-BE" dirty="0" err="1" smtClean="0"/>
              <a:t>another</a:t>
            </a:r>
            <a:r>
              <a:rPr lang="nl-BE" dirty="0" smtClean="0"/>
              <a:t> slide </a:t>
            </a:r>
            <a:r>
              <a:rPr lang="nl-BE" dirty="0" err="1" smtClean="0"/>
              <a:t>and</a:t>
            </a:r>
            <a:r>
              <a:rPr lang="nl-BE" dirty="0" smtClean="0"/>
              <a:t> paste </a:t>
            </a:r>
            <a:r>
              <a:rPr lang="nl-BE" dirty="0" err="1" smtClean="0"/>
              <a:t>it</a:t>
            </a:r>
            <a:r>
              <a:rPr lang="nl-BE" dirty="0" smtClean="0"/>
              <a:t> </a:t>
            </a:r>
            <a:r>
              <a:rPr lang="nl-BE" dirty="0" err="1" smtClean="0"/>
              <a:t>here</a:t>
            </a:r>
            <a:r>
              <a:rPr lang="nl-BE" dirty="0" smtClean="0"/>
              <a:t>. Make </a:t>
            </a:r>
            <a:r>
              <a:rPr lang="nl-BE" dirty="0" err="1" smtClean="0"/>
              <a:t>sure</a:t>
            </a:r>
            <a:r>
              <a:rPr lang="nl-BE" dirty="0" smtClean="0"/>
              <a:t> </a:t>
            </a:r>
            <a:r>
              <a:rPr lang="nl-BE" dirty="0" err="1" smtClean="0"/>
              <a:t>that</a:t>
            </a:r>
            <a:r>
              <a:rPr lang="nl-BE" dirty="0" smtClean="0"/>
              <a:t> the picture is </a:t>
            </a:r>
            <a:r>
              <a:rPr lang="nl-BE" dirty="0" err="1" smtClean="0"/>
              <a:t>positioned</a:t>
            </a:r>
            <a:r>
              <a:rPr lang="nl-BE" dirty="0" smtClean="0"/>
              <a:t> </a:t>
            </a:r>
            <a:r>
              <a:rPr lang="nl-BE" dirty="0" err="1" smtClean="0"/>
              <a:t>behind</a:t>
            </a:r>
            <a:r>
              <a:rPr lang="nl-BE" dirty="0" smtClean="0"/>
              <a:t> the </a:t>
            </a:r>
            <a:r>
              <a:rPr lang="nl-BE" dirty="0" err="1" smtClean="0"/>
              <a:t>footer</a:t>
            </a:r>
            <a:r>
              <a:rPr lang="nl-BE" dirty="0" smtClean="0"/>
              <a:t>.</a:t>
            </a:r>
            <a:endParaRPr lang="nl-NL" dirty="0" smtClean="0"/>
          </a:p>
          <a:p>
            <a:endParaRPr lang="nl-NL" dirty="0"/>
          </a:p>
        </p:txBody>
      </p:sp>
      <p:sp>
        <p:nvSpPr>
          <p:cNvPr id="5" name="Tijdelijke aanduiding voor datum 4"/>
          <p:cNvSpPr>
            <a:spLocks noGrp="1"/>
          </p:cNvSpPr>
          <p:nvPr>
            <p:ph type="dt" sz="half" idx="10"/>
          </p:nvPr>
        </p:nvSpPr>
        <p:spPr/>
        <p:txBody>
          <a:bodyPr/>
          <a:lstStyle/>
          <a:p>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B032377-C103-4EFE-98C1-80A6E5A7472A}" type="slidenum">
              <a:rPr lang="nl-NL" smtClean="0"/>
              <a:t>‹#›</a:t>
            </a:fld>
            <a:endParaRPr lang="nl-NL"/>
          </a:p>
        </p:txBody>
      </p:sp>
      <p:sp>
        <p:nvSpPr>
          <p:cNvPr id="8" name="Titel 1"/>
          <p:cNvSpPr>
            <a:spLocks noGrp="1"/>
          </p:cNvSpPr>
          <p:nvPr>
            <p:ph type="title"/>
          </p:nvPr>
        </p:nvSpPr>
        <p:spPr>
          <a:xfrm>
            <a:off x="4860000" y="360000"/>
            <a:ext cx="3960000" cy="936105"/>
          </a:xfrm>
        </p:spPr>
        <p:txBody>
          <a:bodyPr/>
          <a:lstStyle/>
          <a:p>
            <a:r>
              <a:rPr lang="en-US" dirty="0" smtClean="0"/>
              <a:t>Click to edit Master title style</a:t>
            </a:r>
            <a:endParaRPr lang="nl-NL" dirty="0"/>
          </a:p>
        </p:txBody>
      </p:sp>
      <p:sp>
        <p:nvSpPr>
          <p:cNvPr id="9" name="Tijdelijke aanduiding voor inhoud 2"/>
          <p:cNvSpPr>
            <a:spLocks noGrp="1"/>
          </p:cNvSpPr>
          <p:nvPr>
            <p:ph sz="half" idx="14"/>
          </p:nvPr>
        </p:nvSpPr>
        <p:spPr>
          <a:xfrm>
            <a:off x="4860000" y="1440000"/>
            <a:ext cx="3960242" cy="4680000"/>
          </a:xfrm>
        </p:spPr>
        <p:txBody>
          <a:bodyPr/>
          <a:lstStyle>
            <a:lvl1pPr>
              <a:defRPr sz="2400"/>
            </a:lvl1pPr>
            <a:lvl2pPr marL="285750" indent="-285750">
              <a:defRPr sz="2000"/>
            </a:lvl2pPr>
            <a:lvl3pPr marL="538163" indent="-228600">
              <a:defRPr sz="1800"/>
            </a:lvl3pPr>
            <a:lvl4pPr marL="804863" indent="-228600">
              <a:defRPr sz="1600"/>
            </a:lvl4pPr>
            <a:lvl5pPr marL="1084263" indent="-228600">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10" name="Slide Number Placeholder 5"/>
          <p:cNvSpPr txBox="1">
            <a:spLocks/>
          </p:cNvSpPr>
          <p:nvPr userDrawn="1"/>
        </p:nvSpPr>
        <p:spPr>
          <a:xfrm>
            <a:off x="4341222" y="6537064"/>
            <a:ext cx="461556" cy="257295"/>
          </a:xfrm>
          <a:prstGeom prst="rect">
            <a:avLst/>
          </a:prstGeom>
        </p:spPr>
        <p:txBody>
          <a:bodyPr vert="horz" lIns="91440" tIns="45720" rIns="91440" bIns="45720" rtlCol="0" anchor="ctr"/>
          <a:lstStyle>
            <a:defPPr>
              <a:defRPr lang="nl-NL"/>
            </a:defPPr>
            <a:lvl1pPr marL="0" algn="r" defTabSz="914400" rtl="0" eaLnBrk="1" latinLnBrk="0" hangingPunct="1">
              <a:defRPr sz="1200" kern="1200">
                <a:solidFill>
                  <a:schemeClr val="accent4">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B032377-C103-4EFE-98C1-80A6E5A7472A}" type="slidenum">
              <a:rPr lang="nl-NL" smtClean="0"/>
              <a:pPr/>
              <a:t>‹#›</a:t>
            </a:fld>
            <a:endParaRPr lang="nl-NL" dirty="0"/>
          </a:p>
        </p:txBody>
      </p:sp>
      <p:pic>
        <p:nvPicPr>
          <p:cNvPr id="11" name="Picture 10"/>
          <p:cNvPicPr>
            <a:picLocks noChangeAspect="1"/>
          </p:cNvPicPr>
          <p:nvPr userDrawn="1"/>
        </p:nvPicPr>
        <p:blipFill>
          <a:blip r:embed="rId2"/>
          <a:stretch>
            <a:fillRect/>
          </a:stretch>
        </p:blipFill>
        <p:spPr>
          <a:xfrm>
            <a:off x="8536754" y="5984502"/>
            <a:ext cx="405233" cy="775673"/>
          </a:xfrm>
          <a:prstGeom prst="rect">
            <a:avLst/>
          </a:prstGeom>
        </p:spPr>
      </p:pic>
    </p:spTree>
    <p:extLst>
      <p:ext uri="{BB962C8B-B14F-4D97-AF65-F5344CB8AC3E}">
        <p14:creationId xmlns:p14="http://schemas.microsoft.com/office/powerpoint/2010/main" val="1863057199"/>
      </p:ext>
    </p:extLst>
  </p:cSld>
  <p:clrMapOvr>
    <a:masterClrMapping/>
  </p:clrMapOvr>
  <p:transition spd="med">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afbeelding full page">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hasCustomPrompt="1"/>
          </p:nvPr>
        </p:nvSpPr>
        <p:spPr>
          <a:xfrm>
            <a:off x="-9246" y="-6037"/>
            <a:ext cx="9153245" cy="6852793"/>
          </a:xfrm>
        </p:spPr>
        <p:txBody>
          <a:bodyPr/>
          <a:lstStyle>
            <a:lvl1pPr>
              <a:defRPr/>
            </a:lvl1pPr>
          </a:lstStyle>
          <a:p>
            <a:r>
              <a:rPr lang="nl-NL" dirty="0" smtClean="0"/>
              <a:t>Click on the pictogram </a:t>
            </a:r>
            <a:r>
              <a:rPr lang="nl-NL" dirty="0" err="1" smtClean="0"/>
              <a:t>to</a:t>
            </a:r>
            <a:r>
              <a:rPr lang="nl-NL" dirty="0" smtClean="0"/>
              <a:t> </a:t>
            </a:r>
            <a:r>
              <a:rPr lang="nl-NL" dirty="0" err="1" smtClean="0"/>
              <a:t>insert</a:t>
            </a:r>
            <a:r>
              <a:rPr lang="nl-NL" dirty="0" smtClean="0"/>
              <a:t> </a:t>
            </a:r>
            <a:r>
              <a:rPr lang="nl-NL" dirty="0" err="1" smtClean="0"/>
              <a:t>an</a:t>
            </a:r>
            <a:r>
              <a:rPr lang="nl-NL" dirty="0" smtClean="0"/>
              <a:t> image</a:t>
            </a:r>
            <a:endParaRPr lang="nl-NL" dirty="0"/>
          </a:p>
        </p:txBody>
      </p:sp>
      <p:sp>
        <p:nvSpPr>
          <p:cNvPr id="2" name="Titel 1"/>
          <p:cNvSpPr>
            <a:spLocks noGrp="1"/>
          </p:cNvSpPr>
          <p:nvPr>
            <p:ph type="ctrTitle"/>
          </p:nvPr>
        </p:nvSpPr>
        <p:spPr>
          <a:xfrm>
            <a:off x="539750" y="2730292"/>
            <a:ext cx="8064500" cy="626701"/>
          </a:xfrm>
          <a:solidFill>
            <a:schemeClr val="accent4">
              <a:alpha val="75000"/>
            </a:schemeClr>
          </a:solidFill>
        </p:spPr>
        <p:txBody>
          <a:bodyPr lIns="72000" tIns="36000" rIns="72000" bIns="36000" anchor="b" anchorCtr="0">
            <a:spAutoFit/>
          </a:bodyPr>
          <a:lstStyle>
            <a:lvl1pPr algn="l">
              <a:defRPr sz="3600" b="1">
                <a:solidFill>
                  <a:schemeClr val="bg1"/>
                </a:solidFill>
              </a:defRPr>
            </a:lvl1pPr>
          </a:lstStyle>
          <a:p>
            <a:r>
              <a:rPr lang="en-US" dirty="0" smtClean="0"/>
              <a:t>Click to edit Master title style</a:t>
            </a:r>
            <a:endParaRPr lang="nl-NL" dirty="0"/>
          </a:p>
        </p:txBody>
      </p:sp>
      <p:sp>
        <p:nvSpPr>
          <p:cNvPr id="3" name="Ondertitel 2"/>
          <p:cNvSpPr>
            <a:spLocks noGrp="1"/>
          </p:cNvSpPr>
          <p:nvPr>
            <p:ph type="subTitle" idx="1" hasCustomPrompt="1"/>
          </p:nvPr>
        </p:nvSpPr>
        <p:spPr>
          <a:xfrm>
            <a:off x="539750" y="3645024"/>
            <a:ext cx="8064500" cy="472813"/>
          </a:xfrm>
          <a:solidFill>
            <a:schemeClr val="accent4">
              <a:alpha val="75000"/>
            </a:schemeClr>
          </a:solidFill>
        </p:spPr>
        <p:txBody>
          <a:bodyPr lIns="72000" tIns="36000" rIns="72000" bIns="36000">
            <a:spAutoFit/>
          </a:bodyPr>
          <a:lstStyle>
            <a:lvl1pPr marL="0" indent="0" algn="l">
              <a:buNone/>
              <a:defRPr sz="2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text styles</a:t>
            </a:r>
            <a:endParaRPr lang="nl-NL" dirty="0" smtClean="0"/>
          </a:p>
        </p:txBody>
      </p:sp>
      <p:sp>
        <p:nvSpPr>
          <p:cNvPr id="6" name="Slide Number Placeholder 5"/>
          <p:cNvSpPr>
            <a:spLocks noGrp="1"/>
          </p:cNvSpPr>
          <p:nvPr>
            <p:ph type="sldNum" sz="quarter" idx="12"/>
          </p:nvPr>
        </p:nvSpPr>
        <p:spPr>
          <a:xfrm>
            <a:off x="4341222" y="6537064"/>
            <a:ext cx="461556" cy="257295"/>
          </a:xfrm>
        </p:spPr>
        <p:txBody>
          <a:bodyPr/>
          <a:lstStyle>
            <a:lvl1pPr>
              <a:defRPr>
                <a:solidFill>
                  <a:schemeClr val="accent4">
                    <a:lumMod val="50000"/>
                  </a:schemeClr>
                </a:solidFill>
              </a:defRPr>
            </a:lvl1pPr>
          </a:lstStyle>
          <a:p>
            <a:fld id="{3B032377-C103-4EFE-98C1-80A6E5A7472A}" type="slidenum">
              <a:rPr lang="nl-NL" smtClean="0"/>
              <a:pPr/>
              <a:t>‹#›</a:t>
            </a:fld>
            <a:endParaRPr lang="nl-NL" dirty="0"/>
          </a:p>
        </p:txBody>
      </p:sp>
      <p:pic>
        <p:nvPicPr>
          <p:cNvPr id="7" name="Picture 6"/>
          <p:cNvPicPr>
            <a:picLocks noChangeAspect="1"/>
          </p:cNvPicPr>
          <p:nvPr userDrawn="1"/>
        </p:nvPicPr>
        <p:blipFill>
          <a:blip r:embed="rId2"/>
          <a:stretch>
            <a:fillRect/>
          </a:stretch>
        </p:blipFill>
        <p:spPr>
          <a:xfrm>
            <a:off x="8536754" y="5984502"/>
            <a:ext cx="405233" cy="775673"/>
          </a:xfrm>
          <a:prstGeom prst="rect">
            <a:avLst/>
          </a:prstGeom>
        </p:spPr>
      </p:pic>
      <p:pic>
        <p:nvPicPr>
          <p:cNvPr id="2050" name="Picture 2" descr="http://www.zizo-online.be/sites/default/files/field/image/universiteit_antwerpen.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504" y="5984502"/>
            <a:ext cx="905690" cy="775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2348444"/>
      </p:ext>
    </p:extLst>
  </p:cSld>
  <p:clrMapOvr>
    <a:masterClrMapping/>
  </p:clrMapOvr>
  <p:transition spd="med">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39750" y="1700808"/>
            <a:ext cx="8064500" cy="1656184"/>
          </a:xfrm>
        </p:spPr>
        <p:txBody>
          <a:bodyPr lIns="72000" rIns="72000" anchor="b" anchorCtr="0">
            <a:noAutofit/>
          </a:bodyPr>
          <a:lstStyle>
            <a:lvl1pPr algn="l">
              <a:defRPr sz="3600" b="1" cap="none"/>
            </a:lvl1pPr>
          </a:lstStyle>
          <a:p>
            <a:r>
              <a:rPr lang="en-US" dirty="0" smtClean="0"/>
              <a:t>Click to edit Master title style</a:t>
            </a:r>
            <a:endParaRPr lang="nl-NL" dirty="0"/>
          </a:p>
        </p:txBody>
      </p:sp>
      <p:sp>
        <p:nvSpPr>
          <p:cNvPr id="3" name="Tijdelijke aanduiding voor tekst 2"/>
          <p:cNvSpPr>
            <a:spLocks noGrp="1"/>
          </p:cNvSpPr>
          <p:nvPr>
            <p:ph type="body" idx="1"/>
          </p:nvPr>
        </p:nvSpPr>
        <p:spPr>
          <a:xfrm>
            <a:off x="539750" y="1196975"/>
            <a:ext cx="8064500" cy="503833"/>
          </a:xfrm>
        </p:spPr>
        <p:txBody>
          <a:bodyPr lIns="72000" rIns="72000" anchor="b">
            <a:noAutofit/>
          </a:bodyPr>
          <a:lstStyle>
            <a:lvl1pPr marL="0" indent="0">
              <a:buNone/>
              <a:defRPr sz="2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endParaRPr lang="nl-NL" dirty="0" smtClean="0"/>
          </a:p>
        </p:txBody>
      </p:sp>
      <p:sp>
        <p:nvSpPr>
          <p:cNvPr id="4" name="Tijdelijke aanduiding voor datum 3"/>
          <p:cNvSpPr>
            <a:spLocks noGrp="1"/>
          </p:cNvSpPr>
          <p:nvPr>
            <p:ph type="dt" sz="half" idx="10"/>
          </p:nvPr>
        </p:nvSpPr>
        <p:spPr/>
        <p:txBody>
          <a:bodyPr/>
          <a:lstStyle/>
          <a:p>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B032377-C103-4EFE-98C1-80A6E5A7472A}" type="slidenum">
              <a:rPr lang="nl-NL" smtClean="0"/>
              <a:t>‹#›</a:t>
            </a:fld>
            <a:endParaRPr lang="nl-NL"/>
          </a:p>
        </p:txBody>
      </p:sp>
      <p:sp>
        <p:nvSpPr>
          <p:cNvPr id="9" name="Slide Number Placeholder 5"/>
          <p:cNvSpPr txBox="1">
            <a:spLocks/>
          </p:cNvSpPr>
          <p:nvPr userDrawn="1"/>
        </p:nvSpPr>
        <p:spPr>
          <a:xfrm>
            <a:off x="4341222" y="6537064"/>
            <a:ext cx="461556" cy="257295"/>
          </a:xfrm>
          <a:prstGeom prst="rect">
            <a:avLst/>
          </a:prstGeom>
        </p:spPr>
        <p:txBody>
          <a:bodyPr vert="horz" lIns="91440" tIns="45720" rIns="91440" bIns="45720" rtlCol="0" anchor="ctr"/>
          <a:lstStyle>
            <a:defPPr>
              <a:defRPr lang="nl-NL"/>
            </a:defPPr>
            <a:lvl1pPr marL="0" algn="r" defTabSz="914400" rtl="0" eaLnBrk="1" latinLnBrk="0" hangingPunct="1">
              <a:defRPr sz="1200" kern="1200">
                <a:solidFill>
                  <a:schemeClr val="accent4">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B032377-C103-4EFE-98C1-80A6E5A7472A}" type="slidenum">
              <a:rPr lang="nl-NL" smtClean="0"/>
              <a:pPr/>
              <a:t>‹#›</a:t>
            </a:fld>
            <a:endParaRPr lang="nl-NL" dirty="0"/>
          </a:p>
        </p:txBody>
      </p:sp>
      <p:pic>
        <p:nvPicPr>
          <p:cNvPr id="10" name="Picture 9"/>
          <p:cNvPicPr>
            <a:picLocks noChangeAspect="1"/>
          </p:cNvPicPr>
          <p:nvPr userDrawn="1"/>
        </p:nvPicPr>
        <p:blipFill>
          <a:blip r:embed="rId2"/>
          <a:stretch>
            <a:fillRect/>
          </a:stretch>
        </p:blipFill>
        <p:spPr>
          <a:xfrm>
            <a:off x="8536754" y="5984502"/>
            <a:ext cx="405233" cy="775673"/>
          </a:xfrm>
          <a:prstGeom prst="rect">
            <a:avLst/>
          </a:prstGeom>
        </p:spPr>
      </p:pic>
      <p:pic>
        <p:nvPicPr>
          <p:cNvPr id="11" name="Picture 2" descr="http://www.zizo-online.be/sites/default/files/field/image/universiteit_antwerpen.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504" y="5984502"/>
            <a:ext cx="905690" cy="775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753204"/>
      </p:ext>
    </p:extLst>
  </p:cSld>
  <p:clrMapOvr>
    <a:masterClrMapping/>
  </p:clrMapOvr>
  <p:transition spd="med">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dirty="0" smtClean="0"/>
              <a:t>Click to edit Master title style</a:t>
            </a:r>
            <a:endParaRPr lang="en-GB" noProof="0" dirty="0"/>
          </a:p>
        </p:txBody>
      </p:sp>
      <p:sp>
        <p:nvSpPr>
          <p:cNvPr id="3" name="Tijdelijke aanduiding voor inhoud 2"/>
          <p:cNvSpPr>
            <a:spLocks noGrp="1"/>
          </p:cNvSpPr>
          <p:nvPr>
            <p:ph idx="1"/>
          </p:nvPr>
        </p:nvSpPr>
        <p:spPr>
          <a:xfrm>
            <a:off x="539552" y="1196976"/>
            <a:ext cx="8064896" cy="4895850"/>
          </a:xfrm>
        </p:spPr>
        <p:txBody>
          <a:bodyPr/>
          <a:lstStyle>
            <a:lvl2pPr marL="216000" indent="-216000">
              <a:defRPr sz="2600"/>
            </a:lvl2pPr>
            <a:lvl3pPr marL="576000" indent="-216000">
              <a:defRPr sz="2400"/>
            </a:lvl3pPr>
            <a:lvl4pPr marL="936000" indent="-216000">
              <a:defRPr sz="2200"/>
            </a:lvl4pPr>
            <a:lvl5pPr marL="1296000" indent="-216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Tijdelijke aanduiding voor datum 3"/>
          <p:cNvSpPr>
            <a:spLocks noGrp="1"/>
          </p:cNvSpPr>
          <p:nvPr>
            <p:ph type="dt" sz="half" idx="10"/>
          </p:nvPr>
        </p:nvSpPr>
        <p:spPr/>
        <p:txBody>
          <a:bodyPr/>
          <a:lstStyle/>
          <a:p>
            <a:endParaRPr lang="nl-NL" dirty="0"/>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a:xfrm>
            <a:off x="599827" y="6571381"/>
            <a:ext cx="461556" cy="257295"/>
          </a:xfrm>
        </p:spPr>
        <p:txBody>
          <a:bodyPr/>
          <a:lstStyle/>
          <a:p>
            <a:fld id="{3B032377-C103-4EFE-98C1-80A6E5A7472A}" type="slidenum">
              <a:rPr lang="nl-NL" smtClean="0"/>
              <a:t>‹#›</a:t>
            </a:fld>
            <a:endParaRPr lang="nl-NL"/>
          </a:p>
        </p:txBody>
      </p:sp>
      <p:pic>
        <p:nvPicPr>
          <p:cNvPr id="9" name="Picture 8"/>
          <p:cNvPicPr>
            <a:picLocks noChangeAspect="1"/>
          </p:cNvPicPr>
          <p:nvPr userDrawn="1"/>
        </p:nvPicPr>
        <p:blipFill>
          <a:blip r:embed="rId2"/>
          <a:stretch>
            <a:fillRect/>
          </a:stretch>
        </p:blipFill>
        <p:spPr>
          <a:xfrm>
            <a:off x="7833584" y="6092827"/>
            <a:ext cx="338816" cy="648542"/>
          </a:xfrm>
          <a:prstGeom prst="rect">
            <a:avLst/>
          </a:prstGeom>
        </p:spPr>
      </p:pic>
      <p:pic>
        <p:nvPicPr>
          <p:cNvPr id="10" name="Picture 2" descr="http://www.zizo-online.be/sites/default/files/field/image/universiteit_antwerpen.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208857" y="6018686"/>
            <a:ext cx="905690" cy="775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0722748"/>
      </p:ext>
    </p:extLst>
  </p:cSld>
  <p:clrMapOvr>
    <a:masterClrMapping/>
  </p:clrMapOvr>
  <p:transition spd="med">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Click to edit Master title style</a:t>
            </a:r>
            <a:endParaRPr lang="nl-NL" dirty="0"/>
          </a:p>
        </p:txBody>
      </p:sp>
      <p:sp>
        <p:nvSpPr>
          <p:cNvPr id="3" name="Tijdelijke aanduiding voor inhoud 2"/>
          <p:cNvSpPr>
            <a:spLocks noGrp="1"/>
          </p:cNvSpPr>
          <p:nvPr>
            <p:ph sz="half" idx="1"/>
          </p:nvPr>
        </p:nvSpPr>
        <p:spPr>
          <a:xfrm>
            <a:off x="539750" y="1196976"/>
            <a:ext cx="3960242" cy="4895849"/>
          </a:xfrm>
        </p:spPr>
        <p:txBody>
          <a:bodyPr/>
          <a:lstStyle>
            <a:lvl1pPr>
              <a:defRPr sz="2800"/>
            </a:lvl1pPr>
            <a:lvl2pPr marL="285750" indent="-285750">
              <a:defRPr sz="2400"/>
            </a:lvl2pPr>
            <a:lvl3pPr marL="538163" indent="-228600">
              <a:defRPr sz="2000"/>
            </a:lvl3pPr>
            <a:lvl4pPr marL="804863" indent="-228600">
              <a:defRPr sz="1800"/>
            </a:lvl4pPr>
            <a:lvl5pPr marL="1084263" indent="-228600">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Tijdelijke aanduiding voor inhoud 3"/>
          <p:cNvSpPr>
            <a:spLocks noGrp="1"/>
          </p:cNvSpPr>
          <p:nvPr>
            <p:ph sz="half" idx="2"/>
          </p:nvPr>
        </p:nvSpPr>
        <p:spPr>
          <a:xfrm>
            <a:off x="4644008" y="1196976"/>
            <a:ext cx="3960242" cy="4895849"/>
          </a:xfrm>
        </p:spPr>
        <p:txBody>
          <a:bodyPr/>
          <a:lstStyle>
            <a:lvl1pPr>
              <a:defRPr sz="2800"/>
            </a:lvl1pPr>
            <a:lvl2pPr marL="285750" indent="-285750">
              <a:defRPr sz="2400"/>
            </a:lvl2pPr>
            <a:lvl3pPr marL="538163" indent="-228600">
              <a:defRPr sz="2000"/>
            </a:lvl3pPr>
            <a:lvl4pPr marL="804863" indent="-228600">
              <a:defRPr sz="1800"/>
            </a:lvl4pPr>
            <a:lvl5pPr marL="1084263" indent="-228600">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5" name="Tijdelijke aanduiding voor datum 4"/>
          <p:cNvSpPr>
            <a:spLocks noGrp="1"/>
          </p:cNvSpPr>
          <p:nvPr>
            <p:ph type="dt" sz="half" idx="10"/>
          </p:nvPr>
        </p:nvSpPr>
        <p:spPr/>
        <p:txBody>
          <a:bodyPr/>
          <a:lstStyle/>
          <a:p>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B032377-C103-4EFE-98C1-80A6E5A7472A}" type="slidenum">
              <a:rPr lang="nl-NL" smtClean="0"/>
              <a:t>‹#›</a:t>
            </a:fld>
            <a:endParaRPr lang="nl-NL"/>
          </a:p>
        </p:txBody>
      </p:sp>
      <p:sp>
        <p:nvSpPr>
          <p:cNvPr id="9" name="Slide Number Placeholder 5"/>
          <p:cNvSpPr txBox="1">
            <a:spLocks/>
          </p:cNvSpPr>
          <p:nvPr userDrawn="1"/>
        </p:nvSpPr>
        <p:spPr>
          <a:xfrm>
            <a:off x="4341222" y="6537064"/>
            <a:ext cx="461556" cy="257295"/>
          </a:xfrm>
          <a:prstGeom prst="rect">
            <a:avLst/>
          </a:prstGeom>
        </p:spPr>
        <p:txBody>
          <a:bodyPr vert="horz" lIns="91440" tIns="45720" rIns="91440" bIns="45720" rtlCol="0" anchor="ctr"/>
          <a:lstStyle>
            <a:defPPr>
              <a:defRPr lang="nl-NL"/>
            </a:defPPr>
            <a:lvl1pPr marL="0" algn="r" defTabSz="914400" rtl="0" eaLnBrk="1" latinLnBrk="0" hangingPunct="1">
              <a:defRPr sz="1200" kern="1200">
                <a:solidFill>
                  <a:schemeClr val="accent4">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B032377-C103-4EFE-98C1-80A6E5A7472A}" type="slidenum">
              <a:rPr lang="nl-NL" smtClean="0"/>
              <a:pPr/>
              <a:t>‹#›</a:t>
            </a:fld>
            <a:endParaRPr lang="nl-NL" dirty="0"/>
          </a:p>
        </p:txBody>
      </p:sp>
      <p:pic>
        <p:nvPicPr>
          <p:cNvPr id="10" name="Picture 9"/>
          <p:cNvPicPr>
            <a:picLocks noChangeAspect="1"/>
          </p:cNvPicPr>
          <p:nvPr userDrawn="1"/>
        </p:nvPicPr>
        <p:blipFill>
          <a:blip r:embed="rId2"/>
          <a:stretch>
            <a:fillRect/>
          </a:stretch>
        </p:blipFill>
        <p:spPr>
          <a:xfrm>
            <a:off x="8536754" y="5984502"/>
            <a:ext cx="405233" cy="775673"/>
          </a:xfrm>
          <a:prstGeom prst="rect">
            <a:avLst/>
          </a:prstGeom>
        </p:spPr>
      </p:pic>
    </p:spTree>
    <p:extLst>
      <p:ext uri="{BB962C8B-B14F-4D97-AF65-F5344CB8AC3E}">
        <p14:creationId xmlns:p14="http://schemas.microsoft.com/office/powerpoint/2010/main" val="3702426463"/>
      </p:ext>
    </p:extLst>
  </p:cSld>
  <p:clrMapOvr>
    <a:masterClrMapping/>
  </p:clrMapOvr>
  <p:transition spd="med">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dirty="0" smtClean="0"/>
              <a:t>Click to edit Master title style</a:t>
            </a:r>
            <a:endParaRPr lang="nl-NL" dirty="0"/>
          </a:p>
        </p:txBody>
      </p:sp>
      <p:sp>
        <p:nvSpPr>
          <p:cNvPr id="3" name="Tijdelijke aanduiding voor tekst 2"/>
          <p:cNvSpPr>
            <a:spLocks noGrp="1"/>
          </p:cNvSpPr>
          <p:nvPr>
            <p:ph type="body" idx="1" hasCustomPrompt="1"/>
          </p:nvPr>
        </p:nvSpPr>
        <p:spPr>
          <a:xfrm>
            <a:off x="539552" y="1196975"/>
            <a:ext cx="3957836" cy="791865"/>
          </a:xfrm>
          <a:solidFill>
            <a:schemeClr val="accent4"/>
          </a:solidFill>
        </p:spPr>
        <p:txBody>
          <a:bodyPr lIns="72000" rIns="72000" anchor="b"/>
          <a:lstStyle>
            <a:lvl1pPr marL="0" indent="0">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title style</a:t>
            </a:r>
            <a:endParaRPr lang="nl-NL" dirty="0" smtClean="0"/>
          </a:p>
        </p:txBody>
      </p:sp>
      <p:sp>
        <p:nvSpPr>
          <p:cNvPr id="4" name="Tijdelijke aanduiding voor inhoud 3"/>
          <p:cNvSpPr>
            <a:spLocks noGrp="1"/>
          </p:cNvSpPr>
          <p:nvPr>
            <p:ph sz="half" idx="2"/>
          </p:nvPr>
        </p:nvSpPr>
        <p:spPr>
          <a:xfrm>
            <a:off x="539552" y="2060848"/>
            <a:ext cx="3957836" cy="4031977"/>
          </a:xfrm>
        </p:spPr>
        <p:txBody>
          <a:bodyPr/>
          <a:lstStyle>
            <a:lvl1pPr>
              <a:defRPr sz="2400"/>
            </a:lvl1pPr>
            <a:lvl2pPr marL="285750" indent="-285750">
              <a:defRPr sz="2000"/>
            </a:lvl2pPr>
            <a:lvl3pPr marL="538163" indent="-228600">
              <a:defRPr sz="1800"/>
            </a:lvl3pPr>
            <a:lvl4pPr marL="804863" indent="-228600">
              <a:defRPr sz="1600"/>
            </a:lvl4pPr>
            <a:lvl5pPr marL="1084263" indent="-228600">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smtClean="0"/>
          </a:p>
        </p:txBody>
      </p:sp>
      <p:sp>
        <p:nvSpPr>
          <p:cNvPr id="5" name="Tijdelijke aanduiding voor tekst 4"/>
          <p:cNvSpPr>
            <a:spLocks noGrp="1"/>
          </p:cNvSpPr>
          <p:nvPr>
            <p:ph type="body" sz="quarter" idx="3" hasCustomPrompt="1"/>
          </p:nvPr>
        </p:nvSpPr>
        <p:spPr>
          <a:xfrm>
            <a:off x="4645025" y="1196975"/>
            <a:ext cx="3959225" cy="791865"/>
          </a:xfrm>
          <a:solidFill>
            <a:schemeClr val="accent4"/>
          </a:solidFill>
        </p:spPr>
        <p:txBody>
          <a:bodyPr lIns="72000" rIns="72000" anchor="b"/>
          <a:lstStyle>
            <a:lvl1pPr marL="0" indent="0">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title style</a:t>
            </a:r>
            <a:endParaRPr lang="nl-NL" dirty="0" smtClean="0"/>
          </a:p>
        </p:txBody>
      </p:sp>
      <p:sp>
        <p:nvSpPr>
          <p:cNvPr id="6" name="Tijdelijke aanduiding voor inhoud 5"/>
          <p:cNvSpPr>
            <a:spLocks noGrp="1"/>
          </p:cNvSpPr>
          <p:nvPr>
            <p:ph sz="quarter" idx="4"/>
          </p:nvPr>
        </p:nvSpPr>
        <p:spPr>
          <a:xfrm>
            <a:off x="4645025" y="2060848"/>
            <a:ext cx="3959225" cy="4031977"/>
          </a:xfrm>
        </p:spPr>
        <p:txBody>
          <a:bodyPr/>
          <a:lstStyle>
            <a:lvl1pPr>
              <a:defRPr sz="2400"/>
            </a:lvl1pPr>
            <a:lvl2pPr marL="285750" indent="-285750">
              <a:defRPr sz="2000"/>
            </a:lvl2pPr>
            <a:lvl3pPr marL="538163" indent="-228600">
              <a:defRPr sz="1800"/>
            </a:lvl3pPr>
            <a:lvl4pPr marL="804863" indent="-228600">
              <a:defRPr sz="1600"/>
            </a:lvl4pPr>
            <a:lvl5pPr marL="1084263" indent="-228600">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smtClean="0"/>
          </a:p>
        </p:txBody>
      </p:sp>
      <p:sp>
        <p:nvSpPr>
          <p:cNvPr id="7" name="Tijdelijke aanduiding voor datum 6"/>
          <p:cNvSpPr>
            <a:spLocks noGrp="1"/>
          </p:cNvSpPr>
          <p:nvPr>
            <p:ph type="dt" sz="half" idx="10"/>
          </p:nvPr>
        </p:nvSpPr>
        <p:spPr/>
        <p:txBody>
          <a:bodyPr/>
          <a:lstStyle/>
          <a:p>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B032377-C103-4EFE-98C1-80A6E5A7472A}" type="slidenum">
              <a:rPr lang="nl-NL" smtClean="0"/>
              <a:t>‹#›</a:t>
            </a:fld>
            <a:endParaRPr lang="nl-NL"/>
          </a:p>
        </p:txBody>
      </p:sp>
      <p:sp>
        <p:nvSpPr>
          <p:cNvPr id="11" name="Slide Number Placeholder 5"/>
          <p:cNvSpPr txBox="1">
            <a:spLocks/>
          </p:cNvSpPr>
          <p:nvPr userDrawn="1"/>
        </p:nvSpPr>
        <p:spPr>
          <a:xfrm>
            <a:off x="4341222" y="6537064"/>
            <a:ext cx="461556" cy="257295"/>
          </a:xfrm>
          <a:prstGeom prst="rect">
            <a:avLst/>
          </a:prstGeom>
        </p:spPr>
        <p:txBody>
          <a:bodyPr vert="horz" lIns="91440" tIns="45720" rIns="91440" bIns="45720" rtlCol="0" anchor="ctr"/>
          <a:lstStyle>
            <a:defPPr>
              <a:defRPr lang="nl-NL"/>
            </a:defPPr>
            <a:lvl1pPr marL="0" algn="r" defTabSz="914400" rtl="0" eaLnBrk="1" latinLnBrk="0" hangingPunct="1">
              <a:defRPr sz="1200" kern="1200">
                <a:solidFill>
                  <a:schemeClr val="accent4">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B032377-C103-4EFE-98C1-80A6E5A7472A}" type="slidenum">
              <a:rPr lang="nl-NL" smtClean="0"/>
              <a:pPr/>
              <a:t>‹#›</a:t>
            </a:fld>
            <a:endParaRPr lang="nl-NL" dirty="0"/>
          </a:p>
        </p:txBody>
      </p:sp>
      <p:pic>
        <p:nvPicPr>
          <p:cNvPr id="12" name="Picture 11"/>
          <p:cNvPicPr>
            <a:picLocks noChangeAspect="1"/>
          </p:cNvPicPr>
          <p:nvPr userDrawn="1"/>
        </p:nvPicPr>
        <p:blipFill>
          <a:blip r:embed="rId2"/>
          <a:stretch>
            <a:fillRect/>
          </a:stretch>
        </p:blipFill>
        <p:spPr>
          <a:xfrm>
            <a:off x="8536754" y="5984502"/>
            <a:ext cx="405233" cy="775673"/>
          </a:xfrm>
          <a:prstGeom prst="rect">
            <a:avLst/>
          </a:prstGeom>
        </p:spPr>
      </p:pic>
    </p:spTree>
    <p:extLst>
      <p:ext uri="{BB962C8B-B14F-4D97-AF65-F5344CB8AC3E}">
        <p14:creationId xmlns:p14="http://schemas.microsoft.com/office/powerpoint/2010/main" val="1387136377"/>
      </p:ext>
    </p:extLst>
  </p:cSld>
  <p:clrMapOvr>
    <a:masterClrMapping/>
  </p:clrMapOvr>
  <p:transition spd="med">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Click to edit Master title style</a:t>
            </a:r>
            <a:endParaRPr lang="nl-NL" dirty="0"/>
          </a:p>
        </p:txBody>
      </p:sp>
      <p:sp>
        <p:nvSpPr>
          <p:cNvPr id="3" name="Tijdelijke aanduiding voor datum 2"/>
          <p:cNvSpPr>
            <a:spLocks noGrp="1"/>
          </p:cNvSpPr>
          <p:nvPr>
            <p:ph type="dt" sz="half" idx="10"/>
          </p:nvPr>
        </p:nvSpPr>
        <p:spPr/>
        <p:txBody>
          <a:bodyPr/>
          <a:lstStyle/>
          <a:p>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B032377-C103-4EFE-98C1-80A6E5A7472A}" type="slidenum">
              <a:rPr lang="nl-NL" smtClean="0"/>
              <a:t>‹#›</a:t>
            </a:fld>
            <a:endParaRPr lang="nl-NL"/>
          </a:p>
        </p:txBody>
      </p:sp>
      <p:sp>
        <p:nvSpPr>
          <p:cNvPr id="7" name="Slide Number Placeholder 5"/>
          <p:cNvSpPr txBox="1">
            <a:spLocks/>
          </p:cNvSpPr>
          <p:nvPr userDrawn="1"/>
        </p:nvSpPr>
        <p:spPr>
          <a:xfrm>
            <a:off x="4341222" y="6537064"/>
            <a:ext cx="461556" cy="257295"/>
          </a:xfrm>
          <a:prstGeom prst="rect">
            <a:avLst/>
          </a:prstGeom>
        </p:spPr>
        <p:txBody>
          <a:bodyPr vert="horz" lIns="91440" tIns="45720" rIns="91440" bIns="45720" rtlCol="0" anchor="ctr"/>
          <a:lstStyle>
            <a:defPPr>
              <a:defRPr lang="nl-NL"/>
            </a:defPPr>
            <a:lvl1pPr marL="0" algn="r" defTabSz="914400" rtl="0" eaLnBrk="1" latinLnBrk="0" hangingPunct="1">
              <a:defRPr sz="1200" kern="1200">
                <a:solidFill>
                  <a:schemeClr val="accent4">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B032377-C103-4EFE-98C1-80A6E5A7472A}" type="slidenum">
              <a:rPr lang="nl-NL" smtClean="0"/>
              <a:pPr/>
              <a:t>‹#›</a:t>
            </a:fld>
            <a:endParaRPr lang="nl-NL" dirty="0"/>
          </a:p>
        </p:txBody>
      </p:sp>
      <p:pic>
        <p:nvPicPr>
          <p:cNvPr id="8" name="Picture 7"/>
          <p:cNvPicPr>
            <a:picLocks noChangeAspect="1"/>
          </p:cNvPicPr>
          <p:nvPr userDrawn="1"/>
        </p:nvPicPr>
        <p:blipFill>
          <a:blip r:embed="rId2"/>
          <a:stretch>
            <a:fillRect/>
          </a:stretch>
        </p:blipFill>
        <p:spPr>
          <a:xfrm>
            <a:off x="8536754" y="5984502"/>
            <a:ext cx="405233" cy="775673"/>
          </a:xfrm>
          <a:prstGeom prst="rect">
            <a:avLst/>
          </a:prstGeom>
        </p:spPr>
      </p:pic>
    </p:spTree>
    <p:extLst>
      <p:ext uri="{BB962C8B-B14F-4D97-AF65-F5344CB8AC3E}">
        <p14:creationId xmlns:p14="http://schemas.microsoft.com/office/powerpoint/2010/main" val="2852483130"/>
      </p:ext>
    </p:extLst>
  </p:cSld>
  <p:clrMapOvr>
    <a:masterClrMapping/>
  </p:clrMapOvr>
  <p:transition spd="med">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B032377-C103-4EFE-98C1-80A6E5A7472A}" type="slidenum">
              <a:rPr lang="nl-NL" smtClean="0"/>
              <a:t>‹#›</a:t>
            </a:fld>
            <a:endParaRPr lang="nl-NL"/>
          </a:p>
        </p:txBody>
      </p:sp>
      <p:sp>
        <p:nvSpPr>
          <p:cNvPr id="6" name="Slide Number Placeholder 5"/>
          <p:cNvSpPr txBox="1">
            <a:spLocks/>
          </p:cNvSpPr>
          <p:nvPr userDrawn="1"/>
        </p:nvSpPr>
        <p:spPr>
          <a:xfrm>
            <a:off x="4341222" y="6537064"/>
            <a:ext cx="461556" cy="257295"/>
          </a:xfrm>
          <a:prstGeom prst="rect">
            <a:avLst/>
          </a:prstGeom>
        </p:spPr>
        <p:txBody>
          <a:bodyPr vert="horz" lIns="91440" tIns="45720" rIns="91440" bIns="45720" rtlCol="0" anchor="ctr"/>
          <a:lstStyle>
            <a:defPPr>
              <a:defRPr lang="nl-NL"/>
            </a:defPPr>
            <a:lvl1pPr marL="0" algn="r" defTabSz="914400" rtl="0" eaLnBrk="1" latinLnBrk="0" hangingPunct="1">
              <a:defRPr sz="1200" kern="1200">
                <a:solidFill>
                  <a:schemeClr val="accent4">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B032377-C103-4EFE-98C1-80A6E5A7472A}" type="slidenum">
              <a:rPr lang="nl-NL" smtClean="0"/>
              <a:pPr/>
              <a:t>‹#›</a:t>
            </a:fld>
            <a:endParaRPr lang="nl-NL" dirty="0"/>
          </a:p>
        </p:txBody>
      </p:sp>
      <p:pic>
        <p:nvPicPr>
          <p:cNvPr id="7" name="Picture 6"/>
          <p:cNvPicPr>
            <a:picLocks noChangeAspect="1"/>
          </p:cNvPicPr>
          <p:nvPr userDrawn="1"/>
        </p:nvPicPr>
        <p:blipFill>
          <a:blip r:embed="rId2"/>
          <a:stretch>
            <a:fillRect/>
          </a:stretch>
        </p:blipFill>
        <p:spPr>
          <a:xfrm>
            <a:off x="8536754" y="5984502"/>
            <a:ext cx="405233" cy="775673"/>
          </a:xfrm>
          <a:prstGeom prst="rect">
            <a:avLst/>
          </a:prstGeom>
        </p:spPr>
      </p:pic>
    </p:spTree>
    <p:extLst>
      <p:ext uri="{BB962C8B-B14F-4D97-AF65-F5344CB8AC3E}">
        <p14:creationId xmlns:p14="http://schemas.microsoft.com/office/powerpoint/2010/main" val="2424664758"/>
      </p:ext>
    </p:extLst>
  </p:cSld>
  <p:clrMapOvr>
    <a:masterClrMapping/>
  </p:clrMapOvr>
  <p:transition spd="med">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39750" y="5013176"/>
            <a:ext cx="8064500" cy="566738"/>
          </a:xfrm>
        </p:spPr>
        <p:txBody>
          <a:bodyPr anchor="b">
            <a:normAutofit/>
          </a:bodyPr>
          <a:lstStyle>
            <a:lvl1pPr algn="l">
              <a:defRPr sz="2400" b="0"/>
            </a:lvl1pPr>
          </a:lstStyle>
          <a:p>
            <a:r>
              <a:rPr lang="en-US" dirty="0" smtClean="0"/>
              <a:t>Click to edit Master title style</a:t>
            </a:r>
            <a:endParaRPr lang="nl-NL" dirty="0"/>
          </a:p>
        </p:txBody>
      </p:sp>
      <p:sp>
        <p:nvSpPr>
          <p:cNvPr id="4" name="Tijdelijke aanduiding voor tekst 3"/>
          <p:cNvSpPr>
            <a:spLocks noGrp="1"/>
          </p:cNvSpPr>
          <p:nvPr>
            <p:ph type="body" sz="half" idx="2"/>
          </p:nvPr>
        </p:nvSpPr>
        <p:spPr>
          <a:xfrm>
            <a:off x="539750" y="5590455"/>
            <a:ext cx="8064500" cy="411257"/>
          </a:xfrm>
        </p:spPr>
        <p:txBody>
          <a:bodyPr>
            <a:spAutoFit/>
          </a:bodyPr>
          <a:lstStyle>
            <a:lvl1pPr marL="0" indent="0">
              <a:buNone/>
              <a:defRPr sz="2200">
                <a:solidFill>
                  <a:schemeClr val="accent3"/>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endParaRPr lang="nl-NL" dirty="0" smtClean="0"/>
          </a:p>
        </p:txBody>
      </p:sp>
      <p:sp>
        <p:nvSpPr>
          <p:cNvPr id="5" name="Tijdelijke aanduiding voor datum 4"/>
          <p:cNvSpPr>
            <a:spLocks noGrp="1"/>
          </p:cNvSpPr>
          <p:nvPr>
            <p:ph type="dt" sz="half" idx="10"/>
          </p:nvPr>
        </p:nvSpPr>
        <p:spPr/>
        <p:txBody>
          <a:bodyPr/>
          <a:lstStyle/>
          <a:p>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B032377-C103-4EFE-98C1-80A6E5A7472A}" type="slidenum">
              <a:rPr lang="nl-NL" smtClean="0"/>
              <a:t>‹#›</a:t>
            </a:fld>
            <a:endParaRPr lang="nl-NL"/>
          </a:p>
        </p:txBody>
      </p:sp>
      <p:sp>
        <p:nvSpPr>
          <p:cNvPr id="10" name="Tijdelijke aanduiding voor inhoud 9"/>
          <p:cNvSpPr>
            <a:spLocks noGrp="1"/>
          </p:cNvSpPr>
          <p:nvPr>
            <p:ph sz="quarter" idx="13" hasCustomPrompt="1"/>
          </p:nvPr>
        </p:nvSpPr>
        <p:spPr>
          <a:xfrm>
            <a:off x="545668" y="0"/>
            <a:ext cx="8058582" cy="4984577"/>
          </a:xfrm>
        </p:spPr>
        <p:txBody>
          <a:bodyPr/>
          <a:lstStyle>
            <a:lvl1pPr>
              <a:defRPr baseline="0"/>
            </a:lvl1pPr>
          </a:lstStyle>
          <a:p>
            <a:pPr lvl="0"/>
            <a:r>
              <a:rPr lang="en-US" dirty="0" smtClean="0"/>
              <a:t>Click on the pictogram to insert an illustration, a graph, a table or a movie</a:t>
            </a:r>
          </a:p>
        </p:txBody>
      </p:sp>
      <p:sp>
        <p:nvSpPr>
          <p:cNvPr id="9" name="Slide Number Placeholder 5"/>
          <p:cNvSpPr txBox="1">
            <a:spLocks/>
          </p:cNvSpPr>
          <p:nvPr userDrawn="1"/>
        </p:nvSpPr>
        <p:spPr>
          <a:xfrm>
            <a:off x="4341222" y="6537064"/>
            <a:ext cx="461556" cy="257295"/>
          </a:xfrm>
          <a:prstGeom prst="rect">
            <a:avLst/>
          </a:prstGeom>
        </p:spPr>
        <p:txBody>
          <a:bodyPr vert="horz" lIns="91440" tIns="45720" rIns="91440" bIns="45720" rtlCol="0" anchor="ctr"/>
          <a:lstStyle>
            <a:defPPr>
              <a:defRPr lang="nl-NL"/>
            </a:defPPr>
            <a:lvl1pPr marL="0" algn="r" defTabSz="914400" rtl="0" eaLnBrk="1" latinLnBrk="0" hangingPunct="1">
              <a:defRPr sz="1200" kern="1200">
                <a:solidFill>
                  <a:schemeClr val="accent4">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B032377-C103-4EFE-98C1-80A6E5A7472A}" type="slidenum">
              <a:rPr lang="nl-NL" smtClean="0"/>
              <a:pPr/>
              <a:t>‹#›</a:t>
            </a:fld>
            <a:endParaRPr lang="nl-NL" dirty="0"/>
          </a:p>
        </p:txBody>
      </p:sp>
      <p:pic>
        <p:nvPicPr>
          <p:cNvPr id="11" name="Picture 10"/>
          <p:cNvPicPr>
            <a:picLocks noChangeAspect="1"/>
          </p:cNvPicPr>
          <p:nvPr userDrawn="1"/>
        </p:nvPicPr>
        <p:blipFill>
          <a:blip r:embed="rId2"/>
          <a:stretch>
            <a:fillRect/>
          </a:stretch>
        </p:blipFill>
        <p:spPr>
          <a:xfrm>
            <a:off x="8536754" y="5984502"/>
            <a:ext cx="405233" cy="775673"/>
          </a:xfrm>
          <a:prstGeom prst="rect">
            <a:avLst/>
          </a:prstGeom>
        </p:spPr>
      </p:pic>
    </p:spTree>
    <p:extLst>
      <p:ext uri="{BB962C8B-B14F-4D97-AF65-F5344CB8AC3E}">
        <p14:creationId xmlns:p14="http://schemas.microsoft.com/office/powerpoint/2010/main" val="1002059102"/>
      </p:ext>
    </p:extLst>
  </p:cSld>
  <p:clrMapOvr>
    <a:masterClrMapping/>
  </p:clrMapOvr>
  <p:transition spd="med">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39552" y="116632"/>
            <a:ext cx="8064896" cy="936105"/>
          </a:xfrm>
          <a:prstGeom prst="rect">
            <a:avLst/>
          </a:prstGeom>
        </p:spPr>
        <p:txBody>
          <a:bodyPr vert="horz" lIns="0" tIns="36000" rIns="0" bIns="36000" rtlCol="0" anchor="ctr">
            <a:normAutofit/>
          </a:bodyPr>
          <a:lstStyle/>
          <a:p>
            <a:r>
              <a:rPr lang="en-US" noProof="0" dirty="0" smtClean="0"/>
              <a:t>Click to edit Master title style</a:t>
            </a:r>
            <a:endParaRPr lang="en-GB" noProof="0" dirty="0"/>
          </a:p>
        </p:txBody>
      </p:sp>
      <p:sp>
        <p:nvSpPr>
          <p:cNvPr id="3" name="Tijdelijke aanduiding voor tekst 2"/>
          <p:cNvSpPr>
            <a:spLocks noGrp="1"/>
          </p:cNvSpPr>
          <p:nvPr>
            <p:ph type="body" idx="1"/>
          </p:nvPr>
        </p:nvSpPr>
        <p:spPr>
          <a:xfrm>
            <a:off x="539552" y="1196976"/>
            <a:ext cx="8064896" cy="4895850"/>
          </a:xfrm>
          <a:prstGeom prst="rect">
            <a:avLst/>
          </a:prstGeom>
        </p:spPr>
        <p:txBody>
          <a:bodyPr vert="horz" lIns="0" tIns="36000" rIns="0" bIns="36000" rtlCol="0">
            <a:noAutofit/>
          </a:bodyPr>
          <a:lstStyle/>
          <a:p>
            <a:pPr lvl="0"/>
            <a:r>
              <a:rPr lang="en-US" dirty="0" smtClean="0"/>
              <a:t>Click to edit Master text style</a:t>
            </a:r>
            <a:r>
              <a:rPr lang="en-GB" noProof="0" dirty="0" smtClean="0"/>
              <a:t>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Tijdelijke aanduiding voor datum 3"/>
          <p:cNvSpPr>
            <a:spLocks noGrp="1"/>
          </p:cNvSpPr>
          <p:nvPr>
            <p:ph type="dt" sz="half" idx="2"/>
          </p:nvPr>
        </p:nvSpPr>
        <p:spPr>
          <a:xfrm>
            <a:off x="7236296" y="6327740"/>
            <a:ext cx="1008112" cy="227082"/>
          </a:xfrm>
          <a:prstGeom prst="rect">
            <a:avLst/>
          </a:prstGeom>
        </p:spPr>
        <p:txBody>
          <a:bodyPr vert="horz" lIns="91440" tIns="45720" rIns="91440" bIns="45720" rtlCol="0" anchor="ctr"/>
          <a:lstStyle>
            <a:lvl1pPr algn="r">
              <a:defRPr sz="1200">
                <a:solidFill>
                  <a:schemeClr val="bg1"/>
                </a:solidFill>
              </a:defRPr>
            </a:lvl1pPr>
          </a:lstStyle>
          <a:p>
            <a:endParaRPr lang="nl-NL" dirty="0"/>
          </a:p>
        </p:txBody>
      </p:sp>
      <p:sp>
        <p:nvSpPr>
          <p:cNvPr id="5" name="Tijdelijke aanduiding voor voettekst 4"/>
          <p:cNvSpPr>
            <a:spLocks noGrp="1"/>
          </p:cNvSpPr>
          <p:nvPr>
            <p:ph type="ftr" sz="quarter" idx="3"/>
          </p:nvPr>
        </p:nvSpPr>
        <p:spPr>
          <a:xfrm>
            <a:off x="5220072" y="6562118"/>
            <a:ext cx="3024336" cy="207188"/>
          </a:xfrm>
          <a:prstGeom prst="rect">
            <a:avLst/>
          </a:prstGeom>
        </p:spPr>
        <p:txBody>
          <a:bodyPr vert="horz" lIns="91440" tIns="45720" rIns="91440" bIns="45720" rtlCol="0" anchor="ctr"/>
          <a:lstStyle>
            <a:lvl1pPr algn="r">
              <a:defRPr sz="1200">
                <a:solidFill>
                  <a:schemeClr val="bg1"/>
                </a:solidFill>
              </a:defRPr>
            </a:lvl1pPr>
          </a:lstStyle>
          <a:p>
            <a:endParaRPr lang="nl-NL" dirty="0"/>
          </a:p>
        </p:txBody>
      </p:sp>
      <p:sp>
        <p:nvSpPr>
          <p:cNvPr id="6" name="Tijdelijke aanduiding voor dianummer 5"/>
          <p:cNvSpPr>
            <a:spLocks noGrp="1"/>
          </p:cNvSpPr>
          <p:nvPr>
            <p:ph type="sldNum" sz="quarter" idx="4"/>
          </p:nvPr>
        </p:nvSpPr>
        <p:spPr>
          <a:xfrm>
            <a:off x="-4356" y="6602881"/>
            <a:ext cx="461556" cy="257295"/>
          </a:xfrm>
          <a:prstGeom prst="rect">
            <a:avLst/>
          </a:prstGeom>
        </p:spPr>
        <p:txBody>
          <a:bodyPr vert="horz" lIns="91440" tIns="45720" rIns="91440" bIns="45720" rtlCol="0" anchor="ctr"/>
          <a:lstStyle>
            <a:lvl1pPr algn="r">
              <a:defRPr sz="1200">
                <a:solidFill>
                  <a:schemeClr val="bg1"/>
                </a:solidFill>
              </a:defRPr>
            </a:lvl1pPr>
          </a:lstStyle>
          <a:p>
            <a:fld id="{3B032377-C103-4EFE-98C1-80A6E5A7472A}" type="slidenum">
              <a:rPr lang="nl-NL" smtClean="0"/>
              <a:pPr/>
              <a:t>‹#›</a:t>
            </a:fld>
            <a:endParaRPr lang="nl-NL" dirty="0"/>
          </a:p>
        </p:txBody>
      </p:sp>
    </p:spTree>
    <p:extLst>
      <p:ext uri="{BB962C8B-B14F-4D97-AF65-F5344CB8AC3E}">
        <p14:creationId xmlns:p14="http://schemas.microsoft.com/office/powerpoint/2010/main" val="2608960681"/>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0" r:id="rId4"/>
    <p:sldLayoutId id="2147483652" r:id="rId5"/>
    <p:sldLayoutId id="2147483653" r:id="rId6"/>
    <p:sldLayoutId id="2147483654" r:id="rId7"/>
    <p:sldLayoutId id="2147483655" r:id="rId8"/>
    <p:sldLayoutId id="2147483657" r:id="rId9"/>
    <p:sldLayoutId id="2147483664" r:id="rId10"/>
    <p:sldLayoutId id="2147483660" r:id="rId11"/>
    <p:sldLayoutId id="2147483662" r:id="rId12"/>
    <p:sldLayoutId id="2147483663" r:id="rId13"/>
  </p:sldLayoutIdLst>
  <p:transition spd="med">
    <p:push dir="u"/>
  </p:transition>
  <p:timing>
    <p:tnLst>
      <p:par>
        <p:cTn id="1" dur="indefinite" restart="never" nodeType="tmRoot"/>
      </p:par>
    </p:tnLst>
  </p:timing>
  <p:hf hdr="0" ftr="0" dt="0"/>
  <p:txStyles>
    <p:titleStyle>
      <a:lvl1pPr algn="l" defTabSz="914400" rtl="0" eaLnBrk="1" latinLnBrk="0" hangingPunct="1">
        <a:spcBef>
          <a:spcPct val="0"/>
        </a:spcBef>
        <a:buNone/>
        <a:defRPr sz="3600" kern="1200">
          <a:solidFill>
            <a:schemeClr val="tx2"/>
          </a:solidFill>
          <a:latin typeface="+mj-lt"/>
          <a:ea typeface="+mj-ea"/>
          <a:cs typeface="+mj-cs"/>
        </a:defRPr>
      </a:lvl1pPr>
    </p:titleStyle>
    <p:bodyStyle>
      <a:lvl1pPr marL="0" indent="0" algn="l" defTabSz="914400" rtl="0" eaLnBrk="1" latinLnBrk="0" hangingPunct="1">
        <a:spcBef>
          <a:spcPct val="20000"/>
        </a:spcBef>
        <a:buFontTx/>
        <a:buNone/>
        <a:defRPr sz="2600" kern="1200">
          <a:solidFill>
            <a:schemeClr val="tx2"/>
          </a:solidFill>
          <a:latin typeface="+mn-lt"/>
          <a:ea typeface="+mn-ea"/>
          <a:cs typeface="+mn-cs"/>
        </a:defRPr>
      </a:lvl1pPr>
      <a:lvl2pPr marL="712788" indent="-285750" algn="l" defTabSz="914400" rtl="0" eaLnBrk="1" latinLnBrk="0" hangingPunct="1">
        <a:spcBef>
          <a:spcPct val="20000"/>
        </a:spcBef>
        <a:buSzPct val="85000"/>
        <a:buFont typeface="Wingdings" panose="05000000000000000000" pitchFamily="2" charset="2"/>
        <a:buChar char="§"/>
        <a:defRPr sz="2400" kern="1200">
          <a:solidFill>
            <a:schemeClr val="tx2"/>
          </a:solidFill>
          <a:latin typeface="+mn-lt"/>
          <a:ea typeface="+mn-ea"/>
          <a:cs typeface="+mn-cs"/>
        </a:defRPr>
      </a:lvl2pPr>
      <a:lvl3pPr marL="1084263" indent="-228600" algn="l" defTabSz="914400" rtl="0" eaLnBrk="1" latinLnBrk="0" hangingPunct="1">
        <a:spcBef>
          <a:spcPct val="20000"/>
        </a:spcBef>
        <a:buSzPct val="85000"/>
        <a:buFont typeface="Wingdings" panose="05000000000000000000" pitchFamily="2" charset="2"/>
        <a:buChar char="§"/>
        <a:defRPr sz="2200" kern="1200">
          <a:solidFill>
            <a:schemeClr val="tx2"/>
          </a:solidFill>
          <a:latin typeface="+mn-lt"/>
          <a:ea typeface="+mn-ea"/>
          <a:cs typeface="+mn-cs"/>
        </a:defRPr>
      </a:lvl3pPr>
      <a:lvl4pPr marL="1433513" indent="-228600" algn="l" defTabSz="914400" rtl="0" eaLnBrk="1" latinLnBrk="0" hangingPunct="1">
        <a:spcBef>
          <a:spcPct val="20000"/>
        </a:spcBef>
        <a:buSzPct val="85000"/>
        <a:buFont typeface="Wingdings" panose="05000000000000000000" pitchFamily="2" charset="2"/>
        <a:buChar char="§"/>
        <a:defRPr sz="2000" kern="1200">
          <a:solidFill>
            <a:schemeClr val="tx2"/>
          </a:solidFill>
          <a:latin typeface="+mn-lt"/>
          <a:ea typeface="+mn-ea"/>
          <a:cs typeface="+mn-cs"/>
        </a:defRPr>
      </a:lvl4pPr>
      <a:lvl5pPr marL="1797050" indent="-228600" algn="l" defTabSz="914400" rtl="0" eaLnBrk="1" latinLnBrk="0" hangingPunct="1">
        <a:spcBef>
          <a:spcPct val="20000"/>
        </a:spcBef>
        <a:buSzPct val="85000"/>
        <a:buFont typeface="Wingdings" panose="05000000000000000000" pitchFamily="2" charset="2"/>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4.png"/><Relationship Id="rId7" Type="http://schemas.openxmlformats.org/officeDocument/2006/relationships/image" Target="../media/image32.png"/><Relationship Id="rId12" Type="http://schemas.openxmlformats.org/officeDocument/2006/relationships/image" Target="../media/image34.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31.png"/><Relationship Id="rId11" Type="http://schemas.openxmlformats.org/officeDocument/2006/relationships/image" Target="../media/image33.png"/><Relationship Id="rId5" Type="http://schemas.openxmlformats.org/officeDocument/2006/relationships/image" Target="../media/image30.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gif"/></Relationships>
</file>

<file path=ppt/slides/_rels/slide15.xml.rels><?xml version="1.0" encoding="UTF-8" standalone="yes"?>
<Relationships xmlns="http://schemas.openxmlformats.org/package/2006/relationships"><Relationship Id="rId8" Type="http://schemas.openxmlformats.org/officeDocument/2006/relationships/image" Target="../media/image39.png"/><Relationship Id="rId13" Type="http://schemas.openxmlformats.org/officeDocument/2006/relationships/image" Target="../media/image44.png"/><Relationship Id="rId3" Type="http://schemas.openxmlformats.org/officeDocument/2006/relationships/image" Target="../media/image4.png"/><Relationship Id="rId7" Type="http://schemas.openxmlformats.org/officeDocument/2006/relationships/image" Target="../media/image38.png"/><Relationship Id="rId12" Type="http://schemas.openxmlformats.org/officeDocument/2006/relationships/image" Target="../media/image43.pn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37.png"/><Relationship Id="rId11" Type="http://schemas.openxmlformats.org/officeDocument/2006/relationships/image" Target="../media/image42.png"/><Relationship Id="rId5" Type="http://schemas.openxmlformats.org/officeDocument/2006/relationships/image" Target="../media/image36.png"/><Relationship Id="rId10" Type="http://schemas.openxmlformats.org/officeDocument/2006/relationships/image" Target="../media/image41.png"/><Relationship Id="rId4" Type="http://schemas.openxmlformats.org/officeDocument/2006/relationships/image" Target="../media/image35.png"/><Relationship Id="rId9" Type="http://schemas.openxmlformats.org/officeDocument/2006/relationships/image" Target="../media/image40.png"/></Relationships>
</file>

<file path=ppt/slides/_rels/slide16.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8.png"/><Relationship Id="rId18" Type="http://schemas.openxmlformats.org/officeDocument/2006/relationships/diagramData" Target="../diagrams/data4.xml"/><Relationship Id="rId26" Type="http://schemas.openxmlformats.org/officeDocument/2006/relationships/image" Target="../media/image27.png"/><Relationship Id="rId3" Type="http://schemas.openxmlformats.org/officeDocument/2006/relationships/image" Target="../media/image4.png"/><Relationship Id="rId21" Type="http://schemas.openxmlformats.org/officeDocument/2006/relationships/diagramColors" Target="../diagrams/colors4.xml"/><Relationship Id="rId7" Type="http://schemas.openxmlformats.org/officeDocument/2006/relationships/image" Target="../media/image6.png"/><Relationship Id="rId12" Type="http://schemas.openxmlformats.org/officeDocument/2006/relationships/image" Target="../media/image17.png"/><Relationship Id="rId17" Type="http://schemas.openxmlformats.org/officeDocument/2006/relationships/image" Target="../media/image22.png"/><Relationship Id="rId25" Type="http://schemas.openxmlformats.org/officeDocument/2006/relationships/image" Target="../media/image26.png"/><Relationship Id="rId2" Type="http://schemas.openxmlformats.org/officeDocument/2006/relationships/notesSlide" Target="../notesSlides/notesSlide16.xml"/><Relationship Id="rId16" Type="http://schemas.openxmlformats.org/officeDocument/2006/relationships/image" Target="../media/image21.png"/><Relationship Id="rId20" Type="http://schemas.openxmlformats.org/officeDocument/2006/relationships/diagramQuickStyle" Target="../diagrams/quickStyle4.xml"/><Relationship Id="rId1" Type="http://schemas.openxmlformats.org/officeDocument/2006/relationships/slideLayout" Target="../slideLayouts/slideLayout4.xml"/><Relationship Id="rId6" Type="http://schemas.openxmlformats.org/officeDocument/2006/relationships/image" Target="../media/image13.png"/><Relationship Id="rId11" Type="http://schemas.openxmlformats.org/officeDocument/2006/relationships/image" Target="../media/image7.png"/><Relationship Id="rId24" Type="http://schemas.openxmlformats.org/officeDocument/2006/relationships/image" Target="../media/image25.png"/><Relationship Id="rId5" Type="http://schemas.openxmlformats.org/officeDocument/2006/relationships/image" Target="../media/image12.png"/><Relationship Id="rId15" Type="http://schemas.openxmlformats.org/officeDocument/2006/relationships/image" Target="../media/image20.png"/><Relationship Id="rId23" Type="http://schemas.openxmlformats.org/officeDocument/2006/relationships/image" Target="../media/image24.png"/><Relationship Id="rId28" Type="http://schemas.openxmlformats.org/officeDocument/2006/relationships/image" Target="../media/image29.png"/><Relationship Id="rId10" Type="http://schemas.openxmlformats.org/officeDocument/2006/relationships/image" Target="../media/image14.png"/><Relationship Id="rId19" Type="http://schemas.openxmlformats.org/officeDocument/2006/relationships/diagramLayout" Target="../diagrams/layout4.xml"/><Relationship Id="rId4" Type="http://schemas.openxmlformats.org/officeDocument/2006/relationships/image" Target="../media/image15.jpeg"/><Relationship Id="rId9" Type="http://schemas.openxmlformats.org/officeDocument/2006/relationships/image" Target="../media/image16.png"/><Relationship Id="rId14" Type="http://schemas.openxmlformats.org/officeDocument/2006/relationships/image" Target="../media/image19.png"/><Relationship Id="rId22" Type="http://schemas.microsoft.com/office/2007/relationships/diagramDrawing" Target="../diagrams/drawing4.xml"/><Relationship Id="rId27" Type="http://schemas.openxmlformats.org/officeDocument/2006/relationships/image" Target="../media/image28.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diagramColors" Target="../diagrams/colors1.xml"/><Relationship Id="rId12"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QuickStyle" Target="../diagrams/quickStyle1.xml"/><Relationship Id="rId11" Type="http://schemas.openxmlformats.org/officeDocument/2006/relationships/image" Target="../media/image8.png"/><Relationship Id="rId5" Type="http://schemas.openxmlformats.org/officeDocument/2006/relationships/diagramLayout" Target="../diagrams/layout1.xml"/><Relationship Id="rId10" Type="http://schemas.openxmlformats.org/officeDocument/2006/relationships/image" Target="../media/image7.png"/><Relationship Id="rId4" Type="http://schemas.openxmlformats.org/officeDocument/2006/relationships/diagramData" Target="../diagrams/data1.xml"/><Relationship Id="rId9" Type="http://schemas.openxmlformats.org/officeDocument/2006/relationships/image" Target="../media/image6.png"/><Relationship Id="rId1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8.png"/><Relationship Id="rId18" Type="http://schemas.openxmlformats.org/officeDocument/2006/relationships/diagramData" Target="../diagrams/data2.xml"/><Relationship Id="rId3" Type="http://schemas.openxmlformats.org/officeDocument/2006/relationships/image" Target="../media/image4.png"/><Relationship Id="rId21" Type="http://schemas.openxmlformats.org/officeDocument/2006/relationships/diagramColors" Target="../diagrams/colors2.xml"/><Relationship Id="rId7" Type="http://schemas.openxmlformats.org/officeDocument/2006/relationships/image" Target="../media/image6.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notesSlide" Target="../notesSlides/notesSlide4.xml"/><Relationship Id="rId16" Type="http://schemas.openxmlformats.org/officeDocument/2006/relationships/image" Target="../media/image21.png"/><Relationship Id="rId20" Type="http://schemas.openxmlformats.org/officeDocument/2006/relationships/diagramQuickStyle" Target="../diagrams/quickStyle2.xml"/><Relationship Id="rId1" Type="http://schemas.openxmlformats.org/officeDocument/2006/relationships/slideLayout" Target="../slideLayouts/slideLayout4.xml"/><Relationship Id="rId6" Type="http://schemas.openxmlformats.org/officeDocument/2006/relationships/image" Target="../media/image13.png"/><Relationship Id="rId11" Type="http://schemas.openxmlformats.org/officeDocument/2006/relationships/image" Target="../media/image7.png"/><Relationship Id="rId5" Type="http://schemas.openxmlformats.org/officeDocument/2006/relationships/image" Target="../media/image12.png"/><Relationship Id="rId15" Type="http://schemas.openxmlformats.org/officeDocument/2006/relationships/image" Target="../media/image20.png"/><Relationship Id="rId23" Type="http://schemas.openxmlformats.org/officeDocument/2006/relationships/chart" Target="../charts/chart1.xml"/><Relationship Id="rId10" Type="http://schemas.openxmlformats.org/officeDocument/2006/relationships/image" Target="../media/image14.png"/><Relationship Id="rId19" Type="http://schemas.openxmlformats.org/officeDocument/2006/relationships/diagramLayout" Target="../diagrams/layout2.xml"/><Relationship Id="rId4" Type="http://schemas.openxmlformats.org/officeDocument/2006/relationships/image" Target="../media/image15.jpeg"/><Relationship Id="rId9" Type="http://schemas.openxmlformats.org/officeDocument/2006/relationships/image" Target="../media/image16.png"/><Relationship Id="rId14" Type="http://schemas.openxmlformats.org/officeDocument/2006/relationships/image" Target="../media/image19.png"/><Relationship Id="rId22" Type="http://schemas.microsoft.com/office/2007/relationships/diagramDrawing" Target="../diagrams/drawing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chart" Target="../charts/chart2.xml"/><Relationship Id="rId4" Type="http://schemas.openxmlformats.org/officeDocument/2006/relationships/image" Target="../media/image2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8.png"/><Relationship Id="rId18" Type="http://schemas.openxmlformats.org/officeDocument/2006/relationships/diagramData" Target="../diagrams/data3.xml"/><Relationship Id="rId26" Type="http://schemas.openxmlformats.org/officeDocument/2006/relationships/image" Target="../media/image27.png"/><Relationship Id="rId3" Type="http://schemas.openxmlformats.org/officeDocument/2006/relationships/image" Target="../media/image4.png"/><Relationship Id="rId21" Type="http://schemas.openxmlformats.org/officeDocument/2006/relationships/diagramColors" Target="../diagrams/colors3.xml"/><Relationship Id="rId7" Type="http://schemas.openxmlformats.org/officeDocument/2006/relationships/image" Target="../media/image6.png"/><Relationship Id="rId12" Type="http://schemas.openxmlformats.org/officeDocument/2006/relationships/image" Target="../media/image17.png"/><Relationship Id="rId17" Type="http://schemas.openxmlformats.org/officeDocument/2006/relationships/image" Target="../media/image22.png"/><Relationship Id="rId25" Type="http://schemas.openxmlformats.org/officeDocument/2006/relationships/image" Target="../media/image26.png"/><Relationship Id="rId2" Type="http://schemas.openxmlformats.org/officeDocument/2006/relationships/notesSlide" Target="../notesSlides/notesSlide7.xml"/><Relationship Id="rId16" Type="http://schemas.openxmlformats.org/officeDocument/2006/relationships/image" Target="../media/image21.png"/><Relationship Id="rId20" Type="http://schemas.openxmlformats.org/officeDocument/2006/relationships/diagramQuickStyle" Target="../diagrams/quickStyle3.xml"/><Relationship Id="rId1" Type="http://schemas.openxmlformats.org/officeDocument/2006/relationships/slideLayout" Target="../slideLayouts/slideLayout4.xml"/><Relationship Id="rId6" Type="http://schemas.openxmlformats.org/officeDocument/2006/relationships/image" Target="../media/image13.png"/><Relationship Id="rId11" Type="http://schemas.openxmlformats.org/officeDocument/2006/relationships/image" Target="../media/image7.png"/><Relationship Id="rId24" Type="http://schemas.openxmlformats.org/officeDocument/2006/relationships/image" Target="../media/image25.png"/><Relationship Id="rId5" Type="http://schemas.openxmlformats.org/officeDocument/2006/relationships/image" Target="../media/image12.png"/><Relationship Id="rId15" Type="http://schemas.openxmlformats.org/officeDocument/2006/relationships/image" Target="../media/image20.png"/><Relationship Id="rId23" Type="http://schemas.openxmlformats.org/officeDocument/2006/relationships/image" Target="../media/image24.png"/><Relationship Id="rId28" Type="http://schemas.openxmlformats.org/officeDocument/2006/relationships/image" Target="../media/image29.png"/><Relationship Id="rId10" Type="http://schemas.openxmlformats.org/officeDocument/2006/relationships/image" Target="../media/image14.png"/><Relationship Id="rId19" Type="http://schemas.openxmlformats.org/officeDocument/2006/relationships/diagramLayout" Target="../diagrams/layout3.xml"/><Relationship Id="rId4" Type="http://schemas.openxmlformats.org/officeDocument/2006/relationships/image" Target="../media/image15.jpeg"/><Relationship Id="rId9" Type="http://schemas.openxmlformats.org/officeDocument/2006/relationships/image" Target="../media/image16.png"/><Relationship Id="rId14" Type="http://schemas.openxmlformats.org/officeDocument/2006/relationships/image" Target="../media/image19.png"/><Relationship Id="rId22" Type="http://schemas.microsoft.com/office/2007/relationships/diagramDrawing" Target="../diagrams/drawing3.xml"/><Relationship Id="rId27" Type="http://schemas.openxmlformats.org/officeDocument/2006/relationships/image" Target="../media/image28.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29.png"/><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chart" Target="../charts/chart6.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486220" y="1792886"/>
            <a:ext cx="8064500" cy="1842658"/>
          </a:xfrm>
        </p:spPr>
        <p:txBody>
          <a:bodyPr/>
          <a:lstStyle/>
          <a:p>
            <a:r>
              <a:rPr lang="nl-BE" dirty="0" smtClean="0"/>
              <a:t>BRAIN-TRAINS </a:t>
            </a:r>
            <a:r>
              <a:rPr lang="nl-BE" b="0" dirty="0" smtClean="0"/>
              <a:t>Workshop </a:t>
            </a:r>
            <a:r>
              <a:rPr lang="nl-BE" b="0" dirty="0"/>
              <a:t/>
            </a:r>
            <a:br>
              <a:rPr lang="nl-BE" b="0" dirty="0"/>
            </a:br>
            <a:r>
              <a:rPr lang="en-US" dirty="0" smtClean="0"/>
              <a:t>Environmental </a:t>
            </a:r>
            <a:r>
              <a:rPr lang="en-US" dirty="0"/>
              <a:t>impact of rail freight transport in </a:t>
            </a:r>
            <a:r>
              <a:rPr lang="en-US" dirty="0" smtClean="0"/>
              <a:t>Belgium</a:t>
            </a:r>
            <a:endParaRPr lang="nl-BE" sz="2800" dirty="0"/>
          </a:p>
        </p:txBody>
      </p:sp>
      <p:sp>
        <p:nvSpPr>
          <p:cNvPr id="8" name="Ondertitel 7"/>
          <p:cNvSpPr>
            <a:spLocks noGrp="1"/>
          </p:cNvSpPr>
          <p:nvPr>
            <p:ph type="subTitle" idx="1"/>
          </p:nvPr>
        </p:nvSpPr>
        <p:spPr>
          <a:xfrm>
            <a:off x="503744" y="3671447"/>
            <a:ext cx="8568000" cy="1773777"/>
          </a:xfrm>
        </p:spPr>
        <p:txBody>
          <a:bodyPr/>
          <a:lstStyle/>
          <a:p>
            <a:endParaRPr lang="en-US" sz="2000" b="1" u="sng" dirty="0" smtClean="0"/>
          </a:p>
          <a:p>
            <a:r>
              <a:rPr lang="en-US" sz="2800" b="1" u="sng" dirty="0" smtClean="0"/>
              <a:t>Angel L. Merchan</a:t>
            </a:r>
            <a:r>
              <a:rPr lang="en-US" sz="2800" b="1" dirty="0" smtClean="0"/>
              <a:t>, Sandra Belboom, </a:t>
            </a:r>
            <a:r>
              <a:rPr lang="en-US" sz="2800" b="1" dirty="0"/>
              <a:t>A</a:t>
            </a:r>
            <a:r>
              <a:rPr lang="en-US" sz="2800" b="1" dirty="0" smtClean="0"/>
              <a:t>ngélique Léonard</a:t>
            </a:r>
          </a:p>
          <a:p>
            <a:r>
              <a:rPr lang="en-US" sz="2400" b="1" dirty="0" smtClean="0"/>
              <a:t>Department of Chemical Engineering, PEPs</a:t>
            </a:r>
          </a:p>
          <a:p>
            <a:r>
              <a:rPr lang="en-US" sz="2400" b="1" dirty="0" err="1"/>
              <a:t>U</a:t>
            </a:r>
            <a:r>
              <a:rPr lang="en-US" sz="2400" b="1" dirty="0" err="1" smtClean="0"/>
              <a:t>niversité</a:t>
            </a:r>
            <a:r>
              <a:rPr lang="en-US" sz="2400" b="1" dirty="0" smtClean="0"/>
              <a:t> de Liège</a:t>
            </a:r>
            <a:endParaRPr lang="nl-BE" sz="1800" dirty="0" smtClean="0">
              <a:solidFill>
                <a:schemeClr val="accent4">
                  <a:lumMod val="50000"/>
                </a:schemeClr>
              </a:solidFill>
            </a:endParaRPr>
          </a:p>
          <a:p>
            <a:pPr algn="r"/>
            <a:r>
              <a:rPr lang="nl-BE" dirty="0" smtClean="0">
                <a:solidFill>
                  <a:schemeClr val="accent4">
                    <a:lumMod val="50000"/>
                  </a:schemeClr>
                </a:solidFill>
              </a:rPr>
              <a:t>18/09/2017 – Ghent, Belgium</a:t>
            </a:r>
          </a:p>
        </p:txBody>
      </p:sp>
      <p:sp>
        <p:nvSpPr>
          <p:cNvPr id="5" name="Subtitle 2"/>
          <p:cNvSpPr txBox="1">
            <a:spLocks/>
          </p:cNvSpPr>
          <p:nvPr/>
        </p:nvSpPr>
        <p:spPr>
          <a:xfrm>
            <a:off x="323528" y="1874756"/>
            <a:ext cx="8424936" cy="3570468"/>
          </a:xfrm>
          <a:prstGeom prst="rect">
            <a:avLst/>
          </a:prstGeom>
        </p:spPr>
        <p:txBody>
          <a:bodyPr vert="horz" lIns="72000" tIns="36000" rIns="72000" bIns="36000" rtlCol="0">
            <a:normAutofit/>
          </a:bodyPr>
          <a:lstStyle>
            <a:lvl1pPr marL="0" marR="0" indent="0" algn="l" defTabSz="914400" rtl="0" eaLnBrk="1" fontAlgn="auto" latinLnBrk="0" hangingPunct="1">
              <a:lnSpc>
                <a:spcPct val="100000"/>
              </a:lnSpc>
              <a:spcBef>
                <a:spcPct val="20000"/>
              </a:spcBef>
              <a:spcAft>
                <a:spcPts val="0"/>
              </a:spcAft>
              <a:buClrTx/>
              <a:buSzTx/>
              <a:buFontTx/>
              <a:buNone/>
              <a:tabLst/>
              <a:defRPr sz="2600" kern="1200">
                <a:solidFill>
                  <a:schemeClr val="accent3"/>
                </a:solidFill>
                <a:latin typeface="+mn-lt"/>
                <a:ea typeface="+mn-ea"/>
                <a:cs typeface="+mn-cs"/>
              </a:defRPr>
            </a:lvl1pPr>
            <a:lvl2pPr marL="457200" indent="0" algn="ctr" defTabSz="914400" rtl="0" eaLnBrk="1" latinLnBrk="0" hangingPunct="1">
              <a:spcBef>
                <a:spcPct val="20000"/>
              </a:spcBef>
              <a:buSzPct val="85000"/>
              <a:buFont typeface="Wingdings" panose="05000000000000000000" pitchFamily="2" charset="2"/>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SzPct val="85000"/>
              <a:buFont typeface="Wingdings" panose="05000000000000000000" pitchFamily="2" charset="2"/>
              <a:buNone/>
              <a:defRPr sz="22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85000"/>
              <a:buFont typeface="Wingdings" panose="05000000000000000000" pitchFamily="2" charset="2"/>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SzPct val="85000"/>
              <a:buFont typeface="Wingdings" panose="05000000000000000000" pitchFamily="2" charset="2"/>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nl-BE" sz="1800" dirty="0"/>
          </a:p>
        </p:txBody>
      </p:sp>
      <p:pic>
        <p:nvPicPr>
          <p:cNvPr id="1026" name="Picture 2" descr="https://www.ulg.ac.be/upload/docs/image/gif/2007-11/logo_coul_texte_blason_cadre_300.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1345" y="5931201"/>
            <a:ext cx="1111134" cy="81016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462" y="42866"/>
            <a:ext cx="8748017" cy="1449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http://domoderefontiro.be/sites/default/files/field/image/1360928999.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4462" y="5929579"/>
            <a:ext cx="2516631" cy="810167"/>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3B032377-C103-4EFE-98C1-80A6E5A7472A}" type="slidenum">
              <a:rPr lang="nl-NL" smtClean="0"/>
              <a:pPr/>
              <a:t>1</a:t>
            </a:fld>
            <a:endParaRPr lang="nl-NL" dirty="0"/>
          </a:p>
        </p:txBody>
      </p:sp>
    </p:spTree>
    <p:extLst>
      <p:ext uri="{BB962C8B-B14F-4D97-AF65-F5344CB8AC3E}">
        <p14:creationId xmlns:p14="http://schemas.microsoft.com/office/powerpoint/2010/main" val="2929459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57200" y="5798237"/>
            <a:ext cx="8686800" cy="1059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80539"/>
          <a:stretch/>
        </p:blipFill>
        <p:spPr bwMode="auto">
          <a:xfrm>
            <a:off x="72455" y="-46871"/>
            <a:ext cx="1691233" cy="1288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10344" y="2581821"/>
            <a:ext cx="467544" cy="427617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sp>
        <p:nvSpPr>
          <p:cNvPr id="5" name="Titel 4"/>
          <p:cNvSpPr>
            <a:spLocks noGrp="1"/>
          </p:cNvSpPr>
          <p:nvPr>
            <p:ph type="title"/>
          </p:nvPr>
        </p:nvSpPr>
        <p:spPr>
          <a:xfrm>
            <a:off x="1979712" y="70391"/>
            <a:ext cx="6984776" cy="936105"/>
          </a:xfrm>
        </p:spPr>
        <p:txBody>
          <a:bodyPr>
            <a:noAutofit/>
          </a:bodyPr>
          <a:lstStyle/>
          <a:p>
            <a:r>
              <a:rPr lang="en-GB" sz="2400" b="1" dirty="0" smtClean="0"/>
              <a:t>LCIA of 1tkm of freight transport in Belgium in 2010</a:t>
            </a:r>
            <a:endParaRPr lang="en-GB" sz="1800" i="1" dirty="0"/>
          </a:p>
        </p:txBody>
      </p:sp>
      <p:sp>
        <p:nvSpPr>
          <p:cNvPr id="6" name="Tijdelijke aanduiding voor dianummer 5"/>
          <p:cNvSpPr>
            <a:spLocks noGrp="1"/>
          </p:cNvSpPr>
          <p:nvPr>
            <p:ph type="sldNum" sz="quarter" idx="12"/>
          </p:nvPr>
        </p:nvSpPr>
        <p:spPr>
          <a:xfrm>
            <a:off x="-4356" y="6525344"/>
            <a:ext cx="461556" cy="257295"/>
          </a:xfrm>
        </p:spPr>
        <p:txBody>
          <a:bodyPr/>
          <a:lstStyle/>
          <a:p>
            <a:pPr algn="ctr"/>
            <a:fld id="{3B032377-C103-4EFE-98C1-80A6E5A7472A}" type="slidenum">
              <a:rPr lang="en-GB" smtClean="0"/>
              <a:pPr algn="ctr"/>
              <a:t>10</a:t>
            </a:fld>
            <a:endParaRPr lang="en-GB" dirty="0"/>
          </a:p>
        </p:txBody>
      </p:sp>
      <p:sp>
        <p:nvSpPr>
          <p:cNvPr id="12" name="Rectangle 11"/>
          <p:cNvSpPr/>
          <p:nvPr/>
        </p:nvSpPr>
        <p:spPr>
          <a:xfrm>
            <a:off x="-10344" y="1152128"/>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13" name="Rectangle 12"/>
          <p:cNvSpPr/>
          <p:nvPr/>
        </p:nvSpPr>
        <p:spPr>
          <a:xfrm>
            <a:off x="2469" y="1628477"/>
            <a:ext cx="467544" cy="476672"/>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2</a:t>
            </a:r>
          </a:p>
        </p:txBody>
      </p:sp>
      <p:sp>
        <p:nvSpPr>
          <p:cNvPr id="16" name="Rectangle 15"/>
          <p:cNvSpPr/>
          <p:nvPr/>
        </p:nvSpPr>
        <p:spPr>
          <a:xfrm>
            <a:off x="-10344" y="2105149"/>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3</a:t>
            </a:r>
            <a:endParaRPr lang="en-GB" dirty="0"/>
          </a:p>
        </p:txBody>
      </p:sp>
      <p:graphicFrame>
        <p:nvGraphicFramePr>
          <p:cNvPr id="10" name="Chart 9"/>
          <p:cNvGraphicFramePr>
            <a:graphicFrameLocks/>
          </p:cNvGraphicFramePr>
          <p:nvPr>
            <p:extLst>
              <p:ext uri="{D42A27DB-BD31-4B8C-83A1-F6EECF244321}">
                <p14:modId xmlns:p14="http://schemas.microsoft.com/office/powerpoint/2010/main" val="2240742429"/>
              </p:ext>
            </p:extLst>
          </p:nvPr>
        </p:nvGraphicFramePr>
        <p:xfrm>
          <a:off x="564359" y="1152128"/>
          <a:ext cx="8424490" cy="4935681"/>
        </p:xfrm>
        <a:graphic>
          <a:graphicData uri="http://schemas.openxmlformats.org/drawingml/2006/chart">
            <c:chart xmlns:c="http://schemas.openxmlformats.org/drawingml/2006/chart" xmlns:r="http://schemas.openxmlformats.org/officeDocument/2006/relationships" r:id="rId4"/>
          </a:graphicData>
        </a:graphic>
      </p:graphicFrame>
      <p:sp>
        <p:nvSpPr>
          <p:cNvPr id="17" name="Up Arrow Callout 16"/>
          <p:cNvSpPr/>
          <p:nvPr/>
        </p:nvSpPr>
        <p:spPr>
          <a:xfrm>
            <a:off x="4703958" y="6215324"/>
            <a:ext cx="2052000" cy="465966"/>
          </a:xfrm>
          <a:prstGeom prst="upArrowCallou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Max. in </a:t>
            </a:r>
            <a:r>
              <a:rPr lang="en-GB" dirty="0"/>
              <a:t>1</a:t>
            </a:r>
            <a:r>
              <a:rPr lang="en-GB" dirty="0" smtClean="0"/>
              <a:t> indicators</a:t>
            </a:r>
            <a:endParaRPr lang="en-GB" dirty="0"/>
          </a:p>
        </p:txBody>
      </p:sp>
      <p:sp>
        <p:nvSpPr>
          <p:cNvPr id="18" name="Up Arrow Callout 17"/>
          <p:cNvSpPr/>
          <p:nvPr/>
        </p:nvSpPr>
        <p:spPr>
          <a:xfrm>
            <a:off x="252374" y="6215324"/>
            <a:ext cx="2124000" cy="465966"/>
          </a:xfrm>
          <a:prstGeom prst="upArrowCallou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Max. in </a:t>
            </a:r>
            <a:r>
              <a:rPr lang="en-GB" dirty="0"/>
              <a:t>3</a:t>
            </a:r>
            <a:r>
              <a:rPr lang="en-GB" dirty="0" smtClean="0"/>
              <a:t> indicators</a:t>
            </a:r>
            <a:endParaRPr lang="en-GB" dirty="0"/>
          </a:p>
        </p:txBody>
      </p:sp>
      <p:sp>
        <p:nvSpPr>
          <p:cNvPr id="19" name="Up Arrow Callout 18"/>
          <p:cNvSpPr/>
          <p:nvPr/>
        </p:nvSpPr>
        <p:spPr>
          <a:xfrm>
            <a:off x="2482985" y="6218541"/>
            <a:ext cx="2124000" cy="465966"/>
          </a:xfrm>
          <a:prstGeom prst="upArrowCallou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Max. in 2 indicators</a:t>
            </a:r>
            <a:endParaRPr lang="en-GB" dirty="0"/>
          </a:p>
        </p:txBody>
      </p:sp>
      <p:sp>
        <p:nvSpPr>
          <p:cNvPr id="20" name="Up Arrow Callout 19"/>
          <p:cNvSpPr/>
          <p:nvPr/>
        </p:nvSpPr>
        <p:spPr>
          <a:xfrm>
            <a:off x="6864849" y="6216965"/>
            <a:ext cx="2124000" cy="465966"/>
          </a:xfrm>
          <a:prstGeom prst="upArrowCallou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Max. in 8 indicators</a:t>
            </a:r>
            <a:endParaRPr lang="en-GB" dirty="0"/>
          </a:p>
        </p:txBody>
      </p:sp>
      <p:sp>
        <p:nvSpPr>
          <p:cNvPr id="21" name="Slide Number Placeholder 4"/>
          <p:cNvSpPr txBox="1">
            <a:spLocks/>
          </p:cNvSpPr>
          <p:nvPr/>
        </p:nvSpPr>
        <p:spPr>
          <a:xfrm>
            <a:off x="8618956" y="6425894"/>
            <a:ext cx="748328" cy="219552"/>
          </a:xfrm>
          <a:prstGeom prst="rect">
            <a:avLst/>
          </a:prstGeom>
        </p:spPr>
        <p:txBody>
          <a:bodyPr vert="horz" lIns="91440" tIns="45720" rIns="91440" bIns="45720" rtlCol="0" anchor="ctr"/>
          <a:lstStyle>
            <a:defPPr>
              <a:defRPr lang="nl-NL"/>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DA84294-2337-42B0-AD0D-A5C41E75DA3A}" type="slidenum">
              <a:rPr lang="fr-BE" smtClean="0"/>
              <a:pPr/>
              <a:t>10</a:t>
            </a:fld>
            <a:endParaRPr lang="fr-BE" dirty="0"/>
          </a:p>
        </p:txBody>
      </p:sp>
      <p:sp>
        <p:nvSpPr>
          <p:cNvPr id="22" name="Rectangle 21"/>
          <p:cNvSpPr/>
          <p:nvPr/>
        </p:nvSpPr>
        <p:spPr>
          <a:xfrm>
            <a:off x="1649159" y="1228028"/>
            <a:ext cx="1134416" cy="2091936"/>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7216465" y="1214288"/>
            <a:ext cx="1630781" cy="2092632"/>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rot="2854390">
            <a:off x="7536439" y="3024169"/>
            <a:ext cx="327558" cy="2623152"/>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rot="2854390">
            <a:off x="1663448" y="3027049"/>
            <a:ext cx="214216" cy="2293366"/>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rot="2854390">
            <a:off x="1414672" y="3252471"/>
            <a:ext cx="308755" cy="1088179"/>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rot="2854390">
            <a:off x="6664322" y="3140853"/>
            <a:ext cx="324837" cy="1955460"/>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1095395" y="1255296"/>
            <a:ext cx="558774" cy="2034097"/>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p:cNvSpPr/>
          <p:nvPr/>
        </p:nvSpPr>
        <p:spPr>
          <a:xfrm>
            <a:off x="2783576" y="1275025"/>
            <a:ext cx="4432890" cy="202325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rot="2854390">
            <a:off x="7698128" y="3379332"/>
            <a:ext cx="324837" cy="730436"/>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80214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6" grpId="0" animBg="1"/>
      <p:bldP spid="27" grpId="0" animBg="1"/>
      <p:bldP spid="28" grpId="0" animBg="1"/>
      <p:bldP spid="29" grpId="0" animBg="1"/>
      <p:bldP spid="30" grpId="0" animBg="1"/>
      <p:bldP spid="32" grpId="0" animBg="1"/>
      <p:bldP spid="3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457200" y="5798237"/>
            <a:ext cx="8686800" cy="1059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5" name="Table 74"/>
          <p:cNvGraphicFramePr>
            <a:graphicFrameLocks noGrp="1"/>
          </p:cNvGraphicFramePr>
          <p:nvPr>
            <p:extLst>
              <p:ext uri="{D42A27DB-BD31-4B8C-83A1-F6EECF244321}">
                <p14:modId xmlns:p14="http://schemas.microsoft.com/office/powerpoint/2010/main" val="1778147378"/>
              </p:ext>
            </p:extLst>
          </p:nvPr>
        </p:nvGraphicFramePr>
        <p:xfrm>
          <a:off x="853175" y="3215207"/>
          <a:ext cx="7437650" cy="736092"/>
        </p:xfrm>
        <a:graphic>
          <a:graphicData uri="http://schemas.openxmlformats.org/drawingml/2006/table">
            <a:tbl>
              <a:tblPr firstRow="1" firstCol="1" bandRow="1">
                <a:tableStyleId>{5C22544A-7EE6-4342-B048-85BDC9FD1C3A}</a:tableStyleId>
              </a:tblPr>
              <a:tblGrid>
                <a:gridCol w="4925362"/>
                <a:gridCol w="1256144"/>
                <a:gridCol w="1256144"/>
              </a:tblGrid>
              <a:tr h="190500">
                <a:tc>
                  <a:txBody>
                    <a:bodyPr/>
                    <a:lstStyle/>
                    <a:p>
                      <a:pPr algn="ctr"/>
                      <a:r>
                        <a:rPr lang="fr-FR" sz="1400" dirty="0" smtClean="0">
                          <a:effectLst/>
                          <a:latin typeface="Calibri" panose="020F0502020204030204" pitchFamily="34" charset="0"/>
                          <a:cs typeface="Times New Roman" panose="02020603050405020304" pitchFamily="18" charset="0"/>
                        </a:rPr>
                        <a:t>Port</a:t>
                      </a:r>
                      <a:r>
                        <a:rPr lang="fr-FR" sz="1400" baseline="0" dirty="0" smtClean="0">
                          <a:effectLst/>
                          <a:latin typeface="Calibri" panose="020F0502020204030204" pitchFamily="34" charset="0"/>
                          <a:cs typeface="Times New Roman" panose="02020603050405020304" pitchFamily="18" charset="0"/>
                        </a:rPr>
                        <a:t> of </a:t>
                      </a:r>
                      <a:r>
                        <a:rPr lang="fr-FR" sz="1400" baseline="0" dirty="0" err="1" smtClean="0">
                          <a:effectLst/>
                          <a:latin typeface="Calibri" panose="020F0502020204030204" pitchFamily="34" charset="0"/>
                          <a:cs typeface="Times New Roman" panose="02020603050405020304" pitchFamily="18" charset="0"/>
                        </a:rPr>
                        <a:t>Antwerp</a:t>
                      </a:r>
                      <a:r>
                        <a:rPr lang="fr-FR" sz="1400" baseline="0" dirty="0" smtClean="0">
                          <a:effectLst/>
                          <a:latin typeface="Calibri" panose="020F0502020204030204" pitchFamily="34" charset="0"/>
                          <a:cs typeface="Times New Roman" panose="02020603050405020304" pitchFamily="18" charset="0"/>
                        </a:rPr>
                        <a:t> – Terminal Container Athus</a:t>
                      </a:r>
                      <a:endParaRPr lang="fr-FR" sz="14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dirty="0">
                          <a:effectLst/>
                        </a:rPr>
                        <a:t>Main haulage by train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a:effectLst/>
                        </a:rPr>
                        <a:t>Main haulage by road</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4800">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400" dirty="0" smtClean="0">
                          <a:solidFill>
                            <a:schemeClr val="bg1"/>
                          </a:solidFill>
                        </a:rPr>
                        <a:t>Average gross weight TEU</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(2.3 t container + 12 t </a:t>
                      </a:r>
                      <a:r>
                        <a:rPr lang="fr-FR" sz="1400" dirty="0" err="1" smtClean="0">
                          <a:effectLst/>
                          <a:latin typeface="Calibri" panose="020F0502020204030204" pitchFamily="34" charset="0"/>
                          <a:ea typeface="Calibri" panose="020F0502020204030204" pitchFamily="34" charset="0"/>
                          <a:cs typeface="Times New Roman" panose="02020603050405020304" pitchFamily="18" charset="0"/>
                        </a:rPr>
                        <a:t>load</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)²</a:t>
                      </a:r>
                    </a:p>
                  </a:txBody>
                  <a:tcPr marL="68580" marR="68580" marT="0" marB="0" anchor="ctr"/>
                </a:tc>
                <a:tc gridSpan="2">
                  <a:txBody>
                    <a:bodyPr/>
                    <a:lstStyle/>
                    <a:p>
                      <a:pPr algn="ctr">
                        <a:lnSpc>
                          <a:spcPct val="115000"/>
                        </a:lnSpc>
                        <a:spcAft>
                          <a:spcPts val="0"/>
                        </a:spcAft>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14.3 t/TEU</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bl>
          </a:graphicData>
        </a:graphic>
      </p:graphicFrame>
      <p:graphicFrame>
        <p:nvGraphicFramePr>
          <p:cNvPr id="76" name="Table 75"/>
          <p:cNvGraphicFramePr>
            <a:graphicFrameLocks noGrp="1"/>
          </p:cNvGraphicFramePr>
          <p:nvPr>
            <p:extLst>
              <p:ext uri="{D42A27DB-BD31-4B8C-83A1-F6EECF244321}">
                <p14:modId xmlns:p14="http://schemas.microsoft.com/office/powerpoint/2010/main" val="1588932644"/>
              </p:ext>
            </p:extLst>
          </p:nvPr>
        </p:nvGraphicFramePr>
        <p:xfrm>
          <a:off x="853175" y="3215207"/>
          <a:ext cx="7437650" cy="981456"/>
        </p:xfrm>
        <a:graphic>
          <a:graphicData uri="http://schemas.openxmlformats.org/drawingml/2006/table">
            <a:tbl>
              <a:tblPr firstRow="1" firstCol="1" bandRow="1">
                <a:tableStyleId>{5C22544A-7EE6-4342-B048-85BDC9FD1C3A}</a:tableStyleId>
              </a:tblPr>
              <a:tblGrid>
                <a:gridCol w="4925362"/>
                <a:gridCol w="1256144"/>
                <a:gridCol w="1256144"/>
              </a:tblGrid>
              <a:tr h="190500">
                <a:tc>
                  <a:txBody>
                    <a:bodyPr/>
                    <a:lstStyle/>
                    <a:p>
                      <a:pPr algn="ctr"/>
                      <a:r>
                        <a:rPr lang="fr-FR" sz="1400" dirty="0" smtClean="0">
                          <a:effectLst/>
                          <a:latin typeface="Calibri" panose="020F0502020204030204" pitchFamily="34" charset="0"/>
                          <a:cs typeface="Times New Roman" panose="02020603050405020304" pitchFamily="18" charset="0"/>
                        </a:rPr>
                        <a:t>Port</a:t>
                      </a:r>
                      <a:r>
                        <a:rPr lang="fr-FR" sz="1400" baseline="0" dirty="0" smtClean="0">
                          <a:effectLst/>
                          <a:latin typeface="Calibri" panose="020F0502020204030204" pitchFamily="34" charset="0"/>
                          <a:cs typeface="Times New Roman" panose="02020603050405020304" pitchFamily="18" charset="0"/>
                        </a:rPr>
                        <a:t> of </a:t>
                      </a:r>
                      <a:r>
                        <a:rPr lang="fr-FR" sz="1400" baseline="0" dirty="0" err="1" smtClean="0">
                          <a:effectLst/>
                          <a:latin typeface="Calibri" panose="020F0502020204030204" pitchFamily="34" charset="0"/>
                          <a:cs typeface="Times New Roman" panose="02020603050405020304" pitchFamily="18" charset="0"/>
                        </a:rPr>
                        <a:t>Antwerp</a:t>
                      </a:r>
                      <a:r>
                        <a:rPr lang="fr-FR" sz="1400" baseline="0" dirty="0" smtClean="0">
                          <a:effectLst/>
                          <a:latin typeface="Calibri" panose="020F0502020204030204" pitchFamily="34" charset="0"/>
                          <a:cs typeface="Times New Roman" panose="02020603050405020304" pitchFamily="18" charset="0"/>
                        </a:rPr>
                        <a:t> – Terminal Container Athus</a:t>
                      </a:r>
                      <a:endParaRPr lang="fr-FR" sz="14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dirty="0">
                          <a:effectLst/>
                        </a:rPr>
                        <a:t>Main haulage by train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a:effectLst/>
                        </a:rPr>
                        <a:t>Main haulage by road</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4800">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400" dirty="0" smtClean="0">
                          <a:solidFill>
                            <a:schemeClr val="bg1"/>
                          </a:solidFill>
                        </a:rPr>
                        <a:t>Average gross weight TEU</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(2.3 t container + 12 t </a:t>
                      </a:r>
                      <a:r>
                        <a:rPr lang="fr-FR" sz="1400" dirty="0" err="1" smtClean="0">
                          <a:effectLst/>
                          <a:latin typeface="Calibri" panose="020F0502020204030204" pitchFamily="34" charset="0"/>
                          <a:ea typeface="Calibri" panose="020F0502020204030204" pitchFamily="34" charset="0"/>
                          <a:cs typeface="Times New Roman" panose="02020603050405020304" pitchFamily="18" charset="0"/>
                        </a:rPr>
                        <a:t>load</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)²</a:t>
                      </a:r>
                    </a:p>
                  </a:txBody>
                  <a:tcPr marL="68580" marR="68580" marT="0" marB="0" anchor="ctr"/>
                </a:tc>
                <a:tc gridSpan="2">
                  <a:txBody>
                    <a:bodyPr/>
                    <a:lstStyle/>
                    <a:p>
                      <a:pPr algn="ctr">
                        <a:lnSpc>
                          <a:spcPct val="115000"/>
                        </a:lnSpc>
                        <a:spcAft>
                          <a:spcPts val="0"/>
                        </a:spcAft>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14.3 t/TEU</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r h="190500">
                <a:tc>
                  <a:txBody>
                    <a:bodyPr/>
                    <a:lstStyle/>
                    <a:p>
                      <a:pPr algn="ctr">
                        <a:lnSpc>
                          <a:spcPct val="115000"/>
                        </a:lnSpc>
                        <a:spcAft>
                          <a:spcPts val="0"/>
                        </a:spcAft>
                      </a:pPr>
                      <a:r>
                        <a:rPr lang="en-GB" sz="1400" dirty="0">
                          <a:effectLst/>
                        </a:rPr>
                        <a:t>1. Transhipment in the Port of Antwerp (</a:t>
                      </a:r>
                      <a:r>
                        <a:rPr lang="en-GB" sz="1400" dirty="0" smtClean="0">
                          <a:effectLst/>
                        </a:rPr>
                        <a:t>kJ/TEU)</a:t>
                      </a:r>
                      <a:r>
                        <a:rPr lang="en-GB" sz="1400" baseline="30000" dirty="0" smtClean="0">
                          <a:effectLst/>
                        </a:rPr>
                        <a:t>1</a:t>
                      </a:r>
                      <a:endParaRPr lang="fr-FR" sz="1400" baseline="30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15000"/>
                        </a:lnSpc>
                        <a:spcAft>
                          <a:spcPts val="0"/>
                        </a:spcAft>
                      </a:pPr>
                      <a:r>
                        <a:rPr lang="en-GB" sz="1400" dirty="0" smtClean="0">
                          <a:effectLst/>
                        </a:rPr>
                        <a:t>16</a:t>
                      </a:r>
                      <a:r>
                        <a:rPr lang="en-GB" sz="1400" baseline="0" dirty="0" smtClean="0">
                          <a:effectLst/>
                        </a:rPr>
                        <a:t> 560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bl>
          </a:graphicData>
        </a:graphic>
      </p:graphicFrame>
      <p:graphicFrame>
        <p:nvGraphicFramePr>
          <p:cNvPr id="77" name="Table 76"/>
          <p:cNvGraphicFramePr>
            <a:graphicFrameLocks noGrp="1"/>
          </p:cNvGraphicFramePr>
          <p:nvPr>
            <p:extLst>
              <p:ext uri="{D42A27DB-BD31-4B8C-83A1-F6EECF244321}">
                <p14:modId xmlns:p14="http://schemas.microsoft.com/office/powerpoint/2010/main" val="2772853294"/>
              </p:ext>
            </p:extLst>
          </p:nvPr>
        </p:nvGraphicFramePr>
        <p:xfrm>
          <a:off x="853175" y="3215207"/>
          <a:ext cx="7437650" cy="1962912"/>
        </p:xfrm>
        <a:graphic>
          <a:graphicData uri="http://schemas.openxmlformats.org/drawingml/2006/table">
            <a:tbl>
              <a:tblPr firstRow="1" firstCol="1" bandRow="1">
                <a:tableStyleId>{5C22544A-7EE6-4342-B048-85BDC9FD1C3A}</a:tableStyleId>
              </a:tblPr>
              <a:tblGrid>
                <a:gridCol w="2462681"/>
                <a:gridCol w="2462681"/>
                <a:gridCol w="1256144"/>
                <a:gridCol w="1256144"/>
              </a:tblGrid>
              <a:tr h="190500">
                <a:tc gridSpan="2">
                  <a:txBody>
                    <a:bodyPr/>
                    <a:lstStyle/>
                    <a:p>
                      <a:pPr algn="ctr"/>
                      <a:r>
                        <a:rPr lang="fr-FR" sz="1400" dirty="0" smtClean="0">
                          <a:effectLst/>
                          <a:latin typeface="Calibri" panose="020F0502020204030204" pitchFamily="34" charset="0"/>
                          <a:cs typeface="Times New Roman" panose="02020603050405020304" pitchFamily="18" charset="0"/>
                        </a:rPr>
                        <a:t>Port</a:t>
                      </a:r>
                      <a:r>
                        <a:rPr lang="fr-FR" sz="1400" baseline="0" dirty="0" smtClean="0">
                          <a:effectLst/>
                          <a:latin typeface="Calibri" panose="020F0502020204030204" pitchFamily="34" charset="0"/>
                          <a:cs typeface="Times New Roman" panose="02020603050405020304" pitchFamily="18" charset="0"/>
                        </a:rPr>
                        <a:t> of </a:t>
                      </a:r>
                      <a:r>
                        <a:rPr lang="fr-FR" sz="1400" baseline="0" dirty="0" err="1" smtClean="0">
                          <a:effectLst/>
                          <a:latin typeface="Calibri" panose="020F0502020204030204" pitchFamily="34" charset="0"/>
                          <a:cs typeface="Times New Roman" panose="02020603050405020304" pitchFamily="18" charset="0"/>
                        </a:rPr>
                        <a:t>Antwerp</a:t>
                      </a:r>
                      <a:r>
                        <a:rPr lang="fr-FR" sz="1400" baseline="0" dirty="0" smtClean="0">
                          <a:effectLst/>
                          <a:latin typeface="Calibri" panose="020F0502020204030204" pitchFamily="34" charset="0"/>
                          <a:cs typeface="Times New Roman" panose="02020603050405020304" pitchFamily="18" charset="0"/>
                        </a:rPr>
                        <a:t> – Terminal Container Athus</a:t>
                      </a:r>
                      <a:endParaRPr lang="fr-FR" sz="1400" dirty="0">
                        <a:effectLst/>
                        <a:latin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sz="11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dirty="0">
                          <a:effectLst/>
                        </a:rPr>
                        <a:t>Main haulage by train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a:effectLst/>
                        </a:rPr>
                        <a:t>Main haulage by road</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4800">
                <a:tc gridSpan="2">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400" dirty="0" smtClean="0">
                          <a:solidFill>
                            <a:schemeClr val="bg1"/>
                          </a:solidFill>
                        </a:rPr>
                        <a:t>Average gross weight TEU</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(2.3 t container + 12 t </a:t>
                      </a:r>
                      <a:r>
                        <a:rPr lang="fr-FR" sz="1400" dirty="0" err="1" smtClean="0">
                          <a:effectLst/>
                          <a:latin typeface="Calibri" panose="020F0502020204030204" pitchFamily="34" charset="0"/>
                          <a:ea typeface="Calibri" panose="020F0502020204030204" pitchFamily="34" charset="0"/>
                          <a:cs typeface="Times New Roman" panose="02020603050405020304" pitchFamily="18" charset="0"/>
                        </a:rPr>
                        <a:t>load</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)²</a:t>
                      </a:r>
                    </a:p>
                  </a:txBody>
                  <a:tcPr marL="68580" marR="68580" marT="0" marB="0" anchor="ctr"/>
                </a:tc>
                <a:tc hMerge="1">
                  <a:txBody>
                    <a:bodyPr/>
                    <a:lstStyle/>
                    <a:p>
                      <a:endParaRPr lang="en-GB"/>
                    </a:p>
                  </a:txBody>
                  <a:tcPr/>
                </a:tc>
                <a:tc gridSpan="2">
                  <a:txBody>
                    <a:bodyPr/>
                    <a:lstStyle/>
                    <a:p>
                      <a:pPr algn="ctr">
                        <a:lnSpc>
                          <a:spcPct val="115000"/>
                        </a:lnSpc>
                        <a:spcAft>
                          <a:spcPts val="0"/>
                        </a:spcAft>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14.3 t/TEU</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r h="190500">
                <a:tc gridSpan="2">
                  <a:txBody>
                    <a:bodyPr/>
                    <a:lstStyle/>
                    <a:p>
                      <a:pPr algn="ctr">
                        <a:lnSpc>
                          <a:spcPct val="115000"/>
                        </a:lnSpc>
                        <a:spcAft>
                          <a:spcPts val="0"/>
                        </a:spcAft>
                      </a:pPr>
                      <a:r>
                        <a:rPr lang="en-GB" sz="1400" dirty="0">
                          <a:effectLst/>
                        </a:rPr>
                        <a:t>1. Transhipment in the Port of Antwerp (</a:t>
                      </a:r>
                      <a:r>
                        <a:rPr lang="en-GB" sz="1400" dirty="0" smtClean="0">
                          <a:effectLst/>
                        </a:rPr>
                        <a:t>kJ/TEU)</a:t>
                      </a:r>
                      <a:r>
                        <a:rPr lang="en-GB" sz="1400" baseline="30000" dirty="0" smtClean="0">
                          <a:effectLst/>
                        </a:rPr>
                        <a:t>1</a:t>
                      </a:r>
                      <a:endParaRPr lang="fr-FR" sz="1400" baseline="30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gridSpan="2">
                  <a:txBody>
                    <a:bodyPr/>
                    <a:lstStyle/>
                    <a:p>
                      <a:pPr algn="ctr">
                        <a:lnSpc>
                          <a:spcPct val="115000"/>
                        </a:lnSpc>
                        <a:spcAft>
                          <a:spcPts val="0"/>
                        </a:spcAft>
                      </a:pPr>
                      <a:r>
                        <a:rPr lang="en-GB" sz="1400" dirty="0" smtClean="0">
                          <a:effectLst/>
                        </a:rPr>
                        <a:t>16</a:t>
                      </a:r>
                      <a:r>
                        <a:rPr lang="en-GB" sz="1400" baseline="0" dirty="0" smtClean="0">
                          <a:effectLst/>
                        </a:rPr>
                        <a:t> 560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r h="190500">
                <a:tc rowSpan="4">
                  <a:txBody>
                    <a:bodyPr/>
                    <a:lstStyle/>
                    <a:p>
                      <a:pPr algn="ctr">
                        <a:lnSpc>
                          <a:spcPct val="115000"/>
                        </a:lnSpc>
                        <a:spcAft>
                          <a:spcPts val="0"/>
                        </a:spcAft>
                      </a:pPr>
                      <a:r>
                        <a:rPr lang="en-GB" sz="1400" dirty="0">
                          <a:effectLst/>
                        </a:rPr>
                        <a:t>2. Main haulage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b="1" dirty="0">
                          <a:solidFill>
                            <a:schemeClr val="bg1"/>
                          </a:solidFill>
                          <a:effectLst/>
                        </a:rPr>
                        <a:t>Load </a:t>
                      </a:r>
                      <a:r>
                        <a:rPr lang="en-GB" sz="1400" b="1" dirty="0" smtClean="0">
                          <a:solidFill>
                            <a:schemeClr val="bg1"/>
                          </a:solidFill>
                          <a:effectLst/>
                        </a:rPr>
                        <a:t>factor²</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r>
                        <a:rPr lang="en-GB" sz="1400">
                          <a:effectLst/>
                        </a:rPr>
                        <a:t>75%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a:effectLst/>
                        </a:rPr>
                        <a:t>85%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90500">
                <a:tc vMerge="1">
                  <a:txBody>
                    <a:bodyPr/>
                    <a:lstStyle/>
                    <a:p>
                      <a:endParaRPr lang="en-GB"/>
                    </a:p>
                  </a:txBody>
                  <a:tcPr/>
                </a:tc>
                <a:tc>
                  <a:txBody>
                    <a:bodyPr/>
                    <a:lstStyle/>
                    <a:p>
                      <a:pPr algn="ctr">
                        <a:lnSpc>
                          <a:spcPct val="115000"/>
                        </a:lnSpc>
                        <a:spcAft>
                          <a:spcPts val="0"/>
                        </a:spcAft>
                      </a:pPr>
                      <a:r>
                        <a:rPr lang="en-GB" sz="1400" b="1" dirty="0" smtClean="0">
                          <a:solidFill>
                            <a:schemeClr val="bg1"/>
                          </a:solidFill>
                          <a:effectLst/>
                          <a:latin typeface="+mn-lt"/>
                          <a:ea typeface="+mn-ea"/>
                          <a:cs typeface="+mn-cs"/>
                        </a:rPr>
                        <a:t>Average</a:t>
                      </a:r>
                      <a:r>
                        <a:rPr lang="en-GB" sz="1400" b="1" baseline="0" dirty="0" smtClean="0">
                          <a:solidFill>
                            <a:schemeClr val="bg1"/>
                          </a:solidFill>
                          <a:effectLst/>
                          <a:latin typeface="+mn-lt"/>
                          <a:ea typeface="+mn-ea"/>
                          <a:cs typeface="+mn-cs"/>
                        </a:rPr>
                        <a:t> capacity </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r>
                        <a:rPr lang="en-GB" sz="1400" dirty="0" smtClean="0">
                          <a:effectLst/>
                          <a:latin typeface="+mn-lt"/>
                          <a:ea typeface="+mn-ea"/>
                          <a:cs typeface="+mn-cs"/>
                        </a:rPr>
                        <a:t>70</a:t>
                      </a:r>
                      <a:r>
                        <a:rPr lang="en-GB" sz="1400" baseline="0" dirty="0" smtClean="0">
                          <a:effectLst/>
                          <a:latin typeface="+mn-lt"/>
                          <a:ea typeface="+mn-ea"/>
                          <a:cs typeface="+mn-cs"/>
                        </a:rPr>
                        <a:t> TEU/train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dirty="0" smtClean="0">
                          <a:effectLst/>
                        </a:rPr>
                        <a:t>2 TEU/lorry</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90500">
                <a:tc vMerge="1">
                  <a:txBody>
                    <a:bodyPr/>
                    <a:lstStyle/>
                    <a:p>
                      <a:endParaRPr lang="en-GB"/>
                    </a:p>
                  </a:txBody>
                  <a:tcPr/>
                </a:tc>
                <a:tc>
                  <a:txBody>
                    <a:bodyPr/>
                    <a:lstStyle/>
                    <a:p>
                      <a:pPr algn="ctr">
                        <a:lnSpc>
                          <a:spcPct val="115000"/>
                        </a:lnSpc>
                        <a:spcAft>
                          <a:spcPts val="0"/>
                        </a:spcAft>
                      </a:pPr>
                      <a:r>
                        <a:rPr lang="en-GB" sz="1400" b="1" dirty="0">
                          <a:solidFill>
                            <a:schemeClr val="bg1"/>
                          </a:solidFill>
                          <a:effectLst/>
                        </a:rPr>
                        <a:t>Distance (km)</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r>
                        <a:rPr lang="en-GB" sz="1400">
                          <a:effectLst/>
                        </a:rPr>
                        <a:t>307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a:effectLst/>
                        </a:rPr>
                        <a:t>245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90500">
                <a:tc vMerge="1">
                  <a:txBody>
                    <a:bodyPr/>
                    <a:lstStyle/>
                    <a:p>
                      <a:endParaRPr lang="en-GB"/>
                    </a:p>
                  </a:txBody>
                  <a:tcPr/>
                </a:tc>
                <a:tc>
                  <a:txBody>
                    <a:bodyPr/>
                    <a:lstStyle/>
                    <a:p>
                      <a:pPr algn="ctr">
                        <a:lnSpc>
                          <a:spcPct val="115000"/>
                        </a:lnSpc>
                        <a:spcAft>
                          <a:spcPts val="0"/>
                        </a:spcAft>
                      </a:pPr>
                      <a:r>
                        <a:rPr lang="en-GB" sz="1400" b="1" dirty="0">
                          <a:solidFill>
                            <a:schemeClr val="bg1"/>
                          </a:solidFill>
                          <a:effectLst/>
                        </a:rPr>
                        <a:t>Transport performance (tkm)</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r>
                        <a:rPr lang="en-GB" sz="1400" dirty="0" smtClean="0">
                          <a:effectLst/>
                        </a:rPr>
                        <a:t>231 441</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dirty="0" smtClean="0">
                          <a:effectLst/>
                        </a:rPr>
                        <a:t>209 327</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graphicFrame>
        <p:nvGraphicFramePr>
          <p:cNvPr id="78" name="Table 77"/>
          <p:cNvGraphicFramePr>
            <a:graphicFrameLocks noGrp="1"/>
          </p:cNvGraphicFramePr>
          <p:nvPr>
            <p:extLst>
              <p:ext uri="{D42A27DB-BD31-4B8C-83A1-F6EECF244321}">
                <p14:modId xmlns:p14="http://schemas.microsoft.com/office/powerpoint/2010/main" val="444002591"/>
              </p:ext>
            </p:extLst>
          </p:nvPr>
        </p:nvGraphicFramePr>
        <p:xfrm>
          <a:off x="853175" y="3215207"/>
          <a:ext cx="7437650" cy="2453640"/>
        </p:xfrm>
        <a:graphic>
          <a:graphicData uri="http://schemas.openxmlformats.org/drawingml/2006/table">
            <a:tbl>
              <a:tblPr firstRow="1" firstCol="1" bandRow="1">
                <a:tableStyleId>{5C22544A-7EE6-4342-B048-85BDC9FD1C3A}</a:tableStyleId>
              </a:tblPr>
              <a:tblGrid>
                <a:gridCol w="2462681"/>
                <a:gridCol w="2462681"/>
                <a:gridCol w="1256144"/>
                <a:gridCol w="1256144"/>
              </a:tblGrid>
              <a:tr h="190500">
                <a:tc gridSpan="2">
                  <a:txBody>
                    <a:bodyPr/>
                    <a:lstStyle/>
                    <a:p>
                      <a:pPr algn="ctr"/>
                      <a:r>
                        <a:rPr lang="fr-FR" sz="1400" dirty="0" smtClean="0">
                          <a:effectLst/>
                          <a:latin typeface="Calibri" panose="020F0502020204030204" pitchFamily="34" charset="0"/>
                          <a:cs typeface="Times New Roman" panose="02020603050405020304" pitchFamily="18" charset="0"/>
                        </a:rPr>
                        <a:t>Port</a:t>
                      </a:r>
                      <a:r>
                        <a:rPr lang="fr-FR" sz="1400" baseline="0" dirty="0" smtClean="0">
                          <a:effectLst/>
                          <a:latin typeface="Calibri" panose="020F0502020204030204" pitchFamily="34" charset="0"/>
                          <a:cs typeface="Times New Roman" panose="02020603050405020304" pitchFamily="18" charset="0"/>
                        </a:rPr>
                        <a:t> of </a:t>
                      </a:r>
                      <a:r>
                        <a:rPr lang="fr-FR" sz="1400" baseline="0" dirty="0" err="1" smtClean="0">
                          <a:effectLst/>
                          <a:latin typeface="Calibri" panose="020F0502020204030204" pitchFamily="34" charset="0"/>
                          <a:cs typeface="Times New Roman" panose="02020603050405020304" pitchFamily="18" charset="0"/>
                        </a:rPr>
                        <a:t>Antwerp</a:t>
                      </a:r>
                      <a:r>
                        <a:rPr lang="fr-FR" sz="1400" baseline="0" dirty="0" smtClean="0">
                          <a:effectLst/>
                          <a:latin typeface="Calibri" panose="020F0502020204030204" pitchFamily="34" charset="0"/>
                          <a:cs typeface="Times New Roman" panose="02020603050405020304" pitchFamily="18" charset="0"/>
                        </a:rPr>
                        <a:t> – Terminal Container Athus</a:t>
                      </a:r>
                      <a:endParaRPr lang="fr-FR" sz="1400" dirty="0">
                        <a:effectLst/>
                        <a:latin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sz="11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dirty="0">
                          <a:effectLst/>
                        </a:rPr>
                        <a:t>Main haulage by train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a:effectLst/>
                        </a:rPr>
                        <a:t>Main haulage by road</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4800">
                <a:tc gridSpan="2">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400" dirty="0" smtClean="0">
                          <a:solidFill>
                            <a:schemeClr val="bg1"/>
                          </a:solidFill>
                        </a:rPr>
                        <a:t>Average gross weight TEU</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(2.3 t container + 12 t </a:t>
                      </a:r>
                      <a:r>
                        <a:rPr lang="fr-FR" sz="1400" dirty="0" err="1" smtClean="0">
                          <a:effectLst/>
                          <a:latin typeface="Calibri" panose="020F0502020204030204" pitchFamily="34" charset="0"/>
                          <a:ea typeface="Calibri" panose="020F0502020204030204" pitchFamily="34" charset="0"/>
                          <a:cs typeface="Times New Roman" panose="02020603050405020304" pitchFamily="18" charset="0"/>
                        </a:rPr>
                        <a:t>load</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)²</a:t>
                      </a:r>
                    </a:p>
                  </a:txBody>
                  <a:tcPr marL="68580" marR="68580" marT="0" marB="0" anchor="ctr"/>
                </a:tc>
                <a:tc hMerge="1">
                  <a:txBody>
                    <a:bodyPr/>
                    <a:lstStyle/>
                    <a:p>
                      <a:endParaRPr lang="en-GB"/>
                    </a:p>
                  </a:txBody>
                  <a:tcPr/>
                </a:tc>
                <a:tc gridSpan="2">
                  <a:txBody>
                    <a:bodyPr/>
                    <a:lstStyle/>
                    <a:p>
                      <a:pPr algn="ctr">
                        <a:lnSpc>
                          <a:spcPct val="115000"/>
                        </a:lnSpc>
                        <a:spcAft>
                          <a:spcPts val="0"/>
                        </a:spcAft>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14.3 t/TEU</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r h="190500">
                <a:tc gridSpan="2">
                  <a:txBody>
                    <a:bodyPr/>
                    <a:lstStyle/>
                    <a:p>
                      <a:pPr algn="ctr">
                        <a:lnSpc>
                          <a:spcPct val="115000"/>
                        </a:lnSpc>
                        <a:spcAft>
                          <a:spcPts val="0"/>
                        </a:spcAft>
                      </a:pPr>
                      <a:r>
                        <a:rPr lang="en-GB" sz="1400" dirty="0">
                          <a:effectLst/>
                        </a:rPr>
                        <a:t>1. Transhipment in the Port of Antwerp (</a:t>
                      </a:r>
                      <a:r>
                        <a:rPr lang="en-GB" sz="1400" dirty="0" smtClean="0">
                          <a:effectLst/>
                        </a:rPr>
                        <a:t>kJ/TEU)</a:t>
                      </a:r>
                      <a:r>
                        <a:rPr lang="en-GB" sz="1400" baseline="30000" dirty="0" smtClean="0">
                          <a:effectLst/>
                        </a:rPr>
                        <a:t>1</a:t>
                      </a:r>
                      <a:endParaRPr lang="fr-FR" sz="1400" baseline="30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gridSpan="2">
                  <a:txBody>
                    <a:bodyPr/>
                    <a:lstStyle/>
                    <a:p>
                      <a:pPr algn="ctr">
                        <a:lnSpc>
                          <a:spcPct val="115000"/>
                        </a:lnSpc>
                        <a:spcAft>
                          <a:spcPts val="0"/>
                        </a:spcAft>
                      </a:pPr>
                      <a:r>
                        <a:rPr lang="en-GB" sz="1400" dirty="0" smtClean="0">
                          <a:effectLst/>
                        </a:rPr>
                        <a:t>16</a:t>
                      </a:r>
                      <a:r>
                        <a:rPr lang="en-GB" sz="1400" baseline="0" dirty="0" smtClean="0">
                          <a:effectLst/>
                        </a:rPr>
                        <a:t> 560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r h="190500">
                <a:tc rowSpan="4">
                  <a:txBody>
                    <a:bodyPr/>
                    <a:lstStyle/>
                    <a:p>
                      <a:pPr algn="ctr">
                        <a:lnSpc>
                          <a:spcPct val="115000"/>
                        </a:lnSpc>
                        <a:spcAft>
                          <a:spcPts val="0"/>
                        </a:spcAft>
                      </a:pPr>
                      <a:r>
                        <a:rPr lang="en-GB" sz="1400" dirty="0">
                          <a:effectLst/>
                        </a:rPr>
                        <a:t>2. Main haulage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b="1" dirty="0">
                          <a:solidFill>
                            <a:schemeClr val="bg1"/>
                          </a:solidFill>
                          <a:effectLst/>
                        </a:rPr>
                        <a:t>Load </a:t>
                      </a:r>
                      <a:r>
                        <a:rPr lang="en-GB" sz="1400" b="1" dirty="0" smtClean="0">
                          <a:solidFill>
                            <a:schemeClr val="bg1"/>
                          </a:solidFill>
                          <a:effectLst/>
                        </a:rPr>
                        <a:t>factor²</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r>
                        <a:rPr lang="en-GB" sz="1400">
                          <a:effectLst/>
                        </a:rPr>
                        <a:t>75%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a:effectLst/>
                        </a:rPr>
                        <a:t>85%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90500">
                <a:tc vMerge="1">
                  <a:txBody>
                    <a:bodyPr/>
                    <a:lstStyle/>
                    <a:p>
                      <a:endParaRPr lang="en-GB"/>
                    </a:p>
                  </a:txBody>
                  <a:tcPr/>
                </a:tc>
                <a:tc>
                  <a:txBody>
                    <a:bodyPr/>
                    <a:lstStyle/>
                    <a:p>
                      <a:pPr algn="ctr">
                        <a:lnSpc>
                          <a:spcPct val="115000"/>
                        </a:lnSpc>
                        <a:spcAft>
                          <a:spcPts val="0"/>
                        </a:spcAft>
                      </a:pPr>
                      <a:r>
                        <a:rPr lang="en-GB" sz="1400" b="1" dirty="0" smtClean="0">
                          <a:solidFill>
                            <a:schemeClr val="bg1"/>
                          </a:solidFill>
                          <a:effectLst/>
                          <a:latin typeface="+mn-lt"/>
                          <a:ea typeface="+mn-ea"/>
                          <a:cs typeface="+mn-cs"/>
                        </a:rPr>
                        <a:t>Average</a:t>
                      </a:r>
                      <a:r>
                        <a:rPr lang="en-GB" sz="1400" b="1" baseline="0" dirty="0" smtClean="0">
                          <a:solidFill>
                            <a:schemeClr val="bg1"/>
                          </a:solidFill>
                          <a:effectLst/>
                          <a:latin typeface="+mn-lt"/>
                          <a:ea typeface="+mn-ea"/>
                          <a:cs typeface="+mn-cs"/>
                        </a:rPr>
                        <a:t> capacity </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r>
                        <a:rPr lang="en-GB" sz="1400" dirty="0" smtClean="0">
                          <a:effectLst/>
                          <a:latin typeface="+mn-lt"/>
                          <a:ea typeface="+mn-ea"/>
                          <a:cs typeface="+mn-cs"/>
                        </a:rPr>
                        <a:t>70</a:t>
                      </a:r>
                      <a:r>
                        <a:rPr lang="en-GB" sz="1400" baseline="0" dirty="0" smtClean="0">
                          <a:effectLst/>
                          <a:latin typeface="+mn-lt"/>
                          <a:ea typeface="+mn-ea"/>
                          <a:cs typeface="+mn-cs"/>
                        </a:rPr>
                        <a:t> TEU/train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dirty="0" smtClean="0">
                          <a:effectLst/>
                        </a:rPr>
                        <a:t>2 TEU/lorry</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90500">
                <a:tc vMerge="1">
                  <a:txBody>
                    <a:bodyPr/>
                    <a:lstStyle/>
                    <a:p>
                      <a:endParaRPr lang="en-GB"/>
                    </a:p>
                  </a:txBody>
                  <a:tcPr/>
                </a:tc>
                <a:tc>
                  <a:txBody>
                    <a:bodyPr/>
                    <a:lstStyle/>
                    <a:p>
                      <a:pPr algn="ctr">
                        <a:lnSpc>
                          <a:spcPct val="115000"/>
                        </a:lnSpc>
                        <a:spcAft>
                          <a:spcPts val="0"/>
                        </a:spcAft>
                      </a:pPr>
                      <a:r>
                        <a:rPr lang="en-GB" sz="1400" b="1" dirty="0">
                          <a:solidFill>
                            <a:schemeClr val="bg1"/>
                          </a:solidFill>
                          <a:effectLst/>
                        </a:rPr>
                        <a:t>Distance (km)</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r>
                        <a:rPr lang="en-GB" sz="1400">
                          <a:effectLst/>
                        </a:rPr>
                        <a:t>307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a:effectLst/>
                        </a:rPr>
                        <a:t>245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90500">
                <a:tc vMerge="1">
                  <a:txBody>
                    <a:bodyPr/>
                    <a:lstStyle/>
                    <a:p>
                      <a:endParaRPr lang="en-GB"/>
                    </a:p>
                  </a:txBody>
                  <a:tcPr/>
                </a:tc>
                <a:tc>
                  <a:txBody>
                    <a:bodyPr/>
                    <a:lstStyle/>
                    <a:p>
                      <a:pPr algn="ctr">
                        <a:lnSpc>
                          <a:spcPct val="115000"/>
                        </a:lnSpc>
                        <a:spcAft>
                          <a:spcPts val="0"/>
                        </a:spcAft>
                      </a:pPr>
                      <a:r>
                        <a:rPr lang="en-GB" sz="1400" b="1" dirty="0">
                          <a:solidFill>
                            <a:schemeClr val="bg1"/>
                          </a:solidFill>
                          <a:effectLst/>
                        </a:rPr>
                        <a:t>Transport performance (tkm)</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r>
                        <a:rPr lang="en-GB" sz="1400" dirty="0" smtClean="0">
                          <a:effectLst/>
                        </a:rPr>
                        <a:t>231 441</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dirty="0" smtClean="0">
                          <a:effectLst/>
                        </a:rPr>
                        <a:t>209 327</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90500">
                <a:tc rowSpan="2">
                  <a:txBody>
                    <a:bodyPr/>
                    <a:lstStyle/>
                    <a:p>
                      <a:pPr algn="ctr">
                        <a:lnSpc>
                          <a:spcPct val="115000"/>
                        </a:lnSpc>
                        <a:spcAft>
                          <a:spcPts val="0"/>
                        </a:spcAft>
                      </a:pPr>
                      <a:r>
                        <a:rPr lang="en-GB" sz="1400" dirty="0">
                          <a:effectLst/>
                        </a:rPr>
                        <a:t>3. Transhipment in Terminal Container Athus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b="1" dirty="0">
                          <a:solidFill>
                            <a:schemeClr val="bg1"/>
                          </a:solidFill>
                          <a:effectLst/>
                        </a:rPr>
                        <a:t>Electricity (</a:t>
                      </a:r>
                      <a:r>
                        <a:rPr lang="en-GB" sz="1400" b="1" dirty="0" smtClean="0">
                          <a:solidFill>
                            <a:schemeClr val="bg1"/>
                          </a:solidFill>
                          <a:effectLst/>
                        </a:rPr>
                        <a:t>kJ/TEU)</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gridSpan="2">
                  <a:txBody>
                    <a:bodyPr/>
                    <a:lstStyle/>
                    <a:p>
                      <a:pPr algn="ctr">
                        <a:lnSpc>
                          <a:spcPct val="115000"/>
                        </a:lnSpc>
                        <a:spcAft>
                          <a:spcPts val="0"/>
                        </a:spcAft>
                      </a:pPr>
                      <a:r>
                        <a:rPr lang="en-GB" sz="1400" dirty="0" smtClean="0">
                          <a:effectLst/>
                        </a:rPr>
                        <a:t>5 204</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r h="190500">
                <a:tc vMerge="1">
                  <a:txBody>
                    <a:bodyPr/>
                    <a:lstStyle/>
                    <a:p>
                      <a:endParaRPr lang="en-GB"/>
                    </a:p>
                  </a:txBody>
                  <a:tcPr/>
                </a:tc>
                <a:tc>
                  <a:txBody>
                    <a:bodyPr/>
                    <a:lstStyle/>
                    <a:p>
                      <a:pPr algn="ctr">
                        <a:lnSpc>
                          <a:spcPct val="115000"/>
                        </a:lnSpc>
                        <a:spcAft>
                          <a:spcPts val="0"/>
                        </a:spcAft>
                      </a:pPr>
                      <a:r>
                        <a:rPr lang="en-GB" sz="1400" b="1" dirty="0">
                          <a:solidFill>
                            <a:schemeClr val="bg1"/>
                          </a:solidFill>
                          <a:effectLst/>
                        </a:rPr>
                        <a:t>Diesel (</a:t>
                      </a:r>
                      <a:r>
                        <a:rPr lang="en-GB" sz="1400" b="1" dirty="0" smtClean="0">
                          <a:solidFill>
                            <a:schemeClr val="bg1"/>
                          </a:solidFill>
                          <a:effectLst/>
                        </a:rPr>
                        <a:t>MJ/TEU)</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gridSpan="2">
                  <a:txBody>
                    <a:bodyPr/>
                    <a:lstStyle/>
                    <a:p>
                      <a:pPr algn="ctr">
                        <a:lnSpc>
                          <a:spcPct val="115000"/>
                        </a:lnSpc>
                        <a:spcAft>
                          <a:spcPts val="0"/>
                        </a:spcAft>
                      </a:pPr>
                      <a:r>
                        <a:rPr lang="en-GB" sz="1400" dirty="0" smtClean="0">
                          <a:effectLst/>
                        </a:rPr>
                        <a:t>45.35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98752170"/>
              </p:ext>
            </p:extLst>
          </p:nvPr>
        </p:nvGraphicFramePr>
        <p:xfrm>
          <a:off x="853175" y="3216554"/>
          <a:ext cx="7437650" cy="3435096"/>
        </p:xfrm>
        <a:graphic>
          <a:graphicData uri="http://schemas.openxmlformats.org/drawingml/2006/table">
            <a:tbl>
              <a:tblPr firstRow="1" firstCol="1" bandRow="1">
                <a:tableStyleId>{5C22544A-7EE6-4342-B048-85BDC9FD1C3A}</a:tableStyleId>
              </a:tblPr>
              <a:tblGrid>
                <a:gridCol w="2462681"/>
                <a:gridCol w="2462681"/>
                <a:gridCol w="1256144"/>
                <a:gridCol w="1256144"/>
              </a:tblGrid>
              <a:tr h="190500">
                <a:tc gridSpan="2">
                  <a:txBody>
                    <a:bodyPr/>
                    <a:lstStyle/>
                    <a:p>
                      <a:pPr algn="ctr"/>
                      <a:r>
                        <a:rPr lang="fr-FR" sz="1400" dirty="0" smtClean="0">
                          <a:effectLst/>
                          <a:latin typeface="Calibri" panose="020F0502020204030204" pitchFamily="34" charset="0"/>
                          <a:cs typeface="Times New Roman" panose="02020603050405020304" pitchFamily="18" charset="0"/>
                        </a:rPr>
                        <a:t>Port</a:t>
                      </a:r>
                      <a:r>
                        <a:rPr lang="fr-FR" sz="1400" baseline="0" dirty="0" smtClean="0">
                          <a:effectLst/>
                          <a:latin typeface="Calibri" panose="020F0502020204030204" pitchFamily="34" charset="0"/>
                          <a:cs typeface="Times New Roman" panose="02020603050405020304" pitchFamily="18" charset="0"/>
                        </a:rPr>
                        <a:t> of </a:t>
                      </a:r>
                      <a:r>
                        <a:rPr lang="fr-FR" sz="1400" baseline="0" dirty="0" err="1" smtClean="0">
                          <a:effectLst/>
                          <a:latin typeface="Calibri" panose="020F0502020204030204" pitchFamily="34" charset="0"/>
                          <a:cs typeface="Times New Roman" panose="02020603050405020304" pitchFamily="18" charset="0"/>
                        </a:rPr>
                        <a:t>Antwerp</a:t>
                      </a:r>
                      <a:r>
                        <a:rPr lang="fr-FR" sz="1400" baseline="0" dirty="0" smtClean="0">
                          <a:effectLst/>
                          <a:latin typeface="Calibri" panose="020F0502020204030204" pitchFamily="34" charset="0"/>
                          <a:cs typeface="Times New Roman" panose="02020603050405020304" pitchFamily="18" charset="0"/>
                        </a:rPr>
                        <a:t> – Terminal Container Athus</a:t>
                      </a:r>
                      <a:endParaRPr lang="fr-FR" sz="1400" dirty="0">
                        <a:effectLst/>
                        <a:latin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sz="11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dirty="0">
                          <a:effectLst/>
                        </a:rPr>
                        <a:t>Main haulage by train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a:effectLst/>
                        </a:rPr>
                        <a:t>Main haulage by road</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4800">
                <a:tc gridSpan="2">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400" dirty="0" smtClean="0">
                          <a:solidFill>
                            <a:schemeClr val="bg1"/>
                          </a:solidFill>
                        </a:rPr>
                        <a:t>Average gross weight TEU</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(2.3 t container + 12 t </a:t>
                      </a:r>
                      <a:r>
                        <a:rPr lang="fr-FR" sz="1400" dirty="0" err="1" smtClean="0">
                          <a:effectLst/>
                          <a:latin typeface="Calibri" panose="020F0502020204030204" pitchFamily="34" charset="0"/>
                          <a:ea typeface="Calibri" panose="020F0502020204030204" pitchFamily="34" charset="0"/>
                          <a:cs typeface="Times New Roman" panose="02020603050405020304" pitchFamily="18" charset="0"/>
                        </a:rPr>
                        <a:t>load</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)²</a:t>
                      </a:r>
                    </a:p>
                  </a:txBody>
                  <a:tcPr marL="68580" marR="68580" marT="0" marB="0" anchor="ctr"/>
                </a:tc>
                <a:tc hMerge="1">
                  <a:txBody>
                    <a:bodyPr/>
                    <a:lstStyle/>
                    <a:p>
                      <a:endParaRPr lang="en-GB"/>
                    </a:p>
                  </a:txBody>
                  <a:tcPr/>
                </a:tc>
                <a:tc gridSpan="2">
                  <a:txBody>
                    <a:bodyPr/>
                    <a:lstStyle/>
                    <a:p>
                      <a:pPr algn="ctr">
                        <a:lnSpc>
                          <a:spcPct val="115000"/>
                        </a:lnSpc>
                        <a:spcAft>
                          <a:spcPts val="0"/>
                        </a:spcAft>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14.3 t/TEU</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r h="190500">
                <a:tc gridSpan="2">
                  <a:txBody>
                    <a:bodyPr/>
                    <a:lstStyle/>
                    <a:p>
                      <a:pPr algn="ctr">
                        <a:lnSpc>
                          <a:spcPct val="115000"/>
                        </a:lnSpc>
                        <a:spcAft>
                          <a:spcPts val="0"/>
                        </a:spcAft>
                      </a:pPr>
                      <a:r>
                        <a:rPr lang="en-GB" sz="1400" dirty="0">
                          <a:effectLst/>
                        </a:rPr>
                        <a:t>1. Transhipment in the Port of Antwerp (</a:t>
                      </a:r>
                      <a:r>
                        <a:rPr lang="en-GB" sz="1400" dirty="0" smtClean="0">
                          <a:effectLst/>
                        </a:rPr>
                        <a:t>kJ/TEU)</a:t>
                      </a:r>
                      <a:r>
                        <a:rPr lang="en-GB" sz="1400" baseline="30000" dirty="0" smtClean="0">
                          <a:effectLst/>
                        </a:rPr>
                        <a:t>1</a:t>
                      </a:r>
                      <a:endParaRPr lang="fr-FR" sz="1400" baseline="30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gridSpan="2">
                  <a:txBody>
                    <a:bodyPr/>
                    <a:lstStyle/>
                    <a:p>
                      <a:pPr algn="ctr">
                        <a:lnSpc>
                          <a:spcPct val="115000"/>
                        </a:lnSpc>
                        <a:spcAft>
                          <a:spcPts val="0"/>
                        </a:spcAft>
                      </a:pPr>
                      <a:r>
                        <a:rPr lang="en-GB" sz="1400" dirty="0" smtClean="0">
                          <a:effectLst/>
                        </a:rPr>
                        <a:t>16</a:t>
                      </a:r>
                      <a:r>
                        <a:rPr lang="en-GB" sz="1400" baseline="0" dirty="0" smtClean="0">
                          <a:effectLst/>
                        </a:rPr>
                        <a:t> 560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r h="190500">
                <a:tc rowSpan="4">
                  <a:txBody>
                    <a:bodyPr/>
                    <a:lstStyle/>
                    <a:p>
                      <a:pPr algn="ctr">
                        <a:lnSpc>
                          <a:spcPct val="115000"/>
                        </a:lnSpc>
                        <a:spcAft>
                          <a:spcPts val="0"/>
                        </a:spcAft>
                      </a:pPr>
                      <a:r>
                        <a:rPr lang="en-GB" sz="1400" dirty="0">
                          <a:effectLst/>
                        </a:rPr>
                        <a:t>2. Main haulage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b="1" dirty="0">
                          <a:solidFill>
                            <a:schemeClr val="bg1"/>
                          </a:solidFill>
                          <a:effectLst/>
                        </a:rPr>
                        <a:t>Load </a:t>
                      </a:r>
                      <a:r>
                        <a:rPr lang="en-GB" sz="1400" b="1" dirty="0" smtClean="0">
                          <a:solidFill>
                            <a:schemeClr val="bg1"/>
                          </a:solidFill>
                          <a:effectLst/>
                        </a:rPr>
                        <a:t>factor²</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r>
                        <a:rPr lang="en-GB" sz="1400">
                          <a:effectLst/>
                        </a:rPr>
                        <a:t>75%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a:effectLst/>
                        </a:rPr>
                        <a:t>85%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90500">
                <a:tc vMerge="1">
                  <a:txBody>
                    <a:bodyPr/>
                    <a:lstStyle/>
                    <a:p>
                      <a:endParaRPr lang="en-GB"/>
                    </a:p>
                  </a:txBody>
                  <a:tcPr/>
                </a:tc>
                <a:tc>
                  <a:txBody>
                    <a:bodyPr/>
                    <a:lstStyle/>
                    <a:p>
                      <a:pPr algn="ctr">
                        <a:lnSpc>
                          <a:spcPct val="115000"/>
                        </a:lnSpc>
                        <a:spcAft>
                          <a:spcPts val="0"/>
                        </a:spcAft>
                      </a:pPr>
                      <a:r>
                        <a:rPr lang="en-GB" sz="1400" b="1" dirty="0" smtClean="0">
                          <a:solidFill>
                            <a:schemeClr val="bg1"/>
                          </a:solidFill>
                          <a:effectLst/>
                          <a:latin typeface="+mn-lt"/>
                          <a:ea typeface="+mn-ea"/>
                          <a:cs typeface="+mn-cs"/>
                        </a:rPr>
                        <a:t>Average</a:t>
                      </a:r>
                      <a:r>
                        <a:rPr lang="en-GB" sz="1400" b="1" baseline="0" dirty="0" smtClean="0">
                          <a:solidFill>
                            <a:schemeClr val="bg1"/>
                          </a:solidFill>
                          <a:effectLst/>
                          <a:latin typeface="+mn-lt"/>
                          <a:ea typeface="+mn-ea"/>
                          <a:cs typeface="+mn-cs"/>
                        </a:rPr>
                        <a:t> capacity </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r>
                        <a:rPr lang="en-GB" sz="1400" dirty="0" smtClean="0">
                          <a:effectLst/>
                          <a:latin typeface="+mn-lt"/>
                          <a:ea typeface="+mn-ea"/>
                          <a:cs typeface="+mn-cs"/>
                        </a:rPr>
                        <a:t>70</a:t>
                      </a:r>
                      <a:r>
                        <a:rPr lang="en-GB" sz="1400" baseline="0" dirty="0" smtClean="0">
                          <a:effectLst/>
                          <a:latin typeface="+mn-lt"/>
                          <a:ea typeface="+mn-ea"/>
                          <a:cs typeface="+mn-cs"/>
                        </a:rPr>
                        <a:t> TEU/train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dirty="0" smtClean="0">
                          <a:effectLst/>
                        </a:rPr>
                        <a:t>2 TEU/lorry</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90500">
                <a:tc vMerge="1">
                  <a:txBody>
                    <a:bodyPr/>
                    <a:lstStyle/>
                    <a:p>
                      <a:endParaRPr lang="en-GB"/>
                    </a:p>
                  </a:txBody>
                  <a:tcPr/>
                </a:tc>
                <a:tc>
                  <a:txBody>
                    <a:bodyPr/>
                    <a:lstStyle/>
                    <a:p>
                      <a:pPr algn="ctr">
                        <a:lnSpc>
                          <a:spcPct val="115000"/>
                        </a:lnSpc>
                        <a:spcAft>
                          <a:spcPts val="0"/>
                        </a:spcAft>
                      </a:pPr>
                      <a:r>
                        <a:rPr lang="en-GB" sz="1400" b="1" dirty="0">
                          <a:solidFill>
                            <a:schemeClr val="bg1"/>
                          </a:solidFill>
                          <a:effectLst/>
                        </a:rPr>
                        <a:t>Distance (km)</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r>
                        <a:rPr lang="en-GB" sz="1400">
                          <a:effectLst/>
                        </a:rPr>
                        <a:t>307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dirty="0">
                          <a:effectLst/>
                        </a:rPr>
                        <a:t>245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90500">
                <a:tc vMerge="1">
                  <a:txBody>
                    <a:bodyPr/>
                    <a:lstStyle/>
                    <a:p>
                      <a:endParaRPr lang="en-GB"/>
                    </a:p>
                  </a:txBody>
                  <a:tcPr/>
                </a:tc>
                <a:tc>
                  <a:txBody>
                    <a:bodyPr/>
                    <a:lstStyle/>
                    <a:p>
                      <a:pPr algn="ctr">
                        <a:lnSpc>
                          <a:spcPct val="115000"/>
                        </a:lnSpc>
                        <a:spcAft>
                          <a:spcPts val="0"/>
                        </a:spcAft>
                      </a:pPr>
                      <a:r>
                        <a:rPr lang="en-GB" sz="1400" b="1" dirty="0">
                          <a:solidFill>
                            <a:schemeClr val="bg1"/>
                          </a:solidFill>
                          <a:effectLst/>
                        </a:rPr>
                        <a:t>Transport performance (tkm)</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r>
                        <a:rPr lang="en-GB" sz="1400" dirty="0" smtClean="0">
                          <a:effectLst/>
                        </a:rPr>
                        <a:t>231 441</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dirty="0" smtClean="0">
                          <a:effectLst/>
                        </a:rPr>
                        <a:t>209 327</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90500">
                <a:tc rowSpan="2">
                  <a:txBody>
                    <a:bodyPr/>
                    <a:lstStyle/>
                    <a:p>
                      <a:pPr algn="ctr">
                        <a:lnSpc>
                          <a:spcPct val="115000"/>
                        </a:lnSpc>
                        <a:spcAft>
                          <a:spcPts val="0"/>
                        </a:spcAft>
                      </a:pPr>
                      <a:r>
                        <a:rPr lang="en-GB" sz="1400" dirty="0">
                          <a:effectLst/>
                        </a:rPr>
                        <a:t>3. Transhipment in </a:t>
                      </a:r>
                      <a:r>
                        <a:rPr lang="en-GB" sz="1400" dirty="0" smtClean="0">
                          <a:effectLst/>
                        </a:rPr>
                        <a:t>Terminal </a:t>
                      </a:r>
                      <a:r>
                        <a:rPr lang="en-GB" sz="1400" dirty="0">
                          <a:effectLst/>
                        </a:rPr>
                        <a:t>Container Athus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b="1" dirty="0">
                          <a:solidFill>
                            <a:schemeClr val="bg1"/>
                          </a:solidFill>
                          <a:effectLst/>
                        </a:rPr>
                        <a:t>Electricity (</a:t>
                      </a:r>
                      <a:r>
                        <a:rPr lang="en-GB" sz="1400" b="1" dirty="0" smtClean="0">
                          <a:solidFill>
                            <a:schemeClr val="bg1"/>
                          </a:solidFill>
                          <a:effectLst/>
                        </a:rPr>
                        <a:t>kJ/TEU)</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gridSpan="2">
                  <a:txBody>
                    <a:bodyPr/>
                    <a:lstStyle/>
                    <a:p>
                      <a:pPr algn="ctr">
                        <a:lnSpc>
                          <a:spcPct val="115000"/>
                        </a:lnSpc>
                        <a:spcAft>
                          <a:spcPts val="0"/>
                        </a:spcAft>
                      </a:pPr>
                      <a:r>
                        <a:rPr lang="en-GB" sz="1400" dirty="0" smtClean="0">
                          <a:effectLst/>
                        </a:rPr>
                        <a:t>5 204</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r h="190500">
                <a:tc vMerge="1">
                  <a:txBody>
                    <a:bodyPr/>
                    <a:lstStyle/>
                    <a:p>
                      <a:endParaRPr lang="en-GB"/>
                    </a:p>
                  </a:txBody>
                  <a:tcPr/>
                </a:tc>
                <a:tc>
                  <a:txBody>
                    <a:bodyPr/>
                    <a:lstStyle/>
                    <a:p>
                      <a:pPr algn="ctr">
                        <a:lnSpc>
                          <a:spcPct val="115000"/>
                        </a:lnSpc>
                        <a:spcAft>
                          <a:spcPts val="0"/>
                        </a:spcAft>
                      </a:pPr>
                      <a:r>
                        <a:rPr lang="en-GB" sz="1400" b="1" dirty="0">
                          <a:solidFill>
                            <a:schemeClr val="bg1"/>
                          </a:solidFill>
                          <a:effectLst/>
                        </a:rPr>
                        <a:t>Diesel (</a:t>
                      </a:r>
                      <a:r>
                        <a:rPr lang="en-GB" sz="1400" b="1" dirty="0" smtClean="0">
                          <a:solidFill>
                            <a:schemeClr val="bg1"/>
                          </a:solidFill>
                          <a:effectLst/>
                        </a:rPr>
                        <a:t>MJ/TEU)</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gridSpan="2">
                  <a:txBody>
                    <a:bodyPr/>
                    <a:lstStyle/>
                    <a:p>
                      <a:pPr algn="ctr">
                        <a:lnSpc>
                          <a:spcPct val="115000"/>
                        </a:lnSpc>
                        <a:spcAft>
                          <a:spcPts val="0"/>
                        </a:spcAft>
                      </a:pPr>
                      <a:r>
                        <a:rPr lang="en-GB" sz="1400" dirty="0" smtClean="0">
                          <a:effectLst/>
                        </a:rPr>
                        <a:t>45.35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r h="190500">
                <a:tc rowSpan="4">
                  <a:txBody>
                    <a:bodyPr/>
                    <a:lstStyle/>
                    <a:p>
                      <a:pPr algn="ctr">
                        <a:lnSpc>
                          <a:spcPct val="115000"/>
                        </a:lnSpc>
                        <a:spcAft>
                          <a:spcPts val="0"/>
                        </a:spcAft>
                      </a:pPr>
                      <a:r>
                        <a:rPr lang="en-GB" sz="1400" dirty="0">
                          <a:effectLst/>
                        </a:rPr>
                        <a:t>4. </a:t>
                      </a:r>
                      <a:r>
                        <a:rPr lang="en-GB" sz="1400" dirty="0" smtClean="0">
                          <a:effectLst/>
                        </a:rPr>
                        <a:t>Post-haulage by road</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400" b="1" dirty="0">
                          <a:solidFill>
                            <a:schemeClr val="bg1"/>
                          </a:solidFill>
                          <a:effectLst/>
                        </a:rPr>
                        <a:t>Load </a:t>
                      </a:r>
                      <a:r>
                        <a:rPr lang="en-GB" sz="1400" b="1" dirty="0" smtClean="0">
                          <a:solidFill>
                            <a:schemeClr val="bg1"/>
                          </a:solidFill>
                          <a:effectLst/>
                        </a:rPr>
                        <a:t>factor²</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gridSpan="2">
                  <a:txBody>
                    <a:bodyPr/>
                    <a:lstStyle/>
                    <a:p>
                      <a:pPr algn="ctr">
                        <a:lnSpc>
                          <a:spcPct val="115000"/>
                        </a:lnSpc>
                        <a:spcAft>
                          <a:spcPts val="0"/>
                        </a:spcAft>
                      </a:pPr>
                      <a:r>
                        <a:rPr lang="en-GB" sz="1400">
                          <a:effectLst/>
                        </a:rPr>
                        <a:t>60%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r h="190500">
                <a:tc vMerge="1">
                  <a:txBody>
                    <a:bodyPr/>
                    <a:lstStyle/>
                    <a:p>
                      <a:endParaRPr lang="en-GB"/>
                    </a:p>
                  </a:txBody>
                  <a:tcPr/>
                </a:tc>
                <a:tc>
                  <a:txBody>
                    <a:bodyPr/>
                    <a:lstStyle/>
                    <a:p>
                      <a:pPr algn="ctr">
                        <a:lnSpc>
                          <a:spcPct val="115000"/>
                        </a:lnSpc>
                        <a:spcAft>
                          <a:spcPts val="0"/>
                        </a:spcAft>
                      </a:pPr>
                      <a:r>
                        <a:rPr lang="en-GB" sz="1400" b="1" dirty="0" smtClean="0">
                          <a:solidFill>
                            <a:schemeClr val="bg1"/>
                          </a:solidFill>
                          <a:effectLst/>
                          <a:latin typeface="+mn-lt"/>
                          <a:ea typeface="+mn-ea"/>
                          <a:cs typeface="+mn-cs"/>
                        </a:rPr>
                        <a:t>Average</a:t>
                      </a:r>
                      <a:r>
                        <a:rPr lang="en-GB" sz="1400" b="1" baseline="0" dirty="0" smtClean="0">
                          <a:solidFill>
                            <a:schemeClr val="bg1"/>
                          </a:solidFill>
                          <a:effectLst/>
                          <a:latin typeface="+mn-lt"/>
                          <a:ea typeface="+mn-ea"/>
                          <a:cs typeface="+mn-cs"/>
                        </a:rPr>
                        <a:t> capacity </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gridSpan="2">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400" dirty="0" smtClean="0">
                          <a:effectLst/>
                        </a:rPr>
                        <a:t>2 TEU/lorry</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r h="190500">
                <a:tc vMerge="1">
                  <a:txBody>
                    <a:bodyPr/>
                    <a:lstStyle/>
                    <a:p>
                      <a:endParaRPr lang="en-GB"/>
                    </a:p>
                  </a:txBody>
                  <a:tcPr/>
                </a:tc>
                <a:tc>
                  <a:txBody>
                    <a:bodyPr/>
                    <a:lstStyle/>
                    <a:p>
                      <a:pPr algn="ctr">
                        <a:lnSpc>
                          <a:spcPct val="115000"/>
                        </a:lnSpc>
                        <a:spcAft>
                          <a:spcPts val="0"/>
                        </a:spcAft>
                      </a:pPr>
                      <a:r>
                        <a:rPr lang="en-GB" sz="1400" b="1" dirty="0">
                          <a:solidFill>
                            <a:schemeClr val="bg1"/>
                          </a:solidFill>
                          <a:effectLst/>
                        </a:rPr>
                        <a:t>Distance (</a:t>
                      </a:r>
                      <a:r>
                        <a:rPr lang="en-GB" sz="1400" b="1" dirty="0" smtClean="0">
                          <a:solidFill>
                            <a:schemeClr val="bg1"/>
                          </a:solidFill>
                          <a:effectLst/>
                        </a:rPr>
                        <a:t>km)²</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gridSpan="2">
                  <a:txBody>
                    <a:bodyPr/>
                    <a:lstStyle/>
                    <a:p>
                      <a:pPr algn="ctr">
                        <a:lnSpc>
                          <a:spcPct val="115000"/>
                        </a:lnSpc>
                        <a:spcAft>
                          <a:spcPts val="0"/>
                        </a:spcAft>
                      </a:pPr>
                      <a:r>
                        <a:rPr lang="en-GB" sz="1400">
                          <a:effectLst/>
                        </a:rPr>
                        <a:t>50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r h="190500">
                <a:tc vMerge="1">
                  <a:txBody>
                    <a:bodyPr/>
                    <a:lstStyle/>
                    <a:p>
                      <a:endParaRPr lang="en-GB"/>
                    </a:p>
                  </a:txBody>
                  <a:tcPr/>
                </a:tc>
                <a:tc>
                  <a:txBody>
                    <a:bodyPr/>
                    <a:lstStyle/>
                    <a:p>
                      <a:pPr algn="ctr">
                        <a:lnSpc>
                          <a:spcPct val="115000"/>
                        </a:lnSpc>
                        <a:spcAft>
                          <a:spcPts val="0"/>
                        </a:spcAft>
                      </a:pPr>
                      <a:r>
                        <a:rPr lang="en-GB" sz="1400" b="1" dirty="0">
                          <a:solidFill>
                            <a:schemeClr val="bg1"/>
                          </a:solidFill>
                          <a:effectLst/>
                        </a:rPr>
                        <a:t>Transport performance (tkm)</a:t>
                      </a:r>
                      <a:endParaRPr lang="fr-F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gridSpan="2">
                  <a:txBody>
                    <a:bodyPr/>
                    <a:lstStyle/>
                    <a:p>
                      <a:pPr algn="ctr">
                        <a:lnSpc>
                          <a:spcPct val="115000"/>
                        </a:lnSpc>
                        <a:spcAft>
                          <a:spcPts val="0"/>
                        </a:spcAft>
                      </a:pPr>
                      <a:r>
                        <a:rPr lang="en-GB" sz="1400" dirty="0" smtClean="0">
                          <a:effectLst/>
                        </a:rPr>
                        <a:t>30 155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r>
            </a:tbl>
          </a:graphicData>
        </a:graphic>
      </p:graphicFrame>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80539"/>
          <a:stretch/>
        </p:blipFill>
        <p:spPr bwMode="auto">
          <a:xfrm>
            <a:off x="72455" y="-46871"/>
            <a:ext cx="1691233" cy="1288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0" y="2101806"/>
            <a:ext cx="467544" cy="476672"/>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ysClr val="windowText" lastClr="000000"/>
                </a:solidFill>
              </a:rPr>
              <a:t>3</a:t>
            </a:r>
            <a:endParaRPr lang="en-GB" dirty="0">
              <a:solidFill>
                <a:sysClr val="windowText" lastClr="000000"/>
              </a:solidFill>
            </a:endParaRPr>
          </a:p>
        </p:txBody>
      </p:sp>
      <p:sp>
        <p:nvSpPr>
          <p:cNvPr id="15" name="Rectangle 14"/>
          <p:cNvSpPr/>
          <p:nvPr/>
        </p:nvSpPr>
        <p:spPr>
          <a:xfrm>
            <a:off x="-10344" y="2581821"/>
            <a:ext cx="467544" cy="427617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sp>
        <p:nvSpPr>
          <p:cNvPr id="5" name="Titel 4"/>
          <p:cNvSpPr>
            <a:spLocks noGrp="1"/>
          </p:cNvSpPr>
          <p:nvPr>
            <p:ph type="title"/>
          </p:nvPr>
        </p:nvSpPr>
        <p:spPr>
          <a:xfrm>
            <a:off x="1979712" y="70391"/>
            <a:ext cx="6984776" cy="936105"/>
          </a:xfrm>
        </p:spPr>
        <p:txBody>
          <a:bodyPr>
            <a:noAutofit/>
          </a:bodyPr>
          <a:lstStyle/>
          <a:p>
            <a:r>
              <a:rPr lang="en-GB" sz="2800" b="1" dirty="0" smtClean="0"/>
              <a:t>LCA of intermodal freight transport in Belgium</a:t>
            </a:r>
            <a:endParaRPr lang="en-GB" sz="2000" i="1" dirty="0"/>
          </a:p>
        </p:txBody>
      </p:sp>
      <p:sp>
        <p:nvSpPr>
          <p:cNvPr id="6" name="Tijdelijke aanduiding voor dianummer 5"/>
          <p:cNvSpPr>
            <a:spLocks noGrp="1"/>
          </p:cNvSpPr>
          <p:nvPr>
            <p:ph type="sldNum" sz="quarter" idx="12"/>
          </p:nvPr>
        </p:nvSpPr>
        <p:spPr>
          <a:xfrm>
            <a:off x="-4356" y="6525344"/>
            <a:ext cx="461556" cy="257295"/>
          </a:xfrm>
        </p:spPr>
        <p:txBody>
          <a:bodyPr/>
          <a:lstStyle/>
          <a:p>
            <a:pPr algn="ctr"/>
            <a:fld id="{3B032377-C103-4EFE-98C1-80A6E5A7472A}" type="slidenum">
              <a:rPr lang="en-GB" smtClean="0"/>
              <a:pPr algn="ctr"/>
              <a:t>11</a:t>
            </a:fld>
            <a:endParaRPr lang="en-GB" dirty="0"/>
          </a:p>
        </p:txBody>
      </p:sp>
      <p:sp>
        <p:nvSpPr>
          <p:cNvPr id="11" name="Rectangle 10"/>
          <p:cNvSpPr/>
          <p:nvPr/>
        </p:nvSpPr>
        <p:spPr>
          <a:xfrm>
            <a:off x="-10344" y="1628800"/>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sp>
        <p:nvSpPr>
          <p:cNvPr id="12" name="Rectangle 11"/>
          <p:cNvSpPr/>
          <p:nvPr/>
        </p:nvSpPr>
        <p:spPr>
          <a:xfrm>
            <a:off x="-10344" y="1152128"/>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cxnSp>
        <p:nvCxnSpPr>
          <p:cNvPr id="43" name="Straight Arrow Connector 42"/>
          <p:cNvCxnSpPr/>
          <p:nvPr/>
        </p:nvCxnSpPr>
        <p:spPr>
          <a:xfrm>
            <a:off x="796188" y="2064717"/>
            <a:ext cx="918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p:cNvCxnSpPr/>
          <p:nvPr/>
        </p:nvCxnSpPr>
        <p:spPr>
          <a:xfrm>
            <a:off x="4018711" y="2064534"/>
            <a:ext cx="1917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a:off x="7097231" y="2066750"/>
            <a:ext cx="918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a:off x="7391051" y="1357324"/>
            <a:ext cx="0" cy="1440000"/>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Arrow Connector 46"/>
          <p:cNvCxnSpPr/>
          <p:nvPr/>
        </p:nvCxnSpPr>
        <p:spPr>
          <a:xfrm>
            <a:off x="7390601" y="1352211"/>
            <a:ext cx="621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a:off x="7390601" y="2803935"/>
            <a:ext cx="621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49" name="Picture 4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04744" y="1475211"/>
            <a:ext cx="592620" cy="592620"/>
          </a:xfrm>
          <a:prstGeom prst="rect">
            <a:avLst/>
          </a:prstGeom>
        </p:spPr>
      </p:pic>
      <p:pic>
        <p:nvPicPr>
          <p:cNvPr id="50" name="Picture 4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05305" y="2215971"/>
            <a:ext cx="592620" cy="592620"/>
          </a:xfrm>
          <a:prstGeom prst="rect">
            <a:avLst/>
          </a:prstGeom>
        </p:spPr>
      </p:pic>
      <p:sp>
        <p:nvSpPr>
          <p:cNvPr id="51" name="TextBox 50"/>
          <p:cNvSpPr txBox="1"/>
          <p:nvPr/>
        </p:nvSpPr>
        <p:spPr>
          <a:xfrm>
            <a:off x="2829001" y="2335189"/>
            <a:ext cx="1282511" cy="461665"/>
          </a:xfrm>
          <a:prstGeom prst="rect">
            <a:avLst/>
          </a:prstGeom>
          <a:noFill/>
        </p:spPr>
        <p:txBody>
          <a:bodyPr wrap="square" rtlCol="0">
            <a:spAutoFit/>
          </a:bodyPr>
          <a:lstStyle/>
          <a:p>
            <a:pPr algn="ctr"/>
            <a:r>
              <a:rPr lang="en-GB" sz="1200" dirty="0" smtClean="0"/>
              <a:t>Intermodal terminal</a:t>
            </a:r>
            <a:endParaRPr lang="en-GB" sz="1200" dirty="0"/>
          </a:p>
        </p:txBody>
      </p:sp>
      <p:sp>
        <p:nvSpPr>
          <p:cNvPr id="52" name="TextBox 51"/>
          <p:cNvSpPr txBox="1"/>
          <p:nvPr/>
        </p:nvSpPr>
        <p:spPr>
          <a:xfrm>
            <a:off x="4274985" y="2074512"/>
            <a:ext cx="1404460" cy="461665"/>
          </a:xfrm>
          <a:prstGeom prst="rect">
            <a:avLst/>
          </a:prstGeom>
          <a:noFill/>
        </p:spPr>
        <p:txBody>
          <a:bodyPr wrap="square" rtlCol="0">
            <a:spAutoFit/>
          </a:bodyPr>
          <a:lstStyle/>
          <a:p>
            <a:pPr algn="ctr"/>
            <a:r>
              <a:rPr lang="en-GB" sz="1200" dirty="0"/>
              <a:t>Main haulage by </a:t>
            </a:r>
            <a:r>
              <a:rPr lang="en-GB" sz="1200" dirty="0" smtClean="0"/>
              <a:t>rail or road</a:t>
            </a:r>
            <a:endParaRPr lang="en-GB" sz="1200" dirty="0"/>
          </a:p>
        </p:txBody>
      </p:sp>
      <p:sp>
        <p:nvSpPr>
          <p:cNvPr id="53" name="TextBox 52"/>
          <p:cNvSpPr txBox="1"/>
          <p:nvPr/>
        </p:nvSpPr>
        <p:spPr>
          <a:xfrm>
            <a:off x="7302501" y="2850006"/>
            <a:ext cx="1595781" cy="276999"/>
          </a:xfrm>
          <a:prstGeom prst="rect">
            <a:avLst/>
          </a:prstGeom>
          <a:noFill/>
        </p:spPr>
        <p:txBody>
          <a:bodyPr wrap="square" rtlCol="0">
            <a:spAutoFit/>
          </a:bodyPr>
          <a:lstStyle/>
          <a:p>
            <a:pPr algn="ctr"/>
            <a:r>
              <a:rPr lang="en-GB" sz="1200" dirty="0"/>
              <a:t>Post-haulage by </a:t>
            </a:r>
            <a:r>
              <a:rPr lang="en-GB" sz="1200" dirty="0" smtClean="0"/>
              <a:t>road</a:t>
            </a:r>
            <a:endParaRPr lang="en-GB" sz="1200" dirty="0"/>
          </a:p>
        </p:txBody>
      </p:sp>
      <p:sp>
        <p:nvSpPr>
          <p:cNvPr id="54" name="Rectangle 53"/>
          <p:cNvSpPr/>
          <p:nvPr/>
        </p:nvSpPr>
        <p:spPr>
          <a:xfrm>
            <a:off x="2870354" y="1700799"/>
            <a:ext cx="1151219" cy="63439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sz="1350"/>
          </a:p>
        </p:txBody>
      </p:sp>
      <p:pic>
        <p:nvPicPr>
          <p:cNvPr id="55" name="Picture 5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67388" y="1783857"/>
            <a:ext cx="481057" cy="481057"/>
          </a:xfrm>
          <a:prstGeom prst="rect">
            <a:avLst/>
          </a:prstGeom>
        </p:spPr>
      </p:pic>
      <p:pic>
        <p:nvPicPr>
          <p:cNvPr id="56" name="Picture 5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37298" y="1782072"/>
            <a:ext cx="473023" cy="473023"/>
          </a:xfrm>
          <a:prstGeom prst="rect">
            <a:avLst/>
          </a:prstGeom>
        </p:spPr>
      </p:pic>
      <p:sp>
        <p:nvSpPr>
          <p:cNvPr id="57" name="Rectangle 56"/>
          <p:cNvSpPr/>
          <p:nvPr/>
        </p:nvSpPr>
        <p:spPr>
          <a:xfrm>
            <a:off x="5937395" y="1700799"/>
            <a:ext cx="1151219" cy="63439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sz="1350"/>
          </a:p>
        </p:txBody>
      </p:sp>
      <p:pic>
        <p:nvPicPr>
          <p:cNvPr id="58" name="Picture 57"/>
          <p:cNvPicPr>
            <a:picLocks noChangeAspect="1"/>
          </p:cNvPicPr>
          <p:nvPr/>
        </p:nvPicPr>
        <p:blipFill rotWithShape="1">
          <a:blip r:embed="rId7" cstate="print">
            <a:extLst>
              <a:ext uri="{28A0092B-C50C-407E-A947-70E740481C1C}">
                <a14:useLocalDpi xmlns:a14="http://schemas.microsoft.com/office/drawing/2010/main" val="0"/>
              </a:ext>
            </a:extLst>
          </a:blip>
          <a:srcRect t="17128" b="18642"/>
          <a:stretch/>
        </p:blipFill>
        <p:spPr>
          <a:xfrm>
            <a:off x="852740" y="1511212"/>
            <a:ext cx="804898" cy="516988"/>
          </a:xfrm>
          <a:prstGeom prst="rect">
            <a:avLst/>
          </a:prstGeom>
        </p:spPr>
      </p:pic>
      <p:pic>
        <p:nvPicPr>
          <p:cNvPr id="59" name="Picture 5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787631" y="1757112"/>
            <a:ext cx="550934" cy="550934"/>
          </a:xfrm>
          <a:prstGeom prst="rect">
            <a:avLst/>
          </a:prstGeom>
        </p:spPr>
      </p:pic>
      <p:sp>
        <p:nvSpPr>
          <p:cNvPr id="60" name="TextBox 59"/>
          <p:cNvSpPr txBox="1"/>
          <p:nvPr/>
        </p:nvSpPr>
        <p:spPr>
          <a:xfrm>
            <a:off x="5868981" y="2302936"/>
            <a:ext cx="1282511" cy="461665"/>
          </a:xfrm>
          <a:prstGeom prst="rect">
            <a:avLst/>
          </a:prstGeom>
          <a:noFill/>
        </p:spPr>
        <p:txBody>
          <a:bodyPr wrap="square" rtlCol="0">
            <a:spAutoFit/>
          </a:bodyPr>
          <a:lstStyle/>
          <a:p>
            <a:pPr algn="ctr"/>
            <a:r>
              <a:rPr lang="en-GB" sz="1200" dirty="0" smtClean="0"/>
              <a:t>Terminal Container Athus</a:t>
            </a:r>
            <a:endParaRPr lang="en-GB" sz="1200" dirty="0"/>
          </a:p>
        </p:txBody>
      </p:sp>
      <p:pic>
        <p:nvPicPr>
          <p:cNvPr id="62" name="Picture 61"/>
          <p:cNvPicPr>
            <a:picLocks noChangeAspect="1"/>
          </p:cNvPicPr>
          <p:nvPr/>
        </p:nvPicPr>
        <p:blipFill rotWithShape="1">
          <a:blip r:embed="rId9">
            <a:extLst>
              <a:ext uri="{28A0092B-C50C-407E-A947-70E740481C1C}">
                <a14:useLocalDpi xmlns:a14="http://schemas.microsoft.com/office/drawing/2010/main" val="0"/>
              </a:ext>
            </a:extLst>
          </a:blip>
          <a:srcRect l="16197" r="17129"/>
          <a:stretch/>
        </p:blipFill>
        <p:spPr>
          <a:xfrm>
            <a:off x="4370990" y="1501074"/>
            <a:ext cx="360038" cy="540000"/>
          </a:xfrm>
          <a:prstGeom prst="rect">
            <a:avLst/>
          </a:prstGeom>
        </p:spPr>
      </p:pic>
      <p:sp>
        <p:nvSpPr>
          <p:cNvPr id="63" name="TextBox 62"/>
          <p:cNvSpPr txBox="1"/>
          <p:nvPr/>
        </p:nvSpPr>
        <p:spPr>
          <a:xfrm>
            <a:off x="1334663" y="2331126"/>
            <a:ext cx="1538300" cy="276999"/>
          </a:xfrm>
          <a:prstGeom prst="rect">
            <a:avLst/>
          </a:prstGeom>
          <a:noFill/>
        </p:spPr>
        <p:txBody>
          <a:bodyPr wrap="square" rtlCol="0">
            <a:spAutoFit/>
          </a:bodyPr>
          <a:lstStyle/>
          <a:p>
            <a:pPr algn="ctr"/>
            <a:r>
              <a:rPr lang="en-GB" sz="1200" dirty="0"/>
              <a:t>Port of </a:t>
            </a:r>
            <a:r>
              <a:rPr lang="en-GB" sz="1200" dirty="0" smtClean="0"/>
              <a:t>Antwerp</a:t>
            </a:r>
            <a:endParaRPr lang="en-GB" sz="1200" dirty="0"/>
          </a:p>
        </p:txBody>
      </p:sp>
      <p:cxnSp>
        <p:nvCxnSpPr>
          <p:cNvPr id="64" name="Straight Arrow Connector 63"/>
          <p:cNvCxnSpPr/>
          <p:nvPr/>
        </p:nvCxnSpPr>
        <p:spPr>
          <a:xfrm>
            <a:off x="2406089" y="2063021"/>
            <a:ext cx="405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65" name="Picture 64"/>
          <p:cNvPicPr>
            <a:picLocks noChangeAspect="1"/>
          </p:cNvPicPr>
          <p:nvPr/>
        </p:nvPicPr>
        <p:blipFill rotWithShape="1">
          <a:blip r:embed="rId10">
            <a:extLst>
              <a:ext uri="{28A0092B-C50C-407E-A947-70E740481C1C}">
                <a14:useLocalDpi xmlns:a14="http://schemas.microsoft.com/office/drawing/2010/main" val="0"/>
              </a:ext>
            </a:extLst>
          </a:blip>
          <a:srcRect t="24028" b="23221"/>
          <a:stretch/>
        </p:blipFill>
        <p:spPr>
          <a:xfrm>
            <a:off x="7431409" y="2515935"/>
            <a:ext cx="545965" cy="288000"/>
          </a:xfrm>
          <a:prstGeom prst="rect">
            <a:avLst/>
          </a:prstGeom>
        </p:spPr>
      </p:pic>
      <p:pic>
        <p:nvPicPr>
          <p:cNvPr id="66" name="Picture 65"/>
          <p:cNvPicPr>
            <a:picLocks noChangeAspect="1"/>
          </p:cNvPicPr>
          <p:nvPr/>
        </p:nvPicPr>
        <p:blipFill rotWithShape="1">
          <a:blip r:embed="rId10">
            <a:extLst>
              <a:ext uri="{28A0092B-C50C-407E-A947-70E740481C1C}">
                <a14:useLocalDpi xmlns:a14="http://schemas.microsoft.com/office/drawing/2010/main" val="0"/>
              </a:ext>
            </a:extLst>
          </a:blip>
          <a:srcRect t="24028" b="23221"/>
          <a:stretch/>
        </p:blipFill>
        <p:spPr>
          <a:xfrm>
            <a:off x="7425881" y="1780516"/>
            <a:ext cx="545965" cy="288000"/>
          </a:xfrm>
          <a:prstGeom prst="rect">
            <a:avLst/>
          </a:prstGeom>
        </p:spPr>
      </p:pic>
      <p:pic>
        <p:nvPicPr>
          <p:cNvPr id="67" name="Picture 66"/>
          <p:cNvPicPr>
            <a:picLocks noChangeAspect="1"/>
          </p:cNvPicPr>
          <p:nvPr/>
        </p:nvPicPr>
        <p:blipFill rotWithShape="1">
          <a:blip r:embed="rId10">
            <a:extLst>
              <a:ext uri="{28A0092B-C50C-407E-A947-70E740481C1C}">
                <a14:useLocalDpi xmlns:a14="http://schemas.microsoft.com/office/drawing/2010/main" val="0"/>
              </a:ext>
            </a:extLst>
          </a:blip>
          <a:srcRect t="24028" b="23221"/>
          <a:stretch/>
        </p:blipFill>
        <p:spPr>
          <a:xfrm>
            <a:off x="7425881" y="1053111"/>
            <a:ext cx="545965" cy="288000"/>
          </a:xfrm>
          <a:prstGeom prst="rect">
            <a:avLst/>
          </a:prstGeom>
        </p:spPr>
      </p:pic>
      <p:pic>
        <p:nvPicPr>
          <p:cNvPr id="68" name="Picture 6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flipH="1">
            <a:off x="2945720" y="1760914"/>
            <a:ext cx="504000" cy="504000"/>
          </a:xfrm>
          <a:prstGeom prst="rect">
            <a:avLst/>
          </a:prstGeom>
        </p:spPr>
      </p:pic>
      <p:pic>
        <p:nvPicPr>
          <p:cNvPr id="69" name="Picture 68"/>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476368" y="1827126"/>
            <a:ext cx="504000" cy="504000"/>
          </a:xfrm>
          <a:prstGeom prst="rect">
            <a:avLst/>
          </a:prstGeom>
        </p:spPr>
      </p:pic>
      <p:pic>
        <p:nvPicPr>
          <p:cNvPr id="70" name="Picture 6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00392" y="764704"/>
            <a:ext cx="592620" cy="592620"/>
          </a:xfrm>
          <a:prstGeom prst="rect">
            <a:avLst/>
          </a:prstGeom>
        </p:spPr>
      </p:pic>
      <p:sp>
        <p:nvSpPr>
          <p:cNvPr id="72" name="TextBox 71"/>
          <p:cNvSpPr txBox="1"/>
          <p:nvPr/>
        </p:nvSpPr>
        <p:spPr>
          <a:xfrm>
            <a:off x="852740" y="6608385"/>
            <a:ext cx="7438085" cy="276999"/>
          </a:xfrm>
          <a:prstGeom prst="rect">
            <a:avLst/>
          </a:prstGeom>
          <a:noFill/>
        </p:spPr>
        <p:txBody>
          <a:bodyPr wrap="square" rtlCol="0">
            <a:spAutoFit/>
          </a:bodyPr>
          <a:lstStyle/>
          <a:p>
            <a:r>
              <a:rPr lang="en-US" sz="1200" baseline="30000" dirty="0" smtClean="0">
                <a:solidFill>
                  <a:schemeClr val="accent1"/>
                </a:solidFill>
              </a:rPr>
              <a:t>1</a:t>
            </a:r>
            <a:r>
              <a:rPr lang="en-US" sz="1200" dirty="0" smtClean="0">
                <a:solidFill>
                  <a:schemeClr val="accent1"/>
                </a:solidFill>
              </a:rPr>
              <a:t>Messagie et al. (2014); </a:t>
            </a:r>
            <a:r>
              <a:rPr lang="en-US" sz="1200" baseline="30000" dirty="0" smtClean="0">
                <a:solidFill>
                  <a:schemeClr val="accent1"/>
                </a:solidFill>
              </a:rPr>
              <a:t>2</a:t>
            </a:r>
            <a:r>
              <a:rPr lang="en-US" sz="1200" dirty="0" smtClean="0">
                <a:solidFill>
                  <a:schemeClr val="accent1"/>
                </a:solidFill>
              </a:rPr>
              <a:t>Janic (2008)</a:t>
            </a:r>
            <a:endParaRPr lang="en-US" sz="1200" dirty="0">
              <a:solidFill>
                <a:schemeClr val="accent1"/>
              </a:solidFill>
            </a:endParaRPr>
          </a:p>
        </p:txBody>
      </p:sp>
      <p:pic>
        <p:nvPicPr>
          <p:cNvPr id="73" name="Picture 72"/>
          <p:cNvPicPr>
            <a:picLocks noChangeAspect="1"/>
          </p:cNvPicPr>
          <p:nvPr/>
        </p:nvPicPr>
        <p:blipFill rotWithShape="1">
          <a:blip r:embed="rId10">
            <a:extLst>
              <a:ext uri="{28A0092B-C50C-407E-A947-70E740481C1C}">
                <a14:useLocalDpi xmlns:a14="http://schemas.microsoft.com/office/drawing/2010/main" val="0"/>
              </a:ext>
            </a:extLst>
          </a:blip>
          <a:srcRect t="24028" b="23221"/>
          <a:stretch/>
        </p:blipFill>
        <p:spPr>
          <a:xfrm>
            <a:off x="4806931" y="1613578"/>
            <a:ext cx="832422" cy="439108"/>
          </a:xfrm>
          <a:prstGeom prst="rect">
            <a:avLst/>
          </a:prstGeom>
        </p:spPr>
      </p:pic>
    </p:spTree>
    <p:extLst>
      <p:ext uri="{BB962C8B-B14F-4D97-AF65-F5344CB8AC3E}">
        <p14:creationId xmlns:p14="http://schemas.microsoft.com/office/powerpoint/2010/main" val="1442860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57200" y="5798237"/>
            <a:ext cx="8686800" cy="1059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80539"/>
          <a:stretch/>
        </p:blipFill>
        <p:spPr bwMode="auto">
          <a:xfrm>
            <a:off x="72455" y="-46871"/>
            <a:ext cx="1691233" cy="1288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10344" y="2581821"/>
            <a:ext cx="467544" cy="427617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sp>
        <p:nvSpPr>
          <p:cNvPr id="5" name="Titel 4"/>
          <p:cNvSpPr>
            <a:spLocks noGrp="1"/>
          </p:cNvSpPr>
          <p:nvPr>
            <p:ph type="title"/>
          </p:nvPr>
        </p:nvSpPr>
        <p:spPr>
          <a:xfrm>
            <a:off x="1979712" y="70391"/>
            <a:ext cx="6984776" cy="936105"/>
          </a:xfrm>
        </p:spPr>
        <p:txBody>
          <a:bodyPr>
            <a:noAutofit/>
          </a:bodyPr>
          <a:lstStyle/>
          <a:p>
            <a:r>
              <a:rPr lang="en-US" sz="2800" b="1" dirty="0"/>
              <a:t>LCIA of intermodal </a:t>
            </a:r>
            <a:r>
              <a:rPr lang="en-US" sz="2800" b="1" dirty="0" smtClean="0"/>
              <a:t>route Port </a:t>
            </a:r>
            <a:r>
              <a:rPr lang="en-US" sz="2800" b="1" dirty="0"/>
              <a:t>of </a:t>
            </a:r>
            <a:r>
              <a:rPr lang="en-US" sz="2800" b="1" dirty="0" smtClean="0"/>
              <a:t>Antwerp - TCA</a:t>
            </a:r>
            <a:endParaRPr lang="en-US" sz="2800" b="1" dirty="0"/>
          </a:p>
        </p:txBody>
      </p:sp>
      <p:sp>
        <p:nvSpPr>
          <p:cNvPr id="6" name="Tijdelijke aanduiding voor dianummer 5"/>
          <p:cNvSpPr>
            <a:spLocks noGrp="1"/>
          </p:cNvSpPr>
          <p:nvPr>
            <p:ph type="sldNum" sz="quarter" idx="12"/>
          </p:nvPr>
        </p:nvSpPr>
        <p:spPr>
          <a:xfrm>
            <a:off x="-4356" y="6525344"/>
            <a:ext cx="461556" cy="257295"/>
          </a:xfrm>
        </p:spPr>
        <p:txBody>
          <a:bodyPr/>
          <a:lstStyle/>
          <a:p>
            <a:pPr algn="ctr"/>
            <a:fld id="{3B032377-C103-4EFE-98C1-80A6E5A7472A}" type="slidenum">
              <a:rPr lang="en-GB" smtClean="0"/>
              <a:pPr algn="ctr"/>
              <a:t>12</a:t>
            </a:fld>
            <a:endParaRPr lang="en-GB" dirty="0"/>
          </a:p>
        </p:txBody>
      </p:sp>
      <p:sp>
        <p:nvSpPr>
          <p:cNvPr id="12" name="Rectangle 11"/>
          <p:cNvSpPr/>
          <p:nvPr/>
        </p:nvSpPr>
        <p:spPr>
          <a:xfrm>
            <a:off x="-10344" y="1152128"/>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graphicFrame>
        <p:nvGraphicFramePr>
          <p:cNvPr id="10" name="Chart 9"/>
          <p:cNvGraphicFramePr>
            <a:graphicFrameLocks/>
          </p:cNvGraphicFramePr>
          <p:nvPr>
            <p:extLst>
              <p:ext uri="{D42A27DB-BD31-4B8C-83A1-F6EECF244321}">
                <p14:modId xmlns:p14="http://schemas.microsoft.com/office/powerpoint/2010/main" val="4255413630"/>
              </p:ext>
            </p:extLst>
          </p:nvPr>
        </p:nvGraphicFramePr>
        <p:xfrm>
          <a:off x="550343" y="1135855"/>
          <a:ext cx="8438506" cy="4978119"/>
        </p:xfrm>
        <a:graphic>
          <a:graphicData uri="http://schemas.openxmlformats.org/drawingml/2006/chart">
            <c:chart xmlns:c="http://schemas.openxmlformats.org/drawingml/2006/chart" xmlns:r="http://schemas.openxmlformats.org/officeDocument/2006/relationships" r:id="rId4"/>
          </a:graphicData>
        </a:graphic>
      </p:graphicFrame>
      <p:sp>
        <p:nvSpPr>
          <p:cNvPr id="17" name="Rectangle 16"/>
          <p:cNvSpPr/>
          <p:nvPr/>
        </p:nvSpPr>
        <p:spPr>
          <a:xfrm>
            <a:off x="0" y="2101806"/>
            <a:ext cx="467544" cy="476672"/>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ysClr val="windowText" lastClr="000000"/>
                </a:solidFill>
              </a:rPr>
              <a:t>3</a:t>
            </a:r>
            <a:endParaRPr lang="en-GB" dirty="0">
              <a:solidFill>
                <a:sysClr val="windowText" lastClr="000000"/>
              </a:solidFill>
            </a:endParaRPr>
          </a:p>
        </p:txBody>
      </p:sp>
      <p:sp>
        <p:nvSpPr>
          <p:cNvPr id="18" name="Rectangle 17"/>
          <p:cNvSpPr/>
          <p:nvPr/>
        </p:nvSpPr>
        <p:spPr>
          <a:xfrm>
            <a:off x="-10344" y="1628800"/>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sp>
        <p:nvSpPr>
          <p:cNvPr id="19" name="Up Arrow Callout 18"/>
          <p:cNvSpPr/>
          <p:nvPr/>
        </p:nvSpPr>
        <p:spPr>
          <a:xfrm>
            <a:off x="1182661" y="6215324"/>
            <a:ext cx="2124000" cy="465966"/>
          </a:xfrm>
          <a:prstGeom prst="upArrowCallou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Max. in </a:t>
            </a:r>
            <a:r>
              <a:rPr lang="en-GB" dirty="0"/>
              <a:t>4</a:t>
            </a:r>
            <a:r>
              <a:rPr lang="en-GB" dirty="0" smtClean="0"/>
              <a:t> indicators</a:t>
            </a:r>
            <a:endParaRPr lang="en-GB" dirty="0"/>
          </a:p>
        </p:txBody>
      </p:sp>
      <p:sp>
        <p:nvSpPr>
          <p:cNvPr id="20" name="Up Arrow Callout 19"/>
          <p:cNvSpPr/>
          <p:nvPr/>
        </p:nvSpPr>
        <p:spPr>
          <a:xfrm>
            <a:off x="3445077" y="6215324"/>
            <a:ext cx="2124000" cy="465966"/>
          </a:xfrm>
          <a:prstGeom prst="upArrowCallou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Max. in </a:t>
            </a:r>
            <a:r>
              <a:rPr lang="en-GB" dirty="0"/>
              <a:t>4</a:t>
            </a:r>
            <a:r>
              <a:rPr lang="en-GB" dirty="0" smtClean="0"/>
              <a:t> indicators</a:t>
            </a:r>
            <a:endParaRPr lang="en-GB" dirty="0"/>
          </a:p>
        </p:txBody>
      </p:sp>
      <p:sp>
        <p:nvSpPr>
          <p:cNvPr id="21" name="Up Arrow Callout 20"/>
          <p:cNvSpPr/>
          <p:nvPr/>
        </p:nvSpPr>
        <p:spPr>
          <a:xfrm>
            <a:off x="5707493" y="6207258"/>
            <a:ext cx="2124000" cy="465966"/>
          </a:xfrm>
          <a:prstGeom prst="upArrowCallo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Max. in 6 indicators</a:t>
            </a:r>
            <a:endParaRPr lang="en-GB" dirty="0"/>
          </a:p>
        </p:txBody>
      </p:sp>
      <p:sp>
        <p:nvSpPr>
          <p:cNvPr id="14" name="Rectangle 13"/>
          <p:cNvSpPr/>
          <p:nvPr/>
        </p:nvSpPr>
        <p:spPr>
          <a:xfrm>
            <a:off x="1685819" y="1176304"/>
            <a:ext cx="1040069" cy="2881246"/>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6694706" y="1161441"/>
            <a:ext cx="2104936" cy="2882205"/>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rot="2854390">
            <a:off x="7666559" y="3753599"/>
            <a:ext cx="327558" cy="2257287"/>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rot="2854390">
            <a:off x="1685799" y="3718873"/>
            <a:ext cx="214216" cy="2293366"/>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rot="2854390">
            <a:off x="1409763" y="3965652"/>
            <a:ext cx="308755" cy="1088179"/>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rot="2854390">
            <a:off x="6659412" y="3810766"/>
            <a:ext cx="324837" cy="1955460"/>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1168955" y="1225396"/>
            <a:ext cx="439467" cy="280158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2803285" y="1242065"/>
            <a:ext cx="3845929" cy="278665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p:cNvSpPr/>
          <p:nvPr/>
        </p:nvSpPr>
        <p:spPr>
          <a:xfrm rot="2854390">
            <a:off x="7693218" y="4049245"/>
            <a:ext cx="324837" cy="730436"/>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rot="2854390">
            <a:off x="6140958" y="3842053"/>
            <a:ext cx="324837" cy="1955460"/>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60714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2" grpId="0" animBg="1"/>
      <p:bldP spid="24" grpId="0" animBg="1"/>
      <p:bldP spid="25" grpId="0" animBg="1"/>
      <p:bldP spid="26" grpId="0" animBg="1"/>
      <p:bldP spid="27" grpId="0" animBg="1"/>
      <p:bldP spid="28" grpId="0" animBg="1"/>
      <p:bldP spid="30" grpId="0" animBg="1"/>
      <p:bldP spid="31"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57200" y="5798237"/>
            <a:ext cx="8686800" cy="1059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80539"/>
          <a:stretch/>
        </p:blipFill>
        <p:spPr bwMode="auto">
          <a:xfrm>
            <a:off x="72455" y="-46871"/>
            <a:ext cx="1691233" cy="1288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0" y="2101806"/>
            <a:ext cx="467544" cy="476672"/>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ysClr val="windowText" lastClr="000000"/>
                </a:solidFill>
              </a:rPr>
              <a:t>3</a:t>
            </a:r>
            <a:endParaRPr lang="en-GB" dirty="0">
              <a:solidFill>
                <a:sysClr val="windowText" lastClr="000000"/>
              </a:solidFill>
            </a:endParaRPr>
          </a:p>
        </p:txBody>
      </p:sp>
      <p:sp>
        <p:nvSpPr>
          <p:cNvPr id="15" name="Rectangle 14"/>
          <p:cNvSpPr/>
          <p:nvPr/>
        </p:nvSpPr>
        <p:spPr>
          <a:xfrm>
            <a:off x="-10344" y="2581821"/>
            <a:ext cx="467544" cy="427617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sp>
        <p:nvSpPr>
          <p:cNvPr id="5" name="Titel 4"/>
          <p:cNvSpPr>
            <a:spLocks noGrp="1"/>
          </p:cNvSpPr>
          <p:nvPr>
            <p:ph type="title"/>
          </p:nvPr>
        </p:nvSpPr>
        <p:spPr>
          <a:xfrm>
            <a:off x="1979712" y="70391"/>
            <a:ext cx="6984776" cy="936105"/>
          </a:xfrm>
        </p:spPr>
        <p:txBody>
          <a:bodyPr>
            <a:normAutofit/>
          </a:bodyPr>
          <a:lstStyle/>
          <a:p>
            <a:r>
              <a:rPr lang="en-GB" sz="4400" b="1" dirty="0" smtClean="0"/>
              <a:t>Conclusion</a:t>
            </a:r>
            <a:endParaRPr lang="en-GB" sz="3200" i="1" dirty="0"/>
          </a:p>
        </p:txBody>
      </p:sp>
      <p:sp>
        <p:nvSpPr>
          <p:cNvPr id="17" name="Tijdelijke aanduiding voor inhoud 6"/>
          <p:cNvSpPr>
            <a:spLocks noGrp="1"/>
          </p:cNvSpPr>
          <p:nvPr>
            <p:ph idx="1"/>
          </p:nvPr>
        </p:nvSpPr>
        <p:spPr>
          <a:xfrm>
            <a:off x="597172" y="1196752"/>
            <a:ext cx="8367316" cy="864916"/>
          </a:xfrm>
        </p:spPr>
        <p:txBody>
          <a:bodyPr/>
          <a:lstStyle/>
          <a:p>
            <a:pPr marL="457200" indent="-457200">
              <a:buFont typeface="Arial" panose="020B0604020202020204" pitchFamily="34" charset="0"/>
              <a:buChar char="•"/>
            </a:pPr>
            <a:r>
              <a:rPr lang="en-GB" sz="2000" u="sng" dirty="0" smtClean="0"/>
              <a:t>Intermodal electric rail freight transport </a:t>
            </a:r>
            <a:r>
              <a:rPr lang="en-GB" sz="2000" dirty="0" smtClean="0"/>
              <a:t>represents an opportunity to attain a more environmentally and energy-efficient transport system</a:t>
            </a:r>
          </a:p>
        </p:txBody>
      </p:sp>
      <p:sp>
        <p:nvSpPr>
          <p:cNvPr id="6" name="Tijdelijke aanduiding voor dianummer 5"/>
          <p:cNvSpPr>
            <a:spLocks noGrp="1"/>
          </p:cNvSpPr>
          <p:nvPr>
            <p:ph type="sldNum" sz="quarter" idx="12"/>
          </p:nvPr>
        </p:nvSpPr>
        <p:spPr>
          <a:xfrm>
            <a:off x="-4356" y="6525344"/>
            <a:ext cx="461556" cy="257295"/>
          </a:xfrm>
        </p:spPr>
        <p:txBody>
          <a:bodyPr/>
          <a:lstStyle/>
          <a:p>
            <a:pPr algn="ctr"/>
            <a:fld id="{3B032377-C103-4EFE-98C1-80A6E5A7472A}" type="slidenum">
              <a:rPr lang="en-GB" smtClean="0"/>
              <a:pPr algn="ctr"/>
              <a:t>13</a:t>
            </a:fld>
            <a:endParaRPr lang="en-GB" dirty="0"/>
          </a:p>
        </p:txBody>
      </p:sp>
      <p:sp>
        <p:nvSpPr>
          <p:cNvPr id="11" name="Rectangle 10"/>
          <p:cNvSpPr/>
          <p:nvPr/>
        </p:nvSpPr>
        <p:spPr>
          <a:xfrm>
            <a:off x="-10344" y="1628800"/>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sp>
        <p:nvSpPr>
          <p:cNvPr id="12" name="Rectangle 11"/>
          <p:cNvSpPr/>
          <p:nvPr/>
        </p:nvSpPr>
        <p:spPr>
          <a:xfrm>
            <a:off x="-10344" y="1152128"/>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graphicFrame>
        <p:nvGraphicFramePr>
          <p:cNvPr id="4" name="Table 3"/>
          <p:cNvGraphicFramePr>
            <a:graphicFrameLocks noGrp="1"/>
          </p:cNvGraphicFramePr>
          <p:nvPr>
            <p:extLst>
              <p:ext uri="{D42A27DB-BD31-4B8C-83A1-F6EECF244321}">
                <p14:modId xmlns:p14="http://schemas.microsoft.com/office/powerpoint/2010/main" val="3389257291"/>
              </p:ext>
            </p:extLst>
          </p:nvPr>
        </p:nvGraphicFramePr>
        <p:xfrm>
          <a:off x="1115616" y="1996928"/>
          <a:ext cx="6752908" cy="4772097"/>
        </p:xfrm>
        <a:graphic>
          <a:graphicData uri="http://schemas.openxmlformats.org/drawingml/2006/table">
            <a:tbl>
              <a:tblPr firstRow="1" bandRow="1">
                <a:tableStyleId>{5C22544A-7EE6-4342-B048-85BDC9FD1C3A}</a:tableStyleId>
              </a:tblPr>
              <a:tblGrid>
                <a:gridCol w="3058547"/>
                <a:gridCol w="1750145"/>
                <a:gridCol w="1944216"/>
              </a:tblGrid>
              <a:tr h="285015">
                <a:tc rowSpan="2">
                  <a:txBody>
                    <a:bodyPr/>
                    <a:lstStyle/>
                    <a:p>
                      <a:pPr algn="ctr" fontAlgn="ctr"/>
                      <a:r>
                        <a:rPr lang="en-US" sz="1600" b="1" u="none" strike="noStrike" noProof="0" dirty="0" smtClean="0">
                          <a:solidFill>
                            <a:schemeClr val="bg1"/>
                          </a:solidFill>
                          <a:effectLst/>
                          <a:latin typeface="+mn-lt"/>
                        </a:rPr>
                        <a:t>Impact category</a:t>
                      </a:r>
                      <a:endParaRPr lang="en-US" sz="1600" b="1" i="0" u="none" strike="noStrike" noProof="0" dirty="0">
                        <a:solidFill>
                          <a:schemeClr val="bg1"/>
                        </a:solidFill>
                        <a:effectLst/>
                        <a:latin typeface="+mn-lt"/>
                      </a:endParaRPr>
                    </a:p>
                  </a:txBody>
                  <a:tcPr marL="9192" marR="9192" marT="9192" marB="0" anchor="ct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noProof="0" dirty="0" smtClean="0">
                          <a:solidFill>
                            <a:schemeClr val="bg1"/>
                          </a:solidFill>
                          <a:effectLst/>
                          <a:latin typeface="+mn-lt"/>
                        </a:rPr>
                        <a:t>Difference</a:t>
                      </a:r>
                      <a:r>
                        <a:rPr lang="en-US" sz="1600" b="1" i="0" u="none" strike="noStrike" baseline="0" noProof="0" dirty="0" smtClean="0">
                          <a:solidFill>
                            <a:schemeClr val="bg1"/>
                          </a:solidFill>
                          <a:effectLst/>
                          <a:latin typeface="+mn-lt"/>
                        </a:rPr>
                        <a:t> of environmental impact compared to lorry 24-40 t Euro VI </a:t>
                      </a:r>
                      <a:endParaRPr lang="en-US" sz="1600" b="1" i="0" u="none" strike="noStrike" noProof="0" dirty="0" smtClean="0">
                        <a:solidFill>
                          <a:schemeClr val="bg1"/>
                        </a:solidFill>
                        <a:effectLst/>
                        <a:latin typeface="+mn-lt"/>
                      </a:endParaRPr>
                    </a:p>
                  </a:txBody>
                  <a:tcPr marL="9192" marR="9192" marT="9192" marB="0" anchor="ct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b="1" i="0" u="none" strike="noStrike" noProof="0" dirty="0" smtClean="0">
                        <a:solidFill>
                          <a:srgbClr val="000000"/>
                        </a:solidFill>
                        <a:effectLst/>
                        <a:latin typeface="Arial" panose="020B0604020202020204" pitchFamily="34" charset="0"/>
                      </a:endParaRPr>
                    </a:p>
                  </a:txBody>
                  <a:tcPr marL="9192" marR="9192" marT="9192" marB="0" anchor="ctr"/>
                </a:tc>
              </a:tr>
              <a:tr h="285015">
                <a:tc vMerge="1">
                  <a:txBody>
                    <a:bodyPr/>
                    <a:lstStyle/>
                    <a:p>
                      <a:pPr algn="ctr" fontAlgn="ctr"/>
                      <a:endParaRPr lang="en-US" sz="1400" b="1" i="0" u="none" strike="noStrike" noProof="0" dirty="0">
                        <a:solidFill>
                          <a:schemeClr val="bg1"/>
                        </a:solidFill>
                        <a:effectLst/>
                        <a:latin typeface="Arial" panose="020B0604020202020204" pitchFamily="34" charset="0"/>
                      </a:endParaRPr>
                    </a:p>
                  </a:txBody>
                  <a:tcPr marL="9192" marR="9192" marT="9192" marB="0" anchor="ctr">
                    <a:solidFill>
                      <a:schemeClr val="accent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u="none" strike="noStrike" noProof="0" dirty="0" smtClean="0">
                          <a:solidFill>
                            <a:schemeClr val="bg1"/>
                          </a:solidFill>
                          <a:effectLst/>
                          <a:latin typeface="+mn-lt"/>
                        </a:rPr>
                        <a:t>Electric train</a:t>
                      </a:r>
                      <a:endParaRPr lang="en-US" sz="1600" b="1" i="0" u="none" strike="noStrike" noProof="0" dirty="0" smtClean="0">
                        <a:solidFill>
                          <a:schemeClr val="bg1"/>
                        </a:solidFill>
                        <a:effectLst/>
                        <a:latin typeface="+mn-lt"/>
                      </a:endParaRPr>
                    </a:p>
                  </a:txBody>
                  <a:tcPr marL="9192" marR="9192" marT="9192" marB="0" anchor="ctr">
                    <a:solidFill>
                      <a:schemeClr val="accent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u="none" strike="noStrike" noProof="0" dirty="0" smtClean="0">
                          <a:solidFill>
                            <a:schemeClr val="bg1"/>
                          </a:solidFill>
                          <a:effectLst/>
                          <a:latin typeface="+mn-lt"/>
                        </a:rPr>
                        <a:t>Diesel train</a:t>
                      </a:r>
                      <a:endParaRPr lang="en-US" sz="1600" b="1" i="0" u="none" strike="noStrike" noProof="0" dirty="0" smtClean="0">
                        <a:solidFill>
                          <a:schemeClr val="bg1"/>
                        </a:solidFill>
                        <a:effectLst/>
                        <a:latin typeface="+mn-lt"/>
                      </a:endParaRPr>
                    </a:p>
                  </a:txBody>
                  <a:tcPr marL="9192" marR="9192" marT="9192" marB="0" anchor="ctr">
                    <a:solidFill>
                      <a:schemeClr val="accent1"/>
                    </a:solidFill>
                  </a:tcPr>
                </a:tc>
              </a:tr>
              <a:tr h="285015">
                <a:tc>
                  <a:txBody>
                    <a:bodyPr/>
                    <a:lstStyle/>
                    <a:p>
                      <a:pPr algn="ctr" fontAlgn="b"/>
                      <a:r>
                        <a:rPr lang="en-US" sz="1600" b="1" u="none" strike="noStrike" noProof="0" dirty="0" smtClean="0">
                          <a:solidFill>
                            <a:schemeClr val="bg1"/>
                          </a:solidFill>
                          <a:effectLst/>
                          <a:latin typeface="+mn-lt"/>
                        </a:rPr>
                        <a:t>Climate change</a:t>
                      </a:r>
                      <a:endParaRPr lang="en-US" sz="1600" b="1" i="0" u="none" strike="noStrike" noProof="0" dirty="0">
                        <a:solidFill>
                          <a:schemeClr val="bg1"/>
                        </a:solidFill>
                        <a:effectLst/>
                        <a:latin typeface="+mn-lt"/>
                      </a:endParaRPr>
                    </a:p>
                  </a:txBody>
                  <a:tcPr marL="9192" marR="9192" marT="9192" marB="0" anchor="ctr">
                    <a:solidFill>
                      <a:schemeClr val="accent1"/>
                    </a:solidFill>
                  </a:tcPr>
                </a:tc>
                <a:tc>
                  <a:txBody>
                    <a:bodyPr/>
                    <a:lstStyle/>
                    <a:p>
                      <a:pPr algn="ctr" fontAlgn="b"/>
                      <a:r>
                        <a:rPr lang="en-US" sz="1800" u="none" strike="noStrike" noProof="0" dirty="0" smtClean="0">
                          <a:solidFill>
                            <a:schemeClr val="tx1"/>
                          </a:solidFill>
                          <a:effectLst/>
                          <a:latin typeface="+mn-lt"/>
                        </a:rPr>
                        <a:t>-29%</a:t>
                      </a:r>
                      <a:endParaRPr lang="en-US" sz="1800" b="0" i="0" u="none" strike="noStrike" noProof="0" dirty="0">
                        <a:solidFill>
                          <a:schemeClr val="tx1"/>
                        </a:solidFill>
                        <a:effectLst/>
                        <a:latin typeface="+mn-lt"/>
                      </a:endParaRPr>
                    </a:p>
                  </a:txBody>
                  <a:tcPr marL="9192" marR="9192" marT="9192" marB="0" anchor="ctr">
                    <a:solidFill>
                      <a:srgbClr val="92D050"/>
                    </a:solidFill>
                  </a:tcPr>
                </a:tc>
                <a:tc>
                  <a:txBody>
                    <a:bodyPr/>
                    <a:lstStyle/>
                    <a:p>
                      <a:pPr algn="ctr" fontAlgn="b"/>
                      <a:r>
                        <a:rPr lang="en-US" sz="1800" u="none" strike="noStrike" noProof="0" dirty="0" smtClean="0">
                          <a:solidFill>
                            <a:schemeClr val="tx1"/>
                          </a:solidFill>
                          <a:effectLst/>
                          <a:latin typeface="+mn-lt"/>
                        </a:rPr>
                        <a:t>-9%</a:t>
                      </a:r>
                      <a:endParaRPr lang="en-US" sz="1800" b="0" i="0" u="none" strike="noStrike" noProof="0" dirty="0">
                        <a:solidFill>
                          <a:schemeClr val="tx1"/>
                        </a:solidFill>
                        <a:effectLst/>
                        <a:latin typeface="+mn-lt"/>
                      </a:endParaRPr>
                    </a:p>
                  </a:txBody>
                  <a:tcPr marL="9192" marR="9192" marT="9192" marB="0" anchor="ctr">
                    <a:solidFill>
                      <a:srgbClr val="92D050"/>
                    </a:solidFill>
                  </a:tcPr>
                </a:tc>
              </a:tr>
              <a:tr h="285015">
                <a:tc>
                  <a:txBody>
                    <a:bodyPr/>
                    <a:lstStyle/>
                    <a:p>
                      <a:pPr algn="ctr" fontAlgn="b"/>
                      <a:r>
                        <a:rPr lang="en-US" sz="1600" b="1" u="none" strike="noStrike" noProof="0" dirty="0" smtClean="0">
                          <a:solidFill>
                            <a:schemeClr val="bg1"/>
                          </a:solidFill>
                          <a:effectLst/>
                          <a:latin typeface="+mn-lt"/>
                        </a:rPr>
                        <a:t>Ozone depletion</a:t>
                      </a:r>
                      <a:endParaRPr lang="en-US" sz="1600" b="1" i="0" u="none" strike="noStrike" noProof="0" dirty="0">
                        <a:solidFill>
                          <a:schemeClr val="bg1"/>
                        </a:solidFill>
                        <a:effectLst/>
                        <a:latin typeface="+mn-lt"/>
                      </a:endParaRPr>
                    </a:p>
                  </a:txBody>
                  <a:tcPr marL="9192" marR="9192" marT="9192" marB="0" anchor="ctr">
                    <a:solidFill>
                      <a:schemeClr val="accent1"/>
                    </a:solidFill>
                  </a:tcPr>
                </a:tc>
                <a:tc>
                  <a:txBody>
                    <a:bodyPr/>
                    <a:lstStyle/>
                    <a:p>
                      <a:pPr algn="ctr" fontAlgn="b"/>
                      <a:r>
                        <a:rPr lang="en-US" sz="1800" u="none" strike="noStrike" noProof="0" dirty="0" smtClean="0">
                          <a:solidFill>
                            <a:schemeClr val="tx1"/>
                          </a:solidFill>
                          <a:effectLst/>
                          <a:latin typeface="+mn-lt"/>
                        </a:rPr>
                        <a:t>-36%</a:t>
                      </a:r>
                      <a:endParaRPr lang="en-US" sz="1800" b="0" i="0" u="none" strike="noStrike" noProof="0" dirty="0">
                        <a:solidFill>
                          <a:schemeClr val="tx1"/>
                        </a:solidFill>
                        <a:effectLst/>
                        <a:latin typeface="+mn-lt"/>
                      </a:endParaRPr>
                    </a:p>
                  </a:txBody>
                  <a:tcPr marL="9192" marR="9192" marT="9192" marB="0" anchor="ctr">
                    <a:solidFill>
                      <a:srgbClr val="92D050"/>
                    </a:solidFill>
                  </a:tcPr>
                </a:tc>
                <a:tc>
                  <a:txBody>
                    <a:bodyPr/>
                    <a:lstStyle/>
                    <a:p>
                      <a:pPr algn="ctr" fontAlgn="b"/>
                      <a:r>
                        <a:rPr lang="en-US" sz="1800" u="none" strike="noStrike" noProof="0" dirty="0" smtClean="0">
                          <a:solidFill>
                            <a:schemeClr val="tx1"/>
                          </a:solidFill>
                          <a:effectLst/>
                          <a:latin typeface="+mn-lt"/>
                        </a:rPr>
                        <a:t>-27%</a:t>
                      </a:r>
                      <a:endParaRPr lang="en-US" sz="1800" b="0" i="0" u="none" strike="noStrike" noProof="0" dirty="0">
                        <a:solidFill>
                          <a:schemeClr val="tx1"/>
                        </a:solidFill>
                        <a:effectLst/>
                        <a:latin typeface="+mn-lt"/>
                      </a:endParaRPr>
                    </a:p>
                  </a:txBody>
                  <a:tcPr marL="9192" marR="9192" marT="9192" marB="0" anchor="ctr">
                    <a:solidFill>
                      <a:srgbClr val="92D050"/>
                    </a:solidFill>
                  </a:tcPr>
                </a:tc>
              </a:tr>
              <a:tr h="285015">
                <a:tc>
                  <a:txBody>
                    <a:bodyPr/>
                    <a:lstStyle/>
                    <a:p>
                      <a:pPr algn="ctr" fontAlgn="b"/>
                      <a:r>
                        <a:rPr lang="en-US" sz="1600" b="1" u="none" strike="noStrike" noProof="0" dirty="0" smtClean="0">
                          <a:solidFill>
                            <a:schemeClr val="bg1"/>
                          </a:solidFill>
                          <a:effectLst/>
                          <a:latin typeface="+mn-lt"/>
                        </a:rPr>
                        <a:t>Human</a:t>
                      </a:r>
                      <a:r>
                        <a:rPr lang="en-US" sz="1600" b="1" u="none" strike="noStrike" baseline="0" noProof="0" dirty="0" smtClean="0">
                          <a:solidFill>
                            <a:schemeClr val="bg1"/>
                          </a:solidFill>
                          <a:effectLst/>
                          <a:latin typeface="+mn-lt"/>
                        </a:rPr>
                        <a:t> Toxicity</a:t>
                      </a:r>
                      <a:r>
                        <a:rPr lang="en-US" sz="1600" b="1" u="none" strike="noStrike" noProof="0" dirty="0" smtClean="0">
                          <a:solidFill>
                            <a:schemeClr val="bg1"/>
                          </a:solidFill>
                          <a:effectLst/>
                          <a:latin typeface="+mn-lt"/>
                        </a:rPr>
                        <a:t>, non-cancer effects</a:t>
                      </a:r>
                      <a:endParaRPr lang="en-US" sz="1600" b="1" i="0" u="none" strike="noStrike" noProof="0" dirty="0">
                        <a:solidFill>
                          <a:schemeClr val="bg1"/>
                        </a:solidFill>
                        <a:effectLst/>
                        <a:latin typeface="+mn-lt"/>
                      </a:endParaRPr>
                    </a:p>
                  </a:txBody>
                  <a:tcPr marL="9192" marR="9192" marT="9192" marB="0" anchor="ctr">
                    <a:solidFill>
                      <a:schemeClr val="accent1"/>
                    </a:solidFill>
                  </a:tcPr>
                </a:tc>
                <a:tc>
                  <a:txBody>
                    <a:bodyPr/>
                    <a:lstStyle/>
                    <a:p>
                      <a:pPr algn="ctr" fontAlgn="b"/>
                      <a:r>
                        <a:rPr lang="en-US" sz="1800" u="none" strike="noStrike" noProof="0" dirty="0" smtClean="0">
                          <a:solidFill>
                            <a:schemeClr val="tx1"/>
                          </a:solidFill>
                          <a:effectLst/>
                          <a:latin typeface="+mn-lt"/>
                        </a:rPr>
                        <a:t>-1%</a:t>
                      </a:r>
                      <a:endParaRPr lang="en-US" sz="1800" b="0" i="0" u="none" strike="noStrike" noProof="0" dirty="0">
                        <a:solidFill>
                          <a:schemeClr val="tx1"/>
                        </a:solidFill>
                        <a:effectLst/>
                        <a:latin typeface="+mn-lt"/>
                      </a:endParaRPr>
                    </a:p>
                  </a:txBody>
                  <a:tcPr marL="9192" marR="9192" marT="9192" marB="0" anchor="ctr">
                    <a:solidFill>
                      <a:srgbClr val="92D050"/>
                    </a:solidFill>
                  </a:tcPr>
                </a:tc>
                <a:tc>
                  <a:txBody>
                    <a:bodyPr/>
                    <a:lstStyle/>
                    <a:p>
                      <a:pPr algn="ctr" fontAlgn="b"/>
                      <a:r>
                        <a:rPr lang="en-US" sz="1800" u="none" strike="noStrike" noProof="0" dirty="0" smtClean="0">
                          <a:solidFill>
                            <a:schemeClr val="tx1"/>
                          </a:solidFill>
                          <a:effectLst/>
                          <a:latin typeface="+mn-lt"/>
                        </a:rPr>
                        <a:t>+2%</a:t>
                      </a:r>
                      <a:endParaRPr lang="en-US" sz="1800" b="0" i="0" u="none" strike="noStrike" noProof="0" dirty="0">
                        <a:solidFill>
                          <a:schemeClr val="tx1"/>
                        </a:solidFill>
                        <a:effectLst/>
                        <a:latin typeface="+mn-lt"/>
                      </a:endParaRPr>
                    </a:p>
                  </a:txBody>
                  <a:tcPr marL="9192" marR="9192" marT="9192" marB="0" anchor="ctr">
                    <a:solidFill>
                      <a:srgbClr val="FF0000"/>
                    </a:solidFill>
                  </a:tcPr>
                </a:tc>
              </a:tr>
              <a:tr h="285015">
                <a:tc>
                  <a:txBody>
                    <a:bodyPr/>
                    <a:lstStyle/>
                    <a:p>
                      <a:pPr algn="ctr" fontAlgn="b"/>
                      <a:r>
                        <a:rPr lang="en-US" sz="1600" b="1" u="none" strike="noStrike" noProof="0" dirty="0" smtClean="0">
                          <a:solidFill>
                            <a:schemeClr val="bg1"/>
                          </a:solidFill>
                          <a:effectLst/>
                          <a:latin typeface="+mn-lt"/>
                        </a:rPr>
                        <a:t>Human</a:t>
                      </a:r>
                      <a:r>
                        <a:rPr lang="en-US" sz="1600" b="1" u="none" strike="noStrike" baseline="0" noProof="0" dirty="0" smtClean="0">
                          <a:solidFill>
                            <a:schemeClr val="bg1"/>
                          </a:solidFill>
                          <a:effectLst/>
                          <a:latin typeface="+mn-lt"/>
                        </a:rPr>
                        <a:t> Toxicity</a:t>
                      </a:r>
                      <a:r>
                        <a:rPr lang="en-US" sz="1600" b="1" u="none" strike="noStrike" noProof="0" dirty="0" smtClean="0">
                          <a:solidFill>
                            <a:schemeClr val="bg1"/>
                          </a:solidFill>
                          <a:effectLst/>
                          <a:latin typeface="+mn-lt"/>
                        </a:rPr>
                        <a:t>, cancer effects</a:t>
                      </a:r>
                      <a:endParaRPr lang="en-US" sz="1600" b="1" i="0" u="none" strike="noStrike" noProof="0" dirty="0">
                        <a:solidFill>
                          <a:schemeClr val="bg1"/>
                        </a:solidFill>
                        <a:effectLst/>
                        <a:latin typeface="+mn-lt"/>
                      </a:endParaRPr>
                    </a:p>
                  </a:txBody>
                  <a:tcPr marL="9192" marR="9192" marT="9192" marB="0" anchor="ctr">
                    <a:solidFill>
                      <a:schemeClr val="accent1"/>
                    </a:solidFill>
                  </a:tcPr>
                </a:tc>
                <a:tc>
                  <a:txBody>
                    <a:bodyPr/>
                    <a:lstStyle/>
                    <a:p>
                      <a:pPr algn="ctr" fontAlgn="b"/>
                      <a:r>
                        <a:rPr lang="en-US" sz="1800" u="none" strike="noStrike" noProof="0" dirty="0" smtClean="0">
                          <a:solidFill>
                            <a:schemeClr val="tx1"/>
                          </a:solidFill>
                          <a:effectLst/>
                          <a:latin typeface="+mn-lt"/>
                        </a:rPr>
                        <a:t>+43%</a:t>
                      </a:r>
                      <a:endParaRPr lang="en-US" sz="1800" b="0" i="0" u="none" strike="noStrike" noProof="0" dirty="0">
                        <a:solidFill>
                          <a:schemeClr val="tx1"/>
                        </a:solidFill>
                        <a:effectLst/>
                        <a:latin typeface="+mn-lt"/>
                      </a:endParaRPr>
                    </a:p>
                  </a:txBody>
                  <a:tcPr marL="9192" marR="9192" marT="9192" marB="0" anchor="ctr">
                    <a:solidFill>
                      <a:srgbClr val="FF0000"/>
                    </a:solidFill>
                  </a:tcPr>
                </a:tc>
                <a:tc>
                  <a:txBody>
                    <a:bodyPr/>
                    <a:lstStyle/>
                    <a:p>
                      <a:pPr algn="ctr" fontAlgn="b"/>
                      <a:r>
                        <a:rPr lang="en-US" sz="1800" u="none" strike="noStrike" noProof="0" dirty="0" smtClean="0">
                          <a:solidFill>
                            <a:schemeClr val="tx1"/>
                          </a:solidFill>
                          <a:effectLst/>
                          <a:latin typeface="+mn-lt"/>
                        </a:rPr>
                        <a:t>+43%</a:t>
                      </a:r>
                      <a:endParaRPr lang="en-US" sz="1800" b="0" i="0" u="none" strike="noStrike" noProof="0" dirty="0">
                        <a:solidFill>
                          <a:schemeClr val="tx1"/>
                        </a:solidFill>
                        <a:effectLst/>
                        <a:latin typeface="+mn-lt"/>
                      </a:endParaRPr>
                    </a:p>
                  </a:txBody>
                  <a:tcPr marL="9192" marR="9192" marT="9192" marB="0" anchor="ctr">
                    <a:solidFill>
                      <a:srgbClr val="FF0000"/>
                    </a:solidFill>
                  </a:tcPr>
                </a:tc>
              </a:tr>
              <a:tr h="285015">
                <a:tc>
                  <a:txBody>
                    <a:bodyPr/>
                    <a:lstStyle/>
                    <a:p>
                      <a:pPr algn="ctr" fontAlgn="b"/>
                      <a:r>
                        <a:rPr lang="en-US" sz="1600" b="1" u="none" strike="noStrike" noProof="0" dirty="0" smtClean="0">
                          <a:solidFill>
                            <a:schemeClr val="bg1"/>
                          </a:solidFill>
                          <a:effectLst/>
                          <a:latin typeface="+mn-lt"/>
                        </a:rPr>
                        <a:t>Particulate matter</a:t>
                      </a:r>
                      <a:endParaRPr lang="en-US" sz="1600" b="1" i="0" u="none" strike="noStrike" noProof="0" dirty="0">
                        <a:solidFill>
                          <a:schemeClr val="bg1"/>
                        </a:solidFill>
                        <a:effectLst/>
                        <a:latin typeface="+mn-lt"/>
                      </a:endParaRPr>
                    </a:p>
                  </a:txBody>
                  <a:tcPr marL="9192" marR="9192" marT="9192" marB="0" anchor="ctr">
                    <a:solidFill>
                      <a:schemeClr val="accent1"/>
                    </a:solidFill>
                  </a:tcPr>
                </a:tc>
                <a:tc>
                  <a:txBody>
                    <a:bodyPr/>
                    <a:lstStyle/>
                    <a:p>
                      <a:pPr algn="ctr" fontAlgn="b"/>
                      <a:r>
                        <a:rPr lang="en-US" sz="1800" u="none" strike="noStrike" noProof="0" dirty="0" smtClean="0">
                          <a:solidFill>
                            <a:schemeClr val="tx1"/>
                          </a:solidFill>
                          <a:effectLst/>
                          <a:latin typeface="+mn-lt"/>
                        </a:rPr>
                        <a:t>-48%</a:t>
                      </a:r>
                      <a:endParaRPr lang="en-US" sz="1800" b="0" i="0" u="none" strike="noStrike" noProof="0" dirty="0">
                        <a:solidFill>
                          <a:schemeClr val="tx1"/>
                        </a:solidFill>
                        <a:effectLst/>
                        <a:latin typeface="+mn-lt"/>
                      </a:endParaRPr>
                    </a:p>
                  </a:txBody>
                  <a:tcPr marL="9192" marR="9192" marT="9192" marB="0" anchor="ctr">
                    <a:solidFill>
                      <a:srgbClr val="92D050"/>
                    </a:solidFill>
                  </a:tcPr>
                </a:tc>
                <a:tc>
                  <a:txBody>
                    <a:bodyPr/>
                    <a:lstStyle/>
                    <a:p>
                      <a:pPr algn="ctr" fontAlgn="b"/>
                      <a:r>
                        <a:rPr lang="en-US" sz="1800" u="none" strike="noStrike" noProof="0" dirty="0" smtClean="0">
                          <a:solidFill>
                            <a:schemeClr val="tx1"/>
                          </a:solidFill>
                          <a:effectLst/>
                          <a:latin typeface="+mn-lt"/>
                        </a:rPr>
                        <a:t>-17%</a:t>
                      </a:r>
                      <a:endParaRPr lang="en-US" sz="1800" b="0" i="0" u="none" strike="noStrike" noProof="0" dirty="0">
                        <a:solidFill>
                          <a:schemeClr val="tx1"/>
                        </a:solidFill>
                        <a:effectLst/>
                        <a:latin typeface="+mn-lt"/>
                      </a:endParaRPr>
                    </a:p>
                  </a:txBody>
                  <a:tcPr marL="9192" marR="9192" marT="9192" marB="0" anchor="ctr">
                    <a:solidFill>
                      <a:srgbClr val="92D050"/>
                    </a:solidFill>
                  </a:tcPr>
                </a:tc>
              </a:tr>
              <a:tr h="285015">
                <a:tc>
                  <a:txBody>
                    <a:bodyPr/>
                    <a:lstStyle/>
                    <a:p>
                      <a:pPr algn="ctr" fontAlgn="b"/>
                      <a:r>
                        <a:rPr lang="en-US" sz="1600" b="1" u="none" strike="noStrike" noProof="0" dirty="0" smtClean="0">
                          <a:solidFill>
                            <a:schemeClr val="bg1"/>
                          </a:solidFill>
                          <a:effectLst/>
                          <a:latin typeface="+mn-lt"/>
                        </a:rPr>
                        <a:t>Ionizing radiation HH</a:t>
                      </a:r>
                      <a:endParaRPr lang="en-US" sz="1600" b="1" i="0" u="none" strike="noStrike" noProof="0" dirty="0">
                        <a:solidFill>
                          <a:schemeClr val="bg1"/>
                        </a:solidFill>
                        <a:effectLst/>
                        <a:latin typeface="+mn-lt"/>
                      </a:endParaRPr>
                    </a:p>
                  </a:txBody>
                  <a:tcPr marL="9192" marR="9192" marT="9192" marB="0" anchor="ctr">
                    <a:solidFill>
                      <a:schemeClr val="accent1"/>
                    </a:solidFill>
                  </a:tcPr>
                </a:tc>
                <a:tc>
                  <a:txBody>
                    <a:bodyPr/>
                    <a:lstStyle/>
                    <a:p>
                      <a:pPr algn="ctr" fontAlgn="b"/>
                      <a:r>
                        <a:rPr lang="en-US" sz="1800" u="none" strike="noStrike" noProof="0" dirty="0" smtClean="0">
                          <a:solidFill>
                            <a:schemeClr val="tx1"/>
                          </a:solidFill>
                          <a:effectLst/>
                          <a:latin typeface="+mn-lt"/>
                        </a:rPr>
                        <a:t>+79%</a:t>
                      </a:r>
                      <a:endParaRPr lang="en-US" sz="1800" b="0" i="0" u="none" strike="noStrike" noProof="0" dirty="0">
                        <a:solidFill>
                          <a:schemeClr val="tx1"/>
                        </a:solidFill>
                        <a:effectLst/>
                        <a:latin typeface="+mn-lt"/>
                      </a:endParaRPr>
                    </a:p>
                  </a:txBody>
                  <a:tcPr marL="9192" marR="9192" marT="9192" marB="0" anchor="ctr">
                    <a:solidFill>
                      <a:srgbClr val="FF0000"/>
                    </a:solidFill>
                  </a:tcPr>
                </a:tc>
                <a:tc>
                  <a:txBody>
                    <a:bodyPr/>
                    <a:lstStyle/>
                    <a:p>
                      <a:pPr algn="ctr" fontAlgn="b"/>
                      <a:r>
                        <a:rPr lang="en-US" sz="1800" u="none" strike="noStrike" noProof="0" dirty="0" smtClean="0">
                          <a:solidFill>
                            <a:schemeClr val="tx1"/>
                          </a:solidFill>
                          <a:effectLst/>
                          <a:latin typeface="+mn-lt"/>
                        </a:rPr>
                        <a:t>-6%</a:t>
                      </a:r>
                      <a:endParaRPr lang="en-US" sz="1800" b="0" i="0" u="none" strike="noStrike" noProof="0" dirty="0">
                        <a:solidFill>
                          <a:schemeClr val="tx1"/>
                        </a:solidFill>
                        <a:effectLst/>
                        <a:latin typeface="+mn-lt"/>
                      </a:endParaRPr>
                    </a:p>
                  </a:txBody>
                  <a:tcPr marL="9192" marR="9192" marT="9192" marB="0" anchor="ctr">
                    <a:solidFill>
                      <a:srgbClr val="92D050"/>
                    </a:solidFill>
                  </a:tcPr>
                </a:tc>
              </a:tr>
              <a:tr h="285015">
                <a:tc>
                  <a:txBody>
                    <a:bodyPr/>
                    <a:lstStyle/>
                    <a:p>
                      <a:pPr algn="ctr" fontAlgn="b"/>
                      <a:r>
                        <a:rPr lang="en-US" sz="1600" b="1" u="none" strike="noStrike" noProof="0" dirty="0" smtClean="0">
                          <a:solidFill>
                            <a:schemeClr val="bg1"/>
                          </a:solidFill>
                          <a:effectLst/>
                          <a:latin typeface="+mn-lt"/>
                        </a:rPr>
                        <a:t>Ionizing radiation E (interim)</a:t>
                      </a:r>
                      <a:endParaRPr lang="en-US" sz="1600" b="1" i="0" u="none" strike="noStrike" noProof="0" dirty="0">
                        <a:solidFill>
                          <a:schemeClr val="bg1"/>
                        </a:solidFill>
                        <a:effectLst/>
                        <a:latin typeface="+mn-lt"/>
                      </a:endParaRPr>
                    </a:p>
                  </a:txBody>
                  <a:tcPr marL="9192" marR="9192" marT="9192" marB="0" anchor="ctr">
                    <a:solidFill>
                      <a:schemeClr val="accent1"/>
                    </a:solidFill>
                  </a:tcPr>
                </a:tc>
                <a:tc>
                  <a:txBody>
                    <a:bodyPr/>
                    <a:lstStyle/>
                    <a:p>
                      <a:pPr algn="ctr" fontAlgn="b"/>
                      <a:r>
                        <a:rPr lang="en-US" sz="1800" u="none" strike="noStrike" noProof="0" dirty="0" smtClean="0">
                          <a:solidFill>
                            <a:schemeClr val="tx1"/>
                          </a:solidFill>
                          <a:effectLst/>
                          <a:latin typeface="+mn-lt"/>
                        </a:rPr>
                        <a:t>+43%</a:t>
                      </a:r>
                      <a:endParaRPr lang="en-US" sz="1800" b="0" i="0" u="none" strike="noStrike" noProof="0" dirty="0">
                        <a:solidFill>
                          <a:schemeClr val="tx1"/>
                        </a:solidFill>
                        <a:effectLst/>
                        <a:latin typeface="+mn-lt"/>
                      </a:endParaRPr>
                    </a:p>
                  </a:txBody>
                  <a:tcPr marL="9192" marR="9192" marT="9192" marB="0" anchor="ctr">
                    <a:solidFill>
                      <a:srgbClr val="FF0000"/>
                    </a:solidFill>
                  </a:tcPr>
                </a:tc>
                <a:tc>
                  <a:txBody>
                    <a:bodyPr/>
                    <a:lstStyle/>
                    <a:p>
                      <a:pPr algn="ctr" fontAlgn="b"/>
                      <a:r>
                        <a:rPr lang="en-US" sz="1800" u="none" strike="noStrike" noProof="0" dirty="0" smtClean="0">
                          <a:solidFill>
                            <a:schemeClr val="tx1"/>
                          </a:solidFill>
                          <a:effectLst/>
                          <a:latin typeface="+mn-lt"/>
                        </a:rPr>
                        <a:t>-18%</a:t>
                      </a:r>
                      <a:endParaRPr lang="en-US" sz="1800" b="0" i="0" u="none" strike="noStrike" noProof="0" dirty="0">
                        <a:solidFill>
                          <a:schemeClr val="tx1"/>
                        </a:solidFill>
                        <a:effectLst/>
                        <a:latin typeface="+mn-lt"/>
                      </a:endParaRPr>
                    </a:p>
                  </a:txBody>
                  <a:tcPr marL="9192" marR="9192" marT="9192" marB="0" anchor="ctr">
                    <a:solidFill>
                      <a:srgbClr val="92D050"/>
                    </a:solidFill>
                  </a:tcPr>
                </a:tc>
              </a:tr>
              <a:tr h="285015">
                <a:tc>
                  <a:txBody>
                    <a:bodyPr/>
                    <a:lstStyle/>
                    <a:p>
                      <a:pPr algn="ctr" fontAlgn="b"/>
                      <a:r>
                        <a:rPr lang="en-US" sz="1600" b="1" u="none" strike="noStrike" noProof="0" dirty="0" smtClean="0">
                          <a:solidFill>
                            <a:schemeClr val="bg1"/>
                          </a:solidFill>
                          <a:effectLst/>
                          <a:latin typeface="+mn-lt"/>
                        </a:rPr>
                        <a:t>Photochemical ozone formation</a:t>
                      </a:r>
                      <a:endParaRPr lang="en-US" sz="1600" b="1" i="0" u="none" strike="noStrike" noProof="0" dirty="0">
                        <a:solidFill>
                          <a:schemeClr val="bg1"/>
                        </a:solidFill>
                        <a:effectLst/>
                        <a:latin typeface="+mn-lt"/>
                      </a:endParaRPr>
                    </a:p>
                  </a:txBody>
                  <a:tcPr marL="9192" marR="9192" marT="9192" marB="0" anchor="ctr">
                    <a:solidFill>
                      <a:schemeClr val="accent1"/>
                    </a:solidFill>
                  </a:tcPr>
                </a:tc>
                <a:tc>
                  <a:txBody>
                    <a:bodyPr/>
                    <a:lstStyle/>
                    <a:p>
                      <a:pPr algn="ctr" fontAlgn="b"/>
                      <a:r>
                        <a:rPr lang="en-US" sz="1800" u="none" strike="noStrike" noProof="0" dirty="0" smtClean="0">
                          <a:solidFill>
                            <a:schemeClr val="tx1"/>
                          </a:solidFill>
                          <a:effectLst/>
                          <a:latin typeface="+mn-lt"/>
                        </a:rPr>
                        <a:t>-34%</a:t>
                      </a:r>
                      <a:endParaRPr lang="en-US" sz="1800" b="0" i="0" u="none" strike="noStrike" noProof="0" dirty="0">
                        <a:solidFill>
                          <a:schemeClr val="tx1"/>
                        </a:solidFill>
                        <a:effectLst/>
                        <a:latin typeface="+mn-lt"/>
                      </a:endParaRPr>
                    </a:p>
                  </a:txBody>
                  <a:tcPr marL="9192" marR="9192" marT="9192" marB="0" anchor="ctr">
                    <a:solidFill>
                      <a:srgbClr val="92D050"/>
                    </a:solidFill>
                  </a:tcPr>
                </a:tc>
                <a:tc>
                  <a:txBody>
                    <a:bodyPr/>
                    <a:lstStyle/>
                    <a:p>
                      <a:pPr algn="ctr" fontAlgn="b"/>
                      <a:r>
                        <a:rPr lang="en-US" sz="1800" u="none" strike="noStrike" noProof="0" dirty="0" smtClean="0">
                          <a:solidFill>
                            <a:schemeClr val="tx1"/>
                          </a:solidFill>
                          <a:effectLst/>
                          <a:latin typeface="+mn-lt"/>
                        </a:rPr>
                        <a:t>+42%</a:t>
                      </a:r>
                      <a:endParaRPr lang="en-US" sz="1800" b="0" i="0" u="none" strike="noStrike" noProof="0" dirty="0">
                        <a:solidFill>
                          <a:schemeClr val="tx1"/>
                        </a:solidFill>
                        <a:effectLst/>
                        <a:latin typeface="+mn-lt"/>
                      </a:endParaRPr>
                    </a:p>
                  </a:txBody>
                  <a:tcPr marL="9192" marR="9192" marT="9192" marB="0" anchor="ctr">
                    <a:solidFill>
                      <a:srgbClr val="FF0000"/>
                    </a:solidFill>
                  </a:tcPr>
                </a:tc>
              </a:tr>
              <a:tr h="285015">
                <a:tc>
                  <a:txBody>
                    <a:bodyPr/>
                    <a:lstStyle/>
                    <a:p>
                      <a:pPr algn="ctr" fontAlgn="b"/>
                      <a:r>
                        <a:rPr lang="en-US" sz="1600" b="1" u="none" strike="noStrike" noProof="0" dirty="0" smtClean="0">
                          <a:solidFill>
                            <a:schemeClr val="bg1"/>
                          </a:solidFill>
                          <a:effectLst/>
                          <a:latin typeface="+mn-lt"/>
                        </a:rPr>
                        <a:t>Acidification</a:t>
                      </a:r>
                      <a:endParaRPr lang="en-US" sz="1600" b="1" i="0" u="none" strike="noStrike" noProof="0" dirty="0">
                        <a:solidFill>
                          <a:schemeClr val="bg1"/>
                        </a:solidFill>
                        <a:effectLst/>
                        <a:latin typeface="+mn-lt"/>
                      </a:endParaRPr>
                    </a:p>
                  </a:txBody>
                  <a:tcPr marL="9192" marR="9192" marT="9192" marB="0" anchor="ctr">
                    <a:solidFill>
                      <a:schemeClr val="accent1"/>
                    </a:solidFill>
                  </a:tcPr>
                </a:tc>
                <a:tc>
                  <a:txBody>
                    <a:bodyPr/>
                    <a:lstStyle/>
                    <a:p>
                      <a:pPr algn="ctr" fontAlgn="b"/>
                      <a:r>
                        <a:rPr lang="en-US" sz="1800" u="none" strike="noStrike" noProof="0" dirty="0" smtClean="0">
                          <a:solidFill>
                            <a:schemeClr val="tx1"/>
                          </a:solidFill>
                          <a:effectLst/>
                          <a:latin typeface="+mn-lt"/>
                        </a:rPr>
                        <a:t>-26%</a:t>
                      </a:r>
                      <a:endParaRPr lang="en-US" sz="1800" b="0" i="0" u="none" strike="noStrike" noProof="0" dirty="0">
                        <a:solidFill>
                          <a:schemeClr val="tx1"/>
                        </a:solidFill>
                        <a:effectLst/>
                        <a:latin typeface="+mn-lt"/>
                      </a:endParaRPr>
                    </a:p>
                  </a:txBody>
                  <a:tcPr marL="9192" marR="9192" marT="9192" marB="0" anchor="ctr">
                    <a:solidFill>
                      <a:srgbClr val="92D050"/>
                    </a:solidFill>
                  </a:tcPr>
                </a:tc>
                <a:tc>
                  <a:txBody>
                    <a:bodyPr/>
                    <a:lstStyle/>
                    <a:p>
                      <a:pPr algn="ctr" fontAlgn="b"/>
                      <a:r>
                        <a:rPr lang="en-US" sz="1800" u="none" strike="noStrike" noProof="0" dirty="0" smtClean="0">
                          <a:solidFill>
                            <a:schemeClr val="tx1"/>
                          </a:solidFill>
                          <a:effectLst/>
                          <a:latin typeface="+mn-lt"/>
                        </a:rPr>
                        <a:t>+37%</a:t>
                      </a:r>
                      <a:endParaRPr lang="en-US" sz="1800" b="0" i="0" u="none" strike="noStrike" noProof="0" dirty="0">
                        <a:solidFill>
                          <a:schemeClr val="tx1"/>
                        </a:solidFill>
                        <a:effectLst/>
                        <a:latin typeface="+mn-lt"/>
                      </a:endParaRPr>
                    </a:p>
                  </a:txBody>
                  <a:tcPr marL="9192" marR="9192" marT="9192" marB="0" anchor="ctr">
                    <a:solidFill>
                      <a:srgbClr val="FF0000"/>
                    </a:solidFill>
                  </a:tcPr>
                </a:tc>
              </a:tr>
              <a:tr h="285015">
                <a:tc>
                  <a:txBody>
                    <a:bodyPr/>
                    <a:lstStyle/>
                    <a:p>
                      <a:pPr algn="ctr" fontAlgn="b"/>
                      <a:r>
                        <a:rPr lang="en-US" sz="1600" b="1" u="none" strike="noStrike" noProof="0" dirty="0" smtClean="0">
                          <a:solidFill>
                            <a:schemeClr val="bg1"/>
                          </a:solidFill>
                          <a:effectLst/>
                          <a:latin typeface="+mn-lt"/>
                        </a:rPr>
                        <a:t>Terrestrial eutrophication</a:t>
                      </a:r>
                      <a:endParaRPr lang="en-US" sz="1600" b="1" i="0" u="none" strike="noStrike" noProof="0" dirty="0">
                        <a:solidFill>
                          <a:schemeClr val="bg1"/>
                        </a:solidFill>
                        <a:effectLst/>
                        <a:latin typeface="+mn-lt"/>
                      </a:endParaRPr>
                    </a:p>
                  </a:txBody>
                  <a:tcPr marL="9192" marR="9192" marT="9192" marB="0" anchor="ctr">
                    <a:solidFill>
                      <a:schemeClr val="accent1"/>
                    </a:solidFill>
                  </a:tcPr>
                </a:tc>
                <a:tc>
                  <a:txBody>
                    <a:bodyPr/>
                    <a:lstStyle/>
                    <a:p>
                      <a:pPr algn="ctr" fontAlgn="b"/>
                      <a:r>
                        <a:rPr lang="en-US" sz="1800" u="none" strike="noStrike" noProof="0" dirty="0" smtClean="0">
                          <a:solidFill>
                            <a:schemeClr val="tx1"/>
                          </a:solidFill>
                          <a:effectLst/>
                          <a:latin typeface="+mn-lt"/>
                        </a:rPr>
                        <a:t>-20%</a:t>
                      </a:r>
                      <a:endParaRPr lang="en-US" sz="1800" b="0" i="0" u="none" strike="noStrike" noProof="0" dirty="0">
                        <a:solidFill>
                          <a:schemeClr val="tx1"/>
                        </a:solidFill>
                        <a:effectLst/>
                        <a:latin typeface="+mn-lt"/>
                      </a:endParaRPr>
                    </a:p>
                  </a:txBody>
                  <a:tcPr marL="9192" marR="9192" marT="9192" marB="0" anchor="ctr">
                    <a:solidFill>
                      <a:srgbClr val="92D050"/>
                    </a:solidFill>
                  </a:tcPr>
                </a:tc>
                <a:tc>
                  <a:txBody>
                    <a:bodyPr/>
                    <a:lstStyle/>
                    <a:p>
                      <a:pPr algn="ctr" fontAlgn="b"/>
                      <a:r>
                        <a:rPr lang="en-US" sz="1800" u="none" strike="noStrike" noProof="0" dirty="0" smtClean="0">
                          <a:solidFill>
                            <a:schemeClr val="tx1"/>
                          </a:solidFill>
                          <a:effectLst/>
                          <a:latin typeface="+mn-lt"/>
                        </a:rPr>
                        <a:t>+60%</a:t>
                      </a:r>
                      <a:endParaRPr lang="en-US" sz="1800" b="0" i="0" u="none" strike="noStrike" noProof="0" dirty="0">
                        <a:solidFill>
                          <a:schemeClr val="tx1"/>
                        </a:solidFill>
                        <a:effectLst/>
                        <a:latin typeface="+mn-lt"/>
                      </a:endParaRPr>
                    </a:p>
                  </a:txBody>
                  <a:tcPr marL="9192" marR="9192" marT="9192" marB="0" anchor="ctr">
                    <a:solidFill>
                      <a:srgbClr val="FF0000"/>
                    </a:solidFill>
                  </a:tcPr>
                </a:tc>
              </a:tr>
              <a:tr h="285015">
                <a:tc>
                  <a:txBody>
                    <a:bodyPr/>
                    <a:lstStyle/>
                    <a:p>
                      <a:pPr algn="ctr" fontAlgn="b"/>
                      <a:r>
                        <a:rPr lang="en-US" sz="1600" b="1" u="none" strike="noStrike" noProof="0" dirty="0" smtClean="0">
                          <a:solidFill>
                            <a:schemeClr val="bg1"/>
                          </a:solidFill>
                          <a:effectLst/>
                          <a:latin typeface="+mn-lt"/>
                        </a:rPr>
                        <a:t>Freshwater eutrophication</a:t>
                      </a:r>
                      <a:endParaRPr lang="en-US" sz="1600" b="1" i="0" u="none" strike="noStrike" noProof="0" dirty="0">
                        <a:solidFill>
                          <a:schemeClr val="bg1"/>
                        </a:solidFill>
                        <a:effectLst/>
                        <a:latin typeface="+mn-lt"/>
                      </a:endParaRPr>
                    </a:p>
                  </a:txBody>
                  <a:tcPr marL="9192" marR="9192" marT="9192" marB="0" anchor="ctr">
                    <a:solidFill>
                      <a:schemeClr val="accent1"/>
                    </a:solidFill>
                  </a:tcPr>
                </a:tc>
                <a:tc>
                  <a:txBody>
                    <a:bodyPr/>
                    <a:lstStyle/>
                    <a:p>
                      <a:pPr algn="ctr" fontAlgn="b"/>
                      <a:r>
                        <a:rPr lang="en-US" sz="1800" u="none" strike="noStrike" noProof="0" dirty="0" smtClean="0">
                          <a:solidFill>
                            <a:schemeClr val="tx1"/>
                          </a:solidFill>
                          <a:effectLst/>
                          <a:latin typeface="+mn-lt"/>
                        </a:rPr>
                        <a:t>+35%</a:t>
                      </a:r>
                      <a:endParaRPr lang="en-US" sz="1800" b="0" i="0" u="none" strike="noStrike" noProof="0" dirty="0">
                        <a:solidFill>
                          <a:schemeClr val="tx1"/>
                        </a:solidFill>
                        <a:effectLst/>
                        <a:latin typeface="+mn-lt"/>
                      </a:endParaRPr>
                    </a:p>
                  </a:txBody>
                  <a:tcPr marL="9192" marR="9192" marT="9192" marB="0" anchor="ctr">
                    <a:solidFill>
                      <a:srgbClr val="FF0000"/>
                    </a:solidFill>
                  </a:tcPr>
                </a:tc>
                <a:tc>
                  <a:txBody>
                    <a:bodyPr/>
                    <a:lstStyle/>
                    <a:p>
                      <a:pPr algn="ctr" fontAlgn="b"/>
                      <a:r>
                        <a:rPr lang="en-US" sz="1800" u="none" strike="noStrike" noProof="0" dirty="0" smtClean="0">
                          <a:solidFill>
                            <a:schemeClr val="tx1"/>
                          </a:solidFill>
                          <a:effectLst/>
                          <a:latin typeface="+mn-lt"/>
                        </a:rPr>
                        <a:t>+20%</a:t>
                      </a:r>
                      <a:endParaRPr lang="en-US" sz="1800" b="0" i="0" u="none" strike="noStrike" noProof="0" dirty="0">
                        <a:solidFill>
                          <a:schemeClr val="tx1"/>
                        </a:solidFill>
                        <a:effectLst/>
                        <a:latin typeface="+mn-lt"/>
                      </a:endParaRPr>
                    </a:p>
                  </a:txBody>
                  <a:tcPr marL="9192" marR="9192" marT="9192" marB="0" anchor="ctr">
                    <a:solidFill>
                      <a:srgbClr val="FF0000"/>
                    </a:solidFill>
                  </a:tcPr>
                </a:tc>
              </a:tr>
              <a:tr h="285015">
                <a:tc>
                  <a:txBody>
                    <a:bodyPr/>
                    <a:lstStyle/>
                    <a:p>
                      <a:pPr algn="ctr" fontAlgn="b"/>
                      <a:r>
                        <a:rPr lang="en-US" sz="1600" b="1" u="none" strike="noStrike" noProof="0" dirty="0" smtClean="0">
                          <a:solidFill>
                            <a:schemeClr val="bg1"/>
                          </a:solidFill>
                          <a:effectLst/>
                          <a:latin typeface="+mn-lt"/>
                        </a:rPr>
                        <a:t>Freshwater ecotoxicity</a:t>
                      </a:r>
                      <a:endParaRPr lang="en-US" sz="1600" b="1" i="0" u="none" strike="noStrike" noProof="0" dirty="0">
                        <a:solidFill>
                          <a:schemeClr val="bg1"/>
                        </a:solidFill>
                        <a:effectLst/>
                        <a:latin typeface="+mn-lt"/>
                      </a:endParaRPr>
                    </a:p>
                  </a:txBody>
                  <a:tcPr marL="9192" marR="9192" marT="9192" marB="0" anchor="ctr">
                    <a:solidFill>
                      <a:schemeClr val="accent1"/>
                    </a:solidFill>
                  </a:tcPr>
                </a:tc>
                <a:tc>
                  <a:txBody>
                    <a:bodyPr/>
                    <a:lstStyle/>
                    <a:p>
                      <a:pPr algn="ctr" fontAlgn="b"/>
                      <a:r>
                        <a:rPr lang="en-US" sz="1800" u="none" strike="noStrike" noProof="0" dirty="0" smtClean="0">
                          <a:solidFill>
                            <a:schemeClr val="tx1"/>
                          </a:solidFill>
                          <a:effectLst/>
                          <a:latin typeface="+mn-lt"/>
                        </a:rPr>
                        <a:t>-53%</a:t>
                      </a:r>
                      <a:endParaRPr lang="en-US" sz="1800" b="0" i="0" u="none" strike="noStrike" noProof="0" dirty="0">
                        <a:solidFill>
                          <a:schemeClr val="tx1"/>
                        </a:solidFill>
                        <a:effectLst/>
                        <a:latin typeface="+mn-lt"/>
                      </a:endParaRPr>
                    </a:p>
                  </a:txBody>
                  <a:tcPr marL="9192" marR="9192" marT="9192" marB="0" anchor="ctr">
                    <a:solidFill>
                      <a:srgbClr val="92D050"/>
                    </a:solidFill>
                  </a:tcPr>
                </a:tc>
                <a:tc>
                  <a:txBody>
                    <a:bodyPr/>
                    <a:lstStyle/>
                    <a:p>
                      <a:pPr algn="ctr" fontAlgn="b"/>
                      <a:r>
                        <a:rPr lang="en-US" sz="1800" u="none" strike="noStrike" noProof="0" dirty="0" smtClean="0">
                          <a:solidFill>
                            <a:schemeClr val="tx1"/>
                          </a:solidFill>
                          <a:effectLst/>
                          <a:latin typeface="+mn-lt"/>
                        </a:rPr>
                        <a:t>-52%</a:t>
                      </a:r>
                      <a:endParaRPr lang="en-US" sz="1800" b="0" i="0" u="none" strike="noStrike" noProof="0" dirty="0">
                        <a:solidFill>
                          <a:schemeClr val="tx1"/>
                        </a:solidFill>
                        <a:effectLst/>
                        <a:latin typeface="+mn-lt"/>
                      </a:endParaRPr>
                    </a:p>
                  </a:txBody>
                  <a:tcPr marL="9192" marR="9192" marT="9192" marB="0" anchor="ctr">
                    <a:solidFill>
                      <a:srgbClr val="92D050"/>
                    </a:solidFill>
                  </a:tcPr>
                </a:tc>
              </a:tr>
              <a:tr h="285015">
                <a:tc>
                  <a:txBody>
                    <a:bodyPr/>
                    <a:lstStyle/>
                    <a:p>
                      <a:pPr algn="ctr" fontAlgn="b"/>
                      <a:r>
                        <a:rPr lang="en-US" sz="1600" b="1" u="none" strike="noStrike" noProof="0" dirty="0" smtClean="0">
                          <a:solidFill>
                            <a:schemeClr val="bg1"/>
                          </a:solidFill>
                          <a:effectLst/>
                          <a:latin typeface="+mn-lt"/>
                        </a:rPr>
                        <a:t>Land use</a:t>
                      </a:r>
                      <a:endParaRPr lang="en-US" sz="1600" b="1" i="0" u="none" strike="noStrike" noProof="0" dirty="0">
                        <a:solidFill>
                          <a:schemeClr val="bg1"/>
                        </a:solidFill>
                        <a:effectLst/>
                        <a:latin typeface="+mn-lt"/>
                      </a:endParaRPr>
                    </a:p>
                  </a:txBody>
                  <a:tcPr marL="9192" marR="9192" marT="9192" marB="0" anchor="ctr">
                    <a:solidFill>
                      <a:schemeClr val="accent1"/>
                    </a:solidFill>
                  </a:tcPr>
                </a:tc>
                <a:tc>
                  <a:txBody>
                    <a:bodyPr/>
                    <a:lstStyle/>
                    <a:p>
                      <a:pPr algn="ctr" fontAlgn="b"/>
                      <a:r>
                        <a:rPr lang="en-US" sz="1800" u="none" strike="noStrike" noProof="0" dirty="0" smtClean="0">
                          <a:solidFill>
                            <a:schemeClr val="tx1"/>
                          </a:solidFill>
                          <a:effectLst/>
                          <a:latin typeface="+mn-lt"/>
                        </a:rPr>
                        <a:t>-75%</a:t>
                      </a:r>
                      <a:endParaRPr lang="en-US" sz="1800" b="0" i="0" u="none" strike="noStrike" noProof="0" dirty="0">
                        <a:solidFill>
                          <a:schemeClr val="tx1"/>
                        </a:solidFill>
                        <a:effectLst/>
                        <a:latin typeface="+mn-lt"/>
                      </a:endParaRPr>
                    </a:p>
                  </a:txBody>
                  <a:tcPr marL="9192" marR="9192" marT="9192" marB="0" anchor="ctr">
                    <a:solidFill>
                      <a:srgbClr val="92D050"/>
                    </a:solidFill>
                  </a:tcPr>
                </a:tc>
                <a:tc>
                  <a:txBody>
                    <a:bodyPr/>
                    <a:lstStyle/>
                    <a:p>
                      <a:pPr algn="ctr" fontAlgn="b"/>
                      <a:r>
                        <a:rPr lang="en-US" sz="1800" u="none" strike="noStrike" noProof="0" dirty="0" smtClean="0">
                          <a:solidFill>
                            <a:schemeClr val="tx1"/>
                          </a:solidFill>
                          <a:effectLst/>
                          <a:latin typeface="+mn-lt"/>
                        </a:rPr>
                        <a:t>-65%</a:t>
                      </a:r>
                      <a:endParaRPr lang="en-US" sz="1800" b="0" i="0" u="none" strike="noStrike" noProof="0" dirty="0">
                        <a:solidFill>
                          <a:schemeClr val="tx1"/>
                        </a:solidFill>
                        <a:effectLst/>
                        <a:latin typeface="+mn-lt"/>
                      </a:endParaRPr>
                    </a:p>
                  </a:txBody>
                  <a:tcPr marL="9192" marR="9192" marT="9192" marB="0" anchor="ctr">
                    <a:solidFill>
                      <a:srgbClr val="92D050"/>
                    </a:solidFill>
                  </a:tcPr>
                </a:tc>
              </a:tr>
              <a:tr h="285015">
                <a:tc>
                  <a:txBody>
                    <a:bodyPr/>
                    <a:lstStyle/>
                    <a:p>
                      <a:pPr algn="ctr" fontAlgn="b"/>
                      <a:r>
                        <a:rPr lang="en-US" sz="1600" b="1" u="none" strike="noStrike" noProof="0" dirty="0" smtClean="0">
                          <a:solidFill>
                            <a:schemeClr val="bg1"/>
                          </a:solidFill>
                          <a:effectLst/>
                          <a:latin typeface="+mn-lt"/>
                        </a:rPr>
                        <a:t>Resource depletion</a:t>
                      </a:r>
                      <a:endParaRPr lang="en-US" sz="1600" b="1" i="0" u="none" strike="noStrike" noProof="0" dirty="0">
                        <a:solidFill>
                          <a:schemeClr val="bg1"/>
                        </a:solidFill>
                        <a:effectLst/>
                        <a:latin typeface="+mn-lt"/>
                      </a:endParaRPr>
                    </a:p>
                  </a:txBody>
                  <a:tcPr marL="9192" marR="9192" marT="9192" marB="0" anchor="ctr">
                    <a:solidFill>
                      <a:schemeClr val="accent1"/>
                    </a:solidFill>
                  </a:tcPr>
                </a:tc>
                <a:tc>
                  <a:txBody>
                    <a:bodyPr/>
                    <a:lstStyle/>
                    <a:p>
                      <a:pPr algn="ctr" fontAlgn="b"/>
                      <a:r>
                        <a:rPr lang="en-US" sz="1800" u="none" strike="noStrike" noProof="0" dirty="0" smtClean="0">
                          <a:solidFill>
                            <a:schemeClr val="tx1"/>
                          </a:solidFill>
                          <a:effectLst/>
                          <a:latin typeface="+mn-lt"/>
                        </a:rPr>
                        <a:t>-43%</a:t>
                      </a:r>
                      <a:endParaRPr lang="en-US" sz="1800" b="0" i="0" u="none" strike="noStrike" noProof="0" dirty="0">
                        <a:solidFill>
                          <a:schemeClr val="tx1"/>
                        </a:solidFill>
                        <a:effectLst/>
                        <a:latin typeface="+mn-lt"/>
                      </a:endParaRPr>
                    </a:p>
                  </a:txBody>
                  <a:tcPr marL="9192" marR="9192" marT="9192" marB="0" anchor="ctr">
                    <a:solidFill>
                      <a:srgbClr val="92D050"/>
                    </a:solidFill>
                  </a:tcPr>
                </a:tc>
                <a:tc>
                  <a:txBody>
                    <a:bodyPr/>
                    <a:lstStyle/>
                    <a:p>
                      <a:pPr algn="ctr" fontAlgn="b"/>
                      <a:r>
                        <a:rPr lang="en-US" sz="1800" u="none" strike="noStrike" noProof="0" dirty="0" smtClean="0">
                          <a:solidFill>
                            <a:schemeClr val="tx1"/>
                          </a:solidFill>
                          <a:effectLst/>
                          <a:latin typeface="+mn-lt"/>
                        </a:rPr>
                        <a:t>-40%</a:t>
                      </a:r>
                      <a:endParaRPr lang="en-US" sz="1800" b="0" i="0" u="none" strike="noStrike" noProof="0" dirty="0">
                        <a:solidFill>
                          <a:schemeClr val="tx1"/>
                        </a:solidFill>
                        <a:effectLst/>
                        <a:latin typeface="+mn-lt"/>
                      </a:endParaRPr>
                    </a:p>
                  </a:txBody>
                  <a:tcPr marL="9192" marR="9192" marT="9192" marB="0" anchor="ctr">
                    <a:solidFill>
                      <a:srgbClr val="92D050"/>
                    </a:solidFill>
                  </a:tcPr>
                </a:tc>
              </a:tr>
            </a:tbl>
          </a:graphicData>
        </a:graphic>
      </p:graphicFrame>
    </p:spTree>
    <p:extLst>
      <p:ext uri="{BB962C8B-B14F-4D97-AF65-F5344CB8AC3E}">
        <p14:creationId xmlns:p14="http://schemas.microsoft.com/office/powerpoint/2010/main" val="39994232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539750" y="3598881"/>
            <a:ext cx="8064500" cy="1842658"/>
          </a:xfrm>
        </p:spPr>
        <p:txBody>
          <a:bodyPr/>
          <a:lstStyle/>
          <a:p>
            <a:r>
              <a:rPr lang="nl-BE" dirty="0" err="1" smtClean="0"/>
              <a:t>Thank</a:t>
            </a:r>
            <a:r>
              <a:rPr lang="nl-BE" dirty="0" smtClean="0"/>
              <a:t> </a:t>
            </a:r>
            <a:r>
              <a:rPr lang="nl-BE" dirty="0" err="1" smtClean="0"/>
              <a:t>you</a:t>
            </a:r>
            <a:r>
              <a:rPr lang="nl-BE" dirty="0" smtClean="0"/>
              <a:t> </a:t>
            </a:r>
            <a:r>
              <a:rPr lang="nl-BE" dirty="0" err="1" smtClean="0"/>
              <a:t>for</a:t>
            </a:r>
            <a:r>
              <a:rPr lang="nl-BE" dirty="0" smtClean="0"/>
              <a:t> </a:t>
            </a:r>
            <a:r>
              <a:rPr lang="nl-BE" dirty="0" err="1" smtClean="0"/>
              <a:t>your</a:t>
            </a:r>
            <a:r>
              <a:rPr lang="nl-BE" dirty="0" smtClean="0"/>
              <a:t> attention.</a:t>
            </a:r>
            <a:br>
              <a:rPr lang="nl-BE" dirty="0" smtClean="0"/>
            </a:br>
            <a:r>
              <a:rPr lang="nl-BE" dirty="0"/>
              <a:t/>
            </a:r>
            <a:br>
              <a:rPr lang="nl-BE" dirty="0"/>
            </a:br>
            <a:r>
              <a:rPr lang="nl-BE" dirty="0" err="1" smtClean="0"/>
              <a:t>Questions</a:t>
            </a:r>
            <a:r>
              <a:rPr lang="nl-BE" dirty="0" smtClean="0"/>
              <a:t>?</a:t>
            </a:r>
            <a:br>
              <a:rPr lang="nl-BE" dirty="0" smtClean="0"/>
            </a:br>
            <a:r>
              <a:rPr lang="nl-BE" dirty="0" smtClean="0"/>
              <a:t/>
            </a:r>
            <a:br>
              <a:rPr lang="nl-BE" dirty="0" smtClean="0"/>
            </a:br>
            <a:endParaRPr lang="nl-BE" sz="2800" dirty="0"/>
          </a:p>
        </p:txBody>
      </p:sp>
      <p:sp>
        <p:nvSpPr>
          <p:cNvPr id="8" name="Ondertitel 7"/>
          <p:cNvSpPr>
            <a:spLocks noGrp="1"/>
          </p:cNvSpPr>
          <p:nvPr>
            <p:ph type="subTitle" idx="1"/>
          </p:nvPr>
        </p:nvSpPr>
        <p:spPr>
          <a:xfrm>
            <a:off x="770528" y="3699671"/>
            <a:ext cx="8064500" cy="1988541"/>
          </a:xfrm>
        </p:spPr>
        <p:txBody>
          <a:bodyPr/>
          <a:lstStyle/>
          <a:p>
            <a:pPr algn="r"/>
            <a:r>
              <a:rPr lang="nl-BE" dirty="0" smtClean="0"/>
              <a:t>BRAIN-</a:t>
            </a:r>
            <a:r>
              <a:rPr lang="nl-BE" dirty="0" err="1" smtClean="0"/>
              <a:t>TRAINS</a:t>
            </a:r>
            <a:endParaRPr lang="nl-BE" dirty="0" smtClean="0"/>
          </a:p>
          <a:p>
            <a:pPr algn="r"/>
            <a:r>
              <a:rPr lang="nl-BE" b="1" i="1" dirty="0" err="1" smtClean="0"/>
              <a:t>BELSPO</a:t>
            </a:r>
            <a:r>
              <a:rPr lang="nl-BE" b="1" i="1" dirty="0" smtClean="0"/>
              <a:t> project</a:t>
            </a:r>
          </a:p>
          <a:p>
            <a:endParaRPr lang="nl-BE" b="1" i="1" dirty="0"/>
          </a:p>
          <a:p>
            <a:pPr algn="r"/>
            <a:r>
              <a:rPr lang="nl-BE" dirty="0" smtClean="0">
                <a:solidFill>
                  <a:schemeClr val="accent4">
                    <a:lumMod val="50000"/>
                  </a:schemeClr>
                </a:solidFill>
              </a:rPr>
              <a:t>18/09/2017 – Ghent, Belgium</a:t>
            </a:r>
          </a:p>
        </p:txBody>
      </p:sp>
      <p:sp>
        <p:nvSpPr>
          <p:cNvPr id="5" name="Subtitle 2"/>
          <p:cNvSpPr txBox="1">
            <a:spLocks/>
          </p:cNvSpPr>
          <p:nvPr/>
        </p:nvSpPr>
        <p:spPr>
          <a:xfrm>
            <a:off x="323528" y="1874756"/>
            <a:ext cx="8424936" cy="3570468"/>
          </a:xfrm>
          <a:prstGeom prst="rect">
            <a:avLst/>
          </a:prstGeom>
        </p:spPr>
        <p:txBody>
          <a:bodyPr vert="horz" lIns="72000" tIns="36000" rIns="72000" bIns="36000" rtlCol="0">
            <a:normAutofit/>
          </a:bodyPr>
          <a:lstStyle>
            <a:lvl1pPr marL="0" marR="0" indent="0" algn="l" defTabSz="914400" rtl="0" eaLnBrk="1" fontAlgn="auto" latinLnBrk="0" hangingPunct="1">
              <a:lnSpc>
                <a:spcPct val="100000"/>
              </a:lnSpc>
              <a:spcBef>
                <a:spcPct val="20000"/>
              </a:spcBef>
              <a:spcAft>
                <a:spcPts val="0"/>
              </a:spcAft>
              <a:buClrTx/>
              <a:buSzTx/>
              <a:buFontTx/>
              <a:buNone/>
              <a:tabLst/>
              <a:defRPr sz="2600" kern="1200">
                <a:solidFill>
                  <a:schemeClr val="accent3"/>
                </a:solidFill>
                <a:latin typeface="+mn-lt"/>
                <a:ea typeface="+mn-ea"/>
                <a:cs typeface="+mn-cs"/>
              </a:defRPr>
            </a:lvl1pPr>
            <a:lvl2pPr marL="457200" indent="0" algn="ctr" defTabSz="914400" rtl="0" eaLnBrk="1" latinLnBrk="0" hangingPunct="1">
              <a:spcBef>
                <a:spcPct val="20000"/>
              </a:spcBef>
              <a:buSzPct val="85000"/>
              <a:buFont typeface="Wingdings" panose="05000000000000000000" pitchFamily="2" charset="2"/>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SzPct val="85000"/>
              <a:buFont typeface="Wingdings" panose="05000000000000000000" pitchFamily="2" charset="2"/>
              <a:buNone/>
              <a:defRPr sz="22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85000"/>
              <a:buFont typeface="Wingdings" panose="05000000000000000000" pitchFamily="2" charset="2"/>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SzPct val="85000"/>
              <a:buFont typeface="Wingdings" panose="05000000000000000000" pitchFamily="2" charset="2"/>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nl-BE" sz="1800"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462" y="42866"/>
            <a:ext cx="8748017" cy="1449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3B032377-C103-4EFE-98C1-80A6E5A7472A}" type="slidenum">
              <a:rPr lang="nl-NL" smtClean="0"/>
              <a:pPr/>
              <a:t>14</a:t>
            </a:fld>
            <a:endParaRPr lang="nl-NL" dirty="0"/>
          </a:p>
        </p:txBody>
      </p:sp>
      <p:pic>
        <p:nvPicPr>
          <p:cNvPr id="9" name="Picture 2" descr="https://www.ulg.ac.be/upload/docs/image/gif/2007-11/logo_coul_texte_blason_cadre_300.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81345" y="5931201"/>
            <a:ext cx="1111134" cy="81016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domoderefontiro.be/sites/default/files/field/image/1360928999.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4462" y="5929579"/>
            <a:ext cx="2516631" cy="810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4723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6" name="Rectangle 75"/>
          <p:cNvSpPr/>
          <p:nvPr/>
        </p:nvSpPr>
        <p:spPr>
          <a:xfrm>
            <a:off x="457200" y="5798237"/>
            <a:ext cx="8686800" cy="1059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80539"/>
          <a:stretch/>
        </p:blipFill>
        <p:spPr bwMode="auto">
          <a:xfrm>
            <a:off x="72455" y="-46871"/>
            <a:ext cx="1691233" cy="1288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10344" y="2581821"/>
            <a:ext cx="467544" cy="427617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sp>
        <p:nvSpPr>
          <p:cNvPr id="5" name="Titel 4"/>
          <p:cNvSpPr>
            <a:spLocks noGrp="1"/>
          </p:cNvSpPr>
          <p:nvPr>
            <p:ph type="title"/>
          </p:nvPr>
        </p:nvSpPr>
        <p:spPr>
          <a:xfrm>
            <a:off x="1979712" y="70391"/>
            <a:ext cx="6984776" cy="936105"/>
          </a:xfrm>
        </p:spPr>
        <p:txBody>
          <a:bodyPr>
            <a:noAutofit/>
          </a:bodyPr>
          <a:lstStyle/>
          <a:p>
            <a:r>
              <a:rPr lang="en-GB" sz="3200" b="1" dirty="0" smtClean="0"/>
              <a:t>Rail operation: Emissions assessment</a:t>
            </a:r>
            <a:endParaRPr lang="en-GB" sz="2400" i="1" dirty="0"/>
          </a:p>
        </p:txBody>
      </p:sp>
      <p:sp>
        <p:nvSpPr>
          <p:cNvPr id="6" name="Tijdelijke aanduiding voor dianummer 5"/>
          <p:cNvSpPr>
            <a:spLocks noGrp="1"/>
          </p:cNvSpPr>
          <p:nvPr>
            <p:ph type="sldNum" sz="quarter" idx="12"/>
          </p:nvPr>
        </p:nvSpPr>
        <p:spPr>
          <a:xfrm>
            <a:off x="-4356" y="6525344"/>
            <a:ext cx="461556" cy="257295"/>
          </a:xfrm>
        </p:spPr>
        <p:txBody>
          <a:bodyPr/>
          <a:lstStyle/>
          <a:p>
            <a:pPr algn="ctr"/>
            <a:fld id="{3B032377-C103-4EFE-98C1-80A6E5A7472A}" type="slidenum">
              <a:rPr lang="en-GB" smtClean="0"/>
              <a:pPr algn="ctr"/>
              <a:t>15</a:t>
            </a:fld>
            <a:endParaRPr lang="en-GB" dirty="0"/>
          </a:p>
        </p:txBody>
      </p:sp>
      <p:sp>
        <p:nvSpPr>
          <p:cNvPr id="12" name="Rectangle 11"/>
          <p:cNvSpPr/>
          <p:nvPr/>
        </p:nvSpPr>
        <p:spPr>
          <a:xfrm>
            <a:off x="-10344" y="1152128"/>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13" name="Rectangle 12"/>
          <p:cNvSpPr/>
          <p:nvPr/>
        </p:nvSpPr>
        <p:spPr>
          <a:xfrm>
            <a:off x="2469" y="1628477"/>
            <a:ext cx="467544" cy="476672"/>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2</a:t>
            </a:r>
          </a:p>
        </p:txBody>
      </p:sp>
      <p:sp>
        <p:nvSpPr>
          <p:cNvPr id="16" name="Rectangle 15"/>
          <p:cNvSpPr/>
          <p:nvPr/>
        </p:nvSpPr>
        <p:spPr>
          <a:xfrm>
            <a:off x="-10344" y="2105149"/>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3</a:t>
            </a:r>
            <a:endParaRPr lang="en-GB" dirty="0"/>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9211" y="3614024"/>
            <a:ext cx="4104000" cy="1703160"/>
          </a:xfrm>
          <a:prstGeom prst="rect">
            <a:avLst/>
          </a:prstGeom>
        </p:spPr>
      </p:pic>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0099" y="2936437"/>
            <a:ext cx="441686" cy="441686"/>
          </a:xfrm>
          <a:prstGeom prst="rect">
            <a:avLst/>
          </a:prstGeom>
        </p:spPr>
      </p:pic>
      <p:pic>
        <p:nvPicPr>
          <p:cNvPr id="20" name="Picture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0099" y="5414836"/>
            <a:ext cx="452513" cy="452513"/>
          </a:xfrm>
          <a:prstGeom prst="rect">
            <a:avLst/>
          </a:prstGeom>
        </p:spPr>
      </p:pic>
      <p:pic>
        <p:nvPicPr>
          <p:cNvPr id="21" name="Picture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0099" y="4764391"/>
            <a:ext cx="451547" cy="451547"/>
          </a:xfrm>
          <a:prstGeom prst="rect">
            <a:avLst/>
          </a:prstGeom>
        </p:spPr>
      </p:pic>
      <p:pic>
        <p:nvPicPr>
          <p:cNvPr id="22" name="Picture 2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38123" y="3577022"/>
            <a:ext cx="425638" cy="425638"/>
          </a:xfrm>
          <a:prstGeom prst="rect">
            <a:avLst/>
          </a:prstGeom>
        </p:spPr>
      </p:pic>
      <p:pic>
        <p:nvPicPr>
          <p:cNvPr id="23" name="Picture 2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302130" y="2944146"/>
            <a:ext cx="392687" cy="235612"/>
          </a:xfrm>
          <a:prstGeom prst="rect">
            <a:avLst/>
          </a:prstGeom>
        </p:spPr>
      </p:pic>
      <p:pic>
        <p:nvPicPr>
          <p:cNvPr id="24" name="Picture 2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703562" y="2944504"/>
            <a:ext cx="354062" cy="235612"/>
          </a:xfrm>
          <a:prstGeom prst="rect">
            <a:avLst/>
          </a:prstGeom>
        </p:spPr>
      </p:pic>
      <p:pic>
        <p:nvPicPr>
          <p:cNvPr id="25" name="Picture 2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094683" y="2943809"/>
            <a:ext cx="353506" cy="235612"/>
          </a:xfrm>
          <a:prstGeom prst="rect">
            <a:avLst/>
          </a:prstGeom>
        </p:spPr>
      </p:pic>
      <p:sp>
        <p:nvSpPr>
          <p:cNvPr id="26" name="TextBox 25"/>
          <p:cNvSpPr txBox="1"/>
          <p:nvPr/>
        </p:nvSpPr>
        <p:spPr>
          <a:xfrm>
            <a:off x="1877342" y="3163756"/>
            <a:ext cx="816343" cy="415498"/>
          </a:xfrm>
          <a:prstGeom prst="rect">
            <a:avLst/>
          </a:prstGeom>
          <a:noFill/>
        </p:spPr>
        <p:txBody>
          <a:bodyPr wrap="square" rtlCol="0">
            <a:spAutoFit/>
          </a:bodyPr>
          <a:lstStyle/>
          <a:p>
            <a:pPr algn="ctr" fontAlgn="auto">
              <a:spcBef>
                <a:spcPts val="0"/>
              </a:spcBef>
              <a:spcAft>
                <a:spcPts val="0"/>
              </a:spcAft>
            </a:pPr>
            <a:r>
              <a:rPr lang="en-GB" sz="1050" dirty="0">
                <a:solidFill>
                  <a:prstClr val="black"/>
                </a:solidFill>
                <a:latin typeface="Calibri" panose="020F0502020204030204"/>
              </a:rPr>
              <a:t>9.77%</a:t>
            </a:r>
          </a:p>
          <a:p>
            <a:pPr algn="ctr" fontAlgn="auto">
              <a:spcBef>
                <a:spcPts val="0"/>
              </a:spcBef>
              <a:spcAft>
                <a:spcPts val="0"/>
              </a:spcAft>
            </a:pPr>
            <a:r>
              <a:rPr lang="en-GB" sz="1050" dirty="0">
                <a:solidFill>
                  <a:prstClr val="black"/>
                </a:solidFill>
                <a:latin typeface="Calibri" panose="020F0502020204030204"/>
              </a:rPr>
              <a:t>8776 GWh</a:t>
            </a:r>
          </a:p>
        </p:txBody>
      </p:sp>
      <p:sp>
        <p:nvSpPr>
          <p:cNvPr id="27" name="TextBox 26"/>
          <p:cNvSpPr txBox="1"/>
          <p:nvPr/>
        </p:nvSpPr>
        <p:spPr>
          <a:xfrm>
            <a:off x="2506322" y="3162247"/>
            <a:ext cx="759858" cy="415498"/>
          </a:xfrm>
          <a:prstGeom prst="rect">
            <a:avLst/>
          </a:prstGeom>
          <a:noFill/>
        </p:spPr>
        <p:txBody>
          <a:bodyPr wrap="square" rtlCol="0">
            <a:spAutoFit/>
          </a:bodyPr>
          <a:lstStyle/>
          <a:p>
            <a:pPr algn="ctr" fontAlgn="auto">
              <a:spcBef>
                <a:spcPts val="0"/>
              </a:spcBef>
              <a:spcAft>
                <a:spcPts val="0"/>
              </a:spcAft>
            </a:pPr>
            <a:r>
              <a:rPr lang="en-GB" sz="1050" dirty="0">
                <a:solidFill>
                  <a:prstClr val="black"/>
                </a:solidFill>
                <a:latin typeface="Calibri" panose="020F0502020204030204"/>
              </a:rPr>
              <a:t>8.65%</a:t>
            </a:r>
          </a:p>
          <a:p>
            <a:pPr algn="ctr" fontAlgn="auto">
              <a:spcBef>
                <a:spcPts val="0"/>
              </a:spcBef>
              <a:spcAft>
                <a:spcPts val="0"/>
              </a:spcAft>
            </a:pPr>
            <a:r>
              <a:rPr lang="en-GB" sz="1050" dirty="0">
                <a:solidFill>
                  <a:prstClr val="black"/>
                </a:solidFill>
                <a:latin typeface="Calibri" panose="020F0502020204030204"/>
              </a:rPr>
              <a:t>7765 GWh</a:t>
            </a:r>
          </a:p>
        </p:txBody>
      </p:sp>
      <p:sp>
        <p:nvSpPr>
          <p:cNvPr id="28" name="TextBox 27"/>
          <p:cNvSpPr txBox="1"/>
          <p:nvPr/>
        </p:nvSpPr>
        <p:spPr>
          <a:xfrm>
            <a:off x="3141505" y="3161524"/>
            <a:ext cx="712936" cy="415498"/>
          </a:xfrm>
          <a:prstGeom prst="rect">
            <a:avLst/>
          </a:prstGeom>
          <a:noFill/>
        </p:spPr>
        <p:txBody>
          <a:bodyPr wrap="square" rtlCol="0">
            <a:spAutoFit/>
          </a:bodyPr>
          <a:lstStyle/>
          <a:p>
            <a:pPr algn="ctr" fontAlgn="auto">
              <a:spcBef>
                <a:spcPts val="0"/>
              </a:spcBef>
              <a:spcAft>
                <a:spcPts val="0"/>
              </a:spcAft>
            </a:pPr>
            <a:r>
              <a:rPr lang="en-GB" sz="1050" dirty="0">
                <a:solidFill>
                  <a:prstClr val="black"/>
                </a:solidFill>
                <a:latin typeface="Calibri" panose="020F0502020204030204"/>
              </a:rPr>
              <a:t>0.78%</a:t>
            </a:r>
          </a:p>
          <a:p>
            <a:pPr algn="ctr" fontAlgn="auto">
              <a:spcBef>
                <a:spcPts val="0"/>
              </a:spcBef>
              <a:spcAft>
                <a:spcPts val="0"/>
              </a:spcAft>
            </a:pPr>
            <a:r>
              <a:rPr lang="en-GB" sz="1050" dirty="0">
                <a:solidFill>
                  <a:prstClr val="black"/>
                </a:solidFill>
                <a:latin typeface="Calibri" panose="020F0502020204030204"/>
              </a:rPr>
              <a:t>702 GWh</a:t>
            </a:r>
          </a:p>
        </p:txBody>
      </p:sp>
      <p:sp>
        <p:nvSpPr>
          <p:cNvPr id="29" name="TextBox 28"/>
          <p:cNvSpPr txBox="1"/>
          <p:nvPr/>
        </p:nvSpPr>
        <p:spPr>
          <a:xfrm>
            <a:off x="816442" y="3344700"/>
            <a:ext cx="535127" cy="261610"/>
          </a:xfrm>
          <a:prstGeom prst="rect">
            <a:avLst/>
          </a:prstGeom>
          <a:noFill/>
        </p:spPr>
        <p:txBody>
          <a:bodyPr wrap="square" rtlCol="0">
            <a:spAutoFit/>
          </a:bodyPr>
          <a:lstStyle/>
          <a:p>
            <a:pPr algn="ctr" fontAlgn="auto">
              <a:spcBef>
                <a:spcPts val="0"/>
              </a:spcBef>
              <a:spcAft>
                <a:spcPts val="0"/>
              </a:spcAft>
            </a:pPr>
            <a:r>
              <a:rPr lang="en-GB" sz="1100" dirty="0">
                <a:solidFill>
                  <a:prstClr val="black"/>
                </a:solidFill>
                <a:latin typeface="Calibri" panose="020F0502020204030204"/>
              </a:rPr>
              <a:t>50.7%</a:t>
            </a:r>
          </a:p>
        </p:txBody>
      </p:sp>
      <p:pic>
        <p:nvPicPr>
          <p:cNvPr id="30" name="Picture 29"/>
          <p:cNvPicPr>
            <a:picLocks noChangeAspect="1"/>
          </p:cNvPicPr>
          <p:nvPr/>
        </p:nvPicPr>
        <p:blipFill rotWithShape="1">
          <a:blip r:embed="rId12">
            <a:extLst>
              <a:ext uri="{28A0092B-C50C-407E-A947-70E740481C1C}">
                <a14:useLocalDpi xmlns:a14="http://schemas.microsoft.com/office/drawing/2010/main" val="0"/>
              </a:ext>
            </a:extLst>
          </a:blip>
          <a:srcRect t="16948" b="14292"/>
          <a:stretch/>
        </p:blipFill>
        <p:spPr>
          <a:xfrm>
            <a:off x="830099" y="4198753"/>
            <a:ext cx="537441" cy="369545"/>
          </a:xfrm>
          <a:prstGeom prst="rect">
            <a:avLst/>
          </a:prstGeom>
        </p:spPr>
      </p:pic>
      <p:sp>
        <p:nvSpPr>
          <p:cNvPr id="31" name="TextBox 30"/>
          <p:cNvSpPr txBox="1"/>
          <p:nvPr/>
        </p:nvSpPr>
        <p:spPr>
          <a:xfrm>
            <a:off x="827290" y="3972182"/>
            <a:ext cx="535127" cy="261610"/>
          </a:xfrm>
          <a:prstGeom prst="rect">
            <a:avLst/>
          </a:prstGeom>
          <a:noFill/>
        </p:spPr>
        <p:txBody>
          <a:bodyPr wrap="square" rtlCol="0">
            <a:spAutoFit/>
          </a:bodyPr>
          <a:lstStyle/>
          <a:p>
            <a:pPr algn="ctr" fontAlgn="auto">
              <a:spcBef>
                <a:spcPts val="0"/>
              </a:spcBef>
              <a:spcAft>
                <a:spcPts val="0"/>
              </a:spcAft>
            </a:pPr>
            <a:r>
              <a:rPr lang="en-GB" sz="1100" dirty="0">
                <a:solidFill>
                  <a:prstClr val="black"/>
                </a:solidFill>
                <a:latin typeface="Calibri" panose="020F0502020204030204"/>
              </a:rPr>
              <a:t>39.1%</a:t>
            </a:r>
          </a:p>
        </p:txBody>
      </p:sp>
      <p:sp>
        <p:nvSpPr>
          <p:cNvPr id="32" name="TextBox 31"/>
          <p:cNvSpPr txBox="1"/>
          <p:nvPr/>
        </p:nvSpPr>
        <p:spPr>
          <a:xfrm>
            <a:off x="865831" y="4504656"/>
            <a:ext cx="476391" cy="261610"/>
          </a:xfrm>
          <a:prstGeom prst="rect">
            <a:avLst/>
          </a:prstGeom>
          <a:noFill/>
        </p:spPr>
        <p:txBody>
          <a:bodyPr wrap="square" rtlCol="0">
            <a:spAutoFit/>
          </a:bodyPr>
          <a:lstStyle/>
          <a:p>
            <a:pPr algn="ctr" fontAlgn="auto">
              <a:spcBef>
                <a:spcPts val="0"/>
              </a:spcBef>
              <a:spcAft>
                <a:spcPts val="0"/>
              </a:spcAft>
            </a:pPr>
            <a:r>
              <a:rPr lang="en-GB" sz="1100" dirty="0">
                <a:solidFill>
                  <a:prstClr val="black"/>
                </a:solidFill>
                <a:latin typeface="Calibri" panose="020F0502020204030204"/>
              </a:rPr>
              <a:t>2.1%</a:t>
            </a:r>
          </a:p>
        </p:txBody>
      </p:sp>
      <p:sp>
        <p:nvSpPr>
          <p:cNvPr id="33" name="TextBox 32"/>
          <p:cNvSpPr txBox="1"/>
          <p:nvPr/>
        </p:nvSpPr>
        <p:spPr>
          <a:xfrm>
            <a:off x="838123" y="5172723"/>
            <a:ext cx="476391" cy="261610"/>
          </a:xfrm>
          <a:prstGeom prst="rect">
            <a:avLst/>
          </a:prstGeom>
          <a:noFill/>
        </p:spPr>
        <p:txBody>
          <a:bodyPr wrap="square" rtlCol="0">
            <a:spAutoFit/>
          </a:bodyPr>
          <a:lstStyle/>
          <a:p>
            <a:pPr algn="ctr" fontAlgn="auto">
              <a:spcBef>
                <a:spcPts val="0"/>
              </a:spcBef>
              <a:spcAft>
                <a:spcPts val="0"/>
              </a:spcAft>
            </a:pPr>
            <a:r>
              <a:rPr lang="en-GB" sz="1100" dirty="0">
                <a:solidFill>
                  <a:prstClr val="black"/>
                </a:solidFill>
                <a:latin typeface="Calibri" panose="020F0502020204030204"/>
              </a:rPr>
              <a:t>4.5%</a:t>
            </a:r>
          </a:p>
        </p:txBody>
      </p:sp>
      <p:sp>
        <p:nvSpPr>
          <p:cNvPr id="34" name="TextBox 33"/>
          <p:cNvSpPr txBox="1"/>
          <p:nvPr/>
        </p:nvSpPr>
        <p:spPr>
          <a:xfrm>
            <a:off x="829642" y="5831686"/>
            <a:ext cx="476391" cy="261610"/>
          </a:xfrm>
          <a:prstGeom prst="rect">
            <a:avLst/>
          </a:prstGeom>
          <a:noFill/>
        </p:spPr>
        <p:txBody>
          <a:bodyPr wrap="square" rtlCol="0">
            <a:spAutoFit/>
          </a:bodyPr>
          <a:lstStyle/>
          <a:p>
            <a:pPr algn="ctr" fontAlgn="auto">
              <a:spcBef>
                <a:spcPts val="0"/>
              </a:spcBef>
              <a:spcAft>
                <a:spcPts val="0"/>
              </a:spcAft>
            </a:pPr>
            <a:r>
              <a:rPr lang="en-GB" sz="1100" dirty="0">
                <a:solidFill>
                  <a:prstClr val="black"/>
                </a:solidFill>
                <a:latin typeface="Calibri" panose="020F0502020204030204"/>
              </a:rPr>
              <a:t>3.6%</a:t>
            </a:r>
          </a:p>
        </p:txBody>
      </p:sp>
      <p:cxnSp>
        <p:nvCxnSpPr>
          <p:cNvPr id="35" name="Straight Arrow Connector 34"/>
          <p:cNvCxnSpPr/>
          <p:nvPr/>
        </p:nvCxnSpPr>
        <p:spPr>
          <a:xfrm>
            <a:off x="1450235" y="4504655"/>
            <a:ext cx="2538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2263277" y="4504655"/>
            <a:ext cx="0" cy="900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7" name="TextBox 36"/>
          <p:cNvSpPr txBox="1"/>
          <p:nvPr/>
        </p:nvSpPr>
        <p:spPr>
          <a:xfrm>
            <a:off x="2201329" y="4804211"/>
            <a:ext cx="790226" cy="400110"/>
          </a:xfrm>
          <a:prstGeom prst="rect">
            <a:avLst/>
          </a:prstGeom>
          <a:noFill/>
        </p:spPr>
        <p:txBody>
          <a:bodyPr wrap="square" rtlCol="0">
            <a:spAutoFit/>
          </a:bodyPr>
          <a:lstStyle/>
          <a:p>
            <a:pPr algn="ctr" fontAlgn="auto">
              <a:spcBef>
                <a:spcPts val="0"/>
              </a:spcBef>
              <a:spcAft>
                <a:spcPts val="0"/>
              </a:spcAft>
            </a:pPr>
            <a:r>
              <a:rPr lang="en-GB" sz="1000" b="1" dirty="0" smtClean="0">
                <a:solidFill>
                  <a:srgbClr val="ED7D31"/>
                </a:solidFill>
                <a:latin typeface="Calibri" panose="020F0502020204030204"/>
              </a:rPr>
              <a:t>Exports</a:t>
            </a:r>
            <a:endParaRPr lang="en-GB" sz="1000" dirty="0">
              <a:solidFill>
                <a:prstClr val="black"/>
              </a:solidFill>
              <a:latin typeface="Calibri" panose="020F0502020204030204"/>
            </a:endParaRPr>
          </a:p>
          <a:p>
            <a:pPr algn="ctr" fontAlgn="auto">
              <a:spcBef>
                <a:spcPts val="0"/>
              </a:spcBef>
              <a:spcAft>
                <a:spcPts val="0"/>
              </a:spcAft>
            </a:pPr>
            <a:r>
              <a:rPr lang="en-GB" sz="1000" dirty="0" smtClean="0">
                <a:solidFill>
                  <a:prstClr val="black"/>
                </a:solidFill>
                <a:latin typeface="Calibri" panose="020F0502020204030204"/>
              </a:rPr>
              <a:t>7 603 </a:t>
            </a:r>
            <a:r>
              <a:rPr lang="en-GB" sz="1000" dirty="0">
                <a:solidFill>
                  <a:prstClr val="black"/>
                </a:solidFill>
                <a:latin typeface="Calibri" panose="020F0502020204030204"/>
              </a:rPr>
              <a:t>GWh</a:t>
            </a:r>
          </a:p>
        </p:txBody>
      </p:sp>
      <p:cxnSp>
        <p:nvCxnSpPr>
          <p:cNvPr id="38" name="Straight Arrow Connector 37"/>
          <p:cNvCxnSpPr/>
          <p:nvPr/>
        </p:nvCxnSpPr>
        <p:spPr>
          <a:xfrm flipH="1">
            <a:off x="3153480" y="3540178"/>
            <a:ext cx="0" cy="936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9" name="TextBox 38"/>
          <p:cNvSpPr txBox="1"/>
          <p:nvPr/>
        </p:nvSpPr>
        <p:spPr>
          <a:xfrm>
            <a:off x="3153460" y="3540020"/>
            <a:ext cx="908377" cy="600164"/>
          </a:xfrm>
          <a:prstGeom prst="rect">
            <a:avLst/>
          </a:prstGeom>
          <a:noFill/>
        </p:spPr>
        <p:txBody>
          <a:bodyPr wrap="square" rtlCol="0">
            <a:spAutoFit/>
          </a:bodyPr>
          <a:lstStyle/>
          <a:p>
            <a:pPr algn="ctr" fontAlgn="auto">
              <a:spcBef>
                <a:spcPts val="0"/>
              </a:spcBef>
              <a:spcAft>
                <a:spcPts val="0"/>
              </a:spcAft>
            </a:pPr>
            <a:r>
              <a:rPr lang="en-GB" sz="1100" b="1" dirty="0">
                <a:solidFill>
                  <a:schemeClr val="accent1"/>
                </a:solidFill>
                <a:latin typeface="Calibri" panose="020F0502020204030204"/>
              </a:rPr>
              <a:t>Imports</a:t>
            </a:r>
          </a:p>
          <a:p>
            <a:pPr algn="ctr"/>
            <a:r>
              <a:rPr lang="en-GB" sz="1100" dirty="0">
                <a:solidFill>
                  <a:prstClr val="black"/>
                </a:solidFill>
              </a:rPr>
              <a:t>17 243 GWh</a:t>
            </a:r>
          </a:p>
          <a:p>
            <a:pPr algn="ctr" fontAlgn="auto">
              <a:spcBef>
                <a:spcPts val="0"/>
              </a:spcBef>
              <a:spcAft>
                <a:spcPts val="0"/>
              </a:spcAft>
            </a:pPr>
            <a:r>
              <a:rPr lang="en-GB" sz="1100" dirty="0" smtClean="0">
                <a:solidFill>
                  <a:prstClr val="black"/>
                </a:solidFill>
                <a:latin typeface="Calibri" panose="020F0502020204030204"/>
              </a:rPr>
              <a:t>(</a:t>
            </a:r>
            <a:r>
              <a:rPr lang="en-GB" sz="1100" dirty="0">
                <a:solidFill>
                  <a:prstClr val="black"/>
                </a:solidFill>
                <a:latin typeface="Calibri" panose="020F0502020204030204"/>
              </a:rPr>
              <a:t>19.2</a:t>
            </a:r>
            <a:r>
              <a:rPr lang="en-GB" sz="1100" dirty="0" smtClean="0">
                <a:solidFill>
                  <a:prstClr val="black"/>
                </a:solidFill>
                <a:latin typeface="Calibri" panose="020F0502020204030204"/>
              </a:rPr>
              <a:t>%)</a:t>
            </a:r>
            <a:endParaRPr lang="en-GB" sz="1100" dirty="0">
              <a:solidFill>
                <a:prstClr val="black"/>
              </a:solidFill>
              <a:latin typeface="Calibri" panose="020F0502020204030204"/>
            </a:endParaRPr>
          </a:p>
        </p:txBody>
      </p:sp>
      <p:sp>
        <p:nvSpPr>
          <p:cNvPr id="40" name="TextBox 39"/>
          <p:cNvSpPr txBox="1"/>
          <p:nvPr/>
        </p:nvSpPr>
        <p:spPr>
          <a:xfrm>
            <a:off x="1325532" y="3924160"/>
            <a:ext cx="1938685" cy="600164"/>
          </a:xfrm>
          <a:prstGeom prst="rect">
            <a:avLst/>
          </a:prstGeom>
          <a:noFill/>
        </p:spPr>
        <p:txBody>
          <a:bodyPr wrap="square" lIns="0" rIns="0" rtlCol="0">
            <a:spAutoFit/>
          </a:bodyPr>
          <a:lstStyle/>
          <a:p>
            <a:pPr algn="ctr" fontAlgn="auto">
              <a:spcBef>
                <a:spcPts val="0"/>
              </a:spcBef>
              <a:spcAft>
                <a:spcPts val="0"/>
              </a:spcAft>
            </a:pPr>
            <a:r>
              <a:rPr lang="en-GB" sz="1100" b="1" dirty="0">
                <a:solidFill>
                  <a:schemeClr val="accent1"/>
                </a:solidFill>
                <a:latin typeface="Calibri" panose="020F0502020204030204"/>
              </a:rPr>
              <a:t>Domestic production mix</a:t>
            </a:r>
          </a:p>
          <a:p>
            <a:pPr algn="ctr" fontAlgn="auto">
              <a:spcBef>
                <a:spcPts val="0"/>
              </a:spcBef>
              <a:spcAft>
                <a:spcPts val="0"/>
              </a:spcAft>
            </a:pPr>
            <a:r>
              <a:rPr lang="en-GB" sz="1100" dirty="0" smtClean="0">
                <a:solidFill>
                  <a:prstClr val="black"/>
                </a:solidFill>
                <a:latin typeface="Calibri" panose="020F0502020204030204"/>
              </a:rPr>
              <a:t>80 193 </a:t>
            </a:r>
            <a:r>
              <a:rPr lang="en-GB" sz="1100" dirty="0">
                <a:solidFill>
                  <a:prstClr val="black"/>
                </a:solidFill>
                <a:latin typeface="Calibri" panose="020F0502020204030204"/>
              </a:rPr>
              <a:t>GWh </a:t>
            </a:r>
            <a:r>
              <a:rPr lang="en-GB" sz="1100" dirty="0" smtClean="0">
                <a:latin typeface="Times New Roman" panose="02020603050405020304" pitchFamily="18" charset="0"/>
                <a:cs typeface="Times New Roman" panose="02020603050405020304" pitchFamily="18" charset="0"/>
              </a:rPr>
              <a:t>→</a:t>
            </a:r>
            <a:r>
              <a:rPr lang="en-GB" sz="1100" dirty="0">
                <a:solidFill>
                  <a:prstClr val="black"/>
                </a:solidFill>
                <a:latin typeface="Calibri" panose="020F0502020204030204"/>
              </a:rPr>
              <a:t> </a:t>
            </a:r>
            <a:r>
              <a:rPr lang="en-GB" sz="1100" dirty="0" smtClean="0">
                <a:solidFill>
                  <a:prstClr val="black"/>
                </a:solidFill>
                <a:latin typeface="Calibri" panose="020F0502020204030204"/>
              </a:rPr>
              <a:t>72 590 </a:t>
            </a:r>
            <a:r>
              <a:rPr lang="en-GB" sz="1100" dirty="0">
                <a:solidFill>
                  <a:prstClr val="black"/>
                </a:solidFill>
                <a:latin typeface="Calibri" panose="020F0502020204030204"/>
              </a:rPr>
              <a:t>GWh</a:t>
            </a:r>
          </a:p>
          <a:p>
            <a:pPr fontAlgn="auto">
              <a:spcBef>
                <a:spcPts val="0"/>
              </a:spcBef>
              <a:spcAft>
                <a:spcPts val="0"/>
              </a:spcAft>
            </a:pPr>
            <a:r>
              <a:rPr lang="en-GB" sz="1100" dirty="0">
                <a:solidFill>
                  <a:prstClr val="black"/>
                </a:solidFill>
                <a:latin typeface="Calibri" panose="020F0502020204030204"/>
              </a:rPr>
              <a:t>                                 </a:t>
            </a:r>
            <a:r>
              <a:rPr lang="en-GB" sz="1100" dirty="0" smtClean="0">
                <a:solidFill>
                  <a:prstClr val="black"/>
                </a:solidFill>
                <a:latin typeface="Calibri" panose="020F0502020204030204"/>
              </a:rPr>
              <a:t>    (</a:t>
            </a:r>
            <a:r>
              <a:rPr lang="en-GB" sz="1100" dirty="0">
                <a:solidFill>
                  <a:prstClr val="black"/>
                </a:solidFill>
                <a:latin typeface="Calibri" panose="020F0502020204030204"/>
              </a:rPr>
              <a:t>80.8%)</a:t>
            </a:r>
          </a:p>
        </p:txBody>
      </p:sp>
      <p:sp>
        <p:nvSpPr>
          <p:cNvPr id="41" name="TextBox 40"/>
          <p:cNvSpPr txBox="1"/>
          <p:nvPr/>
        </p:nvSpPr>
        <p:spPr>
          <a:xfrm>
            <a:off x="3125733" y="4068176"/>
            <a:ext cx="972078" cy="430887"/>
          </a:xfrm>
          <a:prstGeom prst="rect">
            <a:avLst/>
          </a:prstGeom>
          <a:noFill/>
        </p:spPr>
        <p:txBody>
          <a:bodyPr wrap="square" rtlCol="0">
            <a:spAutoFit/>
          </a:bodyPr>
          <a:lstStyle/>
          <a:p>
            <a:pPr algn="ctr" fontAlgn="auto">
              <a:spcBef>
                <a:spcPts val="0"/>
              </a:spcBef>
              <a:spcAft>
                <a:spcPts val="0"/>
              </a:spcAft>
            </a:pPr>
            <a:r>
              <a:rPr lang="en-GB" sz="1100" b="1" dirty="0">
                <a:solidFill>
                  <a:schemeClr val="accent1"/>
                </a:solidFill>
                <a:latin typeface="Calibri" panose="020F0502020204030204"/>
              </a:rPr>
              <a:t>Supply mix</a:t>
            </a:r>
          </a:p>
          <a:p>
            <a:pPr algn="ctr" fontAlgn="auto">
              <a:spcBef>
                <a:spcPts val="0"/>
              </a:spcBef>
              <a:spcAft>
                <a:spcPts val="0"/>
              </a:spcAft>
            </a:pPr>
            <a:r>
              <a:rPr lang="en-GB" sz="1100" dirty="0" smtClean="0">
                <a:solidFill>
                  <a:prstClr val="black"/>
                </a:solidFill>
                <a:latin typeface="Calibri" panose="020F0502020204030204"/>
              </a:rPr>
              <a:t>89 833 </a:t>
            </a:r>
            <a:r>
              <a:rPr lang="en-GB" sz="1100" dirty="0">
                <a:solidFill>
                  <a:prstClr val="black"/>
                </a:solidFill>
                <a:latin typeface="Calibri" panose="020F0502020204030204"/>
              </a:rPr>
              <a:t>GWh</a:t>
            </a:r>
          </a:p>
        </p:txBody>
      </p:sp>
      <p:pic>
        <p:nvPicPr>
          <p:cNvPr id="42" name="Picture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76248" y="2910812"/>
            <a:ext cx="441686" cy="441686"/>
          </a:xfrm>
          <a:prstGeom prst="rect">
            <a:avLst/>
          </a:prstGeom>
        </p:spPr>
      </p:pic>
      <p:pic>
        <p:nvPicPr>
          <p:cNvPr id="43" name="Picture 4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76248" y="5389210"/>
            <a:ext cx="452513" cy="452513"/>
          </a:xfrm>
          <a:prstGeom prst="rect">
            <a:avLst/>
          </a:prstGeom>
        </p:spPr>
      </p:pic>
      <p:pic>
        <p:nvPicPr>
          <p:cNvPr id="44" name="Picture 4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76248" y="4738765"/>
            <a:ext cx="451547" cy="451547"/>
          </a:xfrm>
          <a:prstGeom prst="rect">
            <a:avLst/>
          </a:prstGeom>
        </p:spPr>
      </p:pic>
      <p:pic>
        <p:nvPicPr>
          <p:cNvPr id="45" name="Picture 4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84272" y="3551397"/>
            <a:ext cx="425638" cy="425638"/>
          </a:xfrm>
          <a:prstGeom prst="rect">
            <a:avLst/>
          </a:prstGeom>
        </p:spPr>
      </p:pic>
      <p:sp>
        <p:nvSpPr>
          <p:cNvPr id="46" name="TextBox 45"/>
          <p:cNvSpPr txBox="1"/>
          <p:nvPr/>
        </p:nvSpPr>
        <p:spPr>
          <a:xfrm>
            <a:off x="4151697" y="3327434"/>
            <a:ext cx="554585" cy="261610"/>
          </a:xfrm>
          <a:prstGeom prst="rect">
            <a:avLst/>
          </a:prstGeom>
          <a:noFill/>
        </p:spPr>
        <p:txBody>
          <a:bodyPr wrap="square" rtlCol="0">
            <a:spAutoFit/>
          </a:bodyPr>
          <a:lstStyle/>
          <a:p>
            <a:pPr algn="ctr" fontAlgn="auto">
              <a:spcBef>
                <a:spcPts val="0"/>
              </a:spcBef>
              <a:spcAft>
                <a:spcPts val="0"/>
              </a:spcAft>
            </a:pPr>
            <a:r>
              <a:rPr lang="en-GB" sz="1100" dirty="0">
                <a:solidFill>
                  <a:prstClr val="black"/>
                </a:solidFill>
                <a:latin typeface="Calibri" panose="020F0502020204030204"/>
              </a:rPr>
              <a:t>48.4%</a:t>
            </a:r>
          </a:p>
        </p:txBody>
      </p:sp>
      <p:pic>
        <p:nvPicPr>
          <p:cNvPr id="47" name="Picture 46"/>
          <p:cNvPicPr>
            <a:picLocks noChangeAspect="1"/>
          </p:cNvPicPr>
          <p:nvPr/>
        </p:nvPicPr>
        <p:blipFill rotWithShape="1">
          <a:blip r:embed="rId12">
            <a:extLst>
              <a:ext uri="{28A0092B-C50C-407E-A947-70E740481C1C}">
                <a14:useLocalDpi xmlns:a14="http://schemas.microsoft.com/office/drawing/2010/main" val="0"/>
              </a:ext>
            </a:extLst>
          </a:blip>
          <a:srcRect t="16948" b="14292"/>
          <a:stretch/>
        </p:blipFill>
        <p:spPr>
          <a:xfrm>
            <a:off x="4176248" y="4173127"/>
            <a:ext cx="537441" cy="369545"/>
          </a:xfrm>
          <a:prstGeom prst="rect">
            <a:avLst/>
          </a:prstGeom>
        </p:spPr>
      </p:pic>
      <p:sp>
        <p:nvSpPr>
          <p:cNvPr id="48" name="TextBox 47"/>
          <p:cNvSpPr txBox="1"/>
          <p:nvPr/>
        </p:nvSpPr>
        <p:spPr>
          <a:xfrm>
            <a:off x="4156770" y="3954818"/>
            <a:ext cx="549512" cy="261610"/>
          </a:xfrm>
          <a:prstGeom prst="rect">
            <a:avLst/>
          </a:prstGeom>
          <a:noFill/>
        </p:spPr>
        <p:txBody>
          <a:bodyPr wrap="square" rtlCol="0">
            <a:spAutoFit/>
          </a:bodyPr>
          <a:lstStyle/>
          <a:p>
            <a:pPr algn="ctr" fontAlgn="auto">
              <a:spcBef>
                <a:spcPts val="0"/>
              </a:spcBef>
              <a:spcAft>
                <a:spcPts val="0"/>
              </a:spcAft>
            </a:pPr>
            <a:r>
              <a:rPr lang="en-GB" sz="1100" dirty="0">
                <a:solidFill>
                  <a:prstClr val="black"/>
                </a:solidFill>
                <a:latin typeface="Calibri" panose="020F0502020204030204"/>
              </a:rPr>
              <a:t>40.7%</a:t>
            </a:r>
          </a:p>
        </p:txBody>
      </p:sp>
      <p:sp>
        <p:nvSpPr>
          <p:cNvPr id="49" name="TextBox 48"/>
          <p:cNvSpPr txBox="1"/>
          <p:nvPr/>
        </p:nvSpPr>
        <p:spPr>
          <a:xfrm>
            <a:off x="4191893" y="4478548"/>
            <a:ext cx="476391" cy="261610"/>
          </a:xfrm>
          <a:prstGeom prst="rect">
            <a:avLst/>
          </a:prstGeom>
          <a:noFill/>
        </p:spPr>
        <p:txBody>
          <a:bodyPr wrap="square" rtlCol="0">
            <a:spAutoFit/>
          </a:bodyPr>
          <a:lstStyle/>
          <a:p>
            <a:pPr algn="ctr" fontAlgn="auto">
              <a:spcBef>
                <a:spcPts val="0"/>
              </a:spcBef>
              <a:spcAft>
                <a:spcPts val="0"/>
              </a:spcAft>
            </a:pPr>
            <a:r>
              <a:rPr lang="en-GB" sz="1100" dirty="0">
                <a:solidFill>
                  <a:prstClr val="black"/>
                </a:solidFill>
                <a:latin typeface="Calibri" panose="020F0502020204030204"/>
              </a:rPr>
              <a:t>3.4%</a:t>
            </a:r>
          </a:p>
        </p:txBody>
      </p:sp>
      <p:sp>
        <p:nvSpPr>
          <p:cNvPr id="50" name="TextBox 49"/>
          <p:cNvSpPr txBox="1"/>
          <p:nvPr/>
        </p:nvSpPr>
        <p:spPr>
          <a:xfrm>
            <a:off x="4184272" y="5147492"/>
            <a:ext cx="476391" cy="261610"/>
          </a:xfrm>
          <a:prstGeom prst="rect">
            <a:avLst/>
          </a:prstGeom>
          <a:noFill/>
        </p:spPr>
        <p:txBody>
          <a:bodyPr wrap="square" rtlCol="0">
            <a:spAutoFit/>
          </a:bodyPr>
          <a:lstStyle/>
          <a:p>
            <a:pPr algn="ctr" fontAlgn="auto">
              <a:spcBef>
                <a:spcPts val="0"/>
              </a:spcBef>
              <a:spcAft>
                <a:spcPts val="0"/>
              </a:spcAft>
            </a:pPr>
            <a:r>
              <a:rPr lang="en-GB" sz="1100" dirty="0">
                <a:solidFill>
                  <a:prstClr val="black"/>
                </a:solidFill>
                <a:latin typeface="Calibri" panose="020F0502020204030204"/>
              </a:rPr>
              <a:t>4.4%</a:t>
            </a:r>
          </a:p>
        </p:txBody>
      </p:sp>
      <p:sp>
        <p:nvSpPr>
          <p:cNvPr id="51" name="TextBox 50"/>
          <p:cNvSpPr txBox="1"/>
          <p:nvPr/>
        </p:nvSpPr>
        <p:spPr>
          <a:xfrm>
            <a:off x="4172646" y="5827087"/>
            <a:ext cx="476391" cy="261610"/>
          </a:xfrm>
          <a:prstGeom prst="rect">
            <a:avLst/>
          </a:prstGeom>
          <a:noFill/>
        </p:spPr>
        <p:txBody>
          <a:bodyPr wrap="square" rtlCol="0">
            <a:spAutoFit/>
          </a:bodyPr>
          <a:lstStyle/>
          <a:p>
            <a:pPr algn="ctr" fontAlgn="auto">
              <a:spcBef>
                <a:spcPts val="0"/>
              </a:spcBef>
              <a:spcAft>
                <a:spcPts val="0"/>
              </a:spcAft>
            </a:pPr>
            <a:r>
              <a:rPr lang="en-GB" sz="1100" dirty="0">
                <a:solidFill>
                  <a:prstClr val="black"/>
                </a:solidFill>
                <a:latin typeface="Calibri" panose="020F0502020204030204"/>
              </a:rPr>
              <a:t>3.1%</a:t>
            </a:r>
          </a:p>
        </p:txBody>
      </p:sp>
      <p:sp>
        <p:nvSpPr>
          <p:cNvPr id="52" name="Rectangle 51"/>
          <p:cNvSpPr/>
          <p:nvPr/>
        </p:nvSpPr>
        <p:spPr>
          <a:xfrm>
            <a:off x="1963264" y="2888049"/>
            <a:ext cx="1845975" cy="65507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53" name="Rectangle 52"/>
          <p:cNvSpPr/>
          <p:nvPr/>
        </p:nvSpPr>
        <p:spPr>
          <a:xfrm>
            <a:off x="633557" y="2894197"/>
            <a:ext cx="812511" cy="317911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54" name="Rectangle 53"/>
          <p:cNvSpPr/>
          <p:nvPr/>
        </p:nvSpPr>
        <p:spPr>
          <a:xfrm>
            <a:off x="4028724" y="2866278"/>
            <a:ext cx="812511" cy="319865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55" name="TextBox 54"/>
          <p:cNvSpPr txBox="1"/>
          <p:nvPr/>
        </p:nvSpPr>
        <p:spPr>
          <a:xfrm>
            <a:off x="6539955" y="4881155"/>
            <a:ext cx="1094382" cy="738664"/>
          </a:xfrm>
          <a:prstGeom prst="rect">
            <a:avLst/>
          </a:prstGeom>
          <a:noFill/>
        </p:spPr>
        <p:txBody>
          <a:bodyPr wrap="square" rtlCol="0">
            <a:spAutoFit/>
          </a:bodyPr>
          <a:lstStyle/>
          <a:p>
            <a:pPr fontAlgn="auto">
              <a:spcBef>
                <a:spcPts val="0"/>
              </a:spcBef>
              <a:spcAft>
                <a:spcPts val="0"/>
              </a:spcAft>
            </a:pPr>
            <a:r>
              <a:rPr lang="en-GB" sz="1400" u="sng" dirty="0">
                <a:solidFill>
                  <a:prstClr val="black"/>
                </a:solidFill>
                <a:latin typeface="Calibri" panose="020F0502020204030204"/>
              </a:rPr>
              <a:t>Catenary</a:t>
            </a:r>
            <a:r>
              <a:rPr lang="en-GB" sz="1400" dirty="0">
                <a:solidFill>
                  <a:prstClr val="black"/>
                </a:solidFill>
                <a:latin typeface="Calibri" panose="020F0502020204030204"/>
              </a:rPr>
              <a:t>:</a:t>
            </a:r>
          </a:p>
          <a:p>
            <a:pPr fontAlgn="auto">
              <a:spcBef>
                <a:spcPts val="0"/>
              </a:spcBef>
              <a:spcAft>
                <a:spcPts val="0"/>
              </a:spcAft>
            </a:pPr>
            <a:r>
              <a:rPr lang="en-GB" sz="1400" dirty="0">
                <a:solidFill>
                  <a:prstClr val="black"/>
                </a:solidFill>
                <a:latin typeface="Calibri" panose="020F0502020204030204"/>
              </a:rPr>
              <a:t> - 3 kV DC</a:t>
            </a:r>
          </a:p>
          <a:p>
            <a:pPr fontAlgn="auto">
              <a:spcBef>
                <a:spcPts val="0"/>
              </a:spcBef>
              <a:spcAft>
                <a:spcPts val="0"/>
              </a:spcAft>
            </a:pPr>
            <a:r>
              <a:rPr lang="en-GB" sz="1400" dirty="0" smtClean="0">
                <a:solidFill>
                  <a:prstClr val="black"/>
                </a:solidFill>
                <a:latin typeface="Calibri" panose="020F0502020204030204"/>
              </a:rPr>
              <a:t>- </a:t>
            </a:r>
            <a:r>
              <a:rPr lang="en-GB" sz="1400" dirty="0">
                <a:solidFill>
                  <a:prstClr val="black"/>
                </a:solidFill>
                <a:latin typeface="Calibri" panose="020F0502020204030204"/>
              </a:rPr>
              <a:t>25 kV </a:t>
            </a:r>
            <a:r>
              <a:rPr lang="en-GB" sz="1400" dirty="0" smtClean="0">
                <a:solidFill>
                  <a:prstClr val="black"/>
                </a:solidFill>
                <a:latin typeface="Calibri" panose="020F0502020204030204"/>
              </a:rPr>
              <a:t> AC</a:t>
            </a:r>
            <a:endParaRPr lang="en-GB" sz="1400" dirty="0">
              <a:solidFill>
                <a:prstClr val="black"/>
              </a:solidFill>
              <a:latin typeface="Calibri" panose="020F0502020204030204"/>
            </a:endParaRPr>
          </a:p>
        </p:txBody>
      </p:sp>
      <p:sp>
        <p:nvSpPr>
          <p:cNvPr id="56" name="TextBox 55"/>
          <p:cNvSpPr txBox="1"/>
          <p:nvPr/>
        </p:nvSpPr>
        <p:spPr>
          <a:xfrm>
            <a:off x="5606614" y="3135185"/>
            <a:ext cx="1700704" cy="738664"/>
          </a:xfrm>
          <a:prstGeom prst="rect">
            <a:avLst/>
          </a:prstGeom>
          <a:noFill/>
        </p:spPr>
        <p:txBody>
          <a:bodyPr wrap="square" rtlCol="0">
            <a:spAutoFit/>
          </a:bodyPr>
          <a:lstStyle/>
          <a:p>
            <a:pPr algn="ctr" fontAlgn="auto">
              <a:spcBef>
                <a:spcPts val="0"/>
              </a:spcBef>
              <a:spcAft>
                <a:spcPts val="0"/>
              </a:spcAft>
            </a:pPr>
            <a:r>
              <a:rPr lang="en-GB" sz="1400" u="sng" dirty="0">
                <a:solidFill>
                  <a:prstClr val="black"/>
                </a:solidFill>
                <a:latin typeface="Calibri" panose="020F0502020204030204"/>
              </a:rPr>
              <a:t>Traction substation</a:t>
            </a:r>
            <a:r>
              <a:rPr lang="en-GB" sz="1400" dirty="0">
                <a:solidFill>
                  <a:prstClr val="black"/>
                </a:solidFill>
                <a:latin typeface="Calibri" panose="020F0502020204030204"/>
              </a:rPr>
              <a:t>:</a:t>
            </a:r>
          </a:p>
          <a:p>
            <a:pPr fontAlgn="auto">
              <a:spcBef>
                <a:spcPts val="0"/>
              </a:spcBef>
              <a:spcAft>
                <a:spcPts val="0"/>
              </a:spcAft>
            </a:pPr>
            <a:r>
              <a:rPr lang="en-GB" sz="1400" dirty="0">
                <a:solidFill>
                  <a:prstClr val="black"/>
                </a:solidFill>
                <a:latin typeface="Calibri" panose="020F0502020204030204"/>
              </a:rPr>
              <a:t> - Transformers</a:t>
            </a:r>
          </a:p>
          <a:p>
            <a:pPr fontAlgn="auto">
              <a:spcBef>
                <a:spcPts val="0"/>
              </a:spcBef>
              <a:spcAft>
                <a:spcPts val="0"/>
              </a:spcAft>
            </a:pPr>
            <a:r>
              <a:rPr lang="en-GB" sz="1400" dirty="0">
                <a:solidFill>
                  <a:prstClr val="black"/>
                </a:solidFill>
                <a:latin typeface="Calibri" panose="020F0502020204030204"/>
              </a:rPr>
              <a:t> - Switchgears</a:t>
            </a:r>
          </a:p>
        </p:txBody>
      </p:sp>
      <p:sp>
        <p:nvSpPr>
          <p:cNvPr id="57" name="TextBox 56"/>
          <p:cNvSpPr txBox="1"/>
          <p:nvPr/>
        </p:nvSpPr>
        <p:spPr>
          <a:xfrm>
            <a:off x="4888221" y="3112343"/>
            <a:ext cx="797462" cy="646331"/>
          </a:xfrm>
          <a:prstGeom prst="rect">
            <a:avLst/>
          </a:prstGeom>
          <a:noFill/>
        </p:spPr>
        <p:txBody>
          <a:bodyPr wrap="square" rtlCol="0">
            <a:spAutoFit/>
          </a:bodyPr>
          <a:lstStyle/>
          <a:p>
            <a:pPr algn="ctr" fontAlgn="auto">
              <a:spcBef>
                <a:spcPts val="0"/>
              </a:spcBef>
              <a:spcAft>
                <a:spcPts val="0"/>
              </a:spcAft>
            </a:pPr>
            <a:r>
              <a:rPr lang="en-GB" sz="1200" dirty="0">
                <a:solidFill>
                  <a:prstClr val="black"/>
                </a:solidFill>
                <a:latin typeface="Calibri" panose="020F0502020204030204"/>
              </a:rPr>
              <a:t>High Voltage level AC</a:t>
            </a:r>
          </a:p>
        </p:txBody>
      </p:sp>
      <p:cxnSp>
        <p:nvCxnSpPr>
          <p:cNvPr id="58" name="Straight Arrow Connector 57"/>
          <p:cNvCxnSpPr/>
          <p:nvPr/>
        </p:nvCxnSpPr>
        <p:spPr>
          <a:xfrm>
            <a:off x="4867769" y="4504655"/>
            <a:ext cx="918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9" name="TextBox 58"/>
          <p:cNvSpPr txBox="1"/>
          <p:nvPr/>
        </p:nvSpPr>
        <p:spPr>
          <a:xfrm>
            <a:off x="6827360" y="3466675"/>
            <a:ext cx="1993111" cy="738664"/>
          </a:xfrm>
          <a:prstGeom prst="rect">
            <a:avLst/>
          </a:prstGeom>
          <a:noFill/>
        </p:spPr>
        <p:txBody>
          <a:bodyPr wrap="square" rtlCol="0">
            <a:spAutoFit/>
          </a:bodyPr>
          <a:lstStyle/>
          <a:p>
            <a:pPr algn="ctr" fontAlgn="auto">
              <a:spcBef>
                <a:spcPts val="0"/>
              </a:spcBef>
              <a:spcAft>
                <a:spcPts val="0"/>
              </a:spcAft>
            </a:pPr>
            <a:r>
              <a:rPr lang="en-GB" sz="1400" dirty="0">
                <a:solidFill>
                  <a:prstClr val="black"/>
                </a:solidFill>
                <a:latin typeface="Calibri" panose="020F0502020204030204"/>
              </a:rPr>
              <a:t>Losses traction substation and catenary</a:t>
            </a:r>
          </a:p>
          <a:p>
            <a:pPr algn="ctr" fontAlgn="auto">
              <a:spcBef>
                <a:spcPts val="0"/>
              </a:spcBef>
              <a:spcAft>
                <a:spcPts val="0"/>
              </a:spcAft>
            </a:pPr>
            <a:r>
              <a:rPr lang="en-GB" sz="1400" dirty="0">
                <a:solidFill>
                  <a:prstClr val="black"/>
                </a:solidFill>
                <a:latin typeface="Calibri" panose="020F0502020204030204"/>
                <a:sym typeface="Wingdings" panose="05000000000000000000" pitchFamily="2" charset="2"/>
              </a:rPr>
              <a:t>(7 %)</a:t>
            </a:r>
            <a:r>
              <a:rPr lang="en-GB" sz="1400" dirty="0">
                <a:solidFill>
                  <a:prstClr val="black"/>
                </a:solidFill>
                <a:latin typeface="Calibri" panose="020F0502020204030204"/>
              </a:rPr>
              <a:t> </a:t>
            </a:r>
          </a:p>
        </p:txBody>
      </p:sp>
      <p:sp>
        <p:nvSpPr>
          <p:cNvPr id="60" name="TextBox 59"/>
          <p:cNvSpPr txBox="1"/>
          <p:nvPr/>
        </p:nvSpPr>
        <p:spPr>
          <a:xfrm>
            <a:off x="3915057" y="2485544"/>
            <a:ext cx="1039843" cy="276999"/>
          </a:xfrm>
          <a:prstGeom prst="rect">
            <a:avLst/>
          </a:prstGeom>
          <a:noFill/>
        </p:spPr>
        <p:txBody>
          <a:bodyPr wrap="square" rtlCol="0">
            <a:spAutoFit/>
          </a:bodyPr>
          <a:lstStyle/>
          <a:p>
            <a:pPr algn="ctr" fontAlgn="auto">
              <a:spcBef>
                <a:spcPts val="0"/>
              </a:spcBef>
              <a:spcAft>
                <a:spcPts val="0"/>
              </a:spcAft>
            </a:pPr>
            <a:r>
              <a:rPr lang="en-GB" sz="1200" b="1" dirty="0">
                <a:solidFill>
                  <a:schemeClr val="accent1"/>
                </a:solidFill>
                <a:latin typeface="Calibri" panose="020F0502020204030204"/>
              </a:rPr>
              <a:t>Supply mix</a:t>
            </a:r>
          </a:p>
        </p:txBody>
      </p:sp>
      <p:sp>
        <p:nvSpPr>
          <p:cNvPr id="61" name="TextBox 60"/>
          <p:cNvSpPr txBox="1"/>
          <p:nvPr/>
        </p:nvSpPr>
        <p:spPr>
          <a:xfrm>
            <a:off x="395536" y="2427291"/>
            <a:ext cx="1328929" cy="461665"/>
          </a:xfrm>
          <a:prstGeom prst="rect">
            <a:avLst/>
          </a:prstGeom>
          <a:noFill/>
        </p:spPr>
        <p:txBody>
          <a:bodyPr wrap="square" rtlCol="0">
            <a:spAutoFit/>
          </a:bodyPr>
          <a:lstStyle/>
          <a:p>
            <a:pPr algn="ctr" fontAlgn="auto">
              <a:spcBef>
                <a:spcPts val="0"/>
              </a:spcBef>
              <a:spcAft>
                <a:spcPts val="0"/>
              </a:spcAft>
            </a:pPr>
            <a:r>
              <a:rPr lang="en-GB" sz="1200" b="1" dirty="0">
                <a:solidFill>
                  <a:schemeClr val="accent1"/>
                </a:solidFill>
                <a:latin typeface="Calibri" panose="020F0502020204030204"/>
              </a:rPr>
              <a:t>Domestic production mix</a:t>
            </a:r>
          </a:p>
        </p:txBody>
      </p:sp>
      <p:pic>
        <p:nvPicPr>
          <p:cNvPr id="62" name="Picture 61"/>
          <p:cNvPicPr>
            <a:picLocks noChangeAspect="1"/>
          </p:cNvPicPr>
          <p:nvPr/>
        </p:nvPicPr>
        <p:blipFill>
          <a:blip r:embed="rId13"/>
          <a:stretch>
            <a:fillRect/>
          </a:stretch>
        </p:blipFill>
        <p:spPr>
          <a:xfrm>
            <a:off x="2487010" y="1403880"/>
            <a:ext cx="688742" cy="572336"/>
          </a:xfrm>
          <a:prstGeom prst="rect">
            <a:avLst/>
          </a:prstGeom>
        </p:spPr>
      </p:pic>
      <p:sp>
        <p:nvSpPr>
          <p:cNvPr id="63" name="TextBox 62"/>
          <p:cNvSpPr txBox="1"/>
          <p:nvPr/>
        </p:nvSpPr>
        <p:spPr>
          <a:xfrm>
            <a:off x="2166717" y="1873267"/>
            <a:ext cx="1231447" cy="523220"/>
          </a:xfrm>
          <a:prstGeom prst="rect">
            <a:avLst/>
          </a:prstGeom>
          <a:noFill/>
        </p:spPr>
        <p:txBody>
          <a:bodyPr wrap="square" rtlCol="0">
            <a:spAutoFit/>
          </a:bodyPr>
          <a:lstStyle/>
          <a:p>
            <a:pPr algn="ctr" fontAlgn="auto">
              <a:spcBef>
                <a:spcPts val="0"/>
              </a:spcBef>
              <a:spcAft>
                <a:spcPts val="0"/>
              </a:spcAft>
            </a:pPr>
            <a:r>
              <a:rPr lang="en-GB" sz="1400" dirty="0">
                <a:solidFill>
                  <a:prstClr val="black"/>
                </a:solidFill>
                <a:latin typeface="Calibri" panose="020F0502020204030204"/>
              </a:rPr>
              <a:t>Conversion emissions</a:t>
            </a:r>
          </a:p>
        </p:txBody>
      </p:sp>
      <p:sp>
        <p:nvSpPr>
          <p:cNvPr id="64" name="Rectangle 63"/>
          <p:cNvSpPr/>
          <p:nvPr/>
        </p:nvSpPr>
        <p:spPr>
          <a:xfrm>
            <a:off x="4760982" y="4572232"/>
            <a:ext cx="1733735" cy="738664"/>
          </a:xfrm>
          <a:prstGeom prst="rect">
            <a:avLst/>
          </a:prstGeom>
        </p:spPr>
        <p:txBody>
          <a:bodyPr wrap="square">
            <a:spAutoFit/>
          </a:bodyPr>
          <a:lstStyle/>
          <a:p>
            <a:pPr algn="ctr" fontAlgn="auto">
              <a:spcBef>
                <a:spcPts val="0"/>
              </a:spcBef>
              <a:spcAft>
                <a:spcPts val="0"/>
              </a:spcAft>
            </a:pPr>
            <a:r>
              <a:rPr lang="en-GB" sz="1400" dirty="0">
                <a:solidFill>
                  <a:prstClr val="black"/>
                </a:solidFill>
                <a:latin typeface="Calibri" panose="020F0502020204030204"/>
              </a:rPr>
              <a:t>Electricity distribution losses in Belgium HV </a:t>
            </a:r>
            <a:r>
              <a:rPr lang="en-GB" sz="1400" dirty="0">
                <a:solidFill>
                  <a:prstClr val="black"/>
                </a:solidFill>
                <a:latin typeface="Calibri" panose="020F0502020204030204"/>
                <a:sym typeface="Wingdings" panose="05000000000000000000" pitchFamily="2" charset="2"/>
              </a:rPr>
              <a:t>(5%)</a:t>
            </a:r>
            <a:endParaRPr lang="en-GB" sz="1400" dirty="0">
              <a:solidFill>
                <a:prstClr val="black"/>
              </a:solidFill>
              <a:latin typeface="Calibri" panose="020F0502020204030204"/>
            </a:endParaRPr>
          </a:p>
        </p:txBody>
      </p:sp>
      <p:sp>
        <p:nvSpPr>
          <p:cNvPr id="65" name="Right Brace 64"/>
          <p:cNvSpPr/>
          <p:nvPr/>
        </p:nvSpPr>
        <p:spPr>
          <a:xfrm rot="16200000">
            <a:off x="2661924" y="215573"/>
            <a:ext cx="108854" cy="4428000"/>
          </a:xfrm>
          <a:prstGeom prst="rightBrace">
            <a:avLst>
              <a:gd name="adj1" fmla="val 19697"/>
              <a:gd name="adj2" fmla="val 51020"/>
            </a:avLst>
          </a:prstGeom>
        </p:spPr>
        <p:style>
          <a:lnRef idx="1">
            <a:schemeClr val="dk1"/>
          </a:lnRef>
          <a:fillRef idx="0">
            <a:schemeClr val="dk1"/>
          </a:fillRef>
          <a:effectRef idx="0">
            <a:schemeClr val="dk1"/>
          </a:effectRef>
          <a:fontRef idx="minor">
            <a:schemeClr val="tx1"/>
          </a:fontRef>
        </p:style>
        <p:txBody>
          <a:bodyPr rtlCol="0" anchor="ctr"/>
          <a:lstStyle/>
          <a:p>
            <a:pPr algn="ctr" fontAlgn="auto">
              <a:spcBef>
                <a:spcPts val="0"/>
              </a:spcBef>
              <a:spcAft>
                <a:spcPts val="0"/>
              </a:spcAft>
            </a:pPr>
            <a:endParaRPr lang="en-GB">
              <a:solidFill>
                <a:prstClr val="black"/>
              </a:solidFill>
            </a:endParaRPr>
          </a:p>
        </p:txBody>
      </p:sp>
      <p:sp>
        <p:nvSpPr>
          <p:cNvPr id="66" name="TextBox 65"/>
          <p:cNvSpPr txBox="1"/>
          <p:nvPr/>
        </p:nvSpPr>
        <p:spPr>
          <a:xfrm>
            <a:off x="6237487" y="6176337"/>
            <a:ext cx="2875724" cy="276999"/>
          </a:xfrm>
          <a:prstGeom prst="rect">
            <a:avLst/>
          </a:prstGeom>
          <a:noFill/>
        </p:spPr>
        <p:txBody>
          <a:bodyPr wrap="none" rtlCol="0">
            <a:spAutoFit/>
          </a:bodyPr>
          <a:lstStyle/>
          <a:p>
            <a:r>
              <a:rPr lang="en-GB" sz="1200" b="1" dirty="0">
                <a:latin typeface="+mn-lt"/>
                <a:ea typeface="Calibri" panose="020F0502020204030204" pitchFamily="34" charset="0"/>
                <a:cs typeface="Times New Roman" panose="02020603050405020304" pitchFamily="18" charset="0"/>
              </a:rPr>
              <a:t>Source: </a:t>
            </a:r>
            <a:r>
              <a:rPr lang="en-GB" sz="1200" b="1" dirty="0" smtClean="0">
                <a:latin typeface="+mn-lt"/>
                <a:ea typeface="Calibri" panose="020F0502020204030204" pitchFamily="34" charset="0"/>
                <a:cs typeface="Times New Roman" panose="02020603050405020304" pitchFamily="18" charset="0"/>
              </a:rPr>
              <a:t>International Energy Agency, 2013</a:t>
            </a:r>
            <a:endParaRPr lang="en-GB" sz="1200" b="1" dirty="0">
              <a:latin typeface="+mn-lt"/>
            </a:endParaRPr>
          </a:p>
        </p:txBody>
      </p:sp>
      <p:sp>
        <p:nvSpPr>
          <p:cNvPr id="67" name="TextBox 66"/>
          <p:cNvSpPr txBox="1"/>
          <p:nvPr/>
        </p:nvSpPr>
        <p:spPr>
          <a:xfrm>
            <a:off x="4499992" y="1068717"/>
            <a:ext cx="4560176" cy="1200329"/>
          </a:xfrm>
          <a:prstGeom prst="rect">
            <a:avLst/>
          </a:prstGeom>
          <a:noFill/>
        </p:spPr>
        <p:txBody>
          <a:bodyPr wrap="square" rtlCol="0">
            <a:spAutoFit/>
          </a:bodyPr>
          <a:lstStyle/>
          <a:p>
            <a:pPr marL="285750" indent="-285750">
              <a:buFont typeface="Wingdings" panose="05000000000000000000" pitchFamily="2" charset="2"/>
              <a:buChar char="Ø"/>
            </a:pPr>
            <a:r>
              <a:rPr lang="en-GB" dirty="0" smtClean="0">
                <a:solidFill>
                  <a:schemeClr val="accent1"/>
                </a:solidFill>
              </a:rPr>
              <a:t>Emission factors varies widely as result of a variation in the energy split of the country</a:t>
            </a:r>
          </a:p>
          <a:p>
            <a:pPr marL="285750" indent="-285750">
              <a:buFont typeface="Wingdings" panose="05000000000000000000" pitchFamily="2" charset="2"/>
              <a:buChar char="Ø"/>
            </a:pPr>
            <a:endParaRPr lang="en-GB" dirty="0" smtClean="0">
              <a:solidFill>
                <a:schemeClr val="accent1"/>
              </a:solidFill>
            </a:endParaRPr>
          </a:p>
          <a:p>
            <a:pPr marL="285750" indent="-285750">
              <a:buFont typeface="Wingdings" panose="05000000000000000000" pitchFamily="2" charset="2"/>
              <a:buChar char="Ø"/>
            </a:pPr>
            <a:r>
              <a:rPr lang="en-GB" dirty="0" smtClean="0">
                <a:solidFill>
                  <a:schemeClr val="accent1"/>
                </a:solidFill>
              </a:rPr>
              <a:t>Domestic production mix ≠ Supply mix</a:t>
            </a:r>
            <a:endParaRPr lang="en-GB" dirty="0">
              <a:solidFill>
                <a:schemeClr val="accent1"/>
              </a:solidFill>
            </a:endParaRPr>
          </a:p>
        </p:txBody>
      </p:sp>
      <p:sp>
        <p:nvSpPr>
          <p:cNvPr id="68" name="Cloud 67"/>
          <p:cNvSpPr/>
          <p:nvPr/>
        </p:nvSpPr>
        <p:spPr bwMode="auto">
          <a:xfrm>
            <a:off x="5972555" y="2717366"/>
            <a:ext cx="609836" cy="386891"/>
          </a:xfrm>
          <a:prstGeom prst="cloud">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ysClr val="windowText" lastClr="000000"/>
                </a:solidFill>
                <a:effectLst/>
                <a:latin typeface="Candara" pitchFamily="34" charset="0"/>
              </a:rPr>
              <a:t>SF</a:t>
            </a:r>
            <a:r>
              <a:rPr kumimoji="0" lang="en-GB" sz="1200" b="0" i="0" u="none" strike="noStrike" cap="none" normalizeH="0" baseline="-25000" dirty="0" smtClean="0">
                <a:ln>
                  <a:noFill/>
                </a:ln>
                <a:solidFill>
                  <a:sysClr val="windowText" lastClr="000000"/>
                </a:solidFill>
                <a:effectLst/>
                <a:latin typeface="Candara" pitchFamily="34" charset="0"/>
              </a:rPr>
              <a:t>6</a:t>
            </a:r>
          </a:p>
        </p:txBody>
      </p:sp>
      <p:pic>
        <p:nvPicPr>
          <p:cNvPr id="69" name="Picture 6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10665" y="5449292"/>
            <a:ext cx="392687" cy="235612"/>
          </a:xfrm>
          <a:prstGeom prst="rect">
            <a:avLst/>
          </a:prstGeom>
        </p:spPr>
      </p:pic>
      <p:pic>
        <p:nvPicPr>
          <p:cNvPr id="70" name="Picture 6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312097" y="5449650"/>
            <a:ext cx="354062" cy="235612"/>
          </a:xfrm>
          <a:prstGeom prst="rect">
            <a:avLst/>
          </a:prstGeom>
        </p:spPr>
      </p:pic>
      <p:pic>
        <p:nvPicPr>
          <p:cNvPr id="71" name="Picture 7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03218" y="5448955"/>
            <a:ext cx="353506" cy="235612"/>
          </a:xfrm>
          <a:prstGeom prst="rect">
            <a:avLst/>
          </a:prstGeom>
        </p:spPr>
      </p:pic>
      <p:sp>
        <p:nvSpPr>
          <p:cNvPr id="72" name="TextBox 71"/>
          <p:cNvSpPr txBox="1"/>
          <p:nvPr/>
        </p:nvSpPr>
        <p:spPr>
          <a:xfrm>
            <a:off x="1479852" y="5668902"/>
            <a:ext cx="778553" cy="415498"/>
          </a:xfrm>
          <a:prstGeom prst="rect">
            <a:avLst/>
          </a:prstGeom>
          <a:noFill/>
        </p:spPr>
        <p:txBody>
          <a:bodyPr wrap="square" rtlCol="0">
            <a:spAutoFit/>
          </a:bodyPr>
          <a:lstStyle/>
          <a:p>
            <a:pPr algn="ctr" fontAlgn="auto">
              <a:spcBef>
                <a:spcPts val="0"/>
              </a:spcBef>
              <a:spcAft>
                <a:spcPts val="0"/>
              </a:spcAft>
            </a:pPr>
            <a:r>
              <a:rPr lang="en-GB" sz="1050" dirty="0" smtClean="0">
                <a:solidFill>
                  <a:prstClr val="black"/>
                </a:solidFill>
                <a:latin typeface="Calibri" panose="020F0502020204030204"/>
              </a:rPr>
              <a:t>3.04%</a:t>
            </a:r>
            <a:endParaRPr lang="en-GB" sz="1050" dirty="0">
              <a:solidFill>
                <a:prstClr val="black"/>
              </a:solidFill>
              <a:latin typeface="Calibri" panose="020F0502020204030204"/>
            </a:endParaRPr>
          </a:p>
          <a:p>
            <a:pPr algn="ctr" fontAlgn="auto">
              <a:spcBef>
                <a:spcPts val="0"/>
              </a:spcBef>
              <a:spcAft>
                <a:spcPts val="0"/>
              </a:spcAft>
            </a:pPr>
            <a:r>
              <a:rPr lang="en-GB" sz="1050" dirty="0" smtClean="0">
                <a:solidFill>
                  <a:prstClr val="black"/>
                </a:solidFill>
                <a:latin typeface="Calibri" panose="020F0502020204030204"/>
              </a:rPr>
              <a:t>2435 </a:t>
            </a:r>
            <a:r>
              <a:rPr lang="en-GB" sz="1050" dirty="0">
                <a:solidFill>
                  <a:prstClr val="black"/>
                </a:solidFill>
                <a:latin typeface="Calibri" panose="020F0502020204030204"/>
              </a:rPr>
              <a:t>GWh</a:t>
            </a:r>
          </a:p>
        </p:txBody>
      </p:sp>
      <p:sp>
        <p:nvSpPr>
          <p:cNvPr id="73" name="TextBox 72"/>
          <p:cNvSpPr txBox="1"/>
          <p:nvPr/>
        </p:nvSpPr>
        <p:spPr>
          <a:xfrm>
            <a:off x="2114857" y="5667393"/>
            <a:ext cx="759858" cy="415498"/>
          </a:xfrm>
          <a:prstGeom prst="rect">
            <a:avLst/>
          </a:prstGeom>
          <a:noFill/>
        </p:spPr>
        <p:txBody>
          <a:bodyPr wrap="square" rtlCol="0">
            <a:spAutoFit/>
          </a:bodyPr>
          <a:lstStyle/>
          <a:p>
            <a:pPr algn="ctr" fontAlgn="auto">
              <a:spcBef>
                <a:spcPts val="0"/>
              </a:spcBef>
              <a:spcAft>
                <a:spcPts val="0"/>
              </a:spcAft>
            </a:pPr>
            <a:r>
              <a:rPr lang="en-GB" sz="1050" dirty="0" smtClean="0">
                <a:solidFill>
                  <a:prstClr val="black"/>
                </a:solidFill>
                <a:latin typeface="Calibri" panose="020F0502020204030204"/>
              </a:rPr>
              <a:t>4.66%</a:t>
            </a:r>
            <a:endParaRPr lang="en-GB" sz="1050" dirty="0">
              <a:solidFill>
                <a:prstClr val="black"/>
              </a:solidFill>
              <a:latin typeface="Calibri" panose="020F0502020204030204"/>
            </a:endParaRPr>
          </a:p>
          <a:p>
            <a:pPr algn="ctr" fontAlgn="auto">
              <a:spcBef>
                <a:spcPts val="0"/>
              </a:spcBef>
              <a:spcAft>
                <a:spcPts val="0"/>
              </a:spcAft>
            </a:pPr>
            <a:r>
              <a:rPr lang="en-GB" sz="1050" dirty="0" smtClean="0">
                <a:solidFill>
                  <a:prstClr val="black"/>
                </a:solidFill>
                <a:latin typeface="Calibri" panose="020F0502020204030204"/>
              </a:rPr>
              <a:t>3734 </a:t>
            </a:r>
            <a:r>
              <a:rPr lang="en-GB" sz="1050" dirty="0">
                <a:solidFill>
                  <a:prstClr val="black"/>
                </a:solidFill>
                <a:latin typeface="Calibri" panose="020F0502020204030204"/>
              </a:rPr>
              <a:t>GWh</a:t>
            </a:r>
          </a:p>
        </p:txBody>
      </p:sp>
      <p:sp>
        <p:nvSpPr>
          <p:cNvPr id="74" name="TextBox 73"/>
          <p:cNvSpPr txBox="1"/>
          <p:nvPr/>
        </p:nvSpPr>
        <p:spPr>
          <a:xfrm>
            <a:off x="2719235" y="5666670"/>
            <a:ext cx="792941" cy="415498"/>
          </a:xfrm>
          <a:prstGeom prst="rect">
            <a:avLst/>
          </a:prstGeom>
          <a:noFill/>
        </p:spPr>
        <p:txBody>
          <a:bodyPr wrap="square" rtlCol="0">
            <a:spAutoFit/>
          </a:bodyPr>
          <a:lstStyle/>
          <a:p>
            <a:pPr algn="ctr" fontAlgn="auto">
              <a:spcBef>
                <a:spcPts val="0"/>
              </a:spcBef>
              <a:spcAft>
                <a:spcPts val="0"/>
              </a:spcAft>
            </a:pPr>
            <a:r>
              <a:rPr lang="en-GB" sz="1050" dirty="0">
                <a:solidFill>
                  <a:prstClr val="black"/>
                </a:solidFill>
                <a:latin typeface="Calibri" panose="020F0502020204030204"/>
              </a:rPr>
              <a:t>1</a:t>
            </a:r>
            <a:r>
              <a:rPr lang="en-GB" sz="1050" dirty="0" smtClean="0">
                <a:solidFill>
                  <a:prstClr val="black"/>
                </a:solidFill>
                <a:latin typeface="Calibri" panose="020F0502020204030204"/>
              </a:rPr>
              <a:t>.78</a:t>
            </a:r>
            <a:r>
              <a:rPr lang="en-GB" sz="1050" dirty="0">
                <a:solidFill>
                  <a:prstClr val="black"/>
                </a:solidFill>
                <a:latin typeface="Calibri" panose="020F0502020204030204"/>
              </a:rPr>
              <a:t>%</a:t>
            </a:r>
          </a:p>
          <a:p>
            <a:pPr algn="ctr" fontAlgn="auto">
              <a:spcBef>
                <a:spcPts val="0"/>
              </a:spcBef>
              <a:spcAft>
                <a:spcPts val="0"/>
              </a:spcAft>
            </a:pPr>
            <a:r>
              <a:rPr lang="en-GB" sz="1050" dirty="0" smtClean="0">
                <a:solidFill>
                  <a:prstClr val="black"/>
                </a:solidFill>
                <a:latin typeface="Calibri" panose="020F0502020204030204"/>
              </a:rPr>
              <a:t>1434 </a:t>
            </a:r>
            <a:r>
              <a:rPr lang="en-GB" sz="1050" dirty="0">
                <a:solidFill>
                  <a:prstClr val="black"/>
                </a:solidFill>
                <a:latin typeface="Calibri" panose="020F0502020204030204"/>
              </a:rPr>
              <a:t>GWh</a:t>
            </a:r>
          </a:p>
        </p:txBody>
      </p:sp>
      <p:sp>
        <p:nvSpPr>
          <p:cNvPr id="75" name="Rectangle 74"/>
          <p:cNvSpPr/>
          <p:nvPr/>
        </p:nvSpPr>
        <p:spPr>
          <a:xfrm>
            <a:off x="1571799" y="5409859"/>
            <a:ext cx="1845975" cy="65507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Tree>
    <p:extLst>
      <p:ext uri="{BB962C8B-B14F-4D97-AF65-F5344CB8AC3E}">
        <p14:creationId xmlns:p14="http://schemas.microsoft.com/office/powerpoint/2010/main" val="6667550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3"/>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7"/>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7"/>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5"/>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37" grpId="0"/>
      <p:bldP spid="39" grpId="0"/>
      <p:bldP spid="40" grpId="0"/>
      <p:bldP spid="41" grpId="0"/>
      <p:bldP spid="46" grpId="0"/>
      <p:bldP spid="48" grpId="0"/>
      <p:bldP spid="49" grpId="0"/>
      <p:bldP spid="50" grpId="0"/>
      <p:bldP spid="51" grpId="0"/>
      <p:bldP spid="52" grpId="0" animBg="1"/>
      <p:bldP spid="54" grpId="0" animBg="1"/>
      <p:bldP spid="55" grpId="0"/>
      <p:bldP spid="56" grpId="0"/>
      <p:bldP spid="57" grpId="0"/>
      <p:bldP spid="59" grpId="0"/>
      <p:bldP spid="60" grpId="0"/>
      <p:bldP spid="63" grpId="0"/>
      <p:bldP spid="64" grpId="0"/>
      <p:bldP spid="65" grpId="0" animBg="1"/>
      <p:bldP spid="68" grpId="0" animBg="1"/>
      <p:bldP spid="72" grpId="0"/>
      <p:bldP spid="73" grpId="0"/>
      <p:bldP spid="74" grpId="0"/>
      <p:bldP spid="7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5" name="Rectangle 344"/>
          <p:cNvSpPr/>
          <p:nvPr/>
        </p:nvSpPr>
        <p:spPr>
          <a:xfrm>
            <a:off x="0" y="5798237"/>
            <a:ext cx="9144000" cy="1059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80539"/>
          <a:stretch/>
        </p:blipFill>
        <p:spPr bwMode="auto">
          <a:xfrm>
            <a:off x="72455" y="-46871"/>
            <a:ext cx="1691233" cy="1288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el 4"/>
          <p:cNvSpPr>
            <a:spLocks noGrp="1"/>
          </p:cNvSpPr>
          <p:nvPr>
            <p:ph type="title"/>
          </p:nvPr>
        </p:nvSpPr>
        <p:spPr>
          <a:xfrm>
            <a:off x="1979712" y="-19256"/>
            <a:ext cx="6984776" cy="936105"/>
          </a:xfrm>
        </p:spPr>
        <p:txBody>
          <a:bodyPr>
            <a:normAutofit fontScale="90000"/>
          </a:bodyPr>
          <a:lstStyle/>
          <a:p>
            <a:r>
              <a:rPr lang="en-GB" sz="4400" b="1" dirty="0" smtClean="0"/>
              <a:t>LCA of inland freight transport</a:t>
            </a:r>
            <a:endParaRPr lang="en-GB" sz="3200" i="1" dirty="0"/>
          </a:p>
        </p:txBody>
      </p:sp>
      <p:sp>
        <p:nvSpPr>
          <p:cNvPr id="6" name="Tijdelijke aanduiding voor dianummer 5"/>
          <p:cNvSpPr>
            <a:spLocks noGrp="1"/>
          </p:cNvSpPr>
          <p:nvPr>
            <p:ph type="sldNum" sz="quarter" idx="12"/>
          </p:nvPr>
        </p:nvSpPr>
        <p:spPr>
          <a:xfrm>
            <a:off x="-4356" y="6525344"/>
            <a:ext cx="461556" cy="257295"/>
          </a:xfrm>
        </p:spPr>
        <p:txBody>
          <a:bodyPr/>
          <a:lstStyle/>
          <a:p>
            <a:pPr algn="ctr"/>
            <a:fld id="{3B032377-C103-4EFE-98C1-80A6E5A7472A}" type="slidenum">
              <a:rPr lang="en-GB" smtClean="0"/>
              <a:pPr algn="ctr"/>
              <a:t>16</a:t>
            </a:fld>
            <a:endParaRPr lang="en-GB" dirty="0"/>
          </a:p>
        </p:txBody>
      </p:sp>
      <p:pic>
        <p:nvPicPr>
          <p:cNvPr id="230" name="Picture 229"/>
          <p:cNvPicPr>
            <a:picLocks noChangeAspect="1"/>
          </p:cNvPicPr>
          <p:nvPr/>
        </p:nvPicPr>
        <p:blipFill rotWithShape="1">
          <a:blip r:embed="rId4" cstate="print">
            <a:extLst>
              <a:ext uri="{28A0092B-C50C-407E-A947-70E740481C1C}">
                <a14:useLocalDpi xmlns:a14="http://schemas.microsoft.com/office/drawing/2010/main" val="0"/>
              </a:ext>
            </a:extLst>
          </a:blip>
          <a:srcRect l="3651" t="50159" r="29048" b="37354"/>
          <a:stretch/>
        </p:blipFill>
        <p:spPr>
          <a:xfrm>
            <a:off x="3463372" y="2429919"/>
            <a:ext cx="1863876" cy="345813"/>
          </a:xfrm>
          <a:prstGeom prst="rect">
            <a:avLst/>
          </a:prstGeom>
        </p:spPr>
      </p:pic>
      <p:sp>
        <p:nvSpPr>
          <p:cNvPr id="231" name="Rectangle 230"/>
          <p:cNvSpPr/>
          <p:nvPr/>
        </p:nvSpPr>
        <p:spPr>
          <a:xfrm>
            <a:off x="3368471" y="2326251"/>
            <a:ext cx="2053677" cy="64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Rail transport operation</a:t>
            </a:r>
          </a:p>
        </p:txBody>
      </p:sp>
      <p:pic>
        <p:nvPicPr>
          <p:cNvPr id="232" name="Picture 2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81559" y="3781497"/>
            <a:ext cx="531190" cy="531190"/>
          </a:xfrm>
          <a:prstGeom prst="rect">
            <a:avLst/>
          </a:prstGeom>
        </p:spPr>
      </p:pic>
      <p:pic>
        <p:nvPicPr>
          <p:cNvPr id="233" name="Picture 232"/>
          <p:cNvPicPr>
            <a:picLocks noChangeAspect="1"/>
          </p:cNvPicPr>
          <p:nvPr/>
        </p:nvPicPr>
        <p:blipFill rotWithShape="1">
          <a:blip r:embed="rId6">
            <a:extLst>
              <a:ext uri="{28A0092B-C50C-407E-A947-70E740481C1C}">
                <a14:useLocalDpi xmlns:a14="http://schemas.microsoft.com/office/drawing/2010/main" val="0"/>
              </a:ext>
            </a:extLst>
          </a:blip>
          <a:srcRect t="24028" b="23221"/>
          <a:stretch/>
        </p:blipFill>
        <p:spPr>
          <a:xfrm>
            <a:off x="2319790" y="3925781"/>
            <a:ext cx="733463" cy="386906"/>
          </a:xfrm>
          <a:prstGeom prst="rect">
            <a:avLst/>
          </a:prstGeom>
        </p:spPr>
      </p:pic>
      <p:sp>
        <p:nvSpPr>
          <p:cNvPr id="234" name="Rectangle 233"/>
          <p:cNvSpPr/>
          <p:nvPr/>
        </p:nvSpPr>
        <p:spPr>
          <a:xfrm>
            <a:off x="5422149" y="3750564"/>
            <a:ext cx="1656000" cy="999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Inland Waterways transport operation</a:t>
            </a:r>
          </a:p>
        </p:txBody>
      </p:sp>
      <p:sp>
        <p:nvSpPr>
          <p:cNvPr id="235" name="Rectangle 234"/>
          <p:cNvSpPr/>
          <p:nvPr/>
        </p:nvSpPr>
        <p:spPr>
          <a:xfrm>
            <a:off x="1835880" y="3750564"/>
            <a:ext cx="1656000" cy="999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Road transport operation</a:t>
            </a:r>
          </a:p>
        </p:txBody>
      </p:sp>
      <p:sp>
        <p:nvSpPr>
          <p:cNvPr id="236" name="TextBox 235"/>
          <p:cNvSpPr txBox="1"/>
          <p:nvPr/>
        </p:nvSpPr>
        <p:spPr>
          <a:xfrm>
            <a:off x="1425509" y="1654194"/>
            <a:ext cx="942215" cy="307777"/>
          </a:xfrm>
          <a:prstGeom prst="rect">
            <a:avLst/>
          </a:prstGeom>
          <a:noFill/>
        </p:spPr>
        <p:txBody>
          <a:bodyPr wrap="square" rtlCol="0">
            <a:spAutoFit/>
          </a:bodyPr>
          <a:lstStyle/>
          <a:p>
            <a:pPr algn="ctr"/>
            <a:r>
              <a:rPr lang="en-GB" sz="1400" dirty="0"/>
              <a:t>End-of-life</a:t>
            </a:r>
          </a:p>
        </p:txBody>
      </p:sp>
      <p:sp>
        <p:nvSpPr>
          <p:cNvPr id="237" name="TextBox 236"/>
          <p:cNvSpPr txBox="1"/>
          <p:nvPr/>
        </p:nvSpPr>
        <p:spPr>
          <a:xfrm>
            <a:off x="3851920" y="1232823"/>
            <a:ext cx="1017168" cy="307777"/>
          </a:xfrm>
          <a:prstGeom prst="rect">
            <a:avLst/>
          </a:prstGeom>
          <a:noFill/>
        </p:spPr>
        <p:txBody>
          <a:bodyPr wrap="square" rtlCol="0">
            <a:spAutoFit/>
          </a:bodyPr>
          <a:lstStyle/>
          <a:p>
            <a:pPr algn="ctr"/>
            <a:r>
              <a:rPr lang="en-GB" sz="1400" dirty="0"/>
              <a:t>Production</a:t>
            </a:r>
          </a:p>
        </p:txBody>
      </p:sp>
      <p:pic>
        <p:nvPicPr>
          <p:cNvPr id="238" name="Picture 23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04130" y="1416389"/>
            <a:ext cx="336434" cy="336434"/>
          </a:xfrm>
          <a:prstGeom prst="rect">
            <a:avLst/>
          </a:prstGeom>
        </p:spPr>
      </p:pic>
      <p:pic>
        <p:nvPicPr>
          <p:cNvPr id="239" name="Picture 23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9451" y="1109580"/>
            <a:ext cx="262139" cy="262139"/>
          </a:xfrm>
          <a:prstGeom prst="rect">
            <a:avLst/>
          </a:prstGeom>
        </p:spPr>
      </p:pic>
      <p:pic>
        <p:nvPicPr>
          <p:cNvPr id="240" name="Picture 23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413016" y="2228839"/>
            <a:ext cx="290983" cy="290983"/>
          </a:xfrm>
          <a:prstGeom prst="rect">
            <a:avLst/>
          </a:prstGeom>
        </p:spPr>
      </p:pic>
      <p:pic>
        <p:nvPicPr>
          <p:cNvPr id="241" name="Picture 24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98453" y="2226883"/>
            <a:ext cx="247908" cy="247908"/>
          </a:xfrm>
          <a:prstGeom prst="rect">
            <a:avLst/>
          </a:prstGeom>
        </p:spPr>
      </p:pic>
      <p:pic>
        <p:nvPicPr>
          <p:cNvPr id="242" name="Picture 24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142697" y="908720"/>
            <a:ext cx="380576" cy="380576"/>
          </a:xfrm>
          <a:prstGeom prst="rect">
            <a:avLst/>
          </a:prstGeom>
        </p:spPr>
      </p:pic>
      <p:pic>
        <p:nvPicPr>
          <p:cNvPr id="243" name="Picture 242"/>
          <p:cNvPicPr>
            <a:picLocks noChangeAspect="1"/>
          </p:cNvPicPr>
          <p:nvPr/>
        </p:nvPicPr>
        <p:blipFill>
          <a:blip r:embed="rId12"/>
          <a:stretch>
            <a:fillRect/>
          </a:stretch>
        </p:blipFill>
        <p:spPr>
          <a:xfrm>
            <a:off x="1111101" y="2190818"/>
            <a:ext cx="359089" cy="283973"/>
          </a:xfrm>
          <a:prstGeom prst="rect">
            <a:avLst/>
          </a:prstGeom>
        </p:spPr>
      </p:pic>
      <p:sp>
        <p:nvSpPr>
          <p:cNvPr id="244" name="Rectangle 243"/>
          <p:cNvSpPr/>
          <p:nvPr/>
        </p:nvSpPr>
        <p:spPr>
          <a:xfrm>
            <a:off x="7500081" y="1518707"/>
            <a:ext cx="1548000" cy="111962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Rail equipment</a:t>
            </a:r>
          </a:p>
        </p:txBody>
      </p:sp>
      <p:cxnSp>
        <p:nvCxnSpPr>
          <p:cNvPr id="245" name="Straight Connector 244"/>
          <p:cNvCxnSpPr/>
          <p:nvPr/>
        </p:nvCxnSpPr>
        <p:spPr>
          <a:xfrm>
            <a:off x="4832494" y="1284342"/>
            <a:ext cx="267875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46" name="Straight Connector 245"/>
          <p:cNvCxnSpPr/>
          <p:nvPr/>
        </p:nvCxnSpPr>
        <p:spPr>
          <a:xfrm>
            <a:off x="7500081" y="1292153"/>
            <a:ext cx="0" cy="108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47" name="Straight Connector 246"/>
          <p:cNvCxnSpPr/>
          <p:nvPr/>
        </p:nvCxnSpPr>
        <p:spPr>
          <a:xfrm flipH="1">
            <a:off x="6864848" y="1400153"/>
            <a:ext cx="1458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48" name="Straight Arrow Connector 247"/>
          <p:cNvCxnSpPr/>
          <p:nvPr/>
        </p:nvCxnSpPr>
        <p:spPr>
          <a:xfrm>
            <a:off x="6876065" y="1389706"/>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49" name="Straight Arrow Connector 248"/>
          <p:cNvCxnSpPr/>
          <p:nvPr/>
        </p:nvCxnSpPr>
        <p:spPr>
          <a:xfrm>
            <a:off x="8314673" y="1390068"/>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0" name="Straight Connector 249"/>
          <p:cNvCxnSpPr/>
          <p:nvPr/>
        </p:nvCxnSpPr>
        <p:spPr>
          <a:xfrm>
            <a:off x="7463510" y="2776611"/>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51" name="Straight Connector 250"/>
          <p:cNvCxnSpPr/>
          <p:nvPr/>
        </p:nvCxnSpPr>
        <p:spPr>
          <a:xfrm flipH="1">
            <a:off x="6764663" y="2781512"/>
            <a:ext cx="1512000" cy="11768"/>
          </a:xfrm>
          <a:prstGeom prst="line">
            <a:avLst/>
          </a:prstGeom>
          <a:ln w="19050"/>
        </p:spPr>
        <p:style>
          <a:lnRef idx="1">
            <a:schemeClr val="dk1"/>
          </a:lnRef>
          <a:fillRef idx="0">
            <a:schemeClr val="dk1"/>
          </a:fillRef>
          <a:effectRef idx="0">
            <a:schemeClr val="dk1"/>
          </a:effectRef>
          <a:fontRef idx="minor">
            <a:schemeClr val="tx1"/>
          </a:fontRef>
        </p:style>
      </p:cxnSp>
      <p:cxnSp>
        <p:nvCxnSpPr>
          <p:cNvPr id="252" name="Straight Connector 251"/>
          <p:cNvCxnSpPr/>
          <p:nvPr/>
        </p:nvCxnSpPr>
        <p:spPr>
          <a:xfrm>
            <a:off x="6775379" y="2653102"/>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53" name="Straight Connector 252"/>
          <p:cNvCxnSpPr/>
          <p:nvPr/>
        </p:nvCxnSpPr>
        <p:spPr>
          <a:xfrm>
            <a:off x="8272706" y="2658540"/>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54" name="Straight Arrow Connector 253"/>
          <p:cNvCxnSpPr/>
          <p:nvPr/>
        </p:nvCxnSpPr>
        <p:spPr>
          <a:xfrm flipH="1">
            <a:off x="5542930" y="2900403"/>
            <a:ext cx="193130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5" name="Straight Arrow Connector 254"/>
          <p:cNvCxnSpPr/>
          <p:nvPr/>
        </p:nvCxnSpPr>
        <p:spPr>
          <a:xfrm>
            <a:off x="4392941" y="2053985"/>
            <a:ext cx="0" cy="270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6" name="Straight Connector 255"/>
          <p:cNvCxnSpPr/>
          <p:nvPr/>
        </p:nvCxnSpPr>
        <p:spPr>
          <a:xfrm>
            <a:off x="1885310" y="2778803"/>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57" name="Straight Connector 256"/>
          <p:cNvCxnSpPr/>
          <p:nvPr/>
        </p:nvCxnSpPr>
        <p:spPr>
          <a:xfrm flipH="1">
            <a:off x="1325834" y="2771799"/>
            <a:ext cx="1134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58" name="Straight Connector 257"/>
          <p:cNvCxnSpPr/>
          <p:nvPr/>
        </p:nvCxnSpPr>
        <p:spPr>
          <a:xfrm flipH="1">
            <a:off x="1876688" y="2902563"/>
            <a:ext cx="140049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59" name="Straight Arrow Connector 258"/>
          <p:cNvCxnSpPr/>
          <p:nvPr/>
        </p:nvCxnSpPr>
        <p:spPr>
          <a:xfrm flipV="1">
            <a:off x="1336212" y="2649393"/>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60" name="Straight Arrow Connector 259"/>
          <p:cNvCxnSpPr/>
          <p:nvPr/>
        </p:nvCxnSpPr>
        <p:spPr>
          <a:xfrm flipV="1">
            <a:off x="2451717" y="2649396"/>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61" name="Straight Connector 260"/>
          <p:cNvCxnSpPr/>
          <p:nvPr/>
        </p:nvCxnSpPr>
        <p:spPr>
          <a:xfrm>
            <a:off x="1884620" y="1898513"/>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62" name="Straight Connector 261"/>
          <p:cNvCxnSpPr/>
          <p:nvPr/>
        </p:nvCxnSpPr>
        <p:spPr>
          <a:xfrm flipH="1">
            <a:off x="1339433" y="2027555"/>
            <a:ext cx="1112327"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63" name="Straight Connector 262"/>
          <p:cNvCxnSpPr/>
          <p:nvPr/>
        </p:nvCxnSpPr>
        <p:spPr>
          <a:xfrm>
            <a:off x="1337789" y="2019039"/>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64" name="Straight Connector 263"/>
          <p:cNvCxnSpPr/>
          <p:nvPr/>
        </p:nvCxnSpPr>
        <p:spPr>
          <a:xfrm>
            <a:off x="2441502" y="2019039"/>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65" name="Straight Connector 264"/>
          <p:cNvCxnSpPr/>
          <p:nvPr/>
        </p:nvCxnSpPr>
        <p:spPr>
          <a:xfrm>
            <a:off x="1876688" y="1293353"/>
            <a:ext cx="0" cy="72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66" name="Straight Arrow Connector 265"/>
          <p:cNvCxnSpPr/>
          <p:nvPr/>
        </p:nvCxnSpPr>
        <p:spPr>
          <a:xfrm flipV="1">
            <a:off x="1115616" y="1286242"/>
            <a:ext cx="283500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67" name="Rectangle 266"/>
          <p:cNvSpPr/>
          <p:nvPr/>
        </p:nvSpPr>
        <p:spPr>
          <a:xfrm>
            <a:off x="5796136" y="1518707"/>
            <a:ext cx="1548000" cy="111962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Rail Infrastructure</a:t>
            </a:r>
          </a:p>
        </p:txBody>
      </p:sp>
      <p:sp>
        <p:nvSpPr>
          <p:cNvPr id="268" name="TextBox 267"/>
          <p:cNvSpPr txBox="1"/>
          <p:nvPr/>
        </p:nvSpPr>
        <p:spPr>
          <a:xfrm>
            <a:off x="458549" y="1318736"/>
            <a:ext cx="873091" cy="523220"/>
          </a:xfrm>
          <a:prstGeom prst="rect">
            <a:avLst/>
          </a:prstGeom>
          <a:noFill/>
        </p:spPr>
        <p:txBody>
          <a:bodyPr wrap="square" rtlCol="0">
            <a:spAutoFit/>
          </a:bodyPr>
          <a:lstStyle/>
          <a:p>
            <a:pPr algn="ctr"/>
            <a:r>
              <a:rPr lang="en-GB" sz="1400" dirty="0"/>
              <a:t>Raw materials</a:t>
            </a:r>
          </a:p>
        </p:txBody>
      </p:sp>
      <p:sp>
        <p:nvSpPr>
          <p:cNvPr id="269" name="TextBox 268"/>
          <p:cNvSpPr txBox="1"/>
          <p:nvPr/>
        </p:nvSpPr>
        <p:spPr>
          <a:xfrm>
            <a:off x="691327" y="2420717"/>
            <a:ext cx="1330388" cy="276999"/>
          </a:xfrm>
          <a:prstGeom prst="rect">
            <a:avLst/>
          </a:prstGeom>
          <a:noFill/>
        </p:spPr>
        <p:txBody>
          <a:bodyPr wrap="square" rtlCol="0">
            <a:spAutoFit/>
          </a:bodyPr>
          <a:lstStyle/>
          <a:p>
            <a:pPr algn="ctr"/>
            <a:r>
              <a:rPr lang="en-GB" sz="1200" dirty="0"/>
              <a:t>Rail infrastructure </a:t>
            </a:r>
          </a:p>
        </p:txBody>
      </p:sp>
      <p:sp>
        <p:nvSpPr>
          <p:cNvPr id="270" name="TextBox 269"/>
          <p:cNvSpPr txBox="1"/>
          <p:nvPr/>
        </p:nvSpPr>
        <p:spPr>
          <a:xfrm>
            <a:off x="1832640" y="2432577"/>
            <a:ext cx="1257790" cy="276999"/>
          </a:xfrm>
          <a:prstGeom prst="rect">
            <a:avLst/>
          </a:prstGeom>
          <a:noFill/>
        </p:spPr>
        <p:txBody>
          <a:bodyPr wrap="square" rtlCol="0">
            <a:spAutoFit/>
          </a:bodyPr>
          <a:lstStyle/>
          <a:p>
            <a:pPr algn="ctr"/>
            <a:r>
              <a:rPr lang="en-GB" sz="1200" dirty="0"/>
              <a:t>Rail equipment</a:t>
            </a:r>
          </a:p>
        </p:txBody>
      </p:sp>
      <p:pic>
        <p:nvPicPr>
          <p:cNvPr id="271" name="Picture 27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705434" y="1874997"/>
            <a:ext cx="380753" cy="380753"/>
          </a:xfrm>
          <a:prstGeom prst="rect">
            <a:avLst/>
          </a:prstGeom>
        </p:spPr>
      </p:pic>
      <p:pic>
        <p:nvPicPr>
          <p:cNvPr id="272" name="Picture 271"/>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966233" y="1510178"/>
            <a:ext cx="479215" cy="479215"/>
          </a:xfrm>
          <a:prstGeom prst="rect">
            <a:avLst/>
          </a:prstGeom>
        </p:spPr>
      </p:pic>
      <p:pic>
        <p:nvPicPr>
          <p:cNvPr id="273" name="Picture 27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534553" y="1939718"/>
            <a:ext cx="285919" cy="314173"/>
          </a:xfrm>
          <a:prstGeom prst="rect">
            <a:avLst/>
          </a:prstGeom>
        </p:spPr>
      </p:pic>
      <p:sp>
        <p:nvSpPr>
          <p:cNvPr id="274" name="Rectangle 273"/>
          <p:cNvSpPr/>
          <p:nvPr/>
        </p:nvSpPr>
        <p:spPr>
          <a:xfrm>
            <a:off x="3725838" y="1495289"/>
            <a:ext cx="1350000" cy="55273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75" name="TextBox 274"/>
          <p:cNvSpPr txBox="1"/>
          <p:nvPr/>
        </p:nvSpPr>
        <p:spPr>
          <a:xfrm>
            <a:off x="3687628" y="1821434"/>
            <a:ext cx="1350000" cy="276999"/>
          </a:xfrm>
          <a:prstGeom prst="rect">
            <a:avLst/>
          </a:prstGeom>
          <a:noFill/>
        </p:spPr>
        <p:txBody>
          <a:bodyPr wrap="square" rtlCol="0">
            <a:spAutoFit/>
          </a:bodyPr>
          <a:lstStyle/>
          <a:p>
            <a:pPr algn="ctr"/>
            <a:r>
              <a:rPr lang="en-GB" sz="1200" dirty="0" smtClean="0"/>
              <a:t>Electricity     Diesel</a:t>
            </a:r>
            <a:endParaRPr lang="en-GB" sz="1200" dirty="0"/>
          </a:p>
        </p:txBody>
      </p:sp>
      <p:pic>
        <p:nvPicPr>
          <p:cNvPr id="276" name="Picture 275"/>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873673" y="1518707"/>
            <a:ext cx="379635" cy="379635"/>
          </a:xfrm>
          <a:prstGeom prst="rect">
            <a:avLst/>
          </a:prstGeom>
        </p:spPr>
      </p:pic>
      <p:pic>
        <p:nvPicPr>
          <p:cNvPr id="277" name="Picture 276"/>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4611970" y="1547024"/>
            <a:ext cx="336375" cy="336375"/>
          </a:xfrm>
          <a:prstGeom prst="rect">
            <a:avLst/>
          </a:prstGeom>
        </p:spPr>
      </p:pic>
      <p:sp>
        <p:nvSpPr>
          <p:cNvPr id="278" name="TextBox 277"/>
          <p:cNvSpPr txBox="1"/>
          <p:nvPr/>
        </p:nvSpPr>
        <p:spPr>
          <a:xfrm>
            <a:off x="5724128" y="1889357"/>
            <a:ext cx="1038598" cy="276999"/>
          </a:xfrm>
          <a:prstGeom prst="rect">
            <a:avLst/>
          </a:prstGeom>
          <a:noFill/>
        </p:spPr>
        <p:txBody>
          <a:bodyPr wrap="square" rtlCol="0">
            <a:spAutoFit/>
          </a:bodyPr>
          <a:lstStyle/>
          <a:p>
            <a:pPr algn="ctr"/>
            <a:r>
              <a:rPr lang="en-GB" sz="1200" dirty="0"/>
              <a:t>Construction</a:t>
            </a:r>
          </a:p>
        </p:txBody>
      </p:sp>
      <p:sp>
        <p:nvSpPr>
          <p:cNvPr id="279" name="TextBox 278"/>
          <p:cNvSpPr txBox="1"/>
          <p:nvPr/>
        </p:nvSpPr>
        <p:spPr>
          <a:xfrm>
            <a:off x="6402935" y="2200675"/>
            <a:ext cx="1038598" cy="276999"/>
          </a:xfrm>
          <a:prstGeom prst="rect">
            <a:avLst/>
          </a:prstGeom>
          <a:noFill/>
        </p:spPr>
        <p:txBody>
          <a:bodyPr wrap="square" rtlCol="0">
            <a:spAutoFit/>
          </a:bodyPr>
          <a:lstStyle/>
          <a:p>
            <a:pPr algn="ctr"/>
            <a:r>
              <a:rPr lang="en-GB" sz="1200" dirty="0"/>
              <a:t>Maintenance</a:t>
            </a:r>
          </a:p>
        </p:txBody>
      </p:sp>
      <p:sp>
        <p:nvSpPr>
          <p:cNvPr id="280" name="TextBox 279"/>
          <p:cNvSpPr txBox="1"/>
          <p:nvPr/>
        </p:nvSpPr>
        <p:spPr>
          <a:xfrm>
            <a:off x="7449458" y="1883935"/>
            <a:ext cx="1154990" cy="276999"/>
          </a:xfrm>
          <a:prstGeom prst="rect">
            <a:avLst/>
          </a:prstGeom>
          <a:noFill/>
        </p:spPr>
        <p:txBody>
          <a:bodyPr wrap="square" rtlCol="0">
            <a:spAutoFit/>
          </a:bodyPr>
          <a:lstStyle/>
          <a:p>
            <a:pPr algn="ctr"/>
            <a:r>
              <a:rPr lang="en-GB" sz="1200" dirty="0"/>
              <a:t>Manufacturing</a:t>
            </a:r>
          </a:p>
        </p:txBody>
      </p:sp>
      <p:sp>
        <p:nvSpPr>
          <p:cNvPr id="281" name="TextBox 280"/>
          <p:cNvSpPr txBox="1"/>
          <p:nvPr/>
        </p:nvSpPr>
        <p:spPr>
          <a:xfrm>
            <a:off x="8105402" y="2202379"/>
            <a:ext cx="1038598" cy="276999"/>
          </a:xfrm>
          <a:prstGeom prst="rect">
            <a:avLst/>
          </a:prstGeom>
          <a:noFill/>
        </p:spPr>
        <p:txBody>
          <a:bodyPr wrap="square" rtlCol="0">
            <a:spAutoFit/>
          </a:bodyPr>
          <a:lstStyle/>
          <a:p>
            <a:pPr algn="ctr"/>
            <a:r>
              <a:rPr lang="en-GB" sz="1200" dirty="0"/>
              <a:t>Maintenance</a:t>
            </a:r>
          </a:p>
        </p:txBody>
      </p:sp>
      <p:pic>
        <p:nvPicPr>
          <p:cNvPr id="282" name="Picture 28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815872" y="1560526"/>
            <a:ext cx="380992" cy="380992"/>
          </a:xfrm>
          <a:prstGeom prst="rect">
            <a:avLst/>
          </a:prstGeom>
        </p:spPr>
      </p:pic>
      <p:pic>
        <p:nvPicPr>
          <p:cNvPr id="283" name="Picture 28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521117" y="1573854"/>
            <a:ext cx="324593" cy="324593"/>
          </a:xfrm>
          <a:prstGeom prst="rect">
            <a:avLst/>
          </a:prstGeom>
        </p:spPr>
      </p:pic>
      <p:graphicFrame>
        <p:nvGraphicFramePr>
          <p:cNvPr id="284" name="Diagram 283"/>
          <p:cNvGraphicFramePr/>
          <p:nvPr>
            <p:extLst/>
          </p:nvPr>
        </p:nvGraphicFramePr>
        <p:xfrm>
          <a:off x="3491806" y="3000010"/>
          <a:ext cx="1930342" cy="1772406"/>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cxnSp>
        <p:nvCxnSpPr>
          <p:cNvPr id="285" name="Straight Connector 284"/>
          <p:cNvCxnSpPr/>
          <p:nvPr/>
        </p:nvCxnSpPr>
        <p:spPr>
          <a:xfrm>
            <a:off x="6241205" y="3615564"/>
            <a:ext cx="0" cy="135000"/>
          </a:xfrm>
          <a:prstGeom prst="line">
            <a:avLst/>
          </a:prstGeom>
          <a:ln w="19050"/>
        </p:spPr>
        <p:style>
          <a:lnRef idx="1">
            <a:schemeClr val="dk1"/>
          </a:lnRef>
          <a:fillRef idx="0">
            <a:schemeClr val="dk1"/>
          </a:fillRef>
          <a:effectRef idx="0">
            <a:schemeClr val="dk1"/>
          </a:effectRef>
          <a:fontRef idx="minor">
            <a:schemeClr val="tx1"/>
          </a:fontRef>
        </p:style>
      </p:cxnSp>
      <p:sp>
        <p:nvSpPr>
          <p:cNvPr id="286" name="TextBox 285"/>
          <p:cNvSpPr txBox="1"/>
          <p:nvPr/>
        </p:nvSpPr>
        <p:spPr>
          <a:xfrm>
            <a:off x="5790025" y="3381003"/>
            <a:ext cx="942215" cy="307777"/>
          </a:xfrm>
          <a:prstGeom prst="rect">
            <a:avLst/>
          </a:prstGeom>
          <a:noFill/>
        </p:spPr>
        <p:txBody>
          <a:bodyPr wrap="square" rtlCol="0">
            <a:spAutoFit/>
          </a:bodyPr>
          <a:lstStyle/>
          <a:p>
            <a:pPr algn="ctr"/>
            <a:r>
              <a:rPr lang="en-GB" sz="1400" dirty="0"/>
              <a:t>End-of-life</a:t>
            </a:r>
          </a:p>
        </p:txBody>
      </p:sp>
      <p:pic>
        <p:nvPicPr>
          <p:cNvPr id="287" name="Picture 28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68646" y="3117694"/>
            <a:ext cx="336434" cy="336434"/>
          </a:xfrm>
          <a:prstGeom prst="rect">
            <a:avLst/>
          </a:prstGeom>
        </p:spPr>
      </p:pic>
      <p:sp>
        <p:nvSpPr>
          <p:cNvPr id="288" name="TextBox 287"/>
          <p:cNvSpPr txBox="1"/>
          <p:nvPr/>
        </p:nvSpPr>
        <p:spPr>
          <a:xfrm>
            <a:off x="8226387" y="4313647"/>
            <a:ext cx="980419" cy="307777"/>
          </a:xfrm>
          <a:prstGeom prst="rect">
            <a:avLst/>
          </a:prstGeom>
          <a:noFill/>
        </p:spPr>
        <p:txBody>
          <a:bodyPr wrap="square" rtlCol="0">
            <a:spAutoFit/>
          </a:bodyPr>
          <a:lstStyle/>
          <a:p>
            <a:pPr algn="ctr"/>
            <a:r>
              <a:rPr lang="en-GB" sz="1400" dirty="0"/>
              <a:t>Production</a:t>
            </a:r>
          </a:p>
        </p:txBody>
      </p:sp>
      <p:pic>
        <p:nvPicPr>
          <p:cNvPr id="289" name="Picture 28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537361" y="4004566"/>
            <a:ext cx="380576" cy="380576"/>
          </a:xfrm>
          <a:prstGeom prst="rect">
            <a:avLst/>
          </a:prstGeom>
        </p:spPr>
      </p:pic>
      <p:sp>
        <p:nvSpPr>
          <p:cNvPr id="290" name="Rectangle 289"/>
          <p:cNvSpPr/>
          <p:nvPr/>
        </p:nvSpPr>
        <p:spPr>
          <a:xfrm>
            <a:off x="7378016" y="3967508"/>
            <a:ext cx="548505" cy="55273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91" name="TextBox 290"/>
          <p:cNvSpPr txBox="1"/>
          <p:nvPr/>
        </p:nvSpPr>
        <p:spPr>
          <a:xfrm>
            <a:off x="7324445" y="4295147"/>
            <a:ext cx="649880" cy="276999"/>
          </a:xfrm>
          <a:prstGeom prst="rect">
            <a:avLst/>
          </a:prstGeom>
          <a:noFill/>
        </p:spPr>
        <p:txBody>
          <a:bodyPr wrap="square" rtlCol="0">
            <a:spAutoFit/>
          </a:bodyPr>
          <a:lstStyle/>
          <a:p>
            <a:pPr algn="ctr"/>
            <a:r>
              <a:rPr lang="en-GB" sz="1200" dirty="0"/>
              <a:t>Gas-oil</a:t>
            </a:r>
          </a:p>
        </p:txBody>
      </p:sp>
      <p:pic>
        <p:nvPicPr>
          <p:cNvPr id="292" name="Picture 29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450262" y="4025129"/>
            <a:ext cx="336375" cy="336375"/>
          </a:xfrm>
          <a:prstGeom prst="rect">
            <a:avLst/>
          </a:prstGeom>
        </p:spPr>
      </p:pic>
      <p:cxnSp>
        <p:nvCxnSpPr>
          <p:cNvPr id="293" name="Straight Arrow Connector 292"/>
          <p:cNvCxnSpPr/>
          <p:nvPr/>
        </p:nvCxnSpPr>
        <p:spPr>
          <a:xfrm rot="5400000">
            <a:off x="7228364" y="4107722"/>
            <a:ext cx="0" cy="270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94" name="Rectangle 293"/>
          <p:cNvSpPr/>
          <p:nvPr/>
        </p:nvSpPr>
        <p:spPr>
          <a:xfrm>
            <a:off x="6863249" y="5443273"/>
            <a:ext cx="1800000" cy="621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smtClean="0">
                <a:solidFill>
                  <a:schemeClr val="accent1"/>
                </a:solidFill>
              </a:rPr>
              <a:t>Barge</a:t>
            </a:r>
            <a:endParaRPr lang="en-GB" sz="1400" b="1" dirty="0">
              <a:solidFill>
                <a:schemeClr val="accent1"/>
              </a:solidFill>
            </a:endParaRPr>
          </a:p>
        </p:txBody>
      </p:sp>
      <p:sp>
        <p:nvSpPr>
          <p:cNvPr id="295" name="Rectangle 294"/>
          <p:cNvSpPr/>
          <p:nvPr/>
        </p:nvSpPr>
        <p:spPr>
          <a:xfrm>
            <a:off x="6873305" y="4806309"/>
            <a:ext cx="1800000" cy="567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IW Infrastructure</a:t>
            </a:r>
          </a:p>
        </p:txBody>
      </p:sp>
      <p:sp>
        <p:nvSpPr>
          <p:cNvPr id="296" name="TextBox 295"/>
          <p:cNvSpPr txBox="1"/>
          <p:nvPr/>
        </p:nvSpPr>
        <p:spPr>
          <a:xfrm>
            <a:off x="7020272" y="4999271"/>
            <a:ext cx="542825" cy="276999"/>
          </a:xfrm>
          <a:prstGeom prst="rect">
            <a:avLst/>
          </a:prstGeom>
          <a:noFill/>
        </p:spPr>
        <p:txBody>
          <a:bodyPr wrap="square" rtlCol="0">
            <a:spAutoFit/>
          </a:bodyPr>
          <a:lstStyle/>
          <a:p>
            <a:pPr algn="ctr"/>
            <a:r>
              <a:rPr lang="en-GB" sz="1200" dirty="0"/>
              <a:t>Canal</a:t>
            </a:r>
          </a:p>
        </p:txBody>
      </p:sp>
      <p:sp>
        <p:nvSpPr>
          <p:cNvPr id="297" name="TextBox 296"/>
          <p:cNvSpPr txBox="1"/>
          <p:nvPr/>
        </p:nvSpPr>
        <p:spPr>
          <a:xfrm>
            <a:off x="7657031" y="5002461"/>
            <a:ext cx="1011217" cy="276999"/>
          </a:xfrm>
          <a:prstGeom prst="rect">
            <a:avLst/>
          </a:prstGeom>
          <a:noFill/>
        </p:spPr>
        <p:txBody>
          <a:bodyPr wrap="square" rtlCol="0">
            <a:spAutoFit/>
          </a:bodyPr>
          <a:lstStyle/>
          <a:p>
            <a:pPr algn="ctr"/>
            <a:r>
              <a:rPr lang="en-GB" sz="1200" dirty="0"/>
              <a:t>Port facilities</a:t>
            </a:r>
          </a:p>
        </p:txBody>
      </p:sp>
      <p:sp>
        <p:nvSpPr>
          <p:cNvPr id="298" name="TextBox 297"/>
          <p:cNvSpPr txBox="1"/>
          <p:nvPr/>
        </p:nvSpPr>
        <p:spPr>
          <a:xfrm>
            <a:off x="6775379" y="5653233"/>
            <a:ext cx="1109955" cy="276999"/>
          </a:xfrm>
          <a:prstGeom prst="rect">
            <a:avLst/>
          </a:prstGeom>
          <a:noFill/>
        </p:spPr>
        <p:txBody>
          <a:bodyPr wrap="square" rtlCol="0">
            <a:spAutoFit/>
          </a:bodyPr>
          <a:lstStyle/>
          <a:p>
            <a:pPr algn="ctr"/>
            <a:r>
              <a:rPr lang="en-GB" sz="1200" dirty="0"/>
              <a:t>Manufacturing</a:t>
            </a:r>
          </a:p>
        </p:txBody>
      </p:sp>
      <p:sp>
        <p:nvSpPr>
          <p:cNvPr id="299" name="TextBox 298"/>
          <p:cNvSpPr txBox="1"/>
          <p:nvPr/>
        </p:nvSpPr>
        <p:spPr>
          <a:xfrm>
            <a:off x="7740248" y="5655767"/>
            <a:ext cx="1008216" cy="276999"/>
          </a:xfrm>
          <a:prstGeom prst="rect">
            <a:avLst/>
          </a:prstGeom>
          <a:noFill/>
        </p:spPr>
        <p:txBody>
          <a:bodyPr wrap="square" rtlCol="0">
            <a:spAutoFit/>
          </a:bodyPr>
          <a:lstStyle/>
          <a:p>
            <a:pPr algn="ctr"/>
            <a:r>
              <a:rPr lang="en-GB" sz="1200" dirty="0"/>
              <a:t>Maintenance</a:t>
            </a:r>
          </a:p>
        </p:txBody>
      </p:sp>
      <p:pic>
        <p:nvPicPr>
          <p:cNvPr id="300" name="Picture 299"/>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7150684" y="5421716"/>
            <a:ext cx="318771" cy="318771"/>
          </a:xfrm>
          <a:prstGeom prst="rect">
            <a:avLst/>
          </a:prstGeom>
        </p:spPr>
      </p:pic>
      <p:pic>
        <p:nvPicPr>
          <p:cNvPr id="301" name="Picture 300"/>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8131811" y="5463827"/>
            <a:ext cx="276660" cy="276660"/>
          </a:xfrm>
          <a:prstGeom prst="rect">
            <a:avLst/>
          </a:prstGeom>
        </p:spPr>
      </p:pic>
      <p:pic>
        <p:nvPicPr>
          <p:cNvPr id="302" name="Picture 301"/>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7998040" y="4814063"/>
            <a:ext cx="262720" cy="262720"/>
          </a:xfrm>
          <a:prstGeom prst="rect">
            <a:avLst/>
          </a:prstGeom>
        </p:spPr>
      </p:pic>
      <p:pic>
        <p:nvPicPr>
          <p:cNvPr id="303" name="Picture 302"/>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7157739" y="4814063"/>
            <a:ext cx="276746" cy="276746"/>
          </a:xfrm>
          <a:prstGeom prst="rect">
            <a:avLst/>
          </a:prstGeom>
        </p:spPr>
      </p:pic>
      <p:cxnSp>
        <p:nvCxnSpPr>
          <p:cNvPr id="304" name="Straight Arrow Connector 303"/>
          <p:cNvCxnSpPr/>
          <p:nvPr/>
        </p:nvCxnSpPr>
        <p:spPr>
          <a:xfrm rot="16200000" flipV="1">
            <a:off x="8747577" y="5034993"/>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05" name="Straight Arrow Connector 304"/>
          <p:cNvCxnSpPr/>
          <p:nvPr/>
        </p:nvCxnSpPr>
        <p:spPr>
          <a:xfrm rot="16200000" flipV="1">
            <a:off x="8747577" y="5690059"/>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06" name="Straight Connector 305"/>
          <p:cNvCxnSpPr/>
          <p:nvPr/>
        </p:nvCxnSpPr>
        <p:spPr>
          <a:xfrm>
            <a:off x="8804360" y="5095347"/>
            <a:ext cx="0" cy="67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307" name="Straight Connector 306"/>
          <p:cNvCxnSpPr/>
          <p:nvPr/>
        </p:nvCxnSpPr>
        <p:spPr>
          <a:xfrm>
            <a:off x="8810246" y="5421716"/>
            <a:ext cx="135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08" name="Straight Connector 307"/>
          <p:cNvCxnSpPr/>
          <p:nvPr/>
        </p:nvCxnSpPr>
        <p:spPr>
          <a:xfrm>
            <a:off x="8937059" y="4581634"/>
            <a:ext cx="0" cy="837000"/>
          </a:xfrm>
          <a:prstGeom prst="line">
            <a:avLst/>
          </a:prstGeom>
          <a:ln w="19050"/>
        </p:spPr>
        <p:style>
          <a:lnRef idx="1">
            <a:schemeClr val="dk1"/>
          </a:lnRef>
          <a:fillRef idx="0">
            <a:schemeClr val="dk1"/>
          </a:fillRef>
          <a:effectRef idx="0">
            <a:schemeClr val="dk1"/>
          </a:effectRef>
          <a:fontRef idx="minor">
            <a:schemeClr val="tx1"/>
          </a:fontRef>
        </p:style>
      </p:cxnSp>
      <p:cxnSp>
        <p:nvCxnSpPr>
          <p:cNvPr id="309" name="Straight Connector 308"/>
          <p:cNvCxnSpPr/>
          <p:nvPr/>
        </p:nvCxnSpPr>
        <p:spPr>
          <a:xfrm>
            <a:off x="6660480" y="3316852"/>
            <a:ext cx="2268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10" name="Straight Arrow Connector 309"/>
          <p:cNvCxnSpPr/>
          <p:nvPr/>
        </p:nvCxnSpPr>
        <p:spPr>
          <a:xfrm>
            <a:off x="8937059" y="3165306"/>
            <a:ext cx="0" cy="837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11" name="Straight Connector 310"/>
          <p:cNvCxnSpPr/>
          <p:nvPr/>
        </p:nvCxnSpPr>
        <p:spPr>
          <a:xfrm>
            <a:off x="6750860" y="5093275"/>
            <a:ext cx="0" cy="67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312" name="Straight Connector 311"/>
          <p:cNvCxnSpPr/>
          <p:nvPr/>
        </p:nvCxnSpPr>
        <p:spPr>
          <a:xfrm>
            <a:off x="6737585" y="5101734"/>
            <a:ext cx="135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13" name="Straight Connector 312"/>
          <p:cNvCxnSpPr/>
          <p:nvPr/>
        </p:nvCxnSpPr>
        <p:spPr>
          <a:xfrm>
            <a:off x="6756848" y="5757559"/>
            <a:ext cx="108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14" name="Straight Connector 313"/>
          <p:cNvCxnSpPr/>
          <p:nvPr/>
        </p:nvCxnSpPr>
        <p:spPr>
          <a:xfrm>
            <a:off x="6233872" y="5418025"/>
            <a:ext cx="504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15" name="Straight Arrow Connector 314"/>
          <p:cNvCxnSpPr/>
          <p:nvPr/>
        </p:nvCxnSpPr>
        <p:spPr>
          <a:xfrm flipV="1">
            <a:off x="6246710" y="4746716"/>
            <a:ext cx="0" cy="67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pic>
        <p:nvPicPr>
          <p:cNvPr id="316" name="Picture 3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799750" y="2878330"/>
            <a:ext cx="262139" cy="262139"/>
          </a:xfrm>
          <a:prstGeom prst="rect">
            <a:avLst/>
          </a:prstGeom>
        </p:spPr>
      </p:pic>
      <p:cxnSp>
        <p:nvCxnSpPr>
          <p:cNvPr id="317" name="Straight Connector 316"/>
          <p:cNvCxnSpPr/>
          <p:nvPr/>
        </p:nvCxnSpPr>
        <p:spPr>
          <a:xfrm>
            <a:off x="2659218" y="3616179"/>
            <a:ext cx="0" cy="135000"/>
          </a:xfrm>
          <a:prstGeom prst="line">
            <a:avLst/>
          </a:prstGeom>
          <a:ln w="19050"/>
        </p:spPr>
        <p:style>
          <a:lnRef idx="1">
            <a:schemeClr val="dk1"/>
          </a:lnRef>
          <a:fillRef idx="0">
            <a:schemeClr val="dk1"/>
          </a:fillRef>
          <a:effectRef idx="0">
            <a:schemeClr val="dk1"/>
          </a:effectRef>
          <a:fontRef idx="minor">
            <a:schemeClr val="tx1"/>
          </a:fontRef>
        </p:style>
      </p:cxnSp>
      <p:sp>
        <p:nvSpPr>
          <p:cNvPr id="318" name="TextBox 317"/>
          <p:cNvSpPr txBox="1"/>
          <p:nvPr/>
        </p:nvSpPr>
        <p:spPr>
          <a:xfrm>
            <a:off x="2208039" y="3381619"/>
            <a:ext cx="942215" cy="307777"/>
          </a:xfrm>
          <a:prstGeom prst="rect">
            <a:avLst/>
          </a:prstGeom>
          <a:noFill/>
        </p:spPr>
        <p:txBody>
          <a:bodyPr wrap="square" rtlCol="0">
            <a:spAutoFit/>
          </a:bodyPr>
          <a:lstStyle/>
          <a:p>
            <a:pPr algn="ctr"/>
            <a:r>
              <a:rPr lang="en-GB" sz="1400" dirty="0"/>
              <a:t>End-of-life</a:t>
            </a:r>
          </a:p>
        </p:txBody>
      </p:sp>
      <p:pic>
        <p:nvPicPr>
          <p:cNvPr id="319" name="Picture 3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86660" y="3118310"/>
            <a:ext cx="336434" cy="336434"/>
          </a:xfrm>
          <a:prstGeom prst="rect">
            <a:avLst/>
          </a:prstGeom>
        </p:spPr>
      </p:pic>
      <p:sp>
        <p:nvSpPr>
          <p:cNvPr id="320" name="TextBox 319"/>
          <p:cNvSpPr txBox="1"/>
          <p:nvPr/>
        </p:nvSpPr>
        <p:spPr>
          <a:xfrm>
            <a:off x="-77427" y="4314263"/>
            <a:ext cx="983542" cy="307777"/>
          </a:xfrm>
          <a:prstGeom prst="rect">
            <a:avLst/>
          </a:prstGeom>
          <a:noFill/>
        </p:spPr>
        <p:txBody>
          <a:bodyPr wrap="square" rtlCol="0">
            <a:spAutoFit/>
          </a:bodyPr>
          <a:lstStyle/>
          <a:p>
            <a:pPr algn="ctr"/>
            <a:r>
              <a:rPr lang="en-GB" sz="1400" dirty="0"/>
              <a:t>Production</a:t>
            </a:r>
          </a:p>
        </p:txBody>
      </p:sp>
      <p:pic>
        <p:nvPicPr>
          <p:cNvPr id="321" name="Picture 32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02711" y="3990160"/>
            <a:ext cx="380576" cy="380576"/>
          </a:xfrm>
          <a:prstGeom prst="rect">
            <a:avLst/>
          </a:prstGeom>
        </p:spPr>
      </p:pic>
      <p:sp>
        <p:nvSpPr>
          <p:cNvPr id="322" name="Rectangle 321"/>
          <p:cNvSpPr/>
          <p:nvPr/>
        </p:nvSpPr>
        <p:spPr>
          <a:xfrm>
            <a:off x="1013032" y="3968124"/>
            <a:ext cx="548505" cy="55273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23" name="TextBox 322"/>
          <p:cNvSpPr txBox="1"/>
          <p:nvPr/>
        </p:nvSpPr>
        <p:spPr>
          <a:xfrm>
            <a:off x="1007167" y="4289470"/>
            <a:ext cx="570788" cy="276999"/>
          </a:xfrm>
          <a:prstGeom prst="rect">
            <a:avLst/>
          </a:prstGeom>
          <a:noFill/>
        </p:spPr>
        <p:txBody>
          <a:bodyPr wrap="square" rtlCol="0">
            <a:spAutoFit/>
          </a:bodyPr>
          <a:lstStyle/>
          <a:p>
            <a:pPr algn="ctr"/>
            <a:r>
              <a:rPr lang="en-GB" sz="1200" dirty="0"/>
              <a:t>Diesel</a:t>
            </a:r>
          </a:p>
        </p:txBody>
      </p:sp>
      <p:pic>
        <p:nvPicPr>
          <p:cNvPr id="324" name="Picture 323"/>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104328" y="4025745"/>
            <a:ext cx="336375" cy="336375"/>
          </a:xfrm>
          <a:prstGeom prst="rect">
            <a:avLst/>
          </a:prstGeom>
        </p:spPr>
      </p:pic>
      <p:cxnSp>
        <p:nvCxnSpPr>
          <p:cNvPr id="325" name="Straight Arrow Connector 324"/>
          <p:cNvCxnSpPr/>
          <p:nvPr/>
        </p:nvCxnSpPr>
        <p:spPr>
          <a:xfrm rot="16200000" flipH="1">
            <a:off x="1706416" y="4108338"/>
            <a:ext cx="0" cy="270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26" name="Straight Connector 325"/>
          <p:cNvCxnSpPr/>
          <p:nvPr/>
        </p:nvCxnSpPr>
        <p:spPr>
          <a:xfrm>
            <a:off x="318290" y="5081134"/>
            <a:ext cx="0" cy="67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327" name="Straight Connector 326"/>
          <p:cNvCxnSpPr/>
          <p:nvPr/>
        </p:nvCxnSpPr>
        <p:spPr>
          <a:xfrm>
            <a:off x="174701" y="5418634"/>
            <a:ext cx="135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28" name="Straight Connector 327"/>
          <p:cNvCxnSpPr/>
          <p:nvPr/>
        </p:nvCxnSpPr>
        <p:spPr>
          <a:xfrm>
            <a:off x="156588" y="3317468"/>
            <a:ext cx="2124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29" name="Straight Arrow Connector 328"/>
          <p:cNvCxnSpPr/>
          <p:nvPr/>
        </p:nvCxnSpPr>
        <p:spPr>
          <a:xfrm>
            <a:off x="156588" y="3179814"/>
            <a:ext cx="0" cy="837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30" name="Rectangle 329"/>
          <p:cNvSpPr/>
          <p:nvPr/>
        </p:nvSpPr>
        <p:spPr>
          <a:xfrm>
            <a:off x="442252" y="4822546"/>
            <a:ext cx="594000" cy="540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Road</a:t>
            </a:r>
          </a:p>
        </p:txBody>
      </p:sp>
      <p:pic>
        <p:nvPicPr>
          <p:cNvPr id="331" name="Picture 330"/>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552574" y="4822275"/>
            <a:ext cx="390617" cy="390617"/>
          </a:xfrm>
          <a:prstGeom prst="rect">
            <a:avLst/>
          </a:prstGeom>
        </p:spPr>
      </p:pic>
      <p:pic>
        <p:nvPicPr>
          <p:cNvPr id="332" name="Picture 331"/>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26587" y="5441165"/>
            <a:ext cx="296395" cy="296395"/>
          </a:xfrm>
          <a:prstGeom prst="rect">
            <a:avLst/>
          </a:prstGeom>
        </p:spPr>
      </p:pic>
      <p:pic>
        <p:nvPicPr>
          <p:cNvPr id="333" name="Picture 33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727014" y="5469196"/>
            <a:ext cx="242000" cy="265914"/>
          </a:xfrm>
          <a:prstGeom prst="rect">
            <a:avLst/>
          </a:prstGeom>
        </p:spPr>
      </p:pic>
      <p:cxnSp>
        <p:nvCxnSpPr>
          <p:cNvPr id="334" name="Straight Arrow Connector 333"/>
          <p:cNvCxnSpPr/>
          <p:nvPr/>
        </p:nvCxnSpPr>
        <p:spPr>
          <a:xfrm rot="5400000" flipH="1" flipV="1">
            <a:off x="377201" y="5690059"/>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35" name="Rectangle 334"/>
          <p:cNvSpPr/>
          <p:nvPr/>
        </p:nvSpPr>
        <p:spPr>
          <a:xfrm>
            <a:off x="437789" y="5429987"/>
            <a:ext cx="1800000" cy="621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Lorry</a:t>
            </a:r>
          </a:p>
        </p:txBody>
      </p:sp>
      <p:cxnSp>
        <p:nvCxnSpPr>
          <p:cNvPr id="336" name="Straight Connector 335"/>
          <p:cNvCxnSpPr/>
          <p:nvPr/>
        </p:nvCxnSpPr>
        <p:spPr>
          <a:xfrm>
            <a:off x="2237789" y="5723352"/>
            <a:ext cx="144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37" name="Straight Connector 336"/>
          <p:cNvCxnSpPr/>
          <p:nvPr/>
        </p:nvCxnSpPr>
        <p:spPr>
          <a:xfrm>
            <a:off x="1043608" y="5101734"/>
            <a:ext cx="1332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38" name="Straight Arrow Connector 337"/>
          <p:cNvCxnSpPr/>
          <p:nvPr/>
        </p:nvCxnSpPr>
        <p:spPr>
          <a:xfrm flipH="1" flipV="1">
            <a:off x="2656373" y="4746658"/>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pic>
        <p:nvPicPr>
          <p:cNvPr id="339" name="Picture 33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5496" y="2872550"/>
            <a:ext cx="262139" cy="262139"/>
          </a:xfrm>
          <a:prstGeom prst="rect">
            <a:avLst/>
          </a:prstGeom>
        </p:spPr>
      </p:pic>
      <p:sp>
        <p:nvSpPr>
          <p:cNvPr id="340" name="TextBox 339"/>
          <p:cNvSpPr txBox="1"/>
          <p:nvPr/>
        </p:nvSpPr>
        <p:spPr>
          <a:xfrm>
            <a:off x="358661" y="5647926"/>
            <a:ext cx="1109955" cy="276999"/>
          </a:xfrm>
          <a:prstGeom prst="rect">
            <a:avLst/>
          </a:prstGeom>
          <a:noFill/>
        </p:spPr>
        <p:txBody>
          <a:bodyPr wrap="square" rtlCol="0">
            <a:spAutoFit/>
          </a:bodyPr>
          <a:lstStyle/>
          <a:p>
            <a:pPr algn="ctr"/>
            <a:r>
              <a:rPr lang="en-GB" sz="1200" dirty="0"/>
              <a:t>Manufacturing</a:t>
            </a:r>
          </a:p>
        </p:txBody>
      </p:sp>
      <p:sp>
        <p:nvSpPr>
          <p:cNvPr id="341" name="TextBox 340"/>
          <p:cNvSpPr txBox="1"/>
          <p:nvPr/>
        </p:nvSpPr>
        <p:spPr>
          <a:xfrm>
            <a:off x="1331536" y="5650460"/>
            <a:ext cx="1008216" cy="276999"/>
          </a:xfrm>
          <a:prstGeom prst="rect">
            <a:avLst/>
          </a:prstGeom>
          <a:noFill/>
        </p:spPr>
        <p:txBody>
          <a:bodyPr wrap="square" rtlCol="0">
            <a:spAutoFit/>
          </a:bodyPr>
          <a:lstStyle/>
          <a:p>
            <a:pPr algn="ctr"/>
            <a:r>
              <a:rPr lang="en-GB" sz="1200" dirty="0"/>
              <a:t>Maintenance</a:t>
            </a:r>
          </a:p>
        </p:txBody>
      </p:sp>
      <p:cxnSp>
        <p:nvCxnSpPr>
          <p:cNvPr id="342" name="Straight Connector 341"/>
          <p:cNvCxnSpPr/>
          <p:nvPr/>
        </p:nvCxnSpPr>
        <p:spPr>
          <a:xfrm>
            <a:off x="165202" y="4593775"/>
            <a:ext cx="0" cy="837000"/>
          </a:xfrm>
          <a:prstGeom prst="line">
            <a:avLst/>
          </a:prstGeom>
          <a:ln w="19050"/>
        </p:spPr>
        <p:style>
          <a:lnRef idx="1">
            <a:schemeClr val="dk1"/>
          </a:lnRef>
          <a:fillRef idx="0">
            <a:schemeClr val="dk1"/>
          </a:fillRef>
          <a:effectRef idx="0">
            <a:schemeClr val="dk1"/>
          </a:effectRef>
          <a:fontRef idx="minor">
            <a:schemeClr val="tx1"/>
          </a:fontRef>
        </p:style>
      </p:cxnSp>
      <p:cxnSp>
        <p:nvCxnSpPr>
          <p:cNvPr id="343" name="Straight Arrow Connector 342"/>
          <p:cNvCxnSpPr/>
          <p:nvPr/>
        </p:nvCxnSpPr>
        <p:spPr>
          <a:xfrm rot="5400000" flipH="1" flipV="1">
            <a:off x="377201" y="5009283"/>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aphicFrame>
        <p:nvGraphicFramePr>
          <p:cNvPr id="344" name="Table 343"/>
          <p:cNvGraphicFramePr>
            <a:graphicFrameLocks noGrp="1"/>
          </p:cNvGraphicFramePr>
          <p:nvPr>
            <p:extLst/>
          </p:nvPr>
        </p:nvGraphicFramePr>
        <p:xfrm>
          <a:off x="2390438" y="4905935"/>
          <a:ext cx="1980000" cy="1831360"/>
        </p:xfrm>
        <a:graphic>
          <a:graphicData uri="http://schemas.openxmlformats.org/drawingml/2006/table">
            <a:tbl>
              <a:tblPr firstRow="1" bandRow="1">
                <a:tableStyleId>{C083E6E3-FA7D-4D7B-A595-EF9225AFEA82}</a:tableStyleId>
              </a:tblPr>
              <a:tblGrid>
                <a:gridCol w="990000"/>
                <a:gridCol w="990000"/>
              </a:tblGrid>
              <a:tr h="182265">
                <a:tc gridSpan="2">
                  <a:txBody>
                    <a:bodyPr/>
                    <a:lstStyle/>
                    <a:p>
                      <a:pPr algn="ctr" fontAlgn="b"/>
                      <a:r>
                        <a:rPr lang="en-US" sz="1200" u="none" strike="noStrike" noProof="0" dirty="0" smtClean="0">
                          <a:solidFill>
                            <a:schemeClr val="accent1"/>
                          </a:solidFill>
                          <a:effectLst/>
                        </a:rPr>
                        <a:t>Euro I-VI</a:t>
                      </a:r>
                      <a:endParaRPr lang="en-US" sz="1200" b="1" i="0" u="none" strike="noStrike" noProof="0" dirty="0">
                        <a:solidFill>
                          <a:schemeClr val="accent1"/>
                        </a:solidFill>
                        <a:effectLst/>
                        <a:latin typeface="Arial" panose="020B0604020202020204" pitchFamily="34" charset="0"/>
                        <a:cs typeface="Arial" panose="020B0604020202020204" pitchFamily="34" charset="0"/>
                      </a:endParaRPr>
                    </a:p>
                  </a:txBody>
                  <a:tcPr marL="2560" marR="2560" marT="2560" marB="0" anchor="ctr"/>
                </a:tc>
                <a:tc hMerge="1">
                  <a:txBody>
                    <a:bodyPr/>
                    <a:lstStyle/>
                    <a:p>
                      <a:pPr algn="ctr" fontAlgn="b"/>
                      <a:endParaRPr lang="en-US" sz="2400" b="1" i="0" u="none" strike="noStrike" noProof="0" dirty="0">
                        <a:solidFill>
                          <a:schemeClr val="accent2"/>
                        </a:solidFill>
                        <a:effectLst/>
                        <a:latin typeface="Arial" panose="020B0604020202020204" pitchFamily="34" charset="0"/>
                        <a:cs typeface="Arial" panose="020B0604020202020204" pitchFamily="34" charset="0"/>
                      </a:endParaRPr>
                    </a:p>
                  </a:txBody>
                  <a:tcPr marL="2560" marR="2560" marT="2560" marB="0" anchor="ctr"/>
                </a:tc>
              </a:tr>
              <a:tr h="269623">
                <a:tc>
                  <a:txBody>
                    <a:bodyPr/>
                    <a:lstStyle/>
                    <a:p>
                      <a:pPr algn="l" fontAlgn="ctr"/>
                      <a:r>
                        <a:rPr lang="en-US" sz="1200" u="none" strike="noStrike" noProof="0" dirty="0" smtClean="0">
                          <a:effectLst/>
                        </a:rPr>
                        <a:t>Rigid &lt;7.5 t</a:t>
                      </a:r>
                      <a:endParaRPr lang="en-US" sz="1200" b="1" i="0" u="none" strike="noStrike" noProof="0"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noProof="0" dirty="0" smtClean="0">
                          <a:effectLst/>
                        </a:rPr>
                        <a:t>Rigid 28 - 32 t</a:t>
                      </a:r>
                      <a:endParaRPr lang="en-US" sz="1200" b="1" i="0" u="none" strike="noStrike" noProof="0" dirty="0" smtClean="0">
                        <a:solidFill>
                          <a:srgbClr val="000000"/>
                        </a:solidFill>
                        <a:effectLst/>
                        <a:latin typeface="Arial" panose="020B0604020202020204" pitchFamily="34" charset="0"/>
                        <a:cs typeface="Arial" panose="020B0604020202020204" pitchFamily="34" charset="0"/>
                      </a:endParaRPr>
                    </a:p>
                  </a:txBody>
                  <a:tcPr marL="45720" marR="45720" anchor="ctr"/>
                </a:tc>
              </a:tr>
              <a:tr h="26962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noProof="0" dirty="0" smtClean="0">
                          <a:effectLst/>
                        </a:rPr>
                        <a:t>Rigid 7.5 - 12 t</a:t>
                      </a:r>
                      <a:endParaRPr lang="en-US" sz="1200" b="1" i="0" u="none" strike="noStrike" noProof="0" dirty="0" smtClean="0">
                        <a:solidFill>
                          <a:srgbClr val="000000"/>
                        </a:solidFill>
                        <a:effectLst/>
                        <a:latin typeface="Arial" panose="020B0604020202020204" pitchFamily="34" charset="0"/>
                        <a:cs typeface="Arial" panose="020B0604020202020204" pitchFamily="34" charset="0"/>
                      </a:endParaRPr>
                    </a:p>
                  </a:txBody>
                  <a:tcPr marL="45720" marR="4572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noProof="0" dirty="0" smtClean="0">
                          <a:effectLst/>
                        </a:rPr>
                        <a:t>Rigid &gt;32 t</a:t>
                      </a:r>
                      <a:endParaRPr lang="en-US" sz="1200" b="1" i="0" u="none" strike="noStrike" noProof="0" dirty="0" smtClean="0">
                        <a:solidFill>
                          <a:srgbClr val="000000"/>
                        </a:solidFill>
                        <a:effectLst/>
                        <a:latin typeface="Arial" panose="020B0604020202020204" pitchFamily="34" charset="0"/>
                        <a:cs typeface="Arial" panose="020B0604020202020204" pitchFamily="34" charset="0"/>
                      </a:endParaRPr>
                    </a:p>
                  </a:txBody>
                  <a:tcPr marL="45720" marR="45720" anchor="ctr"/>
                </a:tc>
              </a:tr>
              <a:tr h="269623">
                <a:tc>
                  <a:txBody>
                    <a:bodyPr/>
                    <a:lstStyle/>
                    <a:p>
                      <a:pPr algn="l" fontAlgn="ctr"/>
                      <a:r>
                        <a:rPr lang="en-US" sz="1200" u="none" strike="noStrike" noProof="0" dirty="0" smtClean="0">
                          <a:effectLst/>
                        </a:rPr>
                        <a:t>Rigid 12 - 14 t</a:t>
                      </a:r>
                      <a:endParaRPr lang="en-US" sz="1200" b="1" i="0" u="none" strike="noStrike" noProof="0"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l" fontAlgn="ctr"/>
                      <a:r>
                        <a:rPr lang="en-US" sz="1200" u="none" strike="noStrike" noProof="0" dirty="0" smtClean="0">
                          <a:effectLst/>
                        </a:rPr>
                        <a:t>Art.14 - 20 t</a:t>
                      </a:r>
                      <a:endParaRPr lang="en-US" sz="1200" b="1" i="0" u="none" strike="noStrike" noProof="0" dirty="0">
                        <a:solidFill>
                          <a:srgbClr val="000000"/>
                        </a:solidFill>
                        <a:effectLst/>
                        <a:latin typeface="Arial" panose="020B0604020202020204" pitchFamily="34" charset="0"/>
                        <a:cs typeface="Arial" panose="020B0604020202020204" pitchFamily="34" charset="0"/>
                      </a:endParaRPr>
                    </a:p>
                  </a:txBody>
                  <a:tcPr marL="45720" marR="45720" anchor="ctr"/>
                </a:tc>
              </a:tr>
              <a:tr h="26962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noProof="0" dirty="0" smtClean="0">
                          <a:effectLst/>
                        </a:rPr>
                        <a:t>Rigid 14 - 20 t</a:t>
                      </a:r>
                      <a:endParaRPr lang="en-US" sz="1200" b="1" i="0" u="none" strike="noStrike" noProof="0" dirty="0" smtClean="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l" fontAlgn="ctr"/>
                      <a:r>
                        <a:rPr lang="en-US" sz="1200" u="none" strike="noStrike" noProof="0" dirty="0" smtClean="0">
                          <a:effectLst/>
                        </a:rPr>
                        <a:t>Art. 20 - 28 t</a:t>
                      </a:r>
                      <a:endParaRPr lang="en-US" sz="1200" b="1" i="0" u="none" strike="noStrike" noProof="0" dirty="0">
                        <a:solidFill>
                          <a:srgbClr val="000000"/>
                        </a:solidFill>
                        <a:effectLst/>
                        <a:latin typeface="Arial" panose="020B0604020202020204" pitchFamily="34" charset="0"/>
                        <a:cs typeface="Arial" panose="020B0604020202020204" pitchFamily="34" charset="0"/>
                      </a:endParaRPr>
                    </a:p>
                  </a:txBody>
                  <a:tcPr marL="45720" marR="45720" anchor="ctr"/>
                </a:tc>
              </a:tr>
              <a:tr h="26962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noProof="0" dirty="0" smtClean="0">
                          <a:effectLst/>
                        </a:rPr>
                        <a:t>Rigid 20 - 26 t</a:t>
                      </a:r>
                      <a:endParaRPr lang="en-US" sz="1200" b="1" i="0" u="none" strike="noStrike" noProof="0" dirty="0" smtClean="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l" fontAlgn="ctr"/>
                      <a:r>
                        <a:rPr lang="en-US" sz="1200" u="none" strike="noStrike" noProof="0" dirty="0" smtClean="0">
                          <a:effectLst/>
                        </a:rPr>
                        <a:t>Art. 28 - 34 t</a:t>
                      </a:r>
                      <a:endParaRPr lang="en-US" sz="1200" b="1" i="0" u="none" strike="noStrike" noProof="0" dirty="0">
                        <a:solidFill>
                          <a:srgbClr val="000000"/>
                        </a:solidFill>
                        <a:effectLst/>
                        <a:latin typeface="Arial" panose="020B0604020202020204" pitchFamily="34" charset="0"/>
                        <a:cs typeface="Arial" panose="020B0604020202020204" pitchFamily="34" charset="0"/>
                      </a:endParaRPr>
                    </a:p>
                  </a:txBody>
                  <a:tcPr marL="45720" marR="45720" anchor="ctr"/>
                </a:tc>
              </a:tr>
              <a:tr h="26962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noProof="0" dirty="0" smtClean="0">
                          <a:effectLst/>
                        </a:rPr>
                        <a:t>Rigid 26 - 28 t</a:t>
                      </a:r>
                      <a:endParaRPr lang="en-US" sz="1200" b="1" i="0" u="none" strike="noStrike" noProof="0" dirty="0" smtClean="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noProof="0" dirty="0" smtClean="0">
                          <a:effectLst/>
                        </a:rPr>
                        <a:t>Art. 34 - 40 t</a:t>
                      </a:r>
                      <a:endParaRPr lang="en-US" sz="1200" b="1" i="0" u="none" strike="noStrike" noProof="0" dirty="0" smtClean="0">
                        <a:solidFill>
                          <a:srgbClr val="000000"/>
                        </a:solidFill>
                        <a:effectLst/>
                        <a:latin typeface="Arial" panose="020B0604020202020204" pitchFamily="34" charset="0"/>
                        <a:cs typeface="Arial" panose="020B0604020202020204" pitchFamily="34" charset="0"/>
                      </a:endParaRPr>
                    </a:p>
                  </a:txBody>
                  <a:tcPr marL="45720" marR="45720" anchor="ctr"/>
                </a:tc>
              </a:tr>
            </a:tbl>
          </a:graphicData>
        </a:graphic>
      </p:graphicFrame>
    </p:spTree>
    <p:extLst>
      <p:ext uri="{BB962C8B-B14F-4D97-AF65-F5344CB8AC3E}">
        <p14:creationId xmlns:p14="http://schemas.microsoft.com/office/powerpoint/2010/main" val="19589083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8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7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7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7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5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5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5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5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6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5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6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7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4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41"/>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4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26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61"/>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6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6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3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3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26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68"/>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239"/>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26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242"/>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37"/>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245"/>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246"/>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247"/>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248"/>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249"/>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285"/>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286"/>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287"/>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289"/>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90"/>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291"/>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292"/>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293"/>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295"/>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296"/>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297"/>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298"/>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299"/>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300"/>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301"/>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302"/>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303"/>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304"/>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305"/>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306"/>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307"/>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308"/>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309"/>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310"/>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311"/>
                                        </p:tgtEl>
                                        <p:attrNameLst>
                                          <p:attrName>style.visibility</p:attrName>
                                        </p:attrNameLst>
                                      </p:cBhvr>
                                      <p:to>
                                        <p:strVal val="visible"/>
                                      </p:to>
                                    </p:set>
                                  </p:childTnLst>
                                </p:cTn>
                              </p:par>
                              <p:par>
                                <p:cTn id="161" presetID="1" presetClass="entr" presetSubtype="0" fill="hold" nodeType="withEffect">
                                  <p:stCondLst>
                                    <p:cond delay="0"/>
                                  </p:stCondLst>
                                  <p:childTnLst>
                                    <p:set>
                                      <p:cBhvr>
                                        <p:cTn id="162" dur="1" fill="hold">
                                          <p:stCondLst>
                                            <p:cond delay="0"/>
                                          </p:stCondLst>
                                        </p:cTn>
                                        <p:tgtEl>
                                          <p:spTgt spid="312"/>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313"/>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314"/>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315"/>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316"/>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294"/>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288"/>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nodeType="clickEffect">
                                  <p:stCondLst>
                                    <p:cond delay="0"/>
                                  </p:stCondLst>
                                  <p:childTnLst>
                                    <p:set>
                                      <p:cBhvr>
                                        <p:cTn id="178" dur="1" fill="hold">
                                          <p:stCondLst>
                                            <p:cond delay="0"/>
                                          </p:stCondLst>
                                        </p:cTn>
                                        <p:tgtEl>
                                          <p:spTgt spid="317"/>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318"/>
                                        </p:tgtEl>
                                        <p:attrNameLst>
                                          <p:attrName>style.visibility</p:attrName>
                                        </p:attrNameLst>
                                      </p:cBhvr>
                                      <p:to>
                                        <p:strVal val="visible"/>
                                      </p:to>
                                    </p:set>
                                  </p:childTnLst>
                                </p:cTn>
                              </p:par>
                              <p:par>
                                <p:cTn id="181" presetID="1" presetClass="entr" presetSubtype="0" fill="hold" nodeType="withEffect">
                                  <p:stCondLst>
                                    <p:cond delay="0"/>
                                  </p:stCondLst>
                                  <p:childTnLst>
                                    <p:set>
                                      <p:cBhvr>
                                        <p:cTn id="182" dur="1" fill="hold">
                                          <p:stCondLst>
                                            <p:cond delay="0"/>
                                          </p:stCondLst>
                                        </p:cTn>
                                        <p:tgtEl>
                                          <p:spTgt spid="319"/>
                                        </p:tgtEl>
                                        <p:attrNameLst>
                                          <p:attrName>style.visibility</p:attrName>
                                        </p:attrNameLst>
                                      </p:cBhvr>
                                      <p:to>
                                        <p:strVal val="visible"/>
                                      </p:to>
                                    </p:set>
                                  </p:childTnLst>
                                </p:cTn>
                              </p:par>
                              <p:par>
                                <p:cTn id="183" presetID="1" presetClass="entr" presetSubtype="0" fill="hold" nodeType="withEffect">
                                  <p:stCondLst>
                                    <p:cond delay="0"/>
                                  </p:stCondLst>
                                  <p:childTnLst>
                                    <p:set>
                                      <p:cBhvr>
                                        <p:cTn id="184" dur="1" fill="hold">
                                          <p:stCondLst>
                                            <p:cond delay="0"/>
                                          </p:stCondLst>
                                        </p:cTn>
                                        <p:tgtEl>
                                          <p:spTgt spid="321"/>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322"/>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323"/>
                                        </p:tgtEl>
                                        <p:attrNameLst>
                                          <p:attrName>style.visibility</p:attrName>
                                        </p:attrNameLst>
                                      </p:cBhvr>
                                      <p:to>
                                        <p:strVal val="visible"/>
                                      </p:to>
                                    </p:set>
                                  </p:childTnLst>
                                </p:cTn>
                              </p:par>
                              <p:par>
                                <p:cTn id="189" presetID="1" presetClass="entr" presetSubtype="0" fill="hold" nodeType="withEffect">
                                  <p:stCondLst>
                                    <p:cond delay="0"/>
                                  </p:stCondLst>
                                  <p:childTnLst>
                                    <p:set>
                                      <p:cBhvr>
                                        <p:cTn id="190" dur="1" fill="hold">
                                          <p:stCondLst>
                                            <p:cond delay="0"/>
                                          </p:stCondLst>
                                        </p:cTn>
                                        <p:tgtEl>
                                          <p:spTgt spid="324"/>
                                        </p:tgtEl>
                                        <p:attrNameLst>
                                          <p:attrName>style.visibility</p:attrName>
                                        </p:attrNameLst>
                                      </p:cBhvr>
                                      <p:to>
                                        <p:strVal val="visible"/>
                                      </p:to>
                                    </p:set>
                                  </p:childTnLst>
                                </p:cTn>
                              </p:par>
                              <p:par>
                                <p:cTn id="191" presetID="1" presetClass="entr" presetSubtype="0" fill="hold" nodeType="withEffect">
                                  <p:stCondLst>
                                    <p:cond delay="0"/>
                                  </p:stCondLst>
                                  <p:childTnLst>
                                    <p:set>
                                      <p:cBhvr>
                                        <p:cTn id="192" dur="1" fill="hold">
                                          <p:stCondLst>
                                            <p:cond delay="0"/>
                                          </p:stCondLst>
                                        </p:cTn>
                                        <p:tgtEl>
                                          <p:spTgt spid="325"/>
                                        </p:tgtEl>
                                        <p:attrNameLst>
                                          <p:attrName>style.visibility</p:attrName>
                                        </p:attrNameLst>
                                      </p:cBhvr>
                                      <p:to>
                                        <p:strVal val="visible"/>
                                      </p:to>
                                    </p:set>
                                  </p:childTnLst>
                                </p:cTn>
                              </p:par>
                              <p:par>
                                <p:cTn id="193" presetID="1" presetClass="entr" presetSubtype="0" fill="hold" nodeType="withEffect">
                                  <p:stCondLst>
                                    <p:cond delay="0"/>
                                  </p:stCondLst>
                                  <p:childTnLst>
                                    <p:set>
                                      <p:cBhvr>
                                        <p:cTn id="194" dur="1" fill="hold">
                                          <p:stCondLst>
                                            <p:cond delay="0"/>
                                          </p:stCondLst>
                                        </p:cTn>
                                        <p:tgtEl>
                                          <p:spTgt spid="326"/>
                                        </p:tgtEl>
                                        <p:attrNameLst>
                                          <p:attrName>style.visibility</p:attrName>
                                        </p:attrNameLst>
                                      </p:cBhvr>
                                      <p:to>
                                        <p:strVal val="visible"/>
                                      </p:to>
                                    </p:set>
                                  </p:childTnLst>
                                </p:cTn>
                              </p:par>
                              <p:par>
                                <p:cTn id="195" presetID="1" presetClass="entr" presetSubtype="0" fill="hold" nodeType="withEffect">
                                  <p:stCondLst>
                                    <p:cond delay="0"/>
                                  </p:stCondLst>
                                  <p:childTnLst>
                                    <p:set>
                                      <p:cBhvr>
                                        <p:cTn id="196" dur="1" fill="hold">
                                          <p:stCondLst>
                                            <p:cond delay="0"/>
                                          </p:stCondLst>
                                        </p:cTn>
                                        <p:tgtEl>
                                          <p:spTgt spid="327"/>
                                        </p:tgtEl>
                                        <p:attrNameLst>
                                          <p:attrName>style.visibility</p:attrName>
                                        </p:attrNameLst>
                                      </p:cBhvr>
                                      <p:to>
                                        <p:strVal val="visible"/>
                                      </p:to>
                                    </p:set>
                                  </p:childTnLst>
                                </p:cTn>
                              </p:par>
                              <p:par>
                                <p:cTn id="197" presetID="1" presetClass="entr" presetSubtype="0" fill="hold" nodeType="withEffect">
                                  <p:stCondLst>
                                    <p:cond delay="0"/>
                                  </p:stCondLst>
                                  <p:childTnLst>
                                    <p:set>
                                      <p:cBhvr>
                                        <p:cTn id="198" dur="1" fill="hold">
                                          <p:stCondLst>
                                            <p:cond delay="0"/>
                                          </p:stCondLst>
                                        </p:cTn>
                                        <p:tgtEl>
                                          <p:spTgt spid="328"/>
                                        </p:tgtEl>
                                        <p:attrNameLst>
                                          <p:attrName>style.visibility</p:attrName>
                                        </p:attrNameLst>
                                      </p:cBhvr>
                                      <p:to>
                                        <p:strVal val="visible"/>
                                      </p:to>
                                    </p:set>
                                  </p:childTnLst>
                                </p:cTn>
                              </p:par>
                              <p:par>
                                <p:cTn id="199" presetID="1" presetClass="entr" presetSubtype="0" fill="hold" nodeType="withEffect">
                                  <p:stCondLst>
                                    <p:cond delay="0"/>
                                  </p:stCondLst>
                                  <p:childTnLst>
                                    <p:set>
                                      <p:cBhvr>
                                        <p:cTn id="200" dur="1" fill="hold">
                                          <p:stCondLst>
                                            <p:cond delay="0"/>
                                          </p:stCondLst>
                                        </p:cTn>
                                        <p:tgtEl>
                                          <p:spTgt spid="329"/>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330"/>
                                        </p:tgtEl>
                                        <p:attrNameLst>
                                          <p:attrName>style.visibility</p:attrName>
                                        </p:attrNameLst>
                                      </p:cBhvr>
                                      <p:to>
                                        <p:strVal val="visible"/>
                                      </p:to>
                                    </p:set>
                                  </p:childTnLst>
                                </p:cTn>
                              </p:par>
                              <p:par>
                                <p:cTn id="203" presetID="1" presetClass="entr" presetSubtype="0" fill="hold" nodeType="withEffect">
                                  <p:stCondLst>
                                    <p:cond delay="0"/>
                                  </p:stCondLst>
                                  <p:childTnLst>
                                    <p:set>
                                      <p:cBhvr>
                                        <p:cTn id="204" dur="1" fill="hold">
                                          <p:stCondLst>
                                            <p:cond delay="0"/>
                                          </p:stCondLst>
                                        </p:cTn>
                                        <p:tgtEl>
                                          <p:spTgt spid="331"/>
                                        </p:tgtEl>
                                        <p:attrNameLst>
                                          <p:attrName>style.visibility</p:attrName>
                                        </p:attrNameLst>
                                      </p:cBhvr>
                                      <p:to>
                                        <p:strVal val="visible"/>
                                      </p:to>
                                    </p:set>
                                  </p:childTnLst>
                                </p:cTn>
                              </p:par>
                              <p:par>
                                <p:cTn id="205" presetID="1" presetClass="entr" presetSubtype="0" fill="hold" nodeType="withEffect">
                                  <p:stCondLst>
                                    <p:cond delay="0"/>
                                  </p:stCondLst>
                                  <p:childTnLst>
                                    <p:set>
                                      <p:cBhvr>
                                        <p:cTn id="206" dur="1" fill="hold">
                                          <p:stCondLst>
                                            <p:cond delay="0"/>
                                          </p:stCondLst>
                                        </p:cTn>
                                        <p:tgtEl>
                                          <p:spTgt spid="332"/>
                                        </p:tgtEl>
                                        <p:attrNameLst>
                                          <p:attrName>style.visibility</p:attrName>
                                        </p:attrNameLst>
                                      </p:cBhvr>
                                      <p:to>
                                        <p:strVal val="visible"/>
                                      </p:to>
                                    </p:set>
                                  </p:childTnLst>
                                </p:cTn>
                              </p:par>
                              <p:par>
                                <p:cTn id="207" presetID="1" presetClass="entr" presetSubtype="0" fill="hold" nodeType="withEffect">
                                  <p:stCondLst>
                                    <p:cond delay="0"/>
                                  </p:stCondLst>
                                  <p:childTnLst>
                                    <p:set>
                                      <p:cBhvr>
                                        <p:cTn id="208" dur="1" fill="hold">
                                          <p:stCondLst>
                                            <p:cond delay="0"/>
                                          </p:stCondLst>
                                        </p:cTn>
                                        <p:tgtEl>
                                          <p:spTgt spid="333"/>
                                        </p:tgtEl>
                                        <p:attrNameLst>
                                          <p:attrName>style.visibility</p:attrName>
                                        </p:attrNameLst>
                                      </p:cBhvr>
                                      <p:to>
                                        <p:strVal val="visible"/>
                                      </p:to>
                                    </p:set>
                                  </p:childTnLst>
                                </p:cTn>
                              </p:par>
                              <p:par>
                                <p:cTn id="209" presetID="1" presetClass="entr" presetSubtype="0" fill="hold" nodeType="withEffect">
                                  <p:stCondLst>
                                    <p:cond delay="0"/>
                                  </p:stCondLst>
                                  <p:childTnLst>
                                    <p:set>
                                      <p:cBhvr>
                                        <p:cTn id="210" dur="1" fill="hold">
                                          <p:stCondLst>
                                            <p:cond delay="0"/>
                                          </p:stCondLst>
                                        </p:cTn>
                                        <p:tgtEl>
                                          <p:spTgt spid="334"/>
                                        </p:tgtEl>
                                        <p:attrNameLst>
                                          <p:attrName>style.visibility</p:attrName>
                                        </p:attrNameLst>
                                      </p:cBhvr>
                                      <p:to>
                                        <p:strVal val="visible"/>
                                      </p:to>
                                    </p:set>
                                  </p:childTnLst>
                                </p:cTn>
                              </p:par>
                              <p:par>
                                <p:cTn id="211" presetID="1" presetClass="entr" presetSubtype="0" fill="hold" nodeType="withEffect">
                                  <p:stCondLst>
                                    <p:cond delay="0"/>
                                  </p:stCondLst>
                                  <p:childTnLst>
                                    <p:set>
                                      <p:cBhvr>
                                        <p:cTn id="212" dur="1" fill="hold">
                                          <p:stCondLst>
                                            <p:cond delay="0"/>
                                          </p:stCondLst>
                                        </p:cTn>
                                        <p:tgtEl>
                                          <p:spTgt spid="336"/>
                                        </p:tgtEl>
                                        <p:attrNameLst>
                                          <p:attrName>style.visibility</p:attrName>
                                        </p:attrNameLst>
                                      </p:cBhvr>
                                      <p:to>
                                        <p:strVal val="visible"/>
                                      </p:to>
                                    </p:set>
                                  </p:childTnLst>
                                </p:cTn>
                              </p:par>
                              <p:par>
                                <p:cTn id="213" presetID="1" presetClass="entr" presetSubtype="0" fill="hold" nodeType="withEffect">
                                  <p:stCondLst>
                                    <p:cond delay="0"/>
                                  </p:stCondLst>
                                  <p:childTnLst>
                                    <p:set>
                                      <p:cBhvr>
                                        <p:cTn id="214" dur="1" fill="hold">
                                          <p:stCondLst>
                                            <p:cond delay="0"/>
                                          </p:stCondLst>
                                        </p:cTn>
                                        <p:tgtEl>
                                          <p:spTgt spid="337"/>
                                        </p:tgtEl>
                                        <p:attrNameLst>
                                          <p:attrName>style.visibility</p:attrName>
                                        </p:attrNameLst>
                                      </p:cBhvr>
                                      <p:to>
                                        <p:strVal val="visible"/>
                                      </p:to>
                                    </p:set>
                                  </p:childTnLst>
                                </p:cTn>
                              </p:par>
                              <p:par>
                                <p:cTn id="215" presetID="1" presetClass="entr" presetSubtype="0" fill="hold" nodeType="withEffect">
                                  <p:stCondLst>
                                    <p:cond delay="0"/>
                                  </p:stCondLst>
                                  <p:childTnLst>
                                    <p:set>
                                      <p:cBhvr>
                                        <p:cTn id="216" dur="1" fill="hold">
                                          <p:stCondLst>
                                            <p:cond delay="0"/>
                                          </p:stCondLst>
                                        </p:cTn>
                                        <p:tgtEl>
                                          <p:spTgt spid="338"/>
                                        </p:tgtEl>
                                        <p:attrNameLst>
                                          <p:attrName>style.visibility</p:attrName>
                                        </p:attrNameLst>
                                      </p:cBhvr>
                                      <p:to>
                                        <p:strVal val="visible"/>
                                      </p:to>
                                    </p:set>
                                  </p:childTnLst>
                                </p:cTn>
                              </p:par>
                              <p:par>
                                <p:cTn id="217" presetID="1" presetClass="entr" presetSubtype="0" fill="hold" grpId="0" nodeType="withEffect">
                                  <p:stCondLst>
                                    <p:cond delay="0"/>
                                  </p:stCondLst>
                                  <p:childTnLst>
                                    <p:set>
                                      <p:cBhvr>
                                        <p:cTn id="218" dur="1" fill="hold">
                                          <p:stCondLst>
                                            <p:cond delay="0"/>
                                          </p:stCondLst>
                                        </p:cTn>
                                        <p:tgtEl>
                                          <p:spTgt spid="335"/>
                                        </p:tgtEl>
                                        <p:attrNameLst>
                                          <p:attrName>style.visibility</p:attrName>
                                        </p:attrNameLst>
                                      </p:cBhvr>
                                      <p:to>
                                        <p:strVal val="visible"/>
                                      </p:to>
                                    </p:set>
                                  </p:childTnLst>
                                </p:cTn>
                              </p:par>
                              <p:par>
                                <p:cTn id="219" presetID="1" presetClass="entr" presetSubtype="0" fill="hold" grpId="0" nodeType="withEffect">
                                  <p:stCondLst>
                                    <p:cond delay="0"/>
                                  </p:stCondLst>
                                  <p:childTnLst>
                                    <p:set>
                                      <p:cBhvr>
                                        <p:cTn id="220" dur="1" fill="hold">
                                          <p:stCondLst>
                                            <p:cond delay="0"/>
                                          </p:stCondLst>
                                        </p:cTn>
                                        <p:tgtEl>
                                          <p:spTgt spid="320"/>
                                        </p:tgtEl>
                                        <p:attrNameLst>
                                          <p:attrName>style.visibility</p:attrName>
                                        </p:attrNameLst>
                                      </p:cBhvr>
                                      <p:to>
                                        <p:strVal val="visible"/>
                                      </p:to>
                                    </p:set>
                                  </p:childTnLst>
                                </p:cTn>
                              </p:par>
                              <p:par>
                                <p:cTn id="221" presetID="1" presetClass="entr" presetSubtype="0" fill="hold" nodeType="withEffect">
                                  <p:stCondLst>
                                    <p:cond delay="0"/>
                                  </p:stCondLst>
                                  <p:childTnLst>
                                    <p:set>
                                      <p:cBhvr>
                                        <p:cTn id="222" dur="1" fill="hold">
                                          <p:stCondLst>
                                            <p:cond delay="0"/>
                                          </p:stCondLst>
                                        </p:cTn>
                                        <p:tgtEl>
                                          <p:spTgt spid="339"/>
                                        </p:tgtEl>
                                        <p:attrNameLst>
                                          <p:attrName>style.visibility</p:attrName>
                                        </p:attrNameLst>
                                      </p:cBhvr>
                                      <p:to>
                                        <p:strVal val="visible"/>
                                      </p:to>
                                    </p:set>
                                  </p:childTnLst>
                                </p:cTn>
                              </p:par>
                              <p:par>
                                <p:cTn id="223" presetID="1" presetClass="entr" presetSubtype="0" fill="hold" grpId="0" nodeType="withEffect">
                                  <p:stCondLst>
                                    <p:cond delay="0"/>
                                  </p:stCondLst>
                                  <p:childTnLst>
                                    <p:set>
                                      <p:cBhvr>
                                        <p:cTn id="224" dur="1" fill="hold">
                                          <p:stCondLst>
                                            <p:cond delay="0"/>
                                          </p:stCondLst>
                                        </p:cTn>
                                        <p:tgtEl>
                                          <p:spTgt spid="340"/>
                                        </p:tgtEl>
                                        <p:attrNameLst>
                                          <p:attrName>style.visibility</p:attrName>
                                        </p:attrNameLst>
                                      </p:cBhvr>
                                      <p:to>
                                        <p:strVal val="visible"/>
                                      </p:to>
                                    </p:set>
                                  </p:childTnLst>
                                </p:cTn>
                              </p:par>
                              <p:par>
                                <p:cTn id="225" presetID="1" presetClass="entr" presetSubtype="0" fill="hold" grpId="0" nodeType="withEffect">
                                  <p:stCondLst>
                                    <p:cond delay="0"/>
                                  </p:stCondLst>
                                  <p:childTnLst>
                                    <p:set>
                                      <p:cBhvr>
                                        <p:cTn id="226" dur="1" fill="hold">
                                          <p:stCondLst>
                                            <p:cond delay="0"/>
                                          </p:stCondLst>
                                        </p:cTn>
                                        <p:tgtEl>
                                          <p:spTgt spid="341"/>
                                        </p:tgtEl>
                                        <p:attrNameLst>
                                          <p:attrName>style.visibility</p:attrName>
                                        </p:attrNameLst>
                                      </p:cBhvr>
                                      <p:to>
                                        <p:strVal val="visible"/>
                                      </p:to>
                                    </p:set>
                                  </p:childTnLst>
                                </p:cTn>
                              </p:par>
                              <p:par>
                                <p:cTn id="227" presetID="1" presetClass="entr" presetSubtype="0" fill="hold" nodeType="withEffect">
                                  <p:stCondLst>
                                    <p:cond delay="0"/>
                                  </p:stCondLst>
                                  <p:childTnLst>
                                    <p:set>
                                      <p:cBhvr>
                                        <p:cTn id="228" dur="1" fill="hold">
                                          <p:stCondLst>
                                            <p:cond delay="0"/>
                                          </p:stCondLst>
                                        </p:cTn>
                                        <p:tgtEl>
                                          <p:spTgt spid="342"/>
                                        </p:tgtEl>
                                        <p:attrNameLst>
                                          <p:attrName>style.visibility</p:attrName>
                                        </p:attrNameLst>
                                      </p:cBhvr>
                                      <p:to>
                                        <p:strVal val="visible"/>
                                      </p:to>
                                    </p:set>
                                  </p:childTnLst>
                                </p:cTn>
                              </p:par>
                              <p:par>
                                <p:cTn id="229" presetID="1" presetClass="entr" presetSubtype="0" fill="hold" nodeType="withEffect">
                                  <p:stCondLst>
                                    <p:cond delay="0"/>
                                  </p:stCondLst>
                                  <p:childTnLst>
                                    <p:set>
                                      <p:cBhvr>
                                        <p:cTn id="230" dur="1" fill="hold">
                                          <p:stCondLst>
                                            <p:cond delay="0"/>
                                          </p:stCondLst>
                                        </p:cTn>
                                        <p:tgtEl>
                                          <p:spTgt spid="343"/>
                                        </p:tgtEl>
                                        <p:attrNameLst>
                                          <p:attrName>style.visibility</p:attrName>
                                        </p:attrNameLst>
                                      </p:cBhvr>
                                      <p:to>
                                        <p:strVal val="visible"/>
                                      </p:to>
                                    </p:set>
                                  </p:childTnLst>
                                </p:cTn>
                              </p:par>
                              <p:par>
                                <p:cTn id="231" presetID="1" presetClass="entr" presetSubtype="0" fill="hold" nodeType="withEffect">
                                  <p:stCondLst>
                                    <p:cond delay="0"/>
                                  </p:stCondLst>
                                  <p:childTnLst>
                                    <p:set>
                                      <p:cBhvr>
                                        <p:cTn id="232" dur="1" fill="hold">
                                          <p:stCondLst>
                                            <p:cond delay="0"/>
                                          </p:stCondLst>
                                        </p:cTn>
                                        <p:tgtEl>
                                          <p:spTgt spid="3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 grpId="0"/>
      <p:bldP spid="237" grpId="0"/>
      <p:bldP spid="244" grpId="0" animBg="1"/>
      <p:bldP spid="267" grpId="0" animBg="1"/>
      <p:bldP spid="268" grpId="0"/>
      <p:bldP spid="269" grpId="0"/>
      <p:bldP spid="270" grpId="0"/>
      <p:bldP spid="274" grpId="0" animBg="1"/>
      <p:bldP spid="275" grpId="0"/>
      <p:bldP spid="278" grpId="0"/>
      <p:bldP spid="279" grpId="0"/>
      <p:bldP spid="280" grpId="0"/>
      <p:bldP spid="281" grpId="0"/>
      <p:bldP spid="286" grpId="0"/>
      <p:bldP spid="288" grpId="0"/>
      <p:bldP spid="290" grpId="0" animBg="1"/>
      <p:bldP spid="291" grpId="0"/>
      <p:bldP spid="294" grpId="0" animBg="1"/>
      <p:bldP spid="295" grpId="0" animBg="1"/>
      <p:bldP spid="296" grpId="0"/>
      <p:bldP spid="297" grpId="0"/>
      <p:bldP spid="298" grpId="0"/>
      <p:bldP spid="299" grpId="0"/>
      <p:bldP spid="318" grpId="0"/>
      <p:bldP spid="320" grpId="0"/>
      <p:bldP spid="322" grpId="0" animBg="1"/>
      <p:bldP spid="323" grpId="0"/>
      <p:bldP spid="330" grpId="0" animBg="1"/>
      <p:bldP spid="335" grpId="0" animBg="1"/>
      <p:bldP spid="340" grpId="0"/>
      <p:bldP spid="3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457200" y="5798237"/>
            <a:ext cx="8686800" cy="1059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80539"/>
          <a:stretch/>
        </p:blipFill>
        <p:spPr bwMode="auto">
          <a:xfrm>
            <a:off x="72455" y="-46871"/>
            <a:ext cx="1691233" cy="1288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0344" y="1163494"/>
            <a:ext cx="467544" cy="476672"/>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ysClr val="windowText" lastClr="000000"/>
                </a:solidFill>
              </a:rPr>
              <a:t>1</a:t>
            </a:r>
            <a:endParaRPr lang="en-GB" dirty="0">
              <a:solidFill>
                <a:sysClr val="windowText" lastClr="000000"/>
              </a:solidFill>
            </a:endParaRPr>
          </a:p>
        </p:txBody>
      </p:sp>
      <p:sp>
        <p:nvSpPr>
          <p:cNvPr id="9" name="Rectangle 8"/>
          <p:cNvSpPr/>
          <p:nvPr/>
        </p:nvSpPr>
        <p:spPr>
          <a:xfrm>
            <a:off x="-10344" y="1636839"/>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a:t>
            </a:r>
            <a:endParaRPr lang="en-GB" dirty="0"/>
          </a:p>
        </p:txBody>
      </p:sp>
      <p:sp>
        <p:nvSpPr>
          <p:cNvPr id="10" name="Rectangle 9"/>
          <p:cNvSpPr/>
          <p:nvPr/>
        </p:nvSpPr>
        <p:spPr>
          <a:xfrm>
            <a:off x="-10344" y="2105149"/>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3</a:t>
            </a:r>
            <a:endParaRPr lang="en-GB" dirty="0"/>
          </a:p>
        </p:txBody>
      </p:sp>
      <p:sp>
        <p:nvSpPr>
          <p:cNvPr id="15" name="Rectangle 14"/>
          <p:cNvSpPr/>
          <p:nvPr/>
        </p:nvSpPr>
        <p:spPr>
          <a:xfrm>
            <a:off x="-10344" y="2581821"/>
            <a:ext cx="467544" cy="427617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sp>
        <p:nvSpPr>
          <p:cNvPr id="5" name="Titel 4"/>
          <p:cNvSpPr>
            <a:spLocks noGrp="1"/>
          </p:cNvSpPr>
          <p:nvPr>
            <p:ph type="title"/>
          </p:nvPr>
        </p:nvSpPr>
        <p:spPr>
          <a:xfrm>
            <a:off x="1979712" y="70391"/>
            <a:ext cx="6984776" cy="936105"/>
          </a:xfrm>
        </p:spPr>
        <p:txBody>
          <a:bodyPr>
            <a:normAutofit/>
          </a:bodyPr>
          <a:lstStyle/>
          <a:p>
            <a:r>
              <a:rPr lang="en-GB" sz="4400" b="1" dirty="0"/>
              <a:t>L</a:t>
            </a:r>
            <a:r>
              <a:rPr lang="en-GB" sz="4400" b="1" dirty="0" smtClean="0"/>
              <a:t>ife Cycle Assessment (LCA)</a:t>
            </a:r>
            <a:endParaRPr lang="en-GB" sz="3200" b="1" i="1" dirty="0"/>
          </a:p>
        </p:txBody>
      </p:sp>
      <p:sp>
        <p:nvSpPr>
          <p:cNvPr id="17" name="Tijdelijke aanduiding voor inhoud 6"/>
          <p:cNvSpPr>
            <a:spLocks noGrp="1"/>
          </p:cNvSpPr>
          <p:nvPr>
            <p:ph idx="1"/>
          </p:nvPr>
        </p:nvSpPr>
        <p:spPr>
          <a:xfrm>
            <a:off x="539999" y="1196752"/>
            <a:ext cx="8604001" cy="4895850"/>
          </a:xfrm>
        </p:spPr>
        <p:txBody>
          <a:bodyPr/>
          <a:lstStyle/>
          <a:p>
            <a:pPr marL="285750" indent="-285750">
              <a:lnSpc>
                <a:spcPct val="107000"/>
              </a:lnSpc>
              <a:spcAft>
                <a:spcPts val="800"/>
              </a:spcAft>
              <a:buFont typeface="Arial" panose="020B0604020202020204" pitchFamily="34" charset="0"/>
              <a:buChar char="•"/>
            </a:pPr>
            <a:r>
              <a:rPr lang="en-GB" sz="2800" dirty="0" smtClean="0"/>
              <a:t> </a:t>
            </a:r>
            <a:r>
              <a:rPr lang="en-GB" sz="2400" dirty="0">
                <a:latin typeface="Calibri" panose="020F0502020204030204" pitchFamily="34" charset="0"/>
                <a:ea typeface="Calibri" panose="020F0502020204030204" pitchFamily="34" charset="0"/>
                <a:cs typeface="Times New Roman" panose="02020603050405020304" pitchFamily="18" charset="0"/>
              </a:rPr>
              <a:t>Environmental impacts of a product from raw material extraction, through materials use, and finally to disposal</a:t>
            </a:r>
            <a:endParaRPr lang="fr-FR"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ijdelijke aanduiding voor dianummer 5"/>
          <p:cNvSpPr>
            <a:spLocks noGrp="1"/>
          </p:cNvSpPr>
          <p:nvPr>
            <p:ph type="sldNum" sz="quarter" idx="12"/>
          </p:nvPr>
        </p:nvSpPr>
        <p:spPr>
          <a:xfrm>
            <a:off x="-4356" y="6525344"/>
            <a:ext cx="461556" cy="257295"/>
          </a:xfrm>
        </p:spPr>
        <p:txBody>
          <a:bodyPr/>
          <a:lstStyle/>
          <a:p>
            <a:pPr algn="ctr"/>
            <a:fld id="{3B032377-C103-4EFE-98C1-80A6E5A7472A}" type="slidenum">
              <a:rPr lang="en-GB" smtClean="0"/>
              <a:pPr algn="ctr"/>
              <a:t>2</a:t>
            </a:fld>
            <a:endParaRPr lang="en-GB" dirty="0"/>
          </a:p>
        </p:txBody>
      </p:sp>
      <p:graphicFrame>
        <p:nvGraphicFramePr>
          <p:cNvPr id="35" name="Content Placeholder 3"/>
          <p:cNvGraphicFramePr>
            <a:graphicFrameLocks/>
          </p:cNvGraphicFramePr>
          <p:nvPr>
            <p:extLst>
              <p:ext uri="{D42A27DB-BD31-4B8C-83A1-F6EECF244321}">
                <p14:modId xmlns:p14="http://schemas.microsoft.com/office/powerpoint/2010/main" val="2881618824"/>
              </p:ext>
            </p:extLst>
          </p:nvPr>
        </p:nvGraphicFramePr>
        <p:xfrm>
          <a:off x="2547874" y="2167053"/>
          <a:ext cx="6569079" cy="453523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6" name="Picture 3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088168" y="5262132"/>
            <a:ext cx="691901" cy="691901"/>
          </a:xfrm>
          <a:prstGeom prst="rect">
            <a:avLst/>
          </a:prstGeom>
        </p:spPr>
      </p:pic>
      <p:pic>
        <p:nvPicPr>
          <p:cNvPr id="37" name="Picture 3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139082" y="2524136"/>
            <a:ext cx="710226" cy="710226"/>
          </a:xfrm>
          <a:prstGeom prst="rect">
            <a:avLst/>
          </a:prstGeom>
        </p:spPr>
      </p:pic>
      <p:pic>
        <p:nvPicPr>
          <p:cNvPr id="38" name="Picture 3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812698" y="2568873"/>
            <a:ext cx="729131" cy="729131"/>
          </a:xfrm>
          <a:prstGeom prst="rect">
            <a:avLst/>
          </a:prstGeom>
        </p:spPr>
      </p:pic>
      <p:pic>
        <p:nvPicPr>
          <p:cNvPr id="39" name="Picture 38"/>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812698" y="5118116"/>
            <a:ext cx="1017741" cy="1017741"/>
          </a:xfrm>
          <a:prstGeom prst="rect">
            <a:avLst/>
          </a:prstGeom>
        </p:spPr>
      </p:pic>
      <p:pic>
        <p:nvPicPr>
          <p:cNvPr id="40" name="Picture 3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404568" y="5212585"/>
            <a:ext cx="685379" cy="685379"/>
          </a:xfrm>
          <a:prstGeom prst="rect">
            <a:avLst/>
          </a:prstGeom>
        </p:spPr>
      </p:pic>
      <p:sp>
        <p:nvSpPr>
          <p:cNvPr id="41" name="Left Arrow 40"/>
          <p:cNvSpPr/>
          <p:nvPr/>
        </p:nvSpPr>
        <p:spPr bwMode="auto">
          <a:xfrm>
            <a:off x="2538312" y="5337472"/>
            <a:ext cx="1057799" cy="612000"/>
          </a:xfrm>
          <a:prstGeom prst="leftArrow">
            <a:avLst/>
          </a:prstGeom>
          <a:solidFill>
            <a:schemeClr val="accent1"/>
          </a:solidFill>
          <a:ln>
            <a:solidFill>
              <a:schemeClr val="accent1"/>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w="63500" h="25400"/>
          </a:sp3d>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Candara" pitchFamily="34" charset="0"/>
            </a:endParaRPr>
          </a:p>
        </p:txBody>
      </p:sp>
      <p:sp>
        <p:nvSpPr>
          <p:cNvPr id="42" name="TextBox 41"/>
          <p:cNvSpPr txBox="1"/>
          <p:nvPr/>
        </p:nvSpPr>
        <p:spPr>
          <a:xfrm>
            <a:off x="1196074" y="5897964"/>
            <a:ext cx="1191932" cy="338554"/>
          </a:xfrm>
          <a:prstGeom prst="rect">
            <a:avLst/>
          </a:prstGeom>
          <a:noFill/>
        </p:spPr>
        <p:txBody>
          <a:bodyPr wrap="square" rtlCol="0">
            <a:spAutoFit/>
          </a:bodyPr>
          <a:lstStyle/>
          <a:p>
            <a:pPr algn="ctr"/>
            <a:r>
              <a:rPr lang="en-GB" sz="1600" dirty="0" smtClean="0">
                <a:latin typeface="+mn-lt"/>
              </a:rPr>
              <a:t>Landfill</a:t>
            </a:r>
            <a:endParaRPr lang="en-GB" sz="1600" dirty="0">
              <a:latin typeface="+mn-lt"/>
            </a:endParaRPr>
          </a:p>
        </p:txBody>
      </p:sp>
      <p:pic>
        <p:nvPicPr>
          <p:cNvPr id="43" name="Picture 42"/>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404568" y="2639504"/>
            <a:ext cx="643840" cy="643840"/>
          </a:xfrm>
          <a:prstGeom prst="rect">
            <a:avLst/>
          </a:prstGeom>
        </p:spPr>
      </p:pic>
      <p:sp>
        <p:nvSpPr>
          <p:cNvPr id="44" name="TextBox 43"/>
          <p:cNvSpPr txBox="1"/>
          <p:nvPr/>
        </p:nvSpPr>
        <p:spPr>
          <a:xfrm>
            <a:off x="858742" y="3298589"/>
            <a:ext cx="1735492" cy="584775"/>
          </a:xfrm>
          <a:prstGeom prst="rect">
            <a:avLst/>
          </a:prstGeom>
          <a:noFill/>
        </p:spPr>
        <p:txBody>
          <a:bodyPr wrap="square" rtlCol="0">
            <a:spAutoFit/>
          </a:bodyPr>
          <a:lstStyle/>
          <a:p>
            <a:pPr algn="ctr"/>
            <a:r>
              <a:rPr lang="en-GB" sz="1600" dirty="0" smtClean="0">
                <a:latin typeface="+mn-lt"/>
              </a:rPr>
              <a:t>Raw materials extraction</a:t>
            </a:r>
            <a:endParaRPr lang="en-GB" sz="1600" dirty="0">
              <a:latin typeface="+mn-lt"/>
            </a:endParaRPr>
          </a:p>
        </p:txBody>
      </p:sp>
      <p:sp>
        <p:nvSpPr>
          <p:cNvPr id="45" name="Left Arrow 44"/>
          <p:cNvSpPr/>
          <p:nvPr/>
        </p:nvSpPr>
        <p:spPr bwMode="auto">
          <a:xfrm rot="10800000">
            <a:off x="2536178" y="2879249"/>
            <a:ext cx="1057799" cy="612000"/>
          </a:xfrm>
          <a:prstGeom prst="leftArrow">
            <a:avLst/>
          </a:prstGeom>
          <a:solidFill>
            <a:schemeClr val="accent1"/>
          </a:solidFill>
          <a:ln>
            <a:solidFill>
              <a:schemeClr val="accent1"/>
            </a:solidFill>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w="63500" h="25400"/>
          </a:sp3d>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Candara" pitchFamily="34" charset="0"/>
            </a:endParaRPr>
          </a:p>
        </p:txBody>
      </p:sp>
    </p:spTree>
    <p:extLst>
      <p:ext uri="{BB962C8B-B14F-4D97-AF65-F5344CB8AC3E}">
        <p14:creationId xmlns:p14="http://schemas.microsoft.com/office/powerpoint/2010/main" val="22017552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73"/>
          <p:cNvSpPr/>
          <p:nvPr/>
        </p:nvSpPr>
        <p:spPr>
          <a:xfrm>
            <a:off x="457200" y="5798237"/>
            <a:ext cx="8686800" cy="1059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80539"/>
          <a:stretch/>
        </p:blipFill>
        <p:spPr bwMode="auto">
          <a:xfrm>
            <a:off x="72455" y="-46871"/>
            <a:ext cx="1691233" cy="1288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0344" y="1163494"/>
            <a:ext cx="467544" cy="476672"/>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ysClr val="windowText" lastClr="000000"/>
                </a:solidFill>
              </a:rPr>
              <a:t>1</a:t>
            </a:r>
            <a:endParaRPr lang="en-GB" dirty="0">
              <a:solidFill>
                <a:sysClr val="windowText" lastClr="000000"/>
              </a:solidFill>
            </a:endParaRPr>
          </a:p>
        </p:txBody>
      </p:sp>
      <p:sp>
        <p:nvSpPr>
          <p:cNvPr id="9" name="Rectangle 8"/>
          <p:cNvSpPr/>
          <p:nvPr/>
        </p:nvSpPr>
        <p:spPr>
          <a:xfrm>
            <a:off x="-10344" y="1636839"/>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a:t>
            </a:r>
            <a:endParaRPr lang="en-GB" dirty="0"/>
          </a:p>
        </p:txBody>
      </p:sp>
      <p:sp>
        <p:nvSpPr>
          <p:cNvPr id="10" name="Rectangle 9"/>
          <p:cNvSpPr/>
          <p:nvPr/>
        </p:nvSpPr>
        <p:spPr>
          <a:xfrm>
            <a:off x="-10344" y="2105149"/>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3</a:t>
            </a:r>
            <a:endParaRPr lang="en-GB" dirty="0"/>
          </a:p>
        </p:txBody>
      </p:sp>
      <p:sp>
        <p:nvSpPr>
          <p:cNvPr id="15" name="Rectangle 14"/>
          <p:cNvSpPr/>
          <p:nvPr/>
        </p:nvSpPr>
        <p:spPr>
          <a:xfrm>
            <a:off x="-10344" y="2581821"/>
            <a:ext cx="467544" cy="427617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sp>
        <p:nvSpPr>
          <p:cNvPr id="6" name="Tijdelijke aanduiding voor dianummer 5"/>
          <p:cNvSpPr>
            <a:spLocks noGrp="1"/>
          </p:cNvSpPr>
          <p:nvPr>
            <p:ph type="sldNum" sz="quarter" idx="12"/>
          </p:nvPr>
        </p:nvSpPr>
        <p:spPr>
          <a:xfrm>
            <a:off x="-4356" y="6525344"/>
            <a:ext cx="461556" cy="257295"/>
          </a:xfrm>
        </p:spPr>
        <p:txBody>
          <a:bodyPr/>
          <a:lstStyle/>
          <a:p>
            <a:pPr algn="ctr"/>
            <a:fld id="{3B032377-C103-4EFE-98C1-80A6E5A7472A}" type="slidenum">
              <a:rPr lang="en-GB" smtClean="0"/>
              <a:pPr algn="ctr"/>
              <a:t>3</a:t>
            </a:fld>
            <a:endParaRPr lang="en-GB" dirty="0"/>
          </a:p>
        </p:txBody>
      </p:sp>
      <p:sp>
        <p:nvSpPr>
          <p:cNvPr id="19" name="TextBox 18"/>
          <p:cNvSpPr txBox="1"/>
          <p:nvPr/>
        </p:nvSpPr>
        <p:spPr>
          <a:xfrm>
            <a:off x="549733" y="5971038"/>
            <a:ext cx="2160000" cy="360000"/>
          </a:xfrm>
          <a:prstGeom prst="rect">
            <a:avLst/>
          </a:prstGeom>
          <a:noFill/>
        </p:spPr>
        <p:txBody>
          <a:bodyPr wrap="square" rtlCol="0">
            <a:spAutoFit/>
          </a:bodyPr>
          <a:lstStyle/>
          <a:p>
            <a:pPr algn="ctr"/>
            <a:r>
              <a:rPr lang="en-GB" sz="1600" b="1" dirty="0" smtClean="0">
                <a:solidFill>
                  <a:schemeClr val="accent1"/>
                </a:solidFill>
              </a:rPr>
              <a:t>Inland freight transport</a:t>
            </a:r>
            <a:endParaRPr lang="en-GB" sz="1600" b="1" dirty="0">
              <a:solidFill>
                <a:schemeClr val="accent1"/>
              </a:solidFill>
            </a:endParaRPr>
          </a:p>
        </p:txBody>
      </p:sp>
      <p:sp>
        <p:nvSpPr>
          <p:cNvPr id="20" name="Rectangle 19"/>
          <p:cNvSpPr/>
          <p:nvPr/>
        </p:nvSpPr>
        <p:spPr bwMode="auto">
          <a:xfrm>
            <a:off x="540032" y="5138664"/>
            <a:ext cx="2160000" cy="1206495"/>
          </a:xfrm>
          <a:prstGeom prst="rect">
            <a:avLst/>
          </a:prstGeom>
          <a:noFill/>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Candara" pitchFamily="34" charset="0"/>
            </a:endParaRPr>
          </a:p>
        </p:txBody>
      </p:sp>
      <p:sp>
        <p:nvSpPr>
          <p:cNvPr id="21" name="Cloud 20"/>
          <p:cNvSpPr/>
          <p:nvPr/>
        </p:nvSpPr>
        <p:spPr bwMode="auto">
          <a:xfrm>
            <a:off x="540032" y="2215069"/>
            <a:ext cx="2087752" cy="1877677"/>
          </a:xfrm>
          <a:prstGeom prst="cloud">
            <a:avLst/>
          </a:prstGeom>
          <a:noFill/>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algn="ctr"/>
            <a:r>
              <a:rPr lang="en-GB" sz="1400" dirty="0">
                <a:solidFill>
                  <a:schemeClr val="tx1"/>
                </a:solidFill>
                <a:latin typeface="Candara" pitchFamily="34" charset="0"/>
              </a:rPr>
              <a:t>CO</a:t>
            </a:r>
            <a:r>
              <a:rPr lang="en-GB" sz="1400" baseline="-25000" dirty="0">
                <a:solidFill>
                  <a:schemeClr val="tx1"/>
                </a:solidFill>
                <a:latin typeface="Candara" pitchFamily="34" charset="0"/>
              </a:rPr>
              <a:t>2</a:t>
            </a:r>
            <a:r>
              <a:rPr lang="en-GB" sz="1400" dirty="0">
                <a:solidFill>
                  <a:schemeClr val="tx1"/>
                </a:solidFill>
                <a:latin typeface="Candara" pitchFamily="34" charset="0"/>
              </a:rPr>
              <a:t>, </a:t>
            </a:r>
            <a:r>
              <a:rPr lang="en-GB" sz="1400" dirty="0" smtClean="0">
                <a:solidFill>
                  <a:schemeClr val="tx1"/>
                </a:solidFill>
                <a:latin typeface="Candara" pitchFamily="34" charset="0"/>
              </a:rPr>
              <a:t>CO, CH</a:t>
            </a:r>
            <a:r>
              <a:rPr lang="en-GB" sz="1400" baseline="-25000" dirty="0" smtClean="0">
                <a:solidFill>
                  <a:schemeClr val="tx1"/>
                </a:solidFill>
                <a:latin typeface="Candara" pitchFamily="34" charset="0"/>
              </a:rPr>
              <a:t>4</a:t>
            </a:r>
            <a:r>
              <a:rPr lang="en-GB" sz="1400" dirty="0" smtClean="0">
                <a:solidFill>
                  <a:schemeClr val="tx1"/>
                </a:solidFill>
                <a:latin typeface="Candara" pitchFamily="34" charset="0"/>
              </a:rPr>
              <a:t>,</a:t>
            </a:r>
          </a:p>
          <a:p>
            <a:pPr algn="ctr"/>
            <a:r>
              <a:rPr lang="en-GB" sz="1400" baseline="-25000" dirty="0" smtClean="0">
                <a:solidFill>
                  <a:schemeClr val="tx1"/>
                </a:solidFill>
                <a:latin typeface="Candara" pitchFamily="34" charset="0"/>
              </a:rPr>
              <a:t> </a:t>
            </a:r>
            <a:r>
              <a:rPr lang="en-GB" sz="1400" dirty="0" smtClean="0">
                <a:solidFill>
                  <a:schemeClr val="tx1"/>
                </a:solidFill>
                <a:latin typeface="Candara" pitchFamily="34" charset="0"/>
              </a:rPr>
              <a:t>NO</a:t>
            </a:r>
            <a:r>
              <a:rPr lang="en-GB" sz="1400" baseline="-25000" dirty="0" smtClean="0">
                <a:solidFill>
                  <a:schemeClr val="tx1"/>
                </a:solidFill>
                <a:latin typeface="Candara" pitchFamily="34" charset="0"/>
              </a:rPr>
              <a:t>X</a:t>
            </a:r>
            <a:r>
              <a:rPr lang="en-GB" sz="1400" dirty="0" smtClean="0">
                <a:solidFill>
                  <a:schemeClr val="tx1"/>
                </a:solidFill>
                <a:latin typeface="Candara" pitchFamily="34" charset="0"/>
              </a:rPr>
              <a:t>, SO</a:t>
            </a:r>
            <a:r>
              <a:rPr lang="en-GB" sz="1400" baseline="-25000" dirty="0" smtClean="0">
                <a:solidFill>
                  <a:schemeClr val="tx1"/>
                </a:solidFill>
                <a:latin typeface="Candara" pitchFamily="34" charset="0"/>
              </a:rPr>
              <a:t>2</a:t>
            </a:r>
            <a:r>
              <a:rPr lang="en-GB" sz="1400" dirty="0" smtClean="0">
                <a:solidFill>
                  <a:schemeClr val="tx1"/>
                </a:solidFill>
                <a:latin typeface="Candara" pitchFamily="34" charset="0"/>
              </a:rPr>
              <a:t>, PM</a:t>
            </a:r>
            <a:r>
              <a:rPr lang="en-GB" sz="1400" baseline="-25000" dirty="0" smtClean="0">
                <a:solidFill>
                  <a:schemeClr val="tx1"/>
                </a:solidFill>
                <a:latin typeface="Candara" pitchFamily="34" charset="0"/>
              </a:rPr>
              <a:t>10</a:t>
            </a:r>
            <a:r>
              <a:rPr lang="en-GB" sz="1400" dirty="0" smtClean="0">
                <a:solidFill>
                  <a:schemeClr val="tx1"/>
                </a:solidFill>
                <a:latin typeface="Candara" pitchFamily="34" charset="0"/>
              </a:rPr>
              <a:t>, dioxins…</a:t>
            </a:r>
          </a:p>
          <a:p>
            <a:pPr algn="ctr"/>
            <a:r>
              <a:rPr lang="en-GB" sz="1400" dirty="0">
                <a:solidFill>
                  <a:schemeClr val="tx1"/>
                </a:solidFill>
                <a:latin typeface="Candara" pitchFamily="34" charset="0"/>
              </a:rPr>
              <a:t>l</a:t>
            </a:r>
            <a:r>
              <a:rPr kumimoji="0" lang="en-GB" sz="1400" b="0" i="0" u="none" strike="noStrike" cap="none" normalizeH="0" baseline="0" dirty="0" smtClean="0">
                <a:ln>
                  <a:noFill/>
                </a:ln>
                <a:solidFill>
                  <a:schemeClr val="tx1"/>
                </a:solidFill>
                <a:effectLst/>
                <a:latin typeface="Candara" pitchFamily="34" charset="0"/>
              </a:rPr>
              <a:t>and use and </a:t>
            </a:r>
          </a:p>
          <a:p>
            <a:pPr algn="ctr"/>
            <a:r>
              <a:rPr kumimoji="0" lang="en-GB" sz="1400" b="0" i="0" u="none" strike="noStrike" cap="none" normalizeH="0" baseline="0" dirty="0" smtClean="0">
                <a:ln>
                  <a:noFill/>
                </a:ln>
                <a:solidFill>
                  <a:schemeClr val="tx1"/>
                </a:solidFill>
                <a:effectLst/>
                <a:latin typeface="Candara" pitchFamily="34" charset="0"/>
              </a:rPr>
              <a:t>other</a:t>
            </a:r>
            <a:r>
              <a:rPr kumimoji="0" lang="en-GB" sz="1400" b="0" i="0" u="none" strike="noStrike" cap="none" normalizeH="0" dirty="0" smtClean="0">
                <a:ln>
                  <a:noFill/>
                </a:ln>
                <a:solidFill>
                  <a:schemeClr val="tx1"/>
                </a:solidFill>
                <a:effectLst/>
                <a:latin typeface="Candara" pitchFamily="34" charset="0"/>
              </a:rPr>
              <a:t> </a:t>
            </a:r>
            <a:r>
              <a:rPr kumimoji="0" lang="en-GB" sz="1400" b="0" i="0" u="none" strike="noStrike" cap="none" normalizeH="0" baseline="0" dirty="0" smtClean="0">
                <a:ln>
                  <a:noFill/>
                </a:ln>
                <a:solidFill>
                  <a:schemeClr val="tx1"/>
                </a:solidFill>
                <a:effectLst/>
                <a:latin typeface="Candara" pitchFamily="34" charset="0"/>
              </a:rPr>
              <a:t>resource flows</a:t>
            </a:r>
          </a:p>
        </p:txBody>
      </p:sp>
      <p:graphicFrame>
        <p:nvGraphicFramePr>
          <p:cNvPr id="22" name="Table 21"/>
          <p:cNvGraphicFramePr>
            <a:graphicFrameLocks noGrp="1"/>
          </p:cNvGraphicFramePr>
          <p:nvPr>
            <p:extLst>
              <p:ext uri="{D42A27DB-BD31-4B8C-83A1-F6EECF244321}">
                <p14:modId xmlns:p14="http://schemas.microsoft.com/office/powerpoint/2010/main" val="3212424392"/>
              </p:ext>
            </p:extLst>
          </p:nvPr>
        </p:nvGraphicFramePr>
        <p:xfrm>
          <a:off x="3491880" y="2061327"/>
          <a:ext cx="2520000" cy="4320001"/>
        </p:xfrm>
        <a:graphic>
          <a:graphicData uri="http://schemas.openxmlformats.org/drawingml/2006/table">
            <a:tbl>
              <a:tblPr firstRow="1" firstCol="1" bandRow="1">
                <a:tableStyleId>{2D5ABB26-0587-4C30-8999-92F81FD0307C}</a:tableStyleId>
              </a:tblPr>
              <a:tblGrid>
                <a:gridCol w="2520000"/>
              </a:tblGrid>
              <a:tr h="312152">
                <a:tc>
                  <a:txBody>
                    <a:bodyPr/>
                    <a:lstStyle/>
                    <a:p>
                      <a:pPr algn="ctr">
                        <a:lnSpc>
                          <a:spcPct val="107000"/>
                        </a:lnSpc>
                        <a:spcAft>
                          <a:spcPts val="0"/>
                        </a:spcAft>
                      </a:pPr>
                      <a:r>
                        <a:rPr lang="en-GB" sz="1200" b="1" dirty="0">
                          <a:effectLst/>
                        </a:rPr>
                        <a:t>Climate change</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60130">
                <a:tc>
                  <a:txBody>
                    <a:bodyPr/>
                    <a:lstStyle/>
                    <a:p>
                      <a:pPr algn="ctr">
                        <a:lnSpc>
                          <a:spcPct val="107000"/>
                        </a:lnSpc>
                        <a:spcAft>
                          <a:spcPts val="0"/>
                        </a:spcAft>
                      </a:pPr>
                      <a:r>
                        <a:rPr lang="en-GB" sz="1200" b="1" dirty="0">
                          <a:effectLst/>
                        </a:rPr>
                        <a:t>Ozone depletion</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60130">
                <a:tc>
                  <a:txBody>
                    <a:bodyPr/>
                    <a:lstStyle/>
                    <a:p>
                      <a:pPr algn="ctr">
                        <a:lnSpc>
                          <a:spcPct val="107000"/>
                        </a:lnSpc>
                        <a:spcAft>
                          <a:spcPts val="0"/>
                        </a:spcAft>
                      </a:pPr>
                      <a:r>
                        <a:rPr lang="en-GB" sz="1200" b="1" dirty="0">
                          <a:effectLst/>
                        </a:rPr>
                        <a:t>Human toxicity, </a:t>
                      </a:r>
                      <a:r>
                        <a:rPr lang="en-GB" sz="1200" b="1" dirty="0" smtClean="0">
                          <a:effectLst/>
                        </a:rPr>
                        <a:t>non-cancer </a:t>
                      </a:r>
                      <a:r>
                        <a:rPr lang="en-GB" sz="1200" b="1" dirty="0">
                          <a:effectLst/>
                        </a:rPr>
                        <a:t>effects</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60130">
                <a:tc>
                  <a:txBody>
                    <a:bodyPr/>
                    <a:lstStyle/>
                    <a:p>
                      <a:pPr algn="ctr">
                        <a:lnSpc>
                          <a:spcPct val="107000"/>
                        </a:lnSpc>
                        <a:spcAft>
                          <a:spcPts val="0"/>
                        </a:spcAft>
                      </a:pPr>
                      <a:r>
                        <a:rPr lang="en-GB" sz="1200" b="1" dirty="0">
                          <a:effectLst/>
                        </a:rPr>
                        <a:t>Human toxicity, cancer effects</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2152">
                <a:tc>
                  <a:txBody>
                    <a:bodyPr/>
                    <a:lstStyle/>
                    <a:p>
                      <a:pPr algn="ctr">
                        <a:lnSpc>
                          <a:spcPct val="107000"/>
                        </a:lnSpc>
                        <a:spcAft>
                          <a:spcPts val="0"/>
                        </a:spcAft>
                      </a:pPr>
                      <a:r>
                        <a:rPr lang="en-GB" sz="1200" b="1">
                          <a:effectLst/>
                        </a:rPr>
                        <a:t>Particulate matter</a:t>
                      </a:r>
                      <a:endParaRPr lang="fr-FR" sz="16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60130">
                <a:tc>
                  <a:txBody>
                    <a:bodyPr/>
                    <a:lstStyle/>
                    <a:p>
                      <a:pPr algn="ctr">
                        <a:lnSpc>
                          <a:spcPct val="107000"/>
                        </a:lnSpc>
                        <a:spcAft>
                          <a:spcPts val="0"/>
                        </a:spcAft>
                      </a:pPr>
                      <a:r>
                        <a:rPr lang="en-GB" sz="1200" b="1" dirty="0">
                          <a:effectLst/>
                        </a:rPr>
                        <a:t>Ionizing radiation </a:t>
                      </a:r>
                      <a:r>
                        <a:rPr lang="en-GB" sz="1200" b="1" dirty="0" smtClean="0">
                          <a:effectLst/>
                        </a:rPr>
                        <a:t>Human</a:t>
                      </a:r>
                      <a:r>
                        <a:rPr lang="en-GB" sz="1200" b="1" baseline="0" dirty="0" smtClean="0">
                          <a:effectLst/>
                        </a:rPr>
                        <a:t> </a:t>
                      </a:r>
                      <a:r>
                        <a:rPr lang="en-GB" sz="1200" b="1" dirty="0" smtClean="0">
                          <a:effectLst/>
                        </a:rPr>
                        <a:t>Health</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60130">
                <a:tc>
                  <a:txBody>
                    <a:bodyPr/>
                    <a:lstStyle/>
                    <a:p>
                      <a:pPr algn="ctr">
                        <a:lnSpc>
                          <a:spcPct val="107000"/>
                        </a:lnSpc>
                        <a:spcAft>
                          <a:spcPts val="0"/>
                        </a:spcAft>
                      </a:pPr>
                      <a:r>
                        <a:rPr lang="en-GB" sz="1200" b="1" dirty="0">
                          <a:effectLst/>
                        </a:rPr>
                        <a:t>Ionizing radiation </a:t>
                      </a:r>
                      <a:r>
                        <a:rPr lang="en-GB" sz="1200" b="1" dirty="0" smtClean="0">
                          <a:effectLst/>
                        </a:rPr>
                        <a:t>Ecosystems</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01009">
                <a:tc>
                  <a:txBody>
                    <a:bodyPr/>
                    <a:lstStyle/>
                    <a:p>
                      <a:pPr algn="ctr">
                        <a:lnSpc>
                          <a:spcPct val="107000"/>
                        </a:lnSpc>
                        <a:spcAft>
                          <a:spcPts val="0"/>
                        </a:spcAft>
                      </a:pPr>
                      <a:r>
                        <a:rPr lang="en-GB" sz="1200" b="1">
                          <a:effectLst/>
                        </a:rPr>
                        <a:t>Photochemical ozone formation</a:t>
                      </a:r>
                      <a:endParaRPr lang="fr-FR" sz="16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60130">
                <a:tc>
                  <a:txBody>
                    <a:bodyPr/>
                    <a:lstStyle/>
                    <a:p>
                      <a:pPr algn="ctr">
                        <a:lnSpc>
                          <a:spcPct val="107000"/>
                        </a:lnSpc>
                        <a:spcAft>
                          <a:spcPts val="0"/>
                        </a:spcAft>
                      </a:pPr>
                      <a:r>
                        <a:rPr lang="en-GB" sz="1200" b="1" dirty="0">
                          <a:effectLst/>
                        </a:rPr>
                        <a:t>Acidification</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60130">
                <a:tc>
                  <a:txBody>
                    <a:bodyPr/>
                    <a:lstStyle/>
                    <a:p>
                      <a:pPr algn="ctr">
                        <a:lnSpc>
                          <a:spcPct val="107000"/>
                        </a:lnSpc>
                        <a:spcAft>
                          <a:spcPts val="0"/>
                        </a:spcAft>
                      </a:pPr>
                      <a:r>
                        <a:rPr lang="en-GB" sz="1200" b="1">
                          <a:effectLst/>
                        </a:rPr>
                        <a:t>Terrestrial eutrophication</a:t>
                      </a:r>
                      <a:endParaRPr lang="fr-FR" sz="16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60130">
                <a:tc>
                  <a:txBody>
                    <a:bodyPr/>
                    <a:lstStyle/>
                    <a:p>
                      <a:pPr algn="ctr">
                        <a:lnSpc>
                          <a:spcPct val="107000"/>
                        </a:lnSpc>
                        <a:spcAft>
                          <a:spcPts val="0"/>
                        </a:spcAft>
                      </a:pPr>
                      <a:r>
                        <a:rPr lang="en-GB" sz="1200" b="1">
                          <a:effectLst/>
                        </a:rPr>
                        <a:t>Freshwater eutrophication</a:t>
                      </a:r>
                      <a:endParaRPr lang="fr-FR" sz="16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60130">
                <a:tc>
                  <a:txBody>
                    <a:bodyPr/>
                    <a:lstStyle/>
                    <a:p>
                      <a:pPr algn="ctr">
                        <a:lnSpc>
                          <a:spcPct val="107000"/>
                        </a:lnSpc>
                        <a:spcAft>
                          <a:spcPts val="0"/>
                        </a:spcAft>
                      </a:pPr>
                      <a:r>
                        <a:rPr lang="en-GB" sz="1200" b="1" dirty="0">
                          <a:effectLst/>
                        </a:rPr>
                        <a:t>Marine eutrophication</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60130">
                <a:tc>
                  <a:txBody>
                    <a:bodyPr/>
                    <a:lstStyle/>
                    <a:p>
                      <a:pPr algn="ctr">
                        <a:lnSpc>
                          <a:spcPct val="107000"/>
                        </a:lnSpc>
                        <a:spcAft>
                          <a:spcPts val="0"/>
                        </a:spcAft>
                      </a:pPr>
                      <a:r>
                        <a:rPr lang="en-GB" sz="1200" b="1">
                          <a:effectLst/>
                        </a:rPr>
                        <a:t>Freshwater ecotoxicity</a:t>
                      </a:r>
                      <a:endParaRPr lang="fr-FR" sz="16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60130">
                <a:tc>
                  <a:txBody>
                    <a:bodyPr/>
                    <a:lstStyle/>
                    <a:p>
                      <a:pPr algn="ctr">
                        <a:lnSpc>
                          <a:spcPct val="107000"/>
                        </a:lnSpc>
                        <a:spcAft>
                          <a:spcPts val="0"/>
                        </a:spcAft>
                      </a:pPr>
                      <a:r>
                        <a:rPr lang="en-GB" sz="1200" b="1">
                          <a:effectLst/>
                        </a:rPr>
                        <a:t>Land use</a:t>
                      </a:r>
                      <a:endParaRPr lang="fr-FR" sz="16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60130">
                <a:tc>
                  <a:txBody>
                    <a:bodyPr/>
                    <a:lstStyle/>
                    <a:p>
                      <a:pPr algn="ctr">
                        <a:lnSpc>
                          <a:spcPct val="107000"/>
                        </a:lnSpc>
                        <a:spcAft>
                          <a:spcPts val="0"/>
                        </a:spcAft>
                      </a:pPr>
                      <a:r>
                        <a:rPr lang="en-GB" sz="1200" b="1" dirty="0">
                          <a:effectLst/>
                        </a:rPr>
                        <a:t>Water resource depletion</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73128">
                <a:tc>
                  <a:txBody>
                    <a:bodyPr/>
                    <a:lstStyle/>
                    <a:p>
                      <a:pPr algn="ctr">
                        <a:lnSpc>
                          <a:spcPct val="107000"/>
                        </a:lnSpc>
                        <a:spcAft>
                          <a:spcPts val="0"/>
                        </a:spcAft>
                      </a:pPr>
                      <a:r>
                        <a:rPr lang="en-GB" sz="1200" b="1" dirty="0" smtClean="0">
                          <a:effectLst/>
                        </a:rPr>
                        <a:t>Resource </a:t>
                      </a:r>
                      <a:r>
                        <a:rPr lang="en-GB" sz="1200" b="1" dirty="0">
                          <a:effectLst/>
                        </a:rPr>
                        <a:t>depletion</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
        <p:nvSpPr>
          <p:cNvPr id="23" name="TextBox 22"/>
          <p:cNvSpPr txBox="1"/>
          <p:nvPr/>
        </p:nvSpPr>
        <p:spPr>
          <a:xfrm>
            <a:off x="1153464" y="1685103"/>
            <a:ext cx="1042272" cy="338554"/>
          </a:xfrm>
          <a:prstGeom prst="rect">
            <a:avLst/>
          </a:prstGeom>
          <a:noFill/>
        </p:spPr>
        <p:txBody>
          <a:bodyPr wrap="none" rtlCol="0">
            <a:spAutoFit/>
          </a:bodyPr>
          <a:lstStyle/>
          <a:p>
            <a:pPr algn="ctr"/>
            <a:r>
              <a:rPr lang="en-GB" sz="1600" b="1" dirty="0" smtClean="0">
                <a:solidFill>
                  <a:schemeClr val="accent1"/>
                </a:solidFill>
              </a:rPr>
              <a:t>Inventory</a:t>
            </a:r>
            <a:endParaRPr lang="en-GB" sz="1600" b="1" dirty="0">
              <a:solidFill>
                <a:schemeClr val="accent1"/>
              </a:solidFill>
            </a:endParaRPr>
          </a:p>
        </p:txBody>
      </p:sp>
      <p:sp>
        <p:nvSpPr>
          <p:cNvPr id="24" name="TextBox 23"/>
          <p:cNvSpPr txBox="1"/>
          <p:nvPr/>
        </p:nvSpPr>
        <p:spPr>
          <a:xfrm>
            <a:off x="3490979" y="1685103"/>
            <a:ext cx="2520901" cy="338554"/>
          </a:xfrm>
          <a:prstGeom prst="rect">
            <a:avLst/>
          </a:prstGeom>
          <a:noFill/>
        </p:spPr>
        <p:txBody>
          <a:bodyPr wrap="square" rtlCol="0">
            <a:spAutoFit/>
          </a:bodyPr>
          <a:lstStyle/>
          <a:p>
            <a:pPr algn="ctr"/>
            <a:r>
              <a:rPr lang="en-GB" sz="1600" b="1" dirty="0" smtClean="0">
                <a:solidFill>
                  <a:schemeClr val="accent1"/>
                </a:solidFill>
              </a:rPr>
              <a:t>Midpoints</a:t>
            </a:r>
            <a:endParaRPr lang="en-GB" sz="1600" b="1" dirty="0">
              <a:solidFill>
                <a:schemeClr val="accent1"/>
              </a:solidFill>
            </a:endParaRPr>
          </a:p>
        </p:txBody>
      </p:sp>
      <p:sp>
        <p:nvSpPr>
          <p:cNvPr id="25" name="TextBox 24"/>
          <p:cNvSpPr txBox="1"/>
          <p:nvPr/>
        </p:nvSpPr>
        <p:spPr>
          <a:xfrm>
            <a:off x="6660232" y="1690572"/>
            <a:ext cx="1072730" cy="338554"/>
          </a:xfrm>
          <a:prstGeom prst="rect">
            <a:avLst/>
          </a:prstGeom>
          <a:noFill/>
        </p:spPr>
        <p:txBody>
          <a:bodyPr wrap="none" rtlCol="0">
            <a:spAutoFit/>
          </a:bodyPr>
          <a:lstStyle/>
          <a:p>
            <a:r>
              <a:rPr lang="en-GB" sz="1600" b="1" dirty="0" smtClean="0">
                <a:solidFill>
                  <a:schemeClr val="accent1"/>
                </a:solidFill>
              </a:rPr>
              <a:t>Endpoints</a:t>
            </a:r>
            <a:endParaRPr lang="en-GB" sz="1600" b="1" dirty="0">
              <a:solidFill>
                <a:schemeClr val="accent1"/>
              </a:solidFill>
            </a:endParaRPr>
          </a:p>
        </p:txBody>
      </p:sp>
      <p:sp>
        <p:nvSpPr>
          <p:cNvPr id="26" name="TextBox 25"/>
          <p:cNvSpPr txBox="1"/>
          <p:nvPr/>
        </p:nvSpPr>
        <p:spPr>
          <a:xfrm>
            <a:off x="7705563" y="1561992"/>
            <a:ext cx="1410665" cy="584775"/>
          </a:xfrm>
          <a:prstGeom prst="rect">
            <a:avLst/>
          </a:prstGeom>
          <a:noFill/>
        </p:spPr>
        <p:txBody>
          <a:bodyPr wrap="square" rtlCol="0">
            <a:spAutoFit/>
          </a:bodyPr>
          <a:lstStyle/>
          <a:p>
            <a:pPr algn="ctr"/>
            <a:r>
              <a:rPr lang="en-GB" sz="1600" b="1" dirty="0" smtClean="0">
                <a:solidFill>
                  <a:schemeClr val="accent1"/>
                </a:solidFill>
              </a:rPr>
              <a:t>Area of Protection</a:t>
            </a:r>
            <a:endParaRPr lang="en-GB" sz="1600" b="1" dirty="0">
              <a:solidFill>
                <a:schemeClr val="accent1"/>
              </a:solidFill>
            </a:endParaRPr>
          </a:p>
        </p:txBody>
      </p:sp>
      <p:sp>
        <p:nvSpPr>
          <p:cNvPr id="27" name="Striped Right Arrow 26"/>
          <p:cNvSpPr/>
          <p:nvPr/>
        </p:nvSpPr>
        <p:spPr bwMode="auto">
          <a:xfrm rot="16200000">
            <a:off x="1175064" y="4113184"/>
            <a:ext cx="900000" cy="1044000"/>
          </a:xfrm>
          <a:prstGeom prst="stripedRightArrow">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Candara" pitchFamily="34" charset="0"/>
            </a:endParaRPr>
          </a:p>
        </p:txBody>
      </p:sp>
      <p:cxnSp>
        <p:nvCxnSpPr>
          <p:cNvPr id="28" name="Straight Arrow Connector 27"/>
          <p:cNvCxnSpPr>
            <a:stCxn id="21" idx="0"/>
          </p:cNvCxnSpPr>
          <p:nvPr/>
        </p:nvCxnSpPr>
        <p:spPr bwMode="auto">
          <a:xfrm flipV="1">
            <a:off x="2626044" y="2215070"/>
            <a:ext cx="865836" cy="938838"/>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bwMode="auto">
          <a:xfrm flipV="1">
            <a:off x="2625619" y="2533182"/>
            <a:ext cx="866261" cy="620726"/>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bwMode="auto">
          <a:xfrm flipV="1">
            <a:off x="2625618" y="2805644"/>
            <a:ext cx="866261" cy="348264"/>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bwMode="auto">
          <a:xfrm flipV="1">
            <a:off x="2625617" y="3051125"/>
            <a:ext cx="866262" cy="102783"/>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bwMode="auto">
          <a:xfrm>
            <a:off x="2627924" y="3146294"/>
            <a:ext cx="863955" cy="161356"/>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bwMode="auto">
          <a:xfrm>
            <a:off x="2627924" y="3153907"/>
            <a:ext cx="863955" cy="465613"/>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bwMode="auto">
          <a:xfrm>
            <a:off x="2625616" y="3146294"/>
            <a:ext cx="866263" cy="749530"/>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bwMode="auto">
          <a:xfrm>
            <a:off x="2626407" y="3146294"/>
            <a:ext cx="865472" cy="942645"/>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bwMode="auto">
          <a:xfrm>
            <a:off x="2626407" y="3134698"/>
            <a:ext cx="865472" cy="1276161"/>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bwMode="auto">
          <a:xfrm>
            <a:off x="2627165" y="3134698"/>
            <a:ext cx="863814" cy="1532344"/>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bwMode="auto">
          <a:xfrm>
            <a:off x="2634438" y="3146450"/>
            <a:ext cx="857441" cy="1762996"/>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bwMode="auto">
          <a:xfrm>
            <a:off x="2643670" y="3160725"/>
            <a:ext cx="840795" cy="1993060"/>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p:cNvCxnSpPr/>
          <p:nvPr/>
        </p:nvCxnSpPr>
        <p:spPr bwMode="auto">
          <a:xfrm>
            <a:off x="2643670" y="3157502"/>
            <a:ext cx="840795" cy="2256000"/>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p:cNvCxnSpPr/>
          <p:nvPr/>
        </p:nvCxnSpPr>
        <p:spPr bwMode="auto">
          <a:xfrm>
            <a:off x="2637156" y="3157502"/>
            <a:ext cx="847309" cy="2544032"/>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bwMode="auto">
          <a:xfrm>
            <a:off x="2631486" y="3160725"/>
            <a:ext cx="852979" cy="2756833"/>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p:cNvCxnSpPr/>
          <p:nvPr/>
        </p:nvCxnSpPr>
        <p:spPr bwMode="auto">
          <a:xfrm>
            <a:off x="2631486" y="3160725"/>
            <a:ext cx="852979" cy="3044865"/>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p:cNvCxnSpPr>
            <a:endCxn id="63" idx="1"/>
          </p:cNvCxnSpPr>
          <p:nvPr/>
        </p:nvCxnSpPr>
        <p:spPr bwMode="auto">
          <a:xfrm>
            <a:off x="6014676" y="2222590"/>
            <a:ext cx="520137" cy="573147"/>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bwMode="auto">
          <a:xfrm>
            <a:off x="6012565" y="2215069"/>
            <a:ext cx="522910" cy="2004008"/>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p:nvPr/>
        </p:nvCxnSpPr>
        <p:spPr bwMode="auto">
          <a:xfrm>
            <a:off x="6011880" y="2498407"/>
            <a:ext cx="516180" cy="307237"/>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p:cNvCxnSpPr/>
          <p:nvPr/>
        </p:nvCxnSpPr>
        <p:spPr bwMode="auto">
          <a:xfrm>
            <a:off x="6008908" y="2790623"/>
            <a:ext cx="519152" cy="15021"/>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bwMode="auto">
          <a:xfrm flipV="1">
            <a:off x="6002156" y="2793694"/>
            <a:ext cx="525904" cy="253949"/>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p:cNvCxnSpPr/>
          <p:nvPr/>
        </p:nvCxnSpPr>
        <p:spPr bwMode="auto">
          <a:xfrm flipV="1">
            <a:off x="6014676" y="2781746"/>
            <a:ext cx="513384" cy="528202"/>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p:cNvCxnSpPr/>
          <p:nvPr/>
        </p:nvCxnSpPr>
        <p:spPr bwMode="auto">
          <a:xfrm flipV="1">
            <a:off x="6012565" y="2779251"/>
            <a:ext cx="508765" cy="835247"/>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p:cNvCxnSpPr/>
          <p:nvPr/>
        </p:nvCxnSpPr>
        <p:spPr bwMode="auto">
          <a:xfrm>
            <a:off x="6011879" y="3861582"/>
            <a:ext cx="523596" cy="357495"/>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p:cNvCxnSpPr/>
          <p:nvPr/>
        </p:nvCxnSpPr>
        <p:spPr bwMode="auto">
          <a:xfrm>
            <a:off x="6008908" y="4118802"/>
            <a:ext cx="526567" cy="100275"/>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p:cNvCxnSpPr/>
          <p:nvPr/>
        </p:nvCxnSpPr>
        <p:spPr bwMode="auto">
          <a:xfrm flipV="1">
            <a:off x="6008908" y="2793694"/>
            <a:ext cx="519152" cy="1328753"/>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54" name="Straight Arrow Connector 53"/>
          <p:cNvCxnSpPr/>
          <p:nvPr/>
        </p:nvCxnSpPr>
        <p:spPr bwMode="auto">
          <a:xfrm flipV="1">
            <a:off x="6016499" y="4219077"/>
            <a:ext cx="518976" cy="191782"/>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p:cNvCxnSpPr/>
          <p:nvPr/>
        </p:nvCxnSpPr>
        <p:spPr bwMode="auto">
          <a:xfrm flipV="1">
            <a:off x="6005620" y="4219077"/>
            <a:ext cx="529855" cy="447965"/>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56" name="Straight Arrow Connector 55"/>
          <p:cNvCxnSpPr/>
          <p:nvPr/>
        </p:nvCxnSpPr>
        <p:spPr bwMode="auto">
          <a:xfrm flipV="1">
            <a:off x="6005620" y="4219077"/>
            <a:ext cx="529855" cy="733797"/>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p:cNvCxnSpPr/>
          <p:nvPr/>
        </p:nvCxnSpPr>
        <p:spPr bwMode="auto">
          <a:xfrm flipV="1">
            <a:off x="6011880" y="4219077"/>
            <a:ext cx="523595" cy="985650"/>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58" name="Straight Arrow Connector 57"/>
          <p:cNvCxnSpPr/>
          <p:nvPr/>
        </p:nvCxnSpPr>
        <p:spPr bwMode="auto">
          <a:xfrm flipV="1">
            <a:off x="6016499" y="4219077"/>
            <a:ext cx="518976" cy="1231966"/>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59" name="Straight Arrow Connector 58"/>
          <p:cNvCxnSpPr/>
          <p:nvPr/>
        </p:nvCxnSpPr>
        <p:spPr bwMode="auto">
          <a:xfrm>
            <a:off x="6008079" y="5695633"/>
            <a:ext cx="527396" cy="0"/>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p:cNvCxnSpPr/>
          <p:nvPr/>
        </p:nvCxnSpPr>
        <p:spPr bwMode="auto">
          <a:xfrm flipV="1">
            <a:off x="6016499" y="5695633"/>
            <a:ext cx="511561" cy="318240"/>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cxnSp>
        <p:nvCxnSpPr>
          <p:cNvPr id="61" name="Straight Arrow Connector 60"/>
          <p:cNvCxnSpPr/>
          <p:nvPr/>
        </p:nvCxnSpPr>
        <p:spPr bwMode="auto">
          <a:xfrm flipV="1">
            <a:off x="6008079" y="5695633"/>
            <a:ext cx="527396" cy="514826"/>
          </a:xfrm>
          <a:prstGeom prst="straightConnector1">
            <a:avLst/>
          </a:prstGeom>
          <a:ln w="3175">
            <a:headEnd type="none" w="med" len="med"/>
            <a:tailEnd type="triangle"/>
          </a:ln>
        </p:spPr>
        <p:style>
          <a:lnRef idx="1">
            <a:schemeClr val="dk1"/>
          </a:lnRef>
          <a:fillRef idx="0">
            <a:schemeClr val="dk1"/>
          </a:fillRef>
          <a:effectRef idx="0">
            <a:schemeClr val="dk1"/>
          </a:effectRef>
          <a:fontRef idx="minor">
            <a:schemeClr val="tx1"/>
          </a:fontRef>
        </p:style>
      </p:cxnSp>
      <p:sp>
        <p:nvSpPr>
          <p:cNvPr id="62" name="Right Arrow 61"/>
          <p:cNvSpPr/>
          <p:nvPr/>
        </p:nvSpPr>
        <p:spPr bwMode="auto">
          <a:xfrm>
            <a:off x="504520" y="1268760"/>
            <a:ext cx="8388000" cy="148894"/>
          </a:xfrm>
          <a:prstGeom prst="rightArrow">
            <a:avLst/>
          </a:prstGeom>
          <a:solidFill>
            <a:schemeClr val="accent1"/>
          </a:solidFill>
          <a:ln>
            <a:solidFill>
              <a:schemeClr val="accent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Candara" pitchFamily="34" charset="0"/>
            </a:endParaRPr>
          </a:p>
        </p:txBody>
      </p:sp>
      <p:sp>
        <p:nvSpPr>
          <p:cNvPr id="63" name="TextBox 62"/>
          <p:cNvSpPr txBox="1"/>
          <p:nvPr/>
        </p:nvSpPr>
        <p:spPr>
          <a:xfrm>
            <a:off x="6534813" y="2564904"/>
            <a:ext cx="1254880" cy="461665"/>
          </a:xfrm>
          <a:prstGeom prst="rect">
            <a:avLst/>
          </a:prstGeom>
          <a:solidFill>
            <a:srgbClr val="0070C0"/>
          </a:solidFill>
          <a:ln>
            <a:solidFill>
              <a:srgbClr val="0070C0"/>
            </a:solidFill>
          </a:ln>
        </p:spPr>
        <p:txBody>
          <a:bodyPr wrap="square" rtlCol="0">
            <a:spAutoFit/>
          </a:bodyPr>
          <a:lstStyle/>
          <a:p>
            <a:pPr algn="ctr"/>
            <a:r>
              <a:rPr lang="en-GB" sz="1200" b="1" dirty="0" smtClean="0"/>
              <a:t>Damage to human health</a:t>
            </a:r>
            <a:endParaRPr lang="en-GB" sz="1200" b="1" dirty="0"/>
          </a:p>
        </p:txBody>
      </p:sp>
      <p:sp>
        <p:nvSpPr>
          <p:cNvPr id="64" name="TextBox 63"/>
          <p:cNvSpPr txBox="1"/>
          <p:nvPr/>
        </p:nvSpPr>
        <p:spPr>
          <a:xfrm>
            <a:off x="6541736" y="3934797"/>
            <a:ext cx="1247956" cy="646331"/>
          </a:xfrm>
          <a:prstGeom prst="rect">
            <a:avLst/>
          </a:prstGeom>
          <a:solidFill>
            <a:srgbClr val="00B050"/>
          </a:solidFill>
          <a:ln>
            <a:solidFill>
              <a:srgbClr val="00B050"/>
            </a:solidFill>
          </a:ln>
        </p:spPr>
        <p:txBody>
          <a:bodyPr wrap="square" rtlCol="0">
            <a:spAutoFit/>
          </a:bodyPr>
          <a:lstStyle/>
          <a:p>
            <a:pPr algn="ctr"/>
            <a:r>
              <a:rPr lang="en-GB" sz="1200" b="1" dirty="0" smtClean="0"/>
              <a:t>Damage to ecosystem diversity</a:t>
            </a:r>
            <a:endParaRPr lang="en-GB" sz="1200" b="1" dirty="0"/>
          </a:p>
        </p:txBody>
      </p:sp>
      <p:sp>
        <p:nvSpPr>
          <p:cNvPr id="65" name="TextBox 64"/>
          <p:cNvSpPr txBox="1"/>
          <p:nvPr/>
        </p:nvSpPr>
        <p:spPr>
          <a:xfrm>
            <a:off x="6541737" y="5487615"/>
            <a:ext cx="1247956" cy="461665"/>
          </a:xfrm>
          <a:prstGeom prst="rect">
            <a:avLst/>
          </a:prstGeom>
          <a:solidFill>
            <a:srgbClr val="FF0000"/>
          </a:solidFill>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smtClean="0"/>
              <a:t>Resource scarcity</a:t>
            </a:r>
            <a:endParaRPr lang="en-GB" sz="1200" b="1" dirty="0"/>
          </a:p>
        </p:txBody>
      </p:sp>
      <p:sp>
        <p:nvSpPr>
          <p:cNvPr id="66" name="TextBox 65"/>
          <p:cNvSpPr txBox="1"/>
          <p:nvPr/>
        </p:nvSpPr>
        <p:spPr>
          <a:xfrm>
            <a:off x="7783456" y="2564904"/>
            <a:ext cx="1254880" cy="461665"/>
          </a:xfrm>
          <a:prstGeom prst="rect">
            <a:avLst/>
          </a:prstGeom>
          <a:noFill/>
          <a:ln>
            <a:noFill/>
          </a:ln>
        </p:spPr>
        <p:txBody>
          <a:bodyPr wrap="square" rtlCol="0">
            <a:spAutoFit/>
          </a:bodyPr>
          <a:lstStyle/>
          <a:p>
            <a:pPr algn="ctr"/>
            <a:r>
              <a:rPr lang="en-GB" sz="1200" b="1" dirty="0" smtClean="0"/>
              <a:t>Human </a:t>
            </a:r>
          </a:p>
          <a:p>
            <a:pPr algn="ctr"/>
            <a:r>
              <a:rPr lang="en-GB" sz="1200" b="1" dirty="0" smtClean="0"/>
              <a:t>Health</a:t>
            </a:r>
            <a:endParaRPr lang="en-GB" sz="1200" b="1" dirty="0"/>
          </a:p>
        </p:txBody>
      </p:sp>
      <p:sp>
        <p:nvSpPr>
          <p:cNvPr id="67" name="TextBox 66"/>
          <p:cNvSpPr txBox="1"/>
          <p:nvPr/>
        </p:nvSpPr>
        <p:spPr>
          <a:xfrm>
            <a:off x="7797132" y="4033011"/>
            <a:ext cx="1247956" cy="461665"/>
          </a:xfrm>
          <a:prstGeom prst="rect">
            <a:avLst/>
          </a:prstGeom>
          <a:noFill/>
          <a:ln>
            <a:noFill/>
          </a:ln>
        </p:spPr>
        <p:txBody>
          <a:bodyPr wrap="square" rtlCol="0">
            <a:spAutoFit/>
          </a:bodyPr>
          <a:lstStyle/>
          <a:p>
            <a:pPr algn="ctr"/>
            <a:r>
              <a:rPr lang="en-GB" sz="1200" b="1" dirty="0" smtClean="0"/>
              <a:t>Natural Environment</a:t>
            </a:r>
          </a:p>
        </p:txBody>
      </p:sp>
      <p:sp>
        <p:nvSpPr>
          <p:cNvPr id="68" name="TextBox 67"/>
          <p:cNvSpPr txBox="1"/>
          <p:nvPr/>
        </p:nvSpPr>
        <p:spPr>
          <a:xfrm>
            <a:off x="7812360" y="5487614"/>
            <a:ext cx="1247956" cy="46166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smtClean="0"/>
              <a:t>Natural</a:t>
            </a:r>
          </a:p>
          <a:p>
            <a:pPr algn="ctr"/>
            <a:r>
              <a:rPr lang="en-GB" sz="1200" b="1" dirty="0" smtClean="0"/>
              <a:t>Resources</a:t>
            </a:r>
            <a:endParaRPr lang="en-GB" sz="1200" b="1" dirty="0"/>
          </a:p>
        </p:txBody>
      </p:sp>
      <p:sp>
        <p:nvSpPr>
          <p:cNvPr id="70" name="Titel 4"/>
          <p:cNvSpPr txBox="1">
            <a:spLocks/>
          </p:cNvSpPr>
          <p:nvPr/>
        </p:nvSpPr>
        <p:spPr>
          <a:xfrm>
            <a:off x="1979712" y="70391"/>
            <a:ext cx="6984776" cy="936105"/>
          </a:xfrm>
          <a:prstGeom prst="rect">
            <a:avLst/>
          </a:prstGeom>
        </p:spPr>
        <p:txBody>
          <a:bodyPr vert="horz" lIns="0" tIns="36000" rIns="0" bIns="36000" rtlCol="0" anchor="ctr">
            <a:normAutofit/>
          </a:bodyPr>
          <a:lstStyle>
            <a:lvl1pPr algn="l" defTabSz="914400" rtl="0" eaLnBrk="1" latinLnBrk="0" hangingPunct="1">
              <a:spcBef>
                <a:spcPct val="0"/>
              </a:spcBef>
              <a:buNone/>
              <a:defRPr sz="3600" kern="1200">
                <a:solidFill>
                  <a:schemeClr val="tx2"/>
                </a:solidFill>
                <a:latin typeface="+mj-lt"/>
                <a:ea typeface="+mj-ea"/>
                <a:cs typeface="+mj-cs"/>
              </a:defRPr>
            </a:lvl1pPr>
          </a:lstStyle>
          <a:p>
            <a:r>
              <a:rPr lang="en-GB" sz="4400" b="1" dirty="0" smtClean="0"/>
              <a:t>Life Cycle Assessment (LCA)</a:t>
            </a:r>
            <a:endParaRPr lang="en-GB" sz="3200" b="1" i="1" dirty="0"/>
          </a:p>
        </p:txBody>
      </p:sp>
      <p:pic>
        <p:nvPicPr>
          <p:cNvPr id="71" name="Picture 7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9624" y="5374554"/>
            <a:ext cx="540000" cy="540000"/>
          </a:xfrm>
          <a:prstGeom prst="rect">
            <a:avLst/>
          </a:prstGeom>
        </p:spPr>
      </p:pic>
      <p:pic>
        <p:nvPicPr>
          <p:cNvPr id="72" name="Picture 71"/>
          <p:cNvPicPr>
            <a:picLocks noChangeAspect="1"/>
          </p:cNvPicPr>
          <p:nvPr/>
        </p:nvPicPr>
        <p:blipFill rotWithShape="1">
          <a:blip r:embed="rId5">
            <a:extLst>
              <a:ext uri="{28A0092B-C50C-407E-A947-70E740481C1C}">
                <a14:useLocalDpi xmlns:a14="http://schemas.microsoft.com/office/drawing/2010/main" val="0"/>
              </a:ext>
            </a:extLst>
          </a:blip>
          <a:srcRect t="24028" b="23221"/>
          <a:stretch/>
        </p:blipFill>
        <p:spPr>
          <a:xfrm>
            <a:off x="1771187" y="5544280"/>
            <a:ext cx="767764" cy="405000"/>
          </a:xfrm>
          <a:prstGeom prst="rect">
            <a:avLst/>
          </a:prstGeom>
        </p:spPr>
      </p:pic>
      <p:pic>
        <p:nvPicPr>
          <p:cNvPr id="73" name="Picture 7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1125" y="5374554"/>
            <a:ext cx="540000" cy="540000"/>
          </a:xfrm>
          <a:prstGeom prst="rect">
            <a:avLst/>
          </a:prstGeom>
        </p:spPr>
      </p:pic>
    </p:spTree>
    <p:extLst>
      <p:ext uri="{BB962C8B-B14F-4D97-AF65-F5344CB8AC3E}">
        <p14:creationId xmlns:p14="http://schemas.microsoft.com/office/powerpoint/2010/main" val="21862272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7"/>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0"/>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5"/>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63" grpId="0" animBg="1"/>
      <p:bldP spid="64" grpId="0" animBg="1"/>
      <p:bldP spid="65" grpId="0" animBg="1"/>
      <p:bldP spid="66" grpId="0"/>
      <p:bldP spid="67" grpId="0"/>
      <p:bldP spid="6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Rectangle 344"/>
          <p:cNvSpPr/>
          <p:nvPr/>
        </p:nvSpPr>
        <p:spPr>
          <a:xfrm>
            <a:off x="0" y="5798237"/>
            <a:ext cx="9144000" cy="1059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80539"/>
          <a:stretch/>
        </p:blipFill>
        <p:spPr bwMode="auto">
          <a:xfrm>
            <a:off x="72455" y="-46871"/>
            <a:ext cx="1691233" cy="1288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el 4"/>
          <p:cNvSpPr>
            <a:spLocks noGrp="1"/>
          </p:cNvSpPr>
          <p:nvPr>
            <p:ph type="title"/>
          </p:nvPr>
        </p:nvSpPr>
        <p:spPr>
          <a:xfrm>
            <a:off x="1979712" y="-19256"/>
            <a:ext cx="6984776" cy="936105"/>
          </a:xfrm>
        </p:spPr>
        <p:txBody>
          <a:bodyPr>
            <a:normAutofit fontScale="90000"/>
          </a:bodyPr>
          <a:lstStyle/>
          <a:p>
            <a:r>
              <a:rPr lang="en-GB" sz="4400" b="1" dirty="0" smtClean="0"/>
              <a:t>LCA of inland freight transport</a:t>
            </a:r>
            <a:endParaRPr lang="en-GB" sz="3200" i="1" dirty="0"/>
          </a:p>
        </p:txBody>
      </p:sp>
      <p:sp>
        <p:nvSpPr>
          <p:cNvPr id="6" name="Tijdelijke aanduiding voor dianummer 5"/>
          <p:cNvSpPr>
            <a:spLocks noGrp="1"/>
          </p:cNvSpPr>
          <p:nvPr>
            <p:ph type="sldNum" sz="quarter" idx="12"/>
          </p:nvPr>
        </p:nvSpPr>
        <p:spPr>
          <a:xfrm>
            <a:off x="-4356" y="6525344"/>
            <a:ext cx="461556" cy="257295"/>
          </a:xfrm>
        </p:spPr>
        <p:txBody>
          <a:bodyPr/>
          <a:lstStyle/>
          <a:p>
            <a:pPr algn="ctr"/>
            <a:fld id="{3B032377-C103-4EFE-98C1-80A6E5A7472A}" type="slidenum">
              <a:rPr lang="en-GB" smtClean="0"/>
              <a:pPr algn="ctr"/>
              <a:t>4</a:t>
            </a:fld>
            <a:endParaRPr lang="en-GB" dirty="0"/>
          </a:p>
        </p:txBody>
      </p:sp>
      <p:pic>
        <p:nvPicPr>
          <p:cNvPr id="230" name="Picture 229"/>
          <p:cNvPicPr>
            <a:picLocks noChangeAspect="1"/>
          </p:cNvPicPr>
          <p:nvPr/>
        </p:nvPicPr>
        <p:blipFill rotWithShape="1">
          <a:blip r:embed="rId4" cstate="print">
            <a:extLst>
              <a:ext uri="{28A0092B-C50C-407E-A947-70E740481C1C}">
                <a14:useLocalDpi xmlns:a14="http://schemas.microsoft.com/office/drawing/2010/main" val="0"/>
              </a:ext>
            </a:extLst>
          </a:blip>
          <a:srcRect l="3651" t="50159" r="29048" b="37354"/>
          <a:stretch/>
        </p:blipFill>
        <p:spPr>
          <a:xfrm>
            <a:off x="3463372" y="2429919"/>
            <a:ext cx="1863876" cy="345813"/>
          </a:xfrm>
          <a:prstGeom prst="rect">
            <a:avLst/>
          </a:prstGeom>
        </p:spPr>
      </p:pic>
      <p:sp>
        <p:nvSpPr>
          <p:cNvPr id="231" name="Rectangle 230"/>
          <p:cNvSpPr/>
          <p:nvPr/>
        </p:nvSpPr>
        <p:spPr>
          <a:xfrm>
            <a:off x="3368471" y="2326251"/>
            <a:ext cx="2053677" cy="64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Rail transport operation</a:t>
            </a:r>
          </a:p>
        </p:txBody>
      </p:sp>
      <p:pic>
        <p:nvPicPr>
          <p:cNvPr id="232" name="Picture 2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81559" y="3781497"/>
            <a:ext cx="531190" cy="531190"/>
          </a:xfrm>
          <a:prstGeom prst="rect">
            <a:avLst/>
          </a:prstGeom>
        </p:spPr>
      </p:pic>
      <p:pic>
        <p:nvPicPr>
          <p:cNvPr id="233" name="Picture 232"/>
          <p:cNvPicPr>
            <a:picLocks noChangeAspect="1"/>
          </p:cNvPicPr>
          <p:nvPr/>
        </p:nvPicPr>
        <p:blipFill rotWithShape="1">
          <a:blip r:embed="rId6">
            <a:extLst>
              <a:ext uri="{28A0092B-C50C-407E-A947-70E740481C1C}">
                <a14:useLocalDpi xmlns:a14="http://schemas.microsoft.com/office/drawing/2010/main" val="0"/>
              </a:ext>
            </a:extLst>
          </a:blip>
          <a:srcRect t="24028" b="23221"/>
          <a:stretch/>
        </p:blipFill>
        <p:spPr>
          <a:xfrm>
            <a:off x="2319790" y="3925781"/>
            <a:ext cx="733463" cy="386906"/>
          </a:xfrm>
          <a:prstGeom prst="rect">
            <a:avLst/>
          </a:prstGeom>
        </p:spPr>
      </p:pic>
      <p:sp>
        <p:nvSpPr>
          <p:cNvPr id="234" name="Rectangle 233"/>
          <p:cNvSpPr/>
          <p:nvPr/>
        </p:nvSpPr>
        <p:spPr>
          <a:xfrm>
            <a:off x="5422149" y="3750564"/>
            <a:ext cx="1656000" cy="999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Inland Waterways transport operation</a:t>
            </a:r>
          </a:p>
        </p:txBody>
      </p:sp>
      <p:sp>
        <p:nvSpPr>
          <p:cNvPr id="235" name="Rectangle 234"/>
          <p:cNvSpPr/>
          <p:nvPr/>
        </p:nvSpPr>
        <p:spPr>
          <a:xfrm>
            <a:off x="1835880" y="3750564"/>
            <a:ext cx="1656000" cy="999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Road transport operation</a:t>
            </a:r>
          </a:p>
        </p:txBody>
      </p:sp>
      <p:sp>
        <p:nvSpPr>
          <p:cNvPr id="236" name="TextBox 235"/>
          <p:cNvSpPr txBox="1"/>
          <p:nvPr/>
        </p:nvSpPr>
        <p:spPr>
          <a:xfrm>
            <a:off x="1425509" y="1654194"/>
            <a:ext cx="942215" cy="307777"/>
          </a:xfrm>
          <a:prstGeom prst="rect">
            <a:avLst/>
          </a:prstGeom>
          <a:noFill/>
        </p:spPr>
        <p:txBody>
          <a:bodyPr wrap="square" rtlCol="0">
            <a:spAutoFit/>
          </a:bodyPr>
          <a:lstStyle/>
          <a:p>
            <a:pPr algn="ctr"/>
            <a:r>
              <a:rPr lang="en-GB" sz="1400" dirty="0"/>
              <a:t>End-of-life</a:t>
            </a:r>
          </a:p>
        </p:txBody>
      </p:sp>
      <p:sp>
        <p:nvSpPr>
          <p:cNvPr id="237" name="TextBox 236"/>
          <p:cNvSpPr txBox="1"/>
          <p:nvPr/>
        </p:nvSpPr>
        <p:spPr>
          <a:xfrm>
            <a:off x="3851920" y="1232823"/>
            <a:ext cx="1017168" cy="307777"/>
          </a:xfrm>
          <a:prstGeom prst="rect">
            <a:avLst/>
          </a:prstGeom>
          <a:noFill/>
        </p:spPr>
        <p:txBody>
          <a:bodyPr wrap="square" rtlCol="0">
            <a:spAutoFit/>
          </a:bodyPr>
          <a:lstStyle/>
          <a:p>
            <a:pPr algn="ctr"/>
            <a:r>
              <a:rPr lang="en-GB" sz="1400" dirty="0"/>
              <a:t>Production</a:t>
            </a:r>
          </a:p>
        </p:txBody>
      </p:sp>
      <p:pic>
        <p:nvPicPr>
          <p:cNvPr id="238" name="Picture 23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04130" y="1416389"/>
            <a:ext cx="336434" cy="336434"/>
          </a:xfrm>
          <a:prstGeom prst="rect">
            <a:avLst/>
          </a:prstGeom>
        </p:spPr>
      </p:pic>
      <p:pic>
        <p:nvPicPr>
          <p:cNvPr id="239" name="Picture 23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9451" y="1109580"/>
            <a:ext cx="262139" cy="262139"/>
          </a:xfrm>
          <a:prstGeom prst="rect">
            <a:avLst/>
          </a:prstGeom>
        </p:spPr>
      </p:pic>
      <p:pic>
        <p:nvPicPr>
          <p:cNvPr id="240" name="Picture 23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413016" y="2228839"/>
            <a:ext cx="290983" cy="290983"/>
          </a:xfrm>
          <a:prstGeom prst="rect">
            <a:avLst/>
          </a:prstGeom>
        </p:spPr>
      </p:pic>
      <p:pic>
        <p:nvPicPr>
          <p:cNvPr id="241" name="Picture 24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98453" y="2226883"/>
            <a:ext cx="247908" cy="247908"/>
          </a:xfrm>
          <a:prstGeom prst="rect">
            <a:avLst/>
          </a:prstGeom>
        </p:spPr>
      </p:pic>
      <p:pic>
        <p:nvPicPr>
          <p:cNvPr id="242" name="Picture 24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142697" y="908720"/>
            <a:ext cx="380576" cy="380576"/>
          </a:xfrm>
          <a:prstGeom prst="rect">
            <a:avLst/>
          </a:prstGeom>
        </p:spPr>
      </p:pic>
      <p:pic>
        <p:nvPicPr>
          <p:cNvPr id="243" name="Picture 242"/>
          <p:cNvPicPr>
            <a:picLocks noChangeAspect="1"/>
          </p:cNvPicPr>
          <p:nvPr/>
        </p:nvPicPr>
        <p:blipFill>
          <a:blip r:embed="rId12"/>
          <a:stretch>
            <a:fillRect/>
          </a:stretch>
        </p:blipFill>
        <p:spPr>
          <a:xfrm>
            <a:off x="1111101" y="2190818"/>
            <a:ext cx="359089" cy="283973"/>
          </a:xfrm>
          <a:prstGeom prst="rect">
            <a:avLst/>
          </a:prstGeom>
        </p:spPr>
      </p:pic>
      <p:sp>
        <p:nvSpPr>
          <p:cNvPr id="244" name="Rectangle 243"/>
          <p:cNvSpPr/>
          <p:nvPr/>
        </p:nvSpPr>
        <p:spPr>
          <a:xfrm>
            <a:off x="7500081" y="1518707"/>
            <a:ext cx="1548000" cy="111962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Rail equipment</a:t>
            </a:r>
          </a:p>
        </p:txBody>
      </p:sp>
      <p:cxnSp>
        <p:nvCxnSpPr>
          <p:cNvPr id="245" name="Straight Connector 244"/>
          <p:cNvCxnSpPr/>
          <p:nvPr/>
        </p:nvCxnSpPr>
        <p:spPr>
          <a:xfrm>
            <a:off x="4832494" y="1284342"/>
            <a:ext cx="267875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46" name="Straight Connector 245"/>
          <p:cNvCxnSpPr/>
          <p:nvPr/>
        </p:nvCxnSpPr>
        <p:spPr>
          <a:xfrm>
            <a:off x="7500081" y="1292153"/>
            <a:ext cx="0" cy="108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47" name="Straight Connector 246"/>
          <p:cNvCxnSpPr/>
          <p:nvPr/>
        </p:nvCxnSpPr>
        <p:spPr>
          <a:xfrm flipH="1">
            <a:off x="6864848" y="1400153"/>
            <a:ext cx="1458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48" name="Straight Arrow Connector 247"/>
          <p:cNvCxnSpPr/>
          <p:nvPr/>
        </p:nvCxnSpPr>
        <p:spPr>
          <a:xfrm>
            <a:off x="6876065" y="1389706"/>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49" name="Straight Arrow Connector 248"/>
          <p:cNvCxnSpPr/>
          <p:nvPr/>
        </p:nvCxnSpPr>
        <p:spPr>
          <a:xfrm>
            <a:off x="8314673" y="1390068"/>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0" name="Straight Connector 249"/>
          <p:cNvCxnSpPr/>
          <p:nvPr/>
        </p:nvCxnSpPr>
        <p:spPr>
          <a:xfrm>
            <a:off x="7463510" y="2776611"/>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51" name="Straight Connector 250"/>
          <p:cNvCxnSpPr/>
          <p:nvPr/>
        </p:nvCxnSpPr>
        <p:spPr>
          <a:xfrm flipH="1">
            <a:off x="6764663" y="2781512"/>
            <a:ext cx="1512000" cy="11768"/>
          </a:xfrm>
          <a:prstGeom prst="line">
            <a:avLst/>
          </a:prstGeom>
          <a:ln w="19050"/>
        </p:spPr>
        <p:style>
          <a:lnRef idx="1">
            <a:schemeClr val="dk1"/>
          </a:lnRef>
          <a:fillRef idx="0">
            <a:schemeClr val="dk1"/>
          </a:fillRef>
          <a:effectRef idx="0">
            <a:schemeClr val="dk1"/>
          </a:effectRef>
          <a:fontRef idx="minor">
            <a:schemeClr val="tx1"/>
          </a:fontRef>
        </p:style>
      </p:cxnSp>
      <p:cxnSp>
        <p:nvCxnSpPr>
          <p:cNvPr id="252" name="Straight Connector 251"/>
          <p:cNvCxnSpPr/>
          <p:nvPr/>
        </p:nvCxnSpPr>
        <p:spPr>
          <a:xfrm>
            <a:off x="6775379" y="2653102"/>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53" name="Straight Connector 252"/>
          <p:cNvCxnSpPr/>
          <p:nvPr/>
        </p:nvCxnSpPr>
        <p:spPr>
          <a:xfrm>
            <a:off x="8272706" y="2658540"/>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54" name="Straight Arrow Connector 253"/>
          <p:cNvCxnSpPr/>
          <p:nvPr/>
        </p:nvCxnSpPr>
        <p:spPr>
          <a:xfrm flipH="1">
            <a:off x="5542930" y="2900403"/>
            <a:ext cx="193130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5" name="Straight Arrow Connector 254"/>
          <p:cNvCxnSpPr/>
          <p:nvPr/>
        </p:nvCxnSpPr>
        <p:spPr>
          <a:xfrm>
            <a:off x="4392941" y="2053985"/>
            <a:ext cx="0" cy="270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6" name="Straight Connector 255"/>
          <p:cNvCxnSpPr/>
          <p:nvPr/>
        </p:nvCxnSpPr>
        <p:spPr>
          <a:xfrm>
            <a:off x="1885310" y="2778803"/>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57" name="Straight Connector 256"/>
          <p:cNvCxnSpPr/>
          <p:nvPr/>
        </p:nvCxnSpPr>
        <p:spPr>
          <a:xfrm flipH="1">
            <a:off x="1325834" y="2771799"/>
            <a:ext cx="1134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58" name="Straight Connector 257"/>
          <p:cNvCxnSpPr/>
          <p:nvPr/>
        </p:nvCxnSpPr>
        <p:spPr>
          <a:xfrm flipH="1">
            <a:off x="1876688" y="2902563"/>
            <a:ext cx="140049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59" name="Straight Arrow Connector 258"/>
          <p:cNvCxnSpPr/>
          <p:nvPr/>
        </p:nvCxnSpPr>
        <p:spPr>
          <a:xfrm flipV="1">
            <a:off x="1336212" y="2649393"/>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60" name="Straight Arrow Connector 259"/>
          <p:cNvCxnSpPr/>
          <p:nvPr/>
        </p:nvCxnSpPr>
        <p:spPr>
          <a:xfrm flipV="1">
            <a:off x="2451717" y="2649396"/>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61" name="Straight Connector 260"/>
          <p:cNvCxnSpPr/>
          <p:nvPr/>
        </p:nvCxnSpPr>
        <p:spPr>
          <a:xfrm>
            <a:off x="1884620" y="1898513"/>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62" name="Straight Connector 261"/>
          <p:cNvCxnSpPr/>
          <p:nvPr/>
        </p:nvCxnSpPr>
        <p:spPr>
          <a:xfrm flipH="1">
            <a:off x="1339433" y="2027555"/>
            <a:ext cx="1112327"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63" name="Straight Connector 262"/>
          <p:cNvCxnSpPr/>
          <p:nvPr/>
        </p:nvCxnSpPr>
        <p:spPr>
          <a:xfrm>
            <a:off x="1337789" y="2019039"/>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64" name="Straight Connector 263"/>
          <p:cNvCxnSpPr/>
          <p:nvPr/>
        </p:nvCxnSpPr>
        <p:spPr>
          <a:xfrm>
            <a:off x="2441502" y="2019039"/>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65" name="Straight Connector 264"/>
          <p:cNvCxnSpPr/>
          <p:nvPr/>
        </p:nvCxnSpPr>
        <p:spPr>
          <a:xfrm>
            <a:off x="1876688" y="1293353"/>
            <a:ext cx="0" cy="72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66" name="Straight Arrow Connector 265"/>
          <p:cNvCxnSpPr/>
          <p:nvPr/>
        </p:nvCxnSpPr>
        <p:spPr>
          <a:xfrm flipV="1">
            <a:off x="1115616" y="1286242"/>
            <a:ext cx="283500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67" name="Rectangle 266"/>
          <p:cNvSpPr/>
          <p:nvPr/>
        </p:nvSpPr>
        <p:spPr>
          <a:xfrm>
            <a:off x="5796136" y="1518707"/>
            <a:ext cx="1548000" cy="111962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Rail Infrastructure</a:t>
            </a:r>
          </a:p>
        </p:txBody>
      </p:sp>
      <p:sp>
        <p:nvSpPr>
          <p:cNvPr id="268" name="TextBox 267"/>
          <p:cNvSpPr txBox="1"/>
          <p:nvPr/>
        </p:nvSpPr>
        <p:spPr>
          <a:xfrm>
            <a:off x="458549" y="1318736"/>
            <a:ext cx="873091" cy="523220"/>
          </a:xfrm>
          <a:prstGeom prst="rect">
            <a:avLst/>
          </a:prstGeom>
          <a:noFill/>
        </p:spPr>
        <p:txBody>
          <a:bodyPr wrap="square" rtlCol="0">
            <a:spAutoFit/>
          </a:bodyPr>
          <a:lstStyle/>
          <a:p>
            <a:pPr algn="ctr"/>
            <a:r>
              <a:rPr lang="en-GB" sz="1400" dirty="0"/>
              <a:t>Raw materials</a:t>
            </a:r>
          </a:p>
        </p:txBody>
      </p:sp>
      <p:sp>
        <p:nvSpPr>
          <p:cNvPr id="269" name="TextBox 268"/>
          <p:cNvSpPr txBox="1"/>
          <p:nvPr/>
        </p:nvSpPr>
        <p:spPr>
          <a:xfrm>
            <a:off x="691327" y="2420717"/>
            <a:ext cx="1330388" cy="276999"/>
          </a:xfrm>
          <a:prstGeom prst="rect">
            <a:avLst/>
          </a:prstGeom>
          <a:noFill/>
        </p:spPr>
        <p:txBody>
          <a:bodyPr wrap="square" rtlCol="0">
            <a:spAutoFit/>
          </a:bodyPr>
          <a:lstStyle/>
          <a:p>
            <a:pPr algn="ctr"/>
            <a:r>
              <a:rPr lang="en-GB" sz="1200" dirty="0"/>
              <a:t>Rail infrastructure </a:t>
            </a:r>
          </a:p>
        </p:txBody>
      </p:sp>
      <p:sp>
        <p:nvSpPr>
          <p:cNvPr id="270" name="TextBox 269"/>
          <p:cNvSpPr txBox="1"/>
          <p:nvPr/>
        </p:nvSpPr>
        <p:spPr>
          <a:xfrm>
            <a:off x="1832640" y="2432577"/>
            <a:ext cx="1257790" cy="276999"/>
          </a:xfrm>
          <a:prstGeom prst="rect">
            <a:avLst/>
          </a:prstGeom>
          <a:noFill/>
        </p:spPr>
        <p:txBody>
          <a:bodyPr wrap="square" rtlCol="0">
            <a:spAutoFit/>
          </a:bodyPr>
          <a:lstStyle/>
          <a:p>
            <a:pPr algn="ctr"/>
            <a:r>
              <a:rPr lang="en-GB" sz="1200" dirty="0"/>
              <a:t>Rail equipment</a:t>
            </a:r>
          </a:p>
        </p:txBody>
      </p:sp>
      <p:pic>
        <p:nvPicPr>
          <p:cNvPr id="271" name="Picture 27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705434" y="1874997"/>
            <a:ext cx="380753" cy="380753"/>
          </a:xfrm>
          <a:prstGeom prst="rect">
            <a:avLst/>
          </a:prstGeom>
        </p:spPr>
      </p:pic>
      <p:pic>
        <p:nvPicPr>
          <p:cNvPr id="272" name="Picture 271"/>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966233" y="1510178"/>
            <a:ext cx="479215" cy="479215"/>
          </a:xfrm>
          <a:prstGeom prst="rect">
            <a:avLst/>
          </a:prstGeom>
        </p:spPr>
      </p:pic>
      <p:pic>
        <p:nvPicPr>
          <p:cNvPr id="273" name="Picture 27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534553" y="1939718"/>
            <a:ext cx="285919" cy="314173"/>
          </a:xfrm>
          <a:prstGeom prst="rect">
            <a:avLst/>
          </a:prstGeom>
        </p:spPr>
      </p:pic>
      <p:sp>
        <p:nvSpPr>
          <p:cNvPr id="274" name="Rectangle 273"/>
          <p:cNvSpPr/>
          <p:nvPr/>
        </p:nvSpPr>
        <p:spPr>
          <a:xfrm>
            <a:off x="3725838" y="1495289"/>
            <a:ext cx="1350000" cy="55273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75" name="TextBox 274"/>
          <p:cNvSpPr txBox="1"/>
          <p:nvPr/>
        </p:nvSpPr>
        <p:spPr>
          <a:xfrm>
            <a:off x="3687628" y="1821434"/>
            <a:ext cx="1350000" cy="276999"/>
          </a:xfrm>
          <a:prstGeom prst="rect">
            <a:avLst/>
          </a:prstGeom>
          <a:noFill/>
        </p:spPr>
        <p:txBody>
          <a:bodyPr wrap="square" rtlCol="0">
            <a:spAutoFit/>
          </a:bodyPr>
          <a:lstStyle/>
          <a:p>
            <a:pPr algn="ctr"/>
            <a:r>
              <a:rPr lang="en-GB" sz="1200" dirty="0" smtClean="0"/>
              <a:t>Electricity     Diesel</a:t>
            </a:r>
            <a:endParaRPr lang="en-GB" sz="1200" dirty="0"/>
          </a:p>
        </p:txBody>
      </p:sp>
      <p:pic>
        <p:nvPicPr>
          <p:cNvPr id="276" name="Picture 275"/>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873673" y="1518707"/>
            <a:ext cx="379635" cy="379635"/>
          </a:xfrm>
          <a:prstGeom prst="rect">
            <a:avLst/>
          </a:prstGeom>
        </p:spPr>
      </p:pic>
      <p:pic>
        <p:nvPicPr>
          <p:cNvPr id="277" name="Picture 276"/>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4611970" y="1547024"/>
            <a:ext cx="336375" cy="336375"/>
          </a:xfrm>
          <a:prstGeom prst="rect">
            <a:avLst/>
          </a:prstGeom>
        </p:spPr>
      </p:pic>
      <p:sp>
        <p:nvSpPr>
          <p:cNvPr id="278" name="TextBox 277"/>
          <p:cNvSpPr txBox="1"/>
          <p:nvPr/>
        </p:nvSpPr>
        <p:spPr>
          <a:xfrm>
            <a:off x="5724128" y="1889357"/>
            <a:ext cx="1038598" cy="276999"/>
          </a:xfrm>
          <a:prstGeom prst="rect">
            <a:avLst/>
          </a:prstGeom>
          <a:noFill/>
        </p:spPr>
        <p:txBody>
          <a:bodyPr wrap="square" rtlCol="0">
            <a:spAutoFit/>
          </a:bodyPr>
          <a:lstStyle/>
          <a:p>
            <a:pPr algn="ctr"/>
            <a:r>
              <a:rPr lang="en-GB" sz="1200" dirty="0"/>
              <a:t>Construction</a:t>
            </a:r>
          </a:p>
        </p:txBody>
      </p:sp>
      <p:sp>
        <p:nvSpPr>
          <p:cNvPr id="279" name="TextBox 278"/>
          <p:cNvSpPr txBox="1"/>
          <p:nvPr/>
        </p:nvSpPr>
        <p:spPr>
          <a:xfrm>
            <a:off x="6402935" y="2200675"/>
            <a:ext cx="1038598" cy="276999"/>
          </a:xfrm>
          <a:prstGeom prst="rect">
            <a:avLst/>
          </a:prstGeom>
          <a:noFill/>
        </p:spPr>
        <p:txBody>
          <a:bodyPr wrap="square" rtlCol="0">
            <a:spAutoFit/>
          </a:bodyPr>
          <a:lstStyle/>
          <a:p>
            <a:pPr algn="ctr"/>
            <a:r>
              <a:rPr lang="en-GB" sz="1200" dirty="0"/>
              <a:t>Maintenance</a:t>
            </a:r>
          </a:p>
        </p:txBody>
      </p:sp>
      <p:sp>
        <p:nvSpPr>
          <p:cNvPr id="280" name="TextBox 279"/>
          <p:cNvSpPr txBox="1"/>
          <p:nvPr/>
        </p:nvSpPr>
        <p:spPr>
          <a:xfrm>
            <a:off x="7449458" y="1883935"/>
            <a:ext cx="1154990" cy="276999"/>
          </a:xfrm>
          <a:prstGeom prst="rect">
            <a:avLst/>
          </a:prstGeom>
          <a:noFill/>
        </p:spPr>
        <p:txBody>
          <a:bodyPr wrap="square" rtlCol="0">
            <a:spAutoFit/>
          </a:bodyPr>
          <a:lstStyle/>
          <a:p>
            <a:pPr algn="ctr"/>
            <a:r>
              <a:rPr lang="en-GB" sz="1200" dirty="0"/>
              <a:t>Manufacturing</a:t>
            </a:r>
          </a:p>
        </p:txBody>
      </p:sp>
      <p:sp>
        <p:nvSpPr>
          <p:cNvPr id="281" name="TextBox 280"/>
          <p:cNvSpPr txBox="1"/>
          <p:nvPr/>
        </p:nvSpPr>
        <p:spPr>
          <a:xfrm>
            <a:off x="8105402" y="2202379"/>
            <a:ext cx="1038598" cy="276999"/>
          </a:xfrm>
          <a:prstGeom prst="rect">
            <a:avLst/>
          </a:prstGeom>
          <a:noFill/>
        </p:spPr>
        <p:txBody>
          <a:bodyPr wrap="square" rtlCol="0">
            <a:spAutoFit/>
          </a:bodyPr>
          <a:lstStyle/>
          <a:p>
            <a:pPr algn="ctr"/>
            <a:r>
              <a:rPr lang="en-GB" sz="1200" dirty="0"/>
              <a:t>Maintenance</a:t>
            </a:r>
          </a:p>
        </p:txBody>
      </p:sp>
      <p:pic>
        <p:nvPicPr>
          <p:cNvPr id="282" name="Picture 28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815872" y="1560526"/>
            <a:ext cx="380992" cy="380992"/>
          </a:xfrm>
          <a:prstGeom prst="rect">
            <a:avLst/>
          </a:prstGeom>
        </p:spPr>
      </p:pic>
      <p:pic>
        <p:nvPicPr>
          <p:cNvPr id="283" name="Picture 28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521117" y="1573854"/>
            <a:ext cx="324593" cy="324593"/>
          </a:xfrm>
          <a:prstGeom prst="rect">
            <a:avLst/>
          </a:prstGeom>
        </p:spPr>
      </p:pic>
      <p:graphicFrame>
        <p:nvGraphicFramePr>
          <p:cNvPr id="284" name="Diagram 283"/>
          <p:cNvGraphicFramePr/>
          <p:nvPr>
            <p:extLst>
              <p:ext uri="{D42A27DB-BD31-4B8C-83A1-F6EECF244321}">
                <p14:modId xmlns:p14="http://schemas.microsoft.com/office/powerpoint/2010/main" val="2214276877"/>
              </p:ext>
            </p:extLst>
          </p:nvPr>
        </p:nvGraphicFramePr>
        <p:xfrm>
          <a:off x="3491806" y="3000010"/>
          <a:ext cx="1930342" cy="1772406"/>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61" name="Chart 60"/>
          <p:cNvGraphicFramePr>
            <a:graphicFrameLocks/>
          </p:cNvGraphicFramePr>
          <p:nvPr>
            <p:extLst>
              <p:ext uri="{D42A27DB-BD31-4B8C-83A1-F6EECF244321}">
                <p14:modId xmlns:p14="http://schemas.microsoft.com/office/powerpoint/2010/main" val="3381160939"/>
              </p:ext>
            </p:extLst>
          </p:nvPr>
        </p:nvGraphicFramePr>
        <p:xfrm>
          <a:off x="301682" y="3232268"/>
          <a:ext cx="8540637" cy="3494999"/>
        </p:xfrm>
        <a:graphic>
          <a:graphicData uri="http://schemas.openxmlformats.org/drawingml/2006/chart">
            <c:chart xmlns:c="http://schemas.openxmlformats.org/drawingml/2006/chart" xmlns:r="http://schemas.openxmlformats.org/officeDocument/2006/relationships" r:id="rId23"/>
          </a:graphicData>
        </a:graphic>
      </p:graphicFrame>
    </p:spTree>
    <p:extLst>
      <p:ext uri="{BB962C8B-B14F-4D97-AF65-F5344CB8AC3E}">
        <p14:creationId xmlns:p14="http://schemas.microsoft.com/office/powerpoint/2010/main" val="705222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8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7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7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7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5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5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5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5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6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5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6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7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4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41"/>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4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26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61"/>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6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6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3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3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26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68"/>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239"/>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26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242"/>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37"/>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245"/>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246"/>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247"/>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248"/>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249"/>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 grpId="0"/>
      <p:bldP spid="237" grpId="0"/>
      <p:bldP spid="244" grpId="0" animBg="1"/>
      <p:bldP spid="267" grpId="0" animBg="1"/>
      <p:bldP spid="268" grpId="0"/>
      <p:bldP spid="269" grpId="0"/>
      <p:bldP spid="270" grpId="0"/>
      <p:bldP spid="274" grpId="0" animBg="1"/>
      <p:bldP spid="275" grpId="0"/>
      <p:bldP spid="278" grpId="0"/>
      <p:bldP spid="279" grpId="0"/>
      <p:bldP spid="280" grpId="0"/>
      <p:bldP spid="281" grpId="0"/>
      <p:bldGraphic spid="61"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457200" y="5798237"/>
            <a:ext cx="8686800" cy="1059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80539"/>
          <a:stretch/>
        </p:blipFill>
        <p:spPr bwMode="auto">
          <a:xfrm>
            <a:off x="72455" y="-46871"/>
            <a:ext cx="1691233" cy="1288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10344" y="2581821"/>
            <a:ext cx="467544" cy="427617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sp>
        <p:nvSpPr>
          <p:cNvPr id="5" name="Titel 4"/>
          <p:cNvSpPr>
            <a:spLocks noGrp="1"/>
          </p:cNvSpPr>
          <p:nvPr>
            <p:ph type="title"/>
          </p:nvPr>
        </p:nvSpPr>
        <p:spPr>
          <a:xfrm>
            <a:off x="1979712" y="70391"/>
            <a:ext cx="6984776" cy="936105"/>
          </a:xfrm>
        </p:spPr>
        <p:txBody>
          <a:bodyPr>
            <a:noAutofit/>
          </a:bodyPr>
          <a:lstStyle/>
          <a:p>
            <a:r>
              <a:rPr lang="en-GB" sz="3200" b="1" dirty="0" smtClean="0"/>
              <a:t>Rail operation: Energy consumption</a:t>
            </a:r>
            <a:endParaRPr lang="en-GB" sz="2400" i="1" dirty="0"/>
          </a:p>
        </p:txBody>
      </p:sp>
      <p:sp>
        <p:nvSpPr>
          <p:cNvPr id="6" name="Tijdelijke aanduiding voor dianummer 5"/>
          <p:cNvSpPr>
            <a:spLocks noGrp="1"/>
          </p:cNvSpPr>
          <p:nvPr>
            <p:ph type="sldNum" sz="quarter" idx="12"/>
          </p:nvPr>
        </p:nvSpPr>
        <p:spPr>
          <a:xfrm>
            <a:off x="-4356" y="6525344"/>
            <a:ext cx="461556" cy="257295"/>
          </a:xfrm>
        </p:spPr>
        <p:txBody>
          <a:bodyPr/>
          <a:lstStyle/>
          <a:p>
            <a:pPr algn="ctr"/>
            <a:fld id="{3B032377-C103-4EFE-98C1-80A6E5A7472A}" type="slidenum">
              <a:rPr lang="en-GB" smtClean="0"/>
              <a:pPr algn="ctr"/>
              <a:t>5</a:t>
            </a:fld>
            <a:endParaRPr lang="en-GB" dirty="0"/>
          </a:p>
        </p:txBody>
      </p:sp>
      <p:sp>
        <p:nvSpPr>
          <p:cNvPr id="12" name="Rectangle 11"/>
          <p:cNvSpPr/>
          <p:nvPr/>
        </p:nvSpPr>
        <p:spPr>
          <a:xfrm>
            <a:off x="-10344" y="1152128"/>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13" name="Rectangle 12"/>
          <p:cNvSpPr/>
          <p:nvPr/>
        </p:nvSpPr>
        <p:spPr>
          <a:xfrm>
            <a:off x="2469" y="1628477"/>
            <a:ext cx="467544" cy="476672"/>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2</a:t>
            </a:r>
          </a:p>
        </p:txBody>
      </p:sp>
      <p:sp>
        <p:nvSpPr>
          <p:cNvPr id="16" name="Rectangle 15"/>
          <p:cNvSpPr/>
          <p:nvPr/>
        </p:nvSpPr>
        <p:spPr>
          <a:xfrm>
            <a:off x="-10344" y="2105149"/>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3</a:t>
            </a:r>
            <a:endParaRPr lang="en-GB"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89206" y="1556792"/>
            <a:ext cx="2275282" cy="1276625"/>
          </a:xfrm>
          <a:prstGeom prst="rect">
            <a:avLst/>
          </a:prstGeom>
          <a:ln w="3175">
            <a:solidFill>
              <a:schemeClr val="tx1"/>
            </a:solidFill>
          </a:ln>
        </p:spPr>
      </p:pic>
      <p:graphicFrame>
        <p:nvGraphicFramePr>
          <p:cNvPr id="19" name="Chart 18"/>
          <p:cNvGraphicFramePr/>
          <p:nvPr>
            <p:extLst>
              <p:ext uri="{D42A27DB-BD31-4B8C-83A1-F6EECF244321}">
                <p14:modId xmlns:p14="http://schemas.microsoft.com/office/powerpoint/2010/main" val="401831524"/>
              </p:ext>
            </p:extLst>
          </p:nvPr>
        </p:nvGraphicFramePr>
        <p:xfrm>
          <a:off x="527368" y="2989302"/>
          <a:ext cx="8480154" cy="3739877"/>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9"/>
          <p:cNvSpPr txBox="1"/>
          <p:nvPr/>
        </p:nvSpPr>
        <p:spPr>
          <a:xfrm>
            <a:off x="527368" y="1152128"/>
            <a:ext cx="8509128" cy="1323439"/>
          </a:xfrm>
          <a:prstGeom prst="rect">
            <a:avLst/>
          </a:prstGeom>
          <a:noFill/>
        </p:spPr>
        <p:txBody>
          <a:bodyPr wrap="square" rtlCol="0">
            <a:spAutoFit/>
          </a:bodyPr>
          <a:lstStyle/>
          <a:p>
            <a:r>
              <a:rPr lang="en-US" sz="2000" dirty="0">
                <a:solidFill>
                  <a:schemeClr val="accent1"/>
                </a:solidFill>
              </a:rPr>
              <a:t>To move 1 tkm of freight on rail in Belgium in 2012, both consumptions were needed</a:t>
            </a:r>
            <a:r>
              <a:rPr lang="en-US" sz="2000" dirty="0" smtClean="0">
                <a:solidFill>
                  <a:schemeClr val="accent1"/>
                </a:solidFill>
              </a:rPr>
              <a:t>:</a:t>
            </a:r>
            <a:endParaRPr lang="en-GB" sz="2000" dirty="0" smtClean="0">
              <a:solidFill>
                <a:schemeClr val="accent1"/>
              </a:solidFill>
            </a:endParaRPr>
          </a:p>
          <a:p>
            <a:pPr marL="742950" lvl="1" indent="-285750">
              <a:buFont typeface="Wingdings" panose="05000000000000000000" pitchFamily="2" charset="2"/>
              <a:buChar char="Ø"/>
            </a:pPr>
            <a:r>
              <a:rPr lang="en-GB" sz="2000" dirty="0" smtClean="0">
                <a:solidFill>
                  <a:schemeClr val="accent1"/>
                </a:solidFill>
              </a:rPr>
              <a:t>368 </a:t>
            </a:r>
            <a:r>
              <a:rPr lang="en-GB" sz="2000" dirty="0">
                <a:solidFill>
                  <a:schemeClr val="accent1"/>
                </a:solidFill>
              </a:rPr>
              <a:t>kJ of electricity</a:t>
            </a:r>
          </a:p>
          <a:p>
            <a:pPr marL="742950" lvl="1" indent="-285750">
              <a:buFont typeface="Wingdings" panose="05000000000000000000" pitchFamily="2" charset="2"/>
              <a:buChar char="Ø"/>
            </a:pPr>
            <a:r>
              <a:rPr lang="en-US" sz="2000" dirty="0">
                <a:solidFill>
                  <a:schemeClr val="accent1"/>
                </a:solidFill>
              </a:rPr>
              <a:t>89 kJ of diesel  (including 29 kJ of </a:t>
            </a:r>
            <a:r>
              <a:rPr lang="en-US" sz="2000" u="sng" dirty="0">
                <a:solidFill>
                  <a:schemeClr val="accent1"/>
                </a:solidFill>
              </a:rPr>
              <a:t>shunting activity</a:t>
            </a:r>
            <a:r>
              <a:rPr lang="en-US" sz="2000" dirty="0">
                <a:solidFill>
                  <a:schemeClr val="accent1"/>
                </a:solidFill>
              </a:rPr>
              <a:t>)</a:t>
            </a:r>
          </a:p>
        </p:txBody>
      </p:sp>
    </p:spTree>
    <p:extLst>
      <p:ext uri="{BB962C8B-B14F-4D97-AF65-F5344CB8AC3E}">
        <p14:creationId xmlns:p14="http://schemas.microsoft.com/office/powerpoint/2010/main" val="26832050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57200" y="5798237"/>
            <a:ext cx="8686800" cy="1059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80539"/>
          <a:stretch/>
        </p:blipFill>
        <p:spPr bwMode="auto">
          <a:xfrm>
            <a:off x="72455" y="-46871"/>
            <a:ext cx="1691233" cy="1288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10344" y="2581821"/>
            <a:ext cx="467544" cy="427617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sp>
        <p:nvSpPr>
          <p:cNvPr id="5" name="Titel 4"/>
          <p:cNvSpPr>
            <a:spLocks noGrp="1"/>
          </p:cNvSpPr>
          <p:nvPr>
            <p:ph type="title"/>
          </p:nvPr>
        </p:nvSpPr>
        <p:spPr>
          <a:xfrm>
            <a:off x="1979712" y="70391"/>
            <a:ext cx="6984776" cy="936105"/>
          </a:xfrm>
        </p:spPr>
        <p:txBody>
          <a:bodyPr>
            <a:noAutofit/>
          </a:bodyPr>
          <a:lstStyle/>
          <a:p>
            <a:r>
              <a:rPr lang="en-GB" sz="2800" b="1" dirty="0" smtClean="0"/>
              <a:t>LCIA of rail freight transport in Belgium in 2012</a:t>
            </a:r>
            <a:endParaRPr lang="en-GB" sz="2000" i="1" dirty="0"/>
          </a:p>
        </p:txBody>
      </p:sp>
      <p:sp>
        <p:nvSpPr>
          <p:cNvPr id="6" name="Tijdelijke aanduiding voor dianummer 5"/>
          <p:cNvSpPr>
            <a:spLocks noGrp="1"/>
          </p:cNvSpPr>
          <p:nvPr>
            <p:ph type="sldNum" sz="quarter" idx="12"/>
          </p:nvPr>
        </p:nvSpPr>
        <p:spPr>
          <a:xfrm>
            <a:off x="-4356" y="6525344"/>
            <a:ext cx="461556" cy="257295"/>
          </a:xfrm>
        </p:spPr>
        <p:txBody>
          <a:bodyPr/>
          <a:lstStyle/>
          <a:p>
            <a:pPr algn="ctr"/>
            <a:fld id="{3B032377-C103-4EFE-98C1-80A6E5A7472A}" type="slidenum">
              <a:rPr lang="en-GB" smtClean="0"/>
              <a:pPr algn="ctr"/>
              <a:t>6</a:t>
            </a:fld>
            <a:endParaRPr lang="en-GB" dirty="0"/>
          </a:p>
        </p:txBody>
      </p:sp>
      <p:sp>
        <p:nvSpPr>
          <p:cNvPr id="12" name="Rectangle 11"/>
          <p:cNvSpPr/>
          <p:nvPr/>
        </p:nvSpPr>
        <p:spPr>
          <a:xfrm>
            <a:off x="-10344" y="1152128"/>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13" name="Rectangle 12"/>
          <p:cNvSpPr/>
          <p:nvPr/>
        </p:nvSpPr>
        <p:spPr>
          <a:xfrm>
            <a:off x="2469" y="1628477"/>
            <a:ext cx="467544" cy="476672"/>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2</a:t>
            </a:r>
          </a:p>
        </p:txBody>
      </p:sp>
      <p:sp>
        <p:nvSpPr>
          <p:cNvPr id="16" name="Rectangle 15"/>
          <p:cNvSpPr/>
          <p:nvPr/>
        </p:nvSpPr>
        <p:spPr>
          <a:xfrm>
            <a:off x="-10344" y="2105149"/>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3</a:t>
            </a:r>
            <a:endParaRPr lang="en-GB" dirty="0"/>
          </a:p>
        </p:txBody>
      </p:sp>
      <p:graphicFrame>
        <p:nvGraphicFramePr>
          <p:cNvPr id="10" name="Chart 9"/>
          <p:cNvGraphicFramePr>
            <a:graphicFrameLocks/>
          </p:cNvGraphicFramePr>
          <p:nvPr>
            <p:extLst>
              <p:ext uri="{D42A27DB-BD31-4B8C-83A1-F6EECF244321}">
                <p14:modId xmlns:p14="http://schemas.microsoft.com/office/powerpoint/2010/main" val="1540423550"/>
              </p:ext>
            </p:extLst>
          </p:nvPr>
        </p:nvGraphicFramePr>
        <p:xfrm>
          <a:off x="482827" y="1052735"/>
          <a:ext cx="8481662" cy="5328593"/>
        </p:xfrm>
        <a:graphic>
          <a:graphicData uri="http://schemas.openxmlformats.org/drawingml/2006/chart">
            <c:chart xmlns:c="http://schemas.openxmlformats.org/drawingml/2006/chart" xmlns:r="http://schemas.openxmlformats.org/officeDocument/2006/relationships" r:id="rId4"/>
          </a:graphicData>
        </a:graphic>
      </p:graphicFrame>
      <p:sp>
        <p:nvSpPr>
          <p:cNvPr id="19" name="Up Arrow Callout 18"/>
          <p:cNvSpPr/>
          <p:nvPr/>
        </p:nvSpPr>
        <p:spPr>
          <a:xfrm>
            <a:off x="1737179" y="6292361"/>
            <a:ext cx="2124000" cy="465966"/>
          </a:xfrm>
          <a:prstGeom prst="upArrowCallou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Max. in 10 indicators</a:t>
            </a:r>
            <a:endParaRPr lang="en-GB" dirty="0"/>
          </a:p>
        </p:txBody>
      </p:sp>
      <p:sp>
        <p:nvSpPr>
          <p:cNvPr id="20" name="Up Arrow Callout 19"/>
          <p:cNvSpPr/>
          <p:nvPr/>
        </p:nvSpPr>
        <p:spPr>
          <a:xfrm>
            <a:off x="4864815" y="6271681"/>
            <a:ext cx="2124000" cy="465966"/>
          </a:xfrm>
          <a:prstGeom prst="upArrowCallou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Max. in 4 indicators</a:t>
            </a:r>
            <a:endParaRPr lang="en-GB" dirty="0"/>
          </a:p>
        </p:txBody>
      </p:sp>
      <p:sp>
        <p:nvSpPr>
          <p:cNvPr id="21" name="Rectangle 20"/>
          <p:cNvSpPr/>
          <p:nvPr/>
        </p:nvSpPr>
        <p:spPr>
          <a:xfrm>
            <a:off x="1694798" y="1128322"/>
            <a:ext cx="1040069" cy="2315430"/>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6659075" y="1207048"/>
            <a:ext cx="2144056" cy="2316200"/>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rot="2854390">
            <a:off x="7309077" y="3063905"/>
            <a:ext cx="364230" cy="305265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rot="2854390">
            <a:off x="1468323" y="3099697"/>
            <a:ext cx="310709" cy="2793233"/>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rot="2854390">
            <a:off x="1315834" y="3374285"/>
            <a:ext cx="343321" cy="1297589"/>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rot="2854390">
            <a:off x="6589757" y="3223932"/>
            <a:ext cx="361204" cy="1955460"/>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1106569" y="1160331"/>
            <a:ext cx="558774" cy="2251411"/>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p:cNvSpPr/>
          <p:nvPr/>
        </p:nvSpPr>
        <p:spPr>
          <a:xfrm>
            <a:off x="2759385" y="1208629"/>
            <a:ext cx="3831280" cy="223941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p:cNvSpPr/>
          <p:nvPr/>
        </p:nvSpPr>
        <p:spPr>
          <a:xfrm rot="2854390">
            <a:off x="7623561" y="3462411"/>
            <a:ext cx="361204" cy="730436"/>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rot="2854390">
            <a:off x="6061082" y="3338451"/>
            <a:ext cx="361204" cy="1955460"/>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353016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5" grpId="0" animBg="1"/>
      <p:bldP spid="26" grpId="0" animBg="1"/>
      <p:bldP spid="27" grpId="0" animBg="1"/>
      <p:bldP spid="28" grpId="0" animBg="1"/>
      <p:bldP spid="29" grpId="0" animBg="1"/>
      <p:bldP spid="31" grpId="0" animBg="1"/>
      <p:bldP spid="32"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Rectangle 344"/>
          <p:cNvSpPr/>
          <p:nvPr/>
        </p:nvSpPr>
        <p:spPr>
          <a:xfrm>
            <a:off x="0" y="5798237"/>
            <a:ext cx="9144000" cy="1059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80539"/>
          <a:stretch/>
        </p:blipFill>
        <p:spPr bwMode="auto">
          <a:xfrm>
            <a:off x="72455" y="-46871"/>
            <a:ext cx="1691233" cy="1288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el 4"/>
          <p:cNvSpPr>
            <a:spLocks noGrp="1"/>
          </p:cNvSpPr>
          <p:nvPr>
            <p:ph type="title"/>
          </p:nvPr>
        </p:nvSpPr>
        <p:spPr>
          <a:xfrm>
            <a:off x="1979712" y="-19256"/>
            <a:ext cx="6984776" cy="936105"/>
          </a:xfrm>
        </p:spPr>
        <p:txBody>
          <a:bodyPr>
            <a:normAutofit fontScale="90000"/>
          </a:bodyPr>
          <a:lstStyle/>
          <a:p>
            <a:r>
              <a:rPr lang="en-GB" sz="4400" b="1" dirty="0" smtClean="0"/>
              <a:t>LCA of inland freight transport</a:t>
            </a:r>
            <a:endParaRPr lang="en-GB" sz="3200" i="1" dirty="0"/>
          </a:p>
        </p:txBody>
      </p:sp>
      <p:sp>
        <p:nvSpPr>
          <p:cNvPr id="6" name="Tijdelijke aanduiding voor dianummer 5"/>
          <p:cNvSpPr>
            <a:spLocks noGrp="1"/>
          </p:cNvSpPr>
          <p:nvPr>
            <p:ph type="sldNum" sz="quarter" idx="12"/>
          </p:nvPr>
        </p:nvSpPr>
        <p:spPr>
          <a:xfrm>
            <a:off x="-4356" y="6525344"/>
            <a:ext cx="461556" cy="257295"/>
          </a:xfrm>
        </p:spPr>
        <p:txBody>
          <a:bodyPr/>
          <a:lstStyle/>
          <a:p>
            <a:pPr algn="ctr"/>
            <a:fld id="{3B032377-C103-4EFE-98C1-80A6E5A7472A}" type="slidenum">
              <a:rPr lang="en-GB" smtClean="0"/>
              <a:pPr algn="ctr"/>
              <a:t>7</a:t>
            </a:fld>
            <a:endParaRPr lang="en-GB" dirty="0"/>
          </a:p>
        </p:txBody>
      </p:sp>
      <p:pic>
        <p:nvPicPr>
          <p:cNvPr id="230" name="Picture 229"/>
          <p:cNvPicPr>
            <a:picLocks noChangeAspect="1"/>
          </p:cNvPicPr>
          <p:nvPr/>
        </p:nvPicPr>
        <p:blipFill rotWithShape="1">
          <a:blip r:embed="rId4" cstate="print">
            <a:extLst>
              <a:ext uri="{28A0092B-C50C-407E-A947-70E740481C1C}">
                <a14:useLocalDpi xmlns:a14="http://schemas.microsoft.com/office/drawing/2010/main" val="0"/>
              </a:ext>
            </a:extLst>
          </a:blip>
          <a:srcRect l="3651" t="50159" r="29048" b="37354"/>
          <a:stretch/>
        </p:blipFill>
        <p:spPr>
          <a:xfrm>
            <a:off x="3463372" y="2429919"/>
            <a:ext cx="1863876" cy="345813"/>
          </a:xfrm>
          <a:prstGeom prst="rect">
            <a:avLst/>
          </a:prstGeom>
        </p:spPr>
      </p:pic>
      <p:sp>
        <p:nvSpPr>
          <p:cNvPr id="231" name="Rectangle 230"/>
          <p:cNvSpPr/>
          <p:nvPr/>
        </p:nvSpPr>
        <p:spPr>
          <a:xfrm>
            <a:off x="3368471" y="2326251"/>
            <a:ext cx="2053677" cy="648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Rail transport operation</a:t>
            </a:r>
          </a:p>
        </p:txBody>
      </p:sp>
      <p:pic>
        <p:nvPicPr>
          <p:cNvPr id="232" name="Picture 2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81559" y="3781497"/>
            <a:ext cx="531190" cy="531190"/>
          </a:xfrm>
          <a:prstGeom prst="rect">
            <a:avLst/>
          </a:prstGeom>
        </p:spPr>
      </p:pic>
      <p:pic>
        <p:nvPicPr>
          <p:cNvPr id="233" name="Picture 232"/>
          <p:cNvPicPr>
            <a:picLocks noChangeAspect="1"/>
          </p:cNvPicPr>
          <p:nvPr/>
        </p:nvPicPr>
        <p:blipFill rotWithShape="1">
          <a:blip r:embed="rId6">
            <a:extLst>
              <a:ext uri="{28A0092B-C50C-407E-A947-70E740481C1C}">
                <a14:useLocalDpi xmlns:a14="http://schemas.microsoft.com/office/drawing/2010/main" val="0"/>
              </a:ext>
            </a:extLst>
          </a:blip>
          <a:srcRect t="24028" b="23221"/>
          <a:stretch/>
        </p:blipFill>
        <p:spPr>
          <a:xfrm>
            <a:off x="2319790" y="3925781"/>
            <a:ext cx="733463" cy="386906"/>
          </a:xfrm>
          <a:prstGeom prst="rect">
            <a:avLst/>
          </a:prstGeom>
        </p:spPr>
      </p:pic>
      <p:sp>
        <p:nvSpPr>
          <p:cNvPr id="234" name="Rectangle 233"/>
          <p:cNvSpPr/>
          <p:nvPr/>
        </p:nvSpPr>
        <p:spPr>
          <a:xfrm>
            <a:off x="5422149" y="3750564"/>
            <a:ext cx="1656000" cy="999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Inland Waterways transport operation</a:t>
            </a:r>
          </a:p>
        </p:txBody>
      </p:sp>
      <p:sp>
        <p:nvSpPr>
          <p:cNvPr id="235" name="Rectangle 234"/>
          <p:cNvSpPr/>
          <p:nvPr/>
        </p:nvSpPr>
        <p:spPr>
          <a:xfrm>
            <a:off x="1835880" y="3750564"/>
            <a:ext cx="1656000" cy="999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Road transport operation</a:t>
            </a:r>
          </a:p>
        </p:txBody>
      </p:sp>
      <p:sp>
        <p:nvSpPr>
          <p:cNvPr id="236" name="TextBox 235"/>
          <p:cNvSpPr txBox="1"/>
          <p:nvPr/>
        </p:nvSpPr>
        <p:spPr>
          <a:xfrm>
            <a:off x="1425509" y="1654194"/>
            <a:ext cx="942215" cy="307777"/>
          </a:xfrm>
          <a:prstGeom prst="rect">
            <a:avLst/>
          </a:prstGeom>
          <a:noFill/>
        </p:spPr>
        <p:txBody>
          <a:bodyPr wrap="square" rtlCol="0">
            <a:spAutoFit/>
          </a:bodyPr>
          <a:lstStyle/>
          <a:p>
            <a:pPr algn="ctr"/>
            <a:r>
              <a:rPr lang="en-GB" sz="1400" dirty="0"/>
              <a:t>End-of-life</a:t>
            </a:r>
          </a:p>
        </p:txBody>
      </p:sp>
      <p:sp>
        <p:nvSpPr>
          <p:cNvPr id="237" name="TextBox 236"/>
          <p:cNvSpPr txBox="1"/>
          <p:nvPr/>
        </p:nvSpPr>
        <p:spPr>
          <a:xfrm>
            <a:off x="3851920" y="1232823"/>
            <a:ext cx="1017168" cy="307777"/>
          </a:xfrm>
          <a:prstGeom prst="rect">
            <a:avLst/>
          </a:prstGeom>
          <a:noFill/>
        </p:spPr>
        <p:txBody>
          <a:bodyPr wrap="square" rtlCol="0">
            <a:spAutoFit/>
          </a:bodyPr>
          <a:lstStyle/>
          <a:p>
            <a:pPr algn="ctr"/>
            <a:r>
              <a:rPr lang="en-GB" sz="1400" dirty="0"/>
              <a:t>Production</a:t>
            </a:r>
          </a:p>
        </p:txBody>
      </p:sp>
      <p:pic>
        <p:nvPicPr>
          <p:cNvPr id="238" name="Picture 23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04130" y="1416389"/>
            <a:ext cx="336434" cy="336434"/>
          </a:xfrm>
          <a:prstGeom prst="rect">
            <a:avLst/>
          </a:prstGeom>
        </p:spPr>
      </p:pic>
      <p:pic>
        <p:nvPicPr>
          <p:cNvPr id="239" name="Picture 23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9451" y="1109580"/>
            <a:ext cx="262139" cy="262139"/>
          </a:xfrm>
          <a:prstGeom prst="rect">
            <a:avLst/>
          </a:prstGeom>
        </p:spPr>
      </p:pic>
      <p:pic>
        <p:nvPicPr>
          <p:cNvPr id="240" name="Picture 23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413016" y="2228839"/>
            <a:ext cx="290983" cy="290983"/>
          </a:xfrm>
          <a:prstGeom prst="rect">
            <a:avLst/>
          </a:prstGeom>
        </p:spPr>
      </p:pic>
      <p:pic>
        <p:nvPicPr>
          <p:cNvPr id="241" name="Picture 24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98453" y="2226883"/>
            <a:ext cx="247908" cy="247908"/>
          </a:xfrm>
          <a:prstGeom prst="rect">
            <a:avLst/>
          </a:prstGeom>
        </p:spPr>
      </p:pic>
      <p:pic>
        <p:nvPicPr>
          <p:cNvPr id="242" name="Picture 24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142697" y="908720"/>
            <a:ext cx="380576" cy="380576"/>
          </a:xfrm>
          <a:prstGeom prst="rect">
            <a:avLst/>
          </a:prstGeom>
        </p:spPr>
      </p:pic>
      <p:pic>
        <p:nvPicPr>
          <p:cNvPr id="243" name="Picture 242"/>
          <p:cNvPicPr>
            <a:picLocks noChangeAspect="1"/>
          </p:cNvPicPr>
          <p:nvPr/>
        </p:nvPicPr>
        <p:blipFill>
          <a:blip r:embed="rId12"/>
          <a:stretch>
            <a:fillRect/>
          </a:stretch>
        </p:blipFill>
        <p:spPr>
          <a:xfrm>
            <a:off x="1111101" y="2190818"/>
            <a:ext cx="359089" cy="283973"/>
          </a:xfrm>
          <a:prstGeom prst="rect">
            <a:avLst/>
          </a:prstGeom>
        </p:spPr>
      </p:pic>
      <p:sp>
        <p:nvSpPr>
          <p:cNvPr id="244" name="Rectangle 243"/>
          <p:cNvSpPr/>
          <p:nvPr/>
        </p:nvSpPr>
        <p:spPr>
          <a:xfrm>
            <a:off x="7500081" y="1518707"/>
            <a:ext cx="1548000" cy="111962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Rail equipment</a:t>
            </a:r>
          </a:p>
        </p:txBody>
      </p:sp>
      <p:cxnSp>
        <p:nvCxnSpPr>
          <p:cNvPr id="245" name="Straight Connector 244"/>
          <p:cNvCxnSpPr/>
          <p:nvPr/>
        </p:nvCxnSpPr>
        <p:spPr>
          <a:xfrm>
            <a:off x="4832494" y="1284342"/>
            <a:ext cx="267875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46" name="Straight Connector 245"/>
          <p:cNvCxnSpPr/>
          <p:nvPr/>
        </p:nvCxnSpPr>
        <p:spPr>
          <a:xfrm>
            <a:off x="7500081" y="1292153"/>
            <a:ext cx="0" cy="108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47" name="Straight Connector 246"/>
          <p:cNvCxnSpPr/>
          <p:nvPr/>
        </p:nvCxnSpPr>
        <p:spPr>
          <a:xfrm flipH="1">
            <a:off x="6864848" y="1400153"/>
            <a:ext cx="1458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48" name="Straight Arrow Connector 247"/>
          <p:cNvCxnSpPr/>
          <p:nvPr/>
        </p:nvCxnSpPr>
        <p:spPr>
          <a:xfrm>
            <a:off x="6876065" y="1389706"/>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49" name="Straight Arrow Connector 248"/>
          <p:cNvCxnSpPr/>
          <p:nvPr/>
        </p:nvCxnSpPr>
        <p:spPr>
          <a:xfrm>
            <a:off x="8314673" y="1390068"/>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0" name="Straight Connector 249"/>
          <p:cNvCxnSpPr/>
          <p:nvPr/>
        </p:nvCxnSpPr>
        <p:spPr>
          <a:xfrm>
            <a:off x="7463510" y="2776611"/>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51" name="Straight Connector 250"/>
          <p:cNvCxnSpPr/>
          <p:nvPr/>
        </p:nvCxnSpPr>
        <p:spPr>
          <a:xfrm flipH="1">
            <a:off x="6764663" y="2781512"/>
            <a:ext cx="1512000" cy="11768"/>
          </a:xfrm>
          <a:prstGeom prst="line">
            <a:avLst/>
          </a:prstGeom>
          <a:ln w="19050"/>
        </p:spPr>
        <p:style>
          <a:lnRef idx="1">
            <a:schemeClr val="dk1"/>
          </a:lnRef>
          <a:fillRef idx="0">
            <a:schemeClr val="dk1"/>
          </a:fillRef>
          <a:effectRef idx="0">
            <a:schemeClr val="dk1"/>
          </a:effectRef>
          <a:fontRef idx="minor">
            <a:schemeClr val="tx1"/>
          </a:fontRef>
        </p:style>
      </p:cxnSp>
      <p:cxnSp>
        <p:nvCxnSpPr>
          <p:cNvPr id="252" name="Straight Connector 251"/>
          <p:cNvCxnSpPr/>
          <p:nvPr/>
        </p:nvCxnSpPr>
        <p:spPr>
          <a:xfrm>
            <a:off x="6775379" y="2653102"/>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53" name="Straight Connector 252"/>
          <p:cNvCxnSpPr/>
          <p:nvPr/>
        </p:nvCxnSpPr>
        <p:spPr>
          <a:xfrm>
            <a:off x="8272706" y="2658540"/>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54" name="Straight Arrow Connector 253"/>
          <p:cNvCxnSpPr/>
          <p:nvPr/>
        </p:nvCxnSpPr>
        <p:spPr>
          <a:xfrm flipH="1">
            <a:off x="5542930" y="2900403"/>
            <a:ext cx="193130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5" name="Straight Arrow Connector 254"/>
          <p:cNvCxnSpPr/>
          <p:nvPr/>
        </p:nvCxnSpPr>
        <p:spPr>
          <a:xfrm>
            <a:off x="4392941" y="2053985"/>
            <a:ext cx="0" cy="270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6" name="Straight Connector 255"/>
          <p:cNvCxnSpPr/>
          <p:nvPr/>
        </p:nvCxnSpPr>
        <p:spPr>
          <a:xfrm>
            <a:off x="1885310" y="2778803"/>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57" name="Straight Connector 256"/>
          <p:cNvCxnSpPr/>
          <p:nvPr/>
        </p:nvCxnSpPr>
        <p:spPr>
          <a:xfrm flipH="1">
            <a:off x="1325834" y="2771799"/>
            <a:ext cx="1134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58" name="Straight Connector 257"/>
          <p:cNvCxnSpPr/>
          <p:nvPr/>
        </p:nvCxnSpPr>
        <p:spPr>
          <a:xfrm flipH="1">
            <a:off x="1876688" y="2902563"/>
            <a:ext cx="140049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59" name="Straight Arrow Connector 258"/>
          <p:cNvCxnSpPr/>
          <p:nvPr/>
        </p:nvCxnSpPr>
        <p:spPr>
          <a:xfrm flipV="1">
            <a:off x="1336212" y="2649393"/>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60" name="Straight Arrow Connector 259"/>
          <p:cNvCxnSpPr/>
          <p:nvPr/>
        </p:nvCxnSpPr>
        <p:spPr>
          <a:xfrm flipV="1">
            <a:off x="2451717" y="2649396"/>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61" name="Straight Connector 260"/>
          <p:cNvCxnSpPr/>
          <p:nvPr/>
        </p:nvCxnSpPr>
        <p:spPr>
          <a:xfrm>
            <a:off x="1884620" y="1898513"/>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62" name="Straight Connector 261"/>
          <p:cNvCxnSpPr/>
          <p:nvPr/>
        </p:nvCxnSpPr>
        <p:spPr>
          <a:xfrm flipH="1">
            <a:off x="1339433" y="2027555"/>
            <a:ext cx="1112327"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63" name="Straight Connector 262"/>
          <p:cNvCxnSpPr/>
          <p:nvPr/>
        </p:nvCxnSpPr>
        <p:spPr>
          <a:xfrm>
            <a:off x="1337789" y="2019039"/>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64" name="Straight Connector 263"/>
          <p:cNvCxnSpPr/>
          <p:nvPr/>
        </p:nvCxnSpPr>
        <p:spPr>
          <a:xfrm>
            <a:off x="2441502" y="2019039"/>
            <a:ext cx="0" cy="13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65" name="Straight Connector 264"/>
          <p:cNvCxnSpPr/>
          <p:nvPr/>
        </p:nvCxnSpPr>
        <p:spPr>
          <a:xfrm>
            <a:off x="1876688" y="1293353"/>
            <a:ext cx="0" cy="72000"/>
          </a:xfrm>
          <a:prstGeom prst="line">
            <a:avLst/>
          </a:prstGeom>
          <a:ln w="19050"/>
        </p:spPr>
        <p:style>
          <a:lnRef idx="1">
            <a:schemeClr val="dk1"/>
          </a:lnRef>
          <a:fillRef idx="0">
            <a:schemeClr val="dk1"/>
          </a:fillRef>
          <a:effectRef idx="0">
            <a:schemeClr val="dk1"/>
          </a:effectRef>
          <a:fontRef idx="minor">
            <a:schemeClr val="tx1"/>
          </a:fontRef>
        </p:style>
      </p:cxnSp>
      <p:cxnSp>
        <p:nvCxnSpPr>
          <p:cNvPr id="266" name="Straight Arrow Connector 265"/>
          <p:cNvCxnSpPr/>
          <p:nvPr/>
        </p:nvCxnSpPr>
        <p:spPr>
          <a:xfrm flipV="1">
            <a:off x="1115616" y="1286242"/>
            <a:ext cx="283500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67" name="Rectangle 266"/>
          <p:cNvSpPr/>
          <p:nvPr/>
        </p:nvSpPr>
        <p:spPr>
          <a:xfrm>
            <a:off x="5796136" y="1518707"/>
            <a:ext cx="1548000" cy="111962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Rail Infrastructure</a:t>
            </a:r>
          </a:p>
        </p:txBody>
      </p:sp>
      <p:sp>
        <p:nvSpPr>
          <p:cNvPr id="268" name="TextBox 267"/>
          <p:cNvSpPr txBox="1"/>
          <p:nvPr/>
        </p:nvSpPr>
        <p:spPr>
          <a:xfrm>
            <a:off x="458549" y="1318736"/>
            <a:ext cx="873091" cy="523220"/>
          </a:xfrm>
          <a:prstGeom prst="rect">
            <a:avLst/>
          </a:prstGeom>
          <a:noFill/>
        </p:spPr>
        <p:txBody>
          <a:bodyPr wrap="square" rtlCol="0">
            <a:spAutoFit/>
          </a:bodyPr>
          <a:lstStyle/>
          <a:p>
            <a:pPr algn="ctr"/>
            <a:r>
              <a:rPr lang="en-GB" sz="1400" dirty="0"/>
              <a:t>Raw materials</a:t>
            </a:r>
          </a:p>
        </p:txBody>
      </p:sp>
      <p:sp>
        <p:nvSpPr>
          <p:cNvPr id="269" name="TextBox 268"/>
          <p:cNvSpPr txBox="1"/>
          <p:nvPr/>
        </p:nvSpPr>
        <p:spPr>
          <a:xfrm>
            <a:off x="691327" y="2420717"/>
            <a:ext cx="1330388" cy="276999"/>
          </a:xfrm>
          <a:prstGeom prst="rect">
            <a:avLst/>
          </a:prstGeom>
          <a:noFill/>
        </p:spPr>
        <p:txBody>
          <a:bodyPr wrap="square" rtlCol="0">
            <a:spAutoFit/>
          </a:bodyPr>
          <a:lstStyle/>
          <a:p>
            <a:pPr algn="ctr"/>
            <a:r>
              <a:rPr lang="en-GB" sz="1200" dirty="0"/>
              <a:t>Rail infrastructure </a:t>
            </a:r>
          </a:p>
        </p:txBody>
      </p:sp>
      <p:sp>
        <p:nvSpPr>
          <p:cNvPr id="270" name="TextBox 269"/>
          <p:cNvSpPr txBox="1"/>
          <p:nvPr/>
        </p:nvSpPr>
        <p:spPr>
          <a:xfrm>
            <a:off x="1832640" y="2432577"/>
            <a:ext cx="1257790" cy="276999"/>
          </a:xfrm>
          <a:prstGeom prst="rect">
            <a:avLst/>
          </a:prstGeom>
          <a:noFill/>
        </p:spPr>
        <p:txBody>
          <a:bodyPr wrap="square" rtlCol="0">
            <a:spAutoFit/>
          </a:bodyPr>
          <a:lstStyle/>
          <a:p>
            <a:pPr algn="ctr"/>
            <a:r>
              <a:rPr lang="en-GB" sz="1200" dirty="0"/>
              <a:t>Rail equipment</a:t>
            </a:r>
          </a:p>
        </p:txBody>
      </p:sp>
      <p:pic>
        <p:nvPicPr>
          <p:cNvPr id="271" name="Picture 27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705434" y="1874997"/>
            <a:ext cx="380753" cy="380753"/>
          </a:xfrm>
          <a:prstGeom prst="rect">
            <a:avLst/>
          </a:prstGeom>
        </p:spPr>
      </p:pic>
      <p:pic>
        <p:nvPicPr>
          <p:cNvPr id="272" name="Picture 271"/>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966233" y="1510178"/>
            <a:ext cx="479215" cy="479215"/>
          </a:xfrm>
          <a:prstGeom prst="rect">
            <a:avLst/>
          </a:prstGeom>
        </p:spPr>
      </p:pic>
      <p:pic>
        <p:nvPicPr>
          <p:cNvPr id="273" name="Picture 27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534553" y="1939718"/>
            <a:ext cx="285919" cy="314173"/>
          </a:xfrm>
          <a:prstGeom prst="rect">
            <a:avLst/>
          </a:prstGeom>
        </p:spPr>
      </p:pic>
      <p:sp>
        <p:nvSpPr>
          <p:cNvPr id="274" name="Rectangle 273"/>
          <p:cNvSpPr/>
          <p:nvPr/>
        </p:nvSpPr>
        <p:spPr>
          <a:xfrm>
            <a:off x="3725838" y="1495289"/>
            <a:ext cx="1350000" cy="55273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75" name="TextBox 274"/>
          <p:cNvSpPr txBox="1"/>
          <p:nvPr/>
        </p:nvSpPr>
        <p:spPr>
          <a:xfrm>
            <a:off x="3687628" y="1821434"/>
            <a:ext cx="1350000" cy="276999"/>
          </a:xfrm>
          <a:prstGeom prst="rect">
            <a:avLst/>
          </a:prstGeom>
          <a:noFill/>
        </p:spPr>
        <p:txBody>
          <a:bodyPr wrap="square" rtlCol="0">
            <a:spAutoFit/>
          </a:bodyPr>
          <a:lstStyle/>
          <a:p>
            <a:pPr algn="ctr"/>
            <a:r>
              <a:rPr lang="en-GB" sz="1200" dirty="0" smtClean="0"/>
              <a:t>Electricity     Diesel</a:t>
            </a:r>
            <a:endParaRPr lang="en-GB" sz="1200" dirty="0"/>
          </a:p>
        </p:txBody>
      </p:sp>
      <p:pic>
        <p:nvPicPr>
          <p:cNvPr id="276" name="Picture 275"/>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873673" y="1518707"/>
            <a:ext cx="379635" cy="379635"/>
          </a:xfrm>
          <a:prstGeom prst="rect">
            <a:avLst/>
          </a:prstGeom>
        </p:spPr>
      </p:pic>
      <p:pic>
        <p:nvPicPr>
          <p:cNvPr id="277" name="Picture 276"/>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4611970" y="1547024"/>
            <a:ext cx="336375" cy="336375"/>
          </a:xfrm>
          <a:prstGeom prst="rect">
            <a:avLst/>
          </a:prstGeom>
        </p:spPr>
      </p:pic>
      <p:sp>
        <p:nvSpPr>
          <p:cNvPr id="278" name="TextBox 277"/>
          <p:cNvSpPr txBox="1"/>
          <p:nvPr/>
        </p:nvSpPr>
        <p:spPr>
          <a:xfrm>
            <a:off x="5724128" y="1889357"/>
            <a:ext cx="1038598" cy="276999"/>
          </a:xfrm>
          <a:prstGeom prst="rect">
            <a:avLst/>
          </a:prstGeom>
          <a:noFill/>
        </p:spPr>
        <p:txBody>
          <a:bodyPr wrap="square" rtlCol="0">
            <a:spAutoFit/>
          </a:bodyPr>
          <a:lstStyle/>
          <a:p>
            <a:pPr algn="ctr"/>
            <a:r>
              <a:rPr lang="en-GB" sz="1200" dirty="0"/>
              <a:t>Construction</a:t>
            </a:r>
          </a:p>
        </p:txBody>
      </p:sp>
      <p:sp>
        <p:nvSpPr>
          <p:cNvPr id="279" name="TextBox 278"/>
          <p:cNvSpPr txBox="1"/>
          <p:nvPr/>
        </p:nvSpPr>
        <p:spPr>
          <a:xfrm>
            <a:off x="6402935" y="2200675"/>
            <a:ext cx="1038598" cy="276999"/>
          </a:xfrm>
          <a:prstGeom prst="rect">
            <a:avLst/>
          </a:prstGeom>
          <a:noFill/>
        </p:spPr>
        <p:txBody>
          <a:bodyPr wrap="square" rtlCol="0">
            <a:spAutoFit/>
          </a:bodyPr>
          <a:lstStyle/>
          <a:p>
            <a:pPr algn="ctr"/>
            <a:r>
              <a:rPr lang="en-GB" sz="1200" dirty="0"/>
              <a:t>Maintenance</a:t>
            </a:r>
          </a:p>
        </p:txBody>
      </p:sp>
      <p:sp>
        <p:nvSpPr>
          <p:cNvPr id="280" name="TextBox 279"/>
          <p:cNvSpPr txBox="1"/>
          <p:nvPr/>
        </p:nvSpPr>
        <p:spPr>
          <a:xfrm>
            <a:off x="7449458" y="1883935"/>
            <a:ext cx="1154990" cy="276999"/>
          </a:xfrm>
          <a:prstGeom prst="rect">
            <a:avLst/>
          </a:prstGeom>
          <a:noFill/>
        </p:spPr>
        <p:txBody>
          <a:bodyPr wrap="square" rtlCol="0">
            <a:spAutoFit/>
          </a:bodyPr>
          <a:lstStyle/>
          <a:p>
            <a:pPr algn="ctr"/>
            <a:r>
              <a:rPr lang="en-GB" sz="1200" dirty="0"/>
              <a:t>Manufacturing</a:t>
            </a:r>
          </a:p>
        </p:txBody>
      </p:sp>
      <p:sp>
        <p:nvSpPr>
          <p:cNvPr id="281" name="TextBox 280"/>
          <p:cNvSpPr txBox="1"/>
          <p:nvPr/>
        </p:nvSpPr>
        <p:spPr>
          <a:xfrm>
            <a:off x="8105402" y="2202379"/>
            <a:ext cx="1038598" cy="276999"/>
          </a:xfrm>
          <a:prstGeom prst="rect">
            <a:avLst/>
          </a:prstGeom>
          <a:noFill/>
        </p:spPr>
        <p:txBody>
          <a:bodyPr wrap="square" rtlCol="0">
            <a:spAutoFit/>
          </a:bodyPr>
          <a:lstStyle/>
          <a:p>
            <a:pPr algn="ctr"/>
            <a:r>
              <a:rPr lang="en-GB" sz="1200" dirty="0"/>
              <a:t>Maintenance</a:t>
            </a:r>
          </a:p>
        </p:txBody>
      </p:sp>
      <p:pic>
        <p:nvPicPr>
          <p:cNvPr id="282" name="Picture 28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815872" y="1560526"/>
            <a:ext cx="380992" cy="380992"/>
          </a:xfrm>
          <a:prstGeom prst="rect">
            <a:avLst/>
          </a:prstGeom>
        </p:spPr>
      </p:pic>
      <p:pic>
        <p:nvPicPr>
          <p:cNvPr id="283" name="Picture 28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521117" y="1573854"/>
            <a:ext cx="324593" cy="324593"/>
          </a:xfrm>
          <a:prstGeom prst="rect">
            <a:avLst/>
          </a:prstGeom>
        </p:spPr>
      </p:pic>
      <p:graphicFrame>
        <p:nvGraphicFramePr>
          <p:cNvPr id="284" name="Diagram 283"/>
          <p:cNvGraphicFramePr/>
          <p:nvPr>
            <p:extLst/>
          </p:nvPr>
        </p:nvGraphicFramePr>
        <p:xfrm>
          <a:off x="3491806" y="3000010"/>
          <a:ext cx="1930342" cy="1772406"/>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cxnSp>
        <p:nvCxnSpPr>
          <p:cNvPr id="285" name="Straight Connector 284"/>
          <p:cNvCxnSpPr/>
          <p:nvPr/>
        </p:nvCxnSpPr>
        <p:spPr>
          <a:xfrm>
            <a:off x="6241205" y="3615564"/>
            <a:ext cx="0" cy="135000"/>
          </a:xfrm>
          <a:prstGeom prst="line">
            <a:avLst/>
          </a:prstGeom>
          <a:ln w="19050"/>
        </p:spPr>
        <p:style>
          <a:lnRef idx="1">
            <a:schemeClr val="dk1"/>
          </a:lnRef>
          <a:fillRef idx="0">
            <a:schemeClr val="dk1"/>
          </a:fillRef>
          <a:effectRef idx="0">
            <a:schemeClr val="dk1"/>
          </a:effectRef>
          <a:fontRef idx="minor">
            <a:schemeClr val="tx1"/>
          </a:fontRef>
        </p:style>
      </p:cxnSp>
      <p:sp>
        <p:nvSpPr>
          <p:cNvPr id="286" name="TextBox 285"/>
          <p:cNvSpPr txBox="1"/>
          <p:nvPr/>
        </p:nvSpPr>
        <p:spPr>
          <a:xfrm>
            <a:off x="5790025" y="3381003"/>
            <a:ext cx="942215" cy="307777"/>
          </a:xfrm>
          <a:prstGeom prst="rect">
            <a:avLst/>
          </a:prstGeom>
          <a:noFill/>
        </p:spPr>
        <p:txBody>
          <a:bodyPr wrap="square" rtlCol="0">
            <a:spAutoFit/>
          </a:bodyPr>
          <a:lstStyle/>
          <a:p>
            <a:pPr algn="ctr"/>
            <a:r>
              <a:rPr lang="en-GB" sz="1400" dirty="0"/>
              <a:t>End-of-life</a:t>
            </a:r>
          </a:p>
        </p:txBody>
      </p:sp>
      <p:pic>
        <p:nvPicPr>
          <p:cNvPr id="287" name="Picture 28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68646" y="3117694"/>
            <a:ext cx="336434" cy="336434"/>
          </a:xfrm>
          <a:prstGeom prst="rect">
            <a:avLst/>
          </a:prstGeom>
        </p:spPr>
      </p:pic>
      <p:sp>
        <p:nvSpPr>
          <p:cNvPr id="288" name="TextBox 287"/>
          <p:cNvSpPr txBox="1"/>
          <p:nvPr/>
        </p:nvSpPr>
        <p:spPr>
          <a:xfrm>
            <a:off x="8226387" y="4313647"/>
            <a:ext cx="980419" cy="307777"/>
          </a:xfrm>
          <a:prstGeom prst="rect">
            <a:avLst/>
          </a:prstGeom>
          <a:noFill/>
        </p:spPr>
        <p:txBody>
          <a:bodyPr wrap="square" rtlCol="0">
            <a:spAutoFit/>
          </a:bodyPr>
          <a:lstStyle/>
          <a:p>
            <a:pPr algn="ctr"/>
            <a:r>
              <a:rPr lang="en-GB" sz="1400" dirty="0"/>
              <a:t>Production</a:t>
            </a:r>
          </a:p>
        </p:txBody>
      </p:sp>
      <p:pic>
        <p:nvPicPr>
          <p:cNvPr id="289" name="Picture 28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537361" y="4004566"/>
            <a:ext cx="380576" cy="380576"/>
          </a:xfrm>
          <a:prstGeom prst="rect">
            <a:avLst/>
          </a:prstGeom>
        </p:spPr>
      </p:pic>
      <p:sp>
        <p:nvSpPr>
          <p:cNvPr id="290" name="Rectangle 289"/>
          <p:cNvSpPr/>
          <p:nvPr/>
        </p:nvSpPr>
        <p:spPr>
          <a:xfrm>
            <a:off x="7378016" y="3967508"/>
            <a:ext cx="548505" cy="55273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91" name="TextBox 290"/>
          <p:cNvSpPr txBox="1"/>
          <p:nvPr/>
        </p:nvSpPr>
        <p:spPr>
          <a:xfrm>
            <a:off x="7324445" y="4295147"/>
            <a:ext cx="649880" cy="276999"/>
          </a:xfrm>
          <a:prstGeom prst="rect">
            <a:avLst/>
          </a:prstGeom>
          <a:noFill/>
        </p:spPr>
        <p:txBody>
          <a:bodyPr wrap="square" rtlCol="0">
            <a:spAutoFit/>
          </a:bodyPr>
          <a:lstStyle/>
          <a:p>
            <a:pPr algn="ctr"/>
            <a:r>
              <a:rPr lang="en-GB" sz="1200" dirty="0"/>
              <a:t>Gas-oil</a:t>
            </a:r>
          </a:p>
        </p:txBody>
      </p:sp>
      <p:pic>
        <p:nvPicPr>
          <p:cNvPr id="292" name="Picture 29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450262" y="4025129"/>
            <a:ext cx="336375" cy="336375"/>
          </a:xfrm>
          <a:prstGeom prst="rect">
            <a:avLst/>
          </a:prstGeom>
        </p:spPr>
      </p:pic>
      <p:cxnSp>
        <p:nvCxnSpPr>
          <p:cNvPr id="293" name="Straight Arrow Connector 292"/>
          <p:cNvCxnSpPr/>
          <p:nvPr/>
        </p:nvCxnSpPr>
        <p:spPr>
          <a:xfrm rot="5400000">
            <a:off x="7228364" y="4107722"/>
            <a:ext cx="0" cy="270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94" name="Rectangle 293"/>
          <p:cNvSpPr/>
          <p:nvPr/>
        </p:nvSpPr>
        <p:spPr>
          <a:xfrm>
            <a:off x="6863249" y="5443273"/>
            <a:ext cx="1800000" cy="621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smtClean="0">
                <a:solidFill>
                  <a:schemeClr val="accent1"/>
                </a:solidFill>
              </a:rPr>
              <a:t>Barge</a:t>
            </a:r>
            <a:endParaRPr lang="en-GB" sz="1400" b="1" dirty="0">
              <a:solidFill>
                <a:schemeClr val="accent1"/>
              </a:solidFill>
            </a:endParaRPr>
          </a:p>
        </p:txBody>
      </p:sp>
      <p:sp>
        <p:nvSpPr>
          <p:cNvPr id="295" name="Rectangle 294"/>
          <p:cNvSpPr/>
          <p:nvPr/>
        </p:nvSpPr>
        <p:spPr>
          <a:xfrm>
            <a:off x="6873305" y="4806309"/>
            <a:ext cx="1800000" cy="567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IW Infrastructure</a:t>
            </a:r>
          </a:p>
        </p:txBody>
      </p:sp>
      <p:sp>
        <p:nvSpPr>
          <p:cNvPr id="296" name="TextBox 295"/>
          <p:cNvSpPr txBox="1"/>
          <p:nvPr/>
        </p:nvSpPr>
        <p:spPr>
          <a:xfrm>
            <a:off x="7020272" y="4999271"/>
            <a:ext cx="542825" cy="276999"/>
          </a:xfrm>
          <a:prstGeom prst="rect">
            <a:avLst/>
          </a:prstGeom>
          <a:noFill/>
        </p:spPr>
        <p:txBody>
          <a:bodyPr wrap="square" rtlCol="0">
            <a:spAutoFit/>
          </a:bodyPr>
          <a:lstStyle/>
          <a:p>
            <a:pPr algn="ctr"/>
            <a:r>
              <a:rPr lang="en-GB" sz="1200" dirty="0"/>
              <a:t>Canal</a:t>
            </a:r>
          </a:p>
        </p:txBody>
      </p:sp>
      <p:sp>
        <p:nvSpPr>
          <p:cNvPr id="297" name="TextBox 296"/>
          <p:cNvSpPr txBox="1"/>
          <p:nvPr/>
        </p:nvSpPr>
        <p:spPr>
          <a:xfrm>
            <a:off x="7657031" y="5002461"/>
            <a:ext cx="1011217" cy="276999"/>
          </a:xfrm>
          <a:prstGeom prst="rect">
            <a:avLst/>
          </a:prstGeom>
          <a:noFill/>
        </p:spPr>
        <p:txBody>
          <a:bodyPr wrap="square" rtlCol="0">
            <a:spAutoFit/>
          </a:bodyPr>
          <a:lstStyle/>
          <a:p>
            <a:pPr algn="ctr"/>
            <a:r>
              <a:rPr lang="en-GB" sz="1200" dirty="0"/>
              <a:t>Port facilities</a:t>
            </a:r>
          </a:p>
        </p:txBody>
      </p:sp>
      <p:sp>
        <p:nvSpPr>
          <p:cNvPr id="298" name="TextBox 297"/>
          <p:cNvSpPr txBox="1"/>
          <p:nvPr/>
        </p:nvSpPr>
        <p:spPr>
          <a:xfrm>
            <a:off x="6775379" y="5653233"/>
            <a:ext cx="1109955" cy="276999"/>
          </a:xfrm>
          <a:prstGeom prst="rect">
            <a:avLst/>
          </a:prstGeom>
          <a:noFill/>
        </p:spPr>
        <p:txBody>
          <a:bodyPr wrap="square" rtlCol="0">
            <a:spAutoFit/>
          </a:bodyPr>
          <a:lstStyle/>
          <a:p>
            <a:pPr algn="ctr"/>
            <a:r>
              <a:rPr lang="en-GB" sz="1200" dirty="0"/>
              <a:t>Manufacturing</a:t>
            </a:r>
          </a:p>
        </p:txBody>
      </p:sp>
      <p:sp>
        <p:nvSpPr>
          <p:cNvPr id="299" name="TextBox 298"/>
          <p:cNvSpPr txBox="1"/>
          <p:nvPr/>
        </p:nvSpPr>
        <p:spPr>
          <a:xfrm>
            <a:off x="7740248" y="5655767"/>
            <a:ext cx="1008216" cy="276999"/>
          </a:xfrm>
          <a:prstGeom prst="rect">
            <a:avLst/>
          </a:prstGeom>
          <a:noFill/>
        </p:spPr>
        <p:txBody>
          <a:bodyPr wrap="square" rtlCol="0">
            <a:spAutoFit/>
          </a:bodyPr>
          <a:lstStyle/>
          <a:p>
            <a:pPr algn="ctr"/>
            <a:r>
              <a:rPr lang="en-GB" sz="1200" dirty="0"/>
              <a:t>Maintenance</a:t>
            </a:r>
          </a:p>
        </p:txBody>
      </p:sp>
      <p:pic>
        <p:nvPicPr>
          <p:cNvPr id="300" name="Picture 299"/>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7150684" y="5421716"/>
            <a:ext cx="318771" cy="318771"/>
          </a:xfrm>
          <a:prstGeom prst="rect">
            <a:avLst/>
          </a:prstGeom>
        </p:spPr>
      </p:pic>
      <p:pic>
        <p:nvPicPr>
          <p:cNvPr id="301" name="Picture 300"/>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8131811" y="5463827"/>
            <a:ext cx="276660" cy="276660"/>
          </a:xfrm>
          <a:prstGeom prst="rect">
            <a:avLst/>
          </a:prstGeom>
        </p:spPr>
      </p:pic>
      <p:pic>
        <p:nvPicPr>
          <p:cNvPr id="302" name="Picture 301"/>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7998040" y="4814063"/>
            <a:ext cx="262720" cy="262720"/>
          </a:xfrm>
          <a:prstGeom prst="rect">
            <a:avLst/>
          </a:prstGeom>
        </p:spPr>
      </p:pic>
      <p:pic>
        <p:nvPicPr>
          <p:cNvPr id="303" name="Picture 302"/>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7157739" y="4814063"/>
            <a:ext cx="276746" cy="276746"/>
          </a:xfrm>
          <a:prstGeom prst="rect">
            <a:avLst/>
          </a:prstGeom>
        </p:spPr>
      </p:pic>
      <p:cxnSp>
        <p:nvCxnSpPr>
          <p:cNvPr id="304" name="Straight Arrow Connector 303"/>
          <p:cNvCxnSpPr/>
          <p:nvPr/>
        </p:nvCxnSpPr>
        <p:spPr>
          <a:xfrm rot="16200000" flipV="1">
            <a:off x="8747577" y="5034993"/>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05" name="Straight Arrow Connector 304"/>
          <p:cNvCxnSpPr/>
          <p:nvPr/>
        </p:nvCxnSpPr>
        <p:spPr>
          <a:xfrm rot="16200000" flipV="1">
            <a:off x="8747577" y="5690059"/>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06" name="Straight Connector 305"/>
          <p:cNvCxnSpPr/>
          <p:nvPr/>
        </p:nvCxnSpPr>
        <p:spPr>
          <a:xfrm>
            <a:off x="8804360" y="5095347"/>
            <a:ext cx="0" cy="67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307" name="Straight Connector 306"/>
          <p:cNvCxnSpPr/>
          <p:nvPr/>
        </p:nvCxnSpPr>
        <p:spPr>
          <a:xfrm>
            <a:off x="8810246" y="5421716"/>
            <a:ext cx="135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08" name="Straight Connector 307"/>
          <p:cNvCxnSpPr/>
          <p:nvPr/>
        </p:nvCxnSpPr>
        <p:spPr>
          <a:xfrm>
            <a:off x="8937059" y="4581634"/>
            <a:ext cx="0" cy="837000"/>
          </a:xfrm>
          <a:prstGeom prst="line">
            <a:avLst/>
          </a:prstGeom>
          <a:ln w="19050"/>
        </p:spPr>
        <p:style>
          <a:lnRef idx="1">
            <a:schemeClr val="dk1"/>
          </a:lnRef>
          <a:fillRef idx="0">
            <a:schemeClr val="dk1"/>
          </a:fillRef>
          <a:effectRef idx="0">
            <a:schemeClr val="dk1"/>
          </a:effectRef>
          <a:fontRef idx="minor">
            <a:schemeClr val="tx1"/>
          </a:fontRef>
        </p:style>
      </p:cxnSp>
      <p:cxnSp>
        <p:nvCxnSpPr>
          <p:cNvPr id="309" name="Straight Connector 308"/>
          <p:cNvCxnSpPr/>
          <p:nvPr/>
        </p:nvCxnSpPr>
        <p:spPr>
          <a:xfrm>
            <a:off x="6660480" y="3316852"/>
            <a:ext cx="2268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10" name="Straight Arrow Connector 309"/>
          <p:cNvCxnSpPr/>
          <p:nvPr/>
        </p:nvCxnSpPr>
        <p:spPr>
          <a:xfrm>
            <a:off x="8937059" y="3165306"/>
            <a:ext cx="0" cy="837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11" name="Straight Connector 310"/>
          <p:cNvCxnSpPr/>
          <p:nvPr/>
        </p:nvCxnSpPr>
        <p:spPr>
          <a:xfrm>
            <a:off x="6750860" y="5093275"/>
            <a:ext cx="0" cy="67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312" name="Straight Connector 311"/>
          <p:cNvCxnSpPr/>
          <p:nvPr/>
        </p:nvCxnSpPr>
        <p:spPr>
          <a:xfrm>
            <a:off x="6737585" y="5101734"/>
            <a:ext cx="135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13" name="Straight Connector 312"/>
          <p:cNvCxnSpPr/>
          <p:nvPr/>
        </p:nvCxnSpPr>
        <p:spPr>
          <a:xfrm>
            <a:off x="6756848" y="5757559"/>
            <a:ext cx="108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14" name="Straight Connector 313"/>
          <p:cNvCxnSpPr/>
          <p:nvPr/>
        </p:nvCxnSpPr>
        <p:spPr>
          <a:xfrm>
            <a:off x="6233872" y="5418025"/>
            <a:ext cx="504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15" name="Straight Arrow Connector 314"/>
          <p:cNvCxnSpPr/>
          <p:nvPr/>
        </p:nvCxnSpPr>
        <p:spPr>
          <a:xfrm flipV="1">
            <a:off x="6246710" y="4746716"/>
            <a:ext cx="0" cy="67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pic>
        <p:nvPicPr>
          <p:cNvPr id="316" name="Picture 3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799750" y="2878330"/>
            <a:ext cx="262139" cy="262139"/>
          </a:xfrm>
          <a:prstGeom prst="rect">
            <a:avLst/>
          </a:prstGeom>
        </p:spPr>
      </p:pic>
      <p:cxnSp>
        <p:nvCxnSpPr>
          <p:cNvPr id="317" name="Straight Connector 316"/>
          <p:cNvCxnSpPr/>
          <p:nvPr/>
        </p:nvCxnSpPr>
        <p:spPr>
          <a:xfrm>
            <a:off x="2659218" y="3616179"/>
            <a:ext cx="0" cy="135000"/>
          </a:xfrm>
          <a:prstGeom prst="line">
            <a:avLst/>
          </a:prstGeom>
          <a:ln w="19050"/>
        </p:spPr>
        <p:style>
          <a:lnRef idx="1">
            <a:schemeClr val="dk1"/>
          </a:lnRef>
          <a:fillRef idx="0">
            <a:schemeClr val="dk1"/>
          </a:fillRef>
          <a:effectRef idx="0">
            <a:schemeClr val="dk1"/>
          </a:effectRef>
          <a:fontRef idx="minor">
            <a:schemeClr val="tx1"/>
          </a:fontRef>
        </p:style>
      </p:cxnSp>
      <p:sp>
        <p:nvSpPr>
          <p:cNvPr id="318" name="TextBox 317"/>
          <p:cNvSpPr txBox="1"/>
          <p:nvPr/>
        </p:nvSpPr>
        <p:spPr>
          <a:xfrm>
            <a:off x="2208039" y="3381619"/>
            <a:ext cx="942215" cy="307777"/>
          </a:xfrm>
          <a:prstGeom prst="rect">
            <a:avLst/>
          </a:prstGeom>
          <a:noFill/>
        </p:spPr>
        <p:txBody>
          <a:bodyPr wrap="square" rtlCol="0">
            <a:spAutoFit/>
          </a:bodyPr>
          <a:lstStyle/>
          <a:p>
            <a:pPr algn="ctr"/>
            <a:r>
              <a:rPr lang="en-GB" sz="1400" dirty="0"/>
              <a:t>End-of-life</a:t>
            </a:r>
          </a:p>
        </p:txBody>
      </p:sp>
      <p:pic>
        <p:nvPicPr>
          <p:cNvPr id="319" name="Picture 3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86660" y="3118310"/>
            <a:ext cx="336434" cy="336434"/>
          </a:xfrm>
          <a:prstGeom prst="rect">
            <a:avLst/>
          </a:prstGeom>
        </p:spPr>
      </p:pic>
      <p:sp>
        <p:nvSpPr>
          <p:cNvPr id="320" name="TextBox 319"/>
          <p:cNvSpPr txBox="1"/>
          <p:nvPr/>
        </p:nvSpPr>
        <p:spPr>
          <a:xfrm>
            <a:off x="-77427" y="4314263"/>
            <a:ext cx="983542" cy="307777"/>
          </a:xfrm>
          <a:prstGeom prst="rect">
            <a:avLst/>
          </a:prstGeom>
          <a:noFill/>
        </p:spPr>
        <p:txBody>
          <a:bodyPr wrap="square" rtlCol="0">
            <a:spAutoFit/>
          </a:bodyPr>
          <a:lstStyle/>
          <a:p>
            <a:pPr algn="ctr"/>
            <a:r>
              <a:rPr lang="en-GB" sz="1400" dirty="0"/>
              <a:t>Production</a:t>
            </a:r>
          </a:p>
        </p:txBody>
      </p:sp>
      <p:pic>
        <p:nvPicPr>
          <p:cNvPr id="321" name="Picture 32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02711" y="3990160"/>
            <a:ext cx="380576" cy="380576"/>
          </a:xfrm>
          <a:prstGeom prst="rect">
            <a:avLst/>
          </a:prstGeom>
        </p:spPr>
      </p:pic>
      <p:sp>
        <p:nvSpPr>
          <p:cNvPr id="322" name="Rectangle 321"/>
          <p:cNvSpPr/>
          <p:nvPr/>
        </p:nvSpPr>
        <p:spPr>
          <a:xfrm>
            <a:off x="1013032" y="3968124"/>
            <a:ext cx="548505" cy="55273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23" name="TextBox 322"/>
          <p:cNvSpPr txBox="1"/>
          <p:nvPr/>
        </p:nvSpPr>
        <p:spPr>
          <a:xfrm>
            <a:off x="1007167" y="4289470"/>
            <a:ext cx="570788" cy="276999"/>
          </a:xfrm>
          <a:prstGeom prst="rect">
            <a:avLst/>
          </a:prstGeom>
          <a:noFill/>
        </p:spPr>
        <p:txBody>
          <a:bodyPr wrap="square" rtlCol="0">
            <a:spAutoFit/>
          </a:bodyPr>
          <a:lstStyle/>
          <a:p>
            <a:pPr algn="ctr"/>
            <a:r>
              <a:rPr lang="en-GB" sz="1200" dirty="0"/>
              <a:t>Diesel</a:t>
            </a:r>
          </a:p>
        </p:txBody>
      </p:sp>
      <p:pic>
        <p:nvPicPr>
          <p:cNvPr id="324" name="Picture 323"/>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104328" y="4025745"/>
            <a:ext cx="336375" cy="336375"/>
          </a:xfrm>
          <a:prstGeom prst="rect">
            <a:avLst/>
          </a:prstGeom>
        </p:spPr>
      </p:pic>
      <p:cxnSp>
        <p:nvCxnSpPr>
          <p:cNvPr id="325" name="Straight Arrow Connector 324"/>
          <p:cNvCxnSpPr/>
          <p:nvPr/>
        </p:nvCxnSpPr>
        <p:spPr>
          <a:xfrm rot="16200000" flipH="1">
            <a:off x="1706416" y="4108338"/>
            <a:ext cx="0" cy="270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26" name="Straight Connector 325"/>
          <p:cNvCxnSpPr/>
          <p:nvPr/>
        </p:nvCxnSpPr>
        <p:spPr>
          <a:xfrm>
            <a:off x="318290" y="5081134"/>
            <a:ext cx="0" cy="675000"/>
          </a:xfrm>
          <a:prstGeom prst="line">
            <a:avLst/>
          </a:prstGeom>
          <a:ln w="19050"/>
        </p:spPr>
        <p:style>
          <a:lnRef idx="1">
            <a:schemeClr val="dk1"/>
          </a:lnRef>
          <a:fillRef idx="0">
            <a:schemeClr val="dk1"/>
          </a:fillRef>
          <a:effectRef idx="0">
            <a:schemeClr val="dk1"/>
          </a:effectRef>
          <a:fontRef idx="minor">
            <a:schemeClr val="tx1"/>
          </a:fontRef>
        </p:style>
      </p:cxnSp>
      <p:cxnSp>
        <p:nvCxnSpPr>
          <p:cNvPr id="327" name="Straight Connector 326"/>
          <p:cNvCxnSpPr/>
          <p:nvPr/>
        </p:nvCxnSpPr>
        <p:spPr>
          <a:xfrm>
            <a:off x="174701" y="5418634"/>
            <a:ext cx="135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28" name="Straight Connector 327"/>
          <p:cNvCxnSpPr/>
          <p:nvPr/>
        </p:nvCxnSpPr>
        <p:spPr>
          <a:xfrm>
            <a:off x="156588" y="3317468"/>
            <a:ext cx="2124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29" name="Straight Arrow Connector 328"/>
          <p:cNvCxnSpPr/>
          <p:nvPr/>
        </p:nvCxnSpPr>
        <p:spPr>
          <a:xfrm>
            <a:off x="156588" y="3179814"/>
            <a:ext cx="0" cy="837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30" name="Rectangle 329"/>
          <p:cNvSpPr/>
          <p:nvPr/>
        </p:nvSpPr>
        <p:spPr>
          <a:xfrm>
            <a:off x="442252" y="4822546"/>
            <a:ext cx="594000" cy="540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Road</a:t>
            </a:r>
          </a:p>
        </p:txBody>
      </p:sp>
      <p:pic>
        <p:nvPicPr>
          <p:cNvPr id="331" name="Picture 330"/>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552574" y="4822275"/>
            <a:ext cx="390617" cy="390617"/>
          </a:xfrm>
          <a:prstGeom prst="rect">
            <a:avLst/>
          </a:prstGeom>
        </p:spPr>
      </p:pic>
      <p:pic>
        <p:nvPicPr>
          <p:cNvPr id="332" name="Picture 331"/>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26587" y="5441165"/>
            <a:ext cx="296395" cy="296395"/>
          </a:xfrm>
          <a:prstGeom prst="rect">
            <a:avLst/>
          </a:prstGeom>
        </p:spPr>
      </p:pic>
      <p:pic>
        <p:nvPicPr>
          <p:cNvPr id="333" name="Picture 33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727014" y="5469196"/>
            <a:ext cx="242000" cy="265914"/>
          </a:xfrm>
          <a:prstGeom prst="rect">
            <a:avLst/>
          </a:prstGeom>
        </p:spPr>
      </p:pic>
      <p:cxnSp>
        <p:nvCxnSpPr>
          <p:cNvPr id="334" name="Straight Arrow Connector 333"/>
          <p:cNvCxnSpPr/>
          <p:nvPr/>
        </p:nvCxnSpPr>
        <p:spPr>
          <a:xfrm rot="5400000" flipH="1" flipV="1">
            <a:off x="377201" y="5690059"/>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35" name="Rectangle 334"/>
          <p:cNvSpPr/>
          <p:nvPr/>
        </p:nvSpPr>
        <p:spPr>
          <a:xfrm>
            <a:off x="437789" y="5429987"/>
            <a:ext cx="1800000" cy="621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lstStyle/>
          <a:p>
            <a:pPr algn="ctr"/>
            <a:r>
              <a:rPr lang="en-GB" sz="1400" b="1" dirty="0">
                <a:solidFill>
                  <a:schemeClr val="accent1"/>
                </a:solidFill>
              </a:rPr>
              <a:t>Lorry</a:t>
            </a:r>
          </a:p>
        </p:txBody>
      </p:sp>
      <p:cxnSp>
        <p:nvCxnSpPr>
          <p:cNvPr id="336" name="Straight Connector 335"/>
          <p:cNvCxnSpPr/>
          <p:nvPr/>
        </p:nvCxnSpPr>
        <p:spPr>
          <a:xfrm>
            <a:off x="2237789" y="5723352"/>
            <a:ext cx="144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37" name="Straight Connector 336"/>
          <p:cNvCxnSpPr/>
          <p:nvPr/>
        </p:nvCxnSpPr>
        <p:spPr>
          <a:xfrm>
            <a:off x="1043608" y="5101734"/>
            <a:ext cx="13320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38" name="Straight Arrow Connector 337"/>
          <p:cNvCxnSpPr/>
          <p:nvPr/>
        </p:nvCxnSpPr>
        <p:spPr>
          <a:xfrm flipH="1" flipV="1">
            <a:off x="2656373" y="4746658"/>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pic>
        <p:nvPicPr>
          <p:cNvPr id="339" name="Picture 33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5496" y="2872550"/>
            <a:ext cx="262139" cy="262139"/>
          </a:xfrm>
          <a:prstGeom prst="rect">
            <a:avLst/>
          </a:prstGeom>
        </p:spPr>
      </p:pic>
      <p:sp>
        <p:nvSpPr>
          <p:cNvPr id="340" name="TextBox 339"/>
          <p:cNvSpPr txBox="1"/>
          <p:nvPr/>
        </p:nvSpPr>
        <p:spPr>
          <a:xfrm>
            <a:off x="358661" y="5647926"/>
            <a:ext cx="1109955" cy="276999"/>
          </a:xfrm>
          <a:prstGeom prst="rect">
            <a:avLst/>
          </a:prstGeom>
          <a:noFill/>
        </p:spPr>
        <p:txBody>
          <a:bodyPr wrap="square" rtlCol="0">
            <a:spAutoFit/>
          </a:bodyPr>
          <a:lstStyle/>
          <a:p>
            <a:pPr algn="ctr"/>
            <a:r>
              <a:rPr lang="en-GB" sz="1200" dirty="0"/>
              <a:t>Manufacturing</a:t>
            </a:r>
          </a:p>
        </p:txBody>
      </p:sp>
      <p:sp>
        <p:nvSpPr>
          <p:cNvPr id="341" name="TextBox 340"/>
          <p:cNvSpPr txBox="1"/>
          <p:nvPr/>
        </p:nvSpPr>
        <p:spPr>
          <a:xfrm>
            <a:off x="1331536" y="5650460"/>
            <a:ext cx="1008216" cy="276999"/>
          </a:xfrm>
          <a:prstGeom prst="rect">
            <a:avLst/>
          </a:prstGeom>
          <a:noFill/>
        </p:spPr>
        <p:txBody>
          <a:bodyPr wrap="square" rtlCol="0">
            <a:spAutoFit/>
          </a:bodyPr>
          <a:lstStyle/>
          <a:p>
            <a:pPr algn="ctr"/>
            <a:r>
              <a:rPr lang="en-GB" sz="1200" dirty="0"/>
              <a:t>Maintenance</a:t>
            </a:r>
          </a:p>
        </p:txBody>
      </p:sp>
      <p:cxnSp>
        <p:nvCxnSpPr>
          <p:cNvPr id="342" name="Straight Connector 341"/>
          <p:cNvCxnSpPr/>
          <p:nvPr/>
        </p:nvCxnSpPr>
        <p:spPr>
          <a:xfrm>
            <a:off x="165202" y="4593775"/>
            <a:ext cx="0" cy="837000"/>
          </a:xfrm>
          <a:prstGeom prst="line">
            <a:avLst/>
          </a:prstGeom>
          <a:ln w="19050"/>
        </p:spPr>
        <p:style>
          <a:lnRef idx="1">
            <a:schemeClr val="dk1"/>
          </a:lnRef>
          <a:fillRef idx="0">
            <a:schemeClr val="dk1"/>
          </a:fillRef>
          <a:effectRef idx="0">
            <a:schemeClr val="dk1"/>
          </a:effectRef>
          <a:fontRef idx="minor">
            <a:schemeClr val="tx1"/>
          </a:fontRef>
        </p:style>
      </p:cxnSp>
      <p:cxnSp>
        <p:nvCxnSpPr>
          <p:cNvPr id="343" name="Straight Arrow Connector 342"/>
          <p:cNvCxnSpPr/>
          <p:nvPr/>
        </p:nvCxnSpPr>
        <p:spPr>
          <a:xfrm rot="5400000" flipH="1" flipV="1">
            <a:off x="377201" y="5009283"/>
            <a:ext cx="0" cy="135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aphicFrame>
        <p:nvGraphicFramePr>
          <p:cNvPr id="344" name="Table 343"/>
          <p:cNvGraphicFramePr>
            <a:graphicFrameLocks noGrp="1"/>
          </p:cNvGraphicFramePr>
          <p:nvPr>
            <p:extLst/>
          </p:nvPr>
        </p:nvGraphicFramePr>
        <p:xfrm>
          <a:off x="2390438" y="4905935"/>
          <a:ext cx="1980000" cy="1831360"/>
        </p:xfrm>
        <a:graphic>
          <a:graphicData uri="http://schemas.openxmlformats.org/drawingml/2006/table">
            <a:tbl>
              <a:tblPr firstRow="1" bandRow="1">
                <a:tableStyleId>{C083E6E3-FA7D-4D7B-A595-EF9225AFEA82}</a:tableStyleId>
              </a:tblPr>
              <a:tblGrid>
                <a:gridCol w="990000"/>
                <a:gridCol w="990000"/>
              </a:tblGrid>
              <a:tr h="182265">
                <a:tc gridSpan="2">
                  <a:txBody>
                    <a:bodyPr/>
                    <a:lstStyle/>
                    <a:p>
                      <a:pPr algn="ctr" fontAlgn="b"/>
                      <a:r>
                        <a:rPr lang="en-US" sz="1200" u="none" strike="noStrike" noProof="0" dirty="0" smtClean="0">
                          <a:solidFill>
                            <a:schemeClr val="accent1"/>
                          </a:solidFill>
                          <a:effectLst/>
                        </a:rPr>
                        <a:t>Euro I-VI</a:t>
                      </a:r>
                      <a:endParaRPr lang="en-US" sz="1200" b="1" i="0" u="none" strike="noStrike" noProof="0" dirty="0">
                        <a:solidFill>
                          <a:schemeClr val="accent1"/>
                        </a:solidFill>
                        <a:effectLst/>
                        <a:latin typeface="Arial" panose="020B0604020202020204" pitchFamily="34" charset="0"/>
                        <a:cs typeface="Arial" panose="020B0604020202020204" pitchFamily="34" charset="0"/>
                      </a:endParaRPr>
                    </a:p>
                  </a:txBody>
                  <a:tcPr marL="2560" marR="2560" marT="2560" marB="0" anchor="ctr"/>
                </a:tc>
                <a:tc hMerge="1">
                  <a:txBody>
                    <a:bodyPr/>
                    <a:lstStyle/>
                    <a:p>
                      <a:pPr algn="ctr" fontAlgn="b"/>
                      <a:endParaRPr lang="en-US" sz="2400" b="1" i="0" u="none" strike="noStrike" noProof="0" dirty="0">
                        <a:solidFill>
                          <a:schemeClr val="accent2"/>
                        </a:solidFill>
                        <a:effectLst/>
                        <a:latin typeface="Arial" panose="020B0604020202020204" pitchFamily="34" charset="0"/>
                        <a:cs typeface="Arial" panose="020B0604020202020204" pitchFamily="34" charset="0"/>
                      </a:endParaRPr>
                    </a:p>
                  </a:txBody>
                  <a:tcPr marL="2560" marR="2560" marT="2560" marB="0" anchor="ctr"/>
                </a:tc>
              </a:tr>
              <a:tr h="269623">
                <a:tc>
                  <a:txBody>
                    <a:bodyPr/>
                    <a:lstStyle/>
                    <a:p>
                      <a:pPr algn="l" fontAlgn="ctr"/>
                      <a:r>
                        <a:rPr lang="en-US" sz="1200" u="none" strike="noStrike" noProof="0" dirty="0" smtClean="0">
                          <a:effectLst/>
                        </a:rPr>
                        <a:t>Rigid &lt;7.5 t</a:t>
                      </a:r>
                      <a:endParaRPr lang="en-US" sz="1200" b="1" i="0" u="none" strike="noStrike" noProof="0"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noProof="0" dirty="0" smtClean="0">
                          <a:effectLst/>
                        </a:rPr>
                        <a:t>Rigid 28 - 32 t</a:t>
                      </a:r>
                      <a:endParaRPr lang="en-US" sz="1200" b="1" i="0" u="none" strike="noStrike" noProof="0" dirty="0" smtClean="0">
                        <a:solidFill>
                          <a:srgbClr val="000000"/>
                        </a:solidFill>
                        <a:effectLst/>
                        <a:latin typeface="Arial" panose="020B0604020202020204" pitchFamily="34" charset="0"/>
                        <a:cs typeface="Arial" panose="020B0604020202020204" pitchFamily="34" charset="0"/>
                      </a:endParaRPr>
                    </a:p>
                  </a:txBody>
                  <a:tcPr marL="45720" marR="45720" anchor="ctr"/>
                </a:tc>
              </a:tr>
              <a:tr h="26962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noProof="0" dirty="0" smtClean="0">
                          <a:effectLst/>
                        </a:rPr>
                        <a:t>Rigid 7.5 - 12 t</a:t>
                      </a:r>
                      <a:endParaRPr lang="en-US" sz="1200" b="1" i="0" u="none" strike="noStrike" noProof="0" dirty="0" smtClean="0">
                        <a:solidFill>
                          <a:srgbClr val="000000"/>
                        </a:solidFill>
                        <a:effectLst/>
                        <a:latin typeface="Arial" panose="020B0604020202020204" pitchFamily="34" charset="0"/>
                        <a:cs typeface="Arial" panose="020B0604020202020204" pitchFamily="34" charset="0"/>
                      </a:endParaRPr>
                    </a:p>
                  </a:txBody>
                  <a:tcPr marL="45720" marR="4572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noProof="0" dirty="0" smtClean="0">
                          <a:effectLst/>
                        </a:rPr>
                        <a:t>Rigid &gt;32 t</a:t>
                      </a:r>
                      <a:endParaRPr lang="en-US" sz="1200" b="1" i="0" u="none" strike="noStrike" noProof="0" dirty="0" smtClean="0">
                        <a:solidFill>
                          <a:srgbClr val="000000"/>
                        </a:solidFill>
                        <a:effectLst/>
                        <a:latin typeface="Arial" panose="020B0604020202020204" pitchFamily="34" charset="0"/>
                        <a:cs typeface="Arial" panose="020B0604020202020204" pitchFamily="34" charset="0"/>
                      </a:endParaRPr>
                    </a:p>
                  </a:txBody>
                  <a:tcPr marL="45720" marR="45720" anchor="ctr"/>
                </a:tc>
              </a:tr>
              <a:tr h="269623">
                <a:tc>
                  <a:txBody>
                    <a:bodyPr/>
                    <a:lstStyle/>
                    <a:p>
                      <a:pPr algn="l" fontAlgn="ctr"/>
                      <a:r>
                        <a:rPr lang="en-US" sz="1200" u="none" strike="noStrike" noProof="0" dirty="0" smtClean="0">
                          <a:effectLst/>
                        </a:rPr>
                        <a:t>Rigid 12 - 14 t</a:t>
                      </a:r>
                      <a:endParaRPr lang="en-US" sz="1200" b="1" i="0" u="none" strike="noStrike" noProof="0"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l" fontAlgn="ctr"/>
                      <a:r>
                        <a:rPr lang="en-US" sz="1200" u="none" strike="noStrike" noProof="0" dirty="0" smtClean="0">
                          <a:effectLst/>
                        </a:rPr>
                        <a:t>Art.14 - 20 t</a:t>
                      </a:r>
                      <a:endParaRPr lang="en-US" sz="1200" b="1" i="0" u="none" strike="noStrike" noProof="0" dirty="0">
                        <a:solidFill>
                          <a:srgbClr val="000000"/>
                        </a:solidFill>
                        <a:effectLst/>
                        <a:latin typeface="Arial" panose="020B0604020202020204" pitchFamily="34" charset="0"/>
                        <a:cs typeface="Arial" panose="020B0604020202020204" pitchFamily="34" charset="0"/>
                      </a:endParaRPr>
                    </a:p>
                  </a:txBody>
                  <a:tcPr marL="45720" marR="45720" anchor="ctr"/>
                </a:tc>
              </a:tr>
              <a:tr h="26962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noProof="0" dirty="0" smtClean="0">
                          <a:effectLst/>
                        </a:rPr>
                        <a:t>Rigid 14 - 20 t</a:t>
                      </a:r>
                      <a:endParaRPr lang="en-US" sz="1200" b="1" i="0" u="none" strike="noStrike" noProof="0" dirty="0" smtClean="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l" fontAlgn="ctr"/>
                      <a:r>
                        <a:rPr lang="en-US" sz="1200" u="none" strike="noStrike" noProof="0" dirty="0" smtClean="0">
                          <a:effectLst/>
                        </a:rPr>
                        <a:t>Art. 20 - 28 t</a:t>
                      </a:r>
                      <a:endParaRPr lang="en-US" sz="1200" b="1" i="0" u="none" strike="noStrike" noProof="0" dirty="0">
                        <a:solidFill>
                          <a:srgbClr val="000000"/>
                        </a:solidFill>
                        <a:effectLst/>
                        <a:latin typeface="Arial" panose="020B0604020202020204" pitchFamily="34" charset="0"/>
                        <a:cs typeface="Arial" panose="020B0604020202020204" pitchFamily="34" charset="0"/>
                      </a:endParaRPr>
                    </a:p>
                  </a:txBody>
                  <a:tcPr marL="45720" marR="45720" anchor="ctr"/>
                </a:tc>
              </a:tr>
              <a:tr h="26962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noProof="0" dirty="0" smtClean="0">
                          <a:effectLst/>
                        </a:rPr>
                        <a:t>Rigid 20 - 26 t</a:t>
                      </a:r>
                      <a:endParaRPr lang="en-US" sz="1200" b="1" i="0" u="none" strike="noStrike" noProof="0" dirty="0" smtClean="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l" fontAlgn="ctr"/>
                      <a:r>
                        <a:rPr lang="en-US" sz="1200" u="none" strike="noStrike" noProof="0" dirty="0" smtClean="0">
                          <a:effectLst/>
                        </a:rPr>
                        <a:t>Art. 28 - 34 t</a:t>
                      </a:r>
                      <a:endParaRPr lang="en-US" sz="1200" b="1" i="0" u="none" strike="noStrike" noProof="0" dirty="0">
                        <a:solidFill>
                          <a:srgbClr val="000000"/>
                        </a:solidFill>
                        <a:effectLst/>
                        <a:latin typeface="Arial" panose="020B0604020202020204" pitchFamily="34" charset="0"/>
                        <a:cs typeface="Arial" panose="020B0604020202020204" pitchFamily="34" charset="0"/>
                      </a:endParaRPr>
                    </a:p>
                  </a:txBody>
                  <a:tcPr marL="45720" marR="45720" anchor="ctr"/>
                </a:tc>
              </a:tr>
              <a:tr h="26962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noProof="0" dirty="0" smtClean="0">
                          <a:effectLst/>
                        </a:rPr>
                        <a:t>Rigid 26 - 28 t</a:t>
                      </a:r>
                      <a:endParaRPr lang="en-US" sz="1200" b="1" i="0" u="none" strike="noStrike" noProof="0" dirty="0" smtClean="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noProof="0" dirty="0" smtClean="0">
                          <a:effectLst/>
                        </a:rPr>
                        <a:t>Art. 34 - 40 t</a:t>
                      </a:r>
                      <a:endParaRPr lang="en-US" sz="1200" b="1" i="0" u="none" strike="noStrike" noProof="0" dirty="0" smtClean="0">
                        <a:solidFill>
                          <a:srgbClr val="000000"/>
                        </a:solidFill>
                        <a:effectLst/>
                        <a:latin typeface="Arial" panose="020B0604020202020204" pitchFamily="34" charset="0"/>
                        <a:cs typeface="Arial" panose="020B0604020202020204" pitchFamily="34" charset="0"/>
                      </a:endParaRPr>
                    </a:p>
                  </a:txBody>
                  <a:tcPr marL="45720" marR="45720" anchor="ctr"/>
                </a:tc>
              </a:tr>
            </a:tbl>
          </a:graphicData>
        </a:graphic>
      </p:graphicFrame>
    </p:spTree>
    <p:extLst>
      <p:ext uri="{BB962C8B-B14F-4D97-AF65-F5344CB8AC3E}">
        <p14:creationId xmlns:p14="http://schemas.microsoft.com/office/powerpoint/2010/main" val="38728108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0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0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0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0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0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0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0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0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0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1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1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1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1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1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15"/>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1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9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8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1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18"/>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19"/>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32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2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2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324"/>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325"/>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326"/>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327"/>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328"/>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32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330"/>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331"/>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332"/>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333"/>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334"/>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336"/>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337"/>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338"/>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335"/>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320"/>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33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34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341"/>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342"/>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34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3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 grpId="0"/>
      <p:bldP spid="286" grpId="0"/>
      <p:bldP spid="288" grpId="0"/>
      <p:bldP spid="290" grpId="0" animBg="1"/>
      <p:bldP spid="291" grpId="0"/>
      <p:bldP spid="294" grpId="0" animBg="1"/>
      <p:bldP spid="295" grpId="0" animBg="1"/>
      <p:bldP spid="296" grpId="0"/>
      <p:bldP spid="297" grpId="0"/>
      <p:bldP spid="298" grpId="0"/>
      <p:bldP spid="299" grpId="0"/>
      <p:bldP spid="318" grpId="0"/>
      <p:bldP spid="320" grpId="0"/>
      <p:bldP spid="322" grpId="0" animBg="1"/>
      <p:bldP spid="323" grpId="0"/>
      <p:bldP spid="330" grpId="0" animBg="1"/>
      <p:bldP spid="335" grpId="0" animBg="1"/>
      <p:bldP spid="340" grpId="0"/>
      <p:bldP spid="34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 y="5798237"/>
            <a:ext cx="8686800" cy="1059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80539"/>
          <a:stretch/>
        </p:blipFill>
        <p:spPr bwMode="auto">
          <a:xfrm>
            <a:off x="72455" y="-46871"/>
            <a:ext cx="1691233" cy="1288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10344" y="2581821"/>
            <a:ext cx="467544" cy="427617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sp>
        <p:nvSpPr>
          <p:cNvPr id="5" name="Titel 4"/>
          <p:cNvSpPr>
            <a:spLocks noGrp="1"/>
          </p:cNvSpPr>
          <p:nvPr>
            <p:ph type="title"/>
          </p:nvPr>
        </p:nvSpPr>
        <p:spPr>
          <a:xfrm>
            <a:off x="1979712" y="70391"/>
            <a:ext cx="6984776" cy="936105"/>
          </a:xfrm>
        </p:spPr>
        <p:txBody>
          <a:bodyPr>
            <a:noAutofit/>
          </a:bodyPr>
          <a:lstStyle/>
          <a:p>
            <a:r>
              <a:rPr lang="en-GB" sz="3200" b="1" dirty="0" smtClean="0"/>
              <a:t>Road freight transport in Belgium</a:t>
            </a:r>
            <a:endParaRPr lang="en-GB" sz="2400" i="1" dirty="0"/>
          </a:p>
        </p:txBody>
      </p:sp>
      <p:sp>
        <p:nvSpPr>
          <p:cNvPr id="6" name="Tijdelijke aanduiding voor dianummer 5"/>
          <p:cNvSpPr>
            <a:spLocks noGrp="1"/>
          </p:cNvSpPr>
          <p:nvPr>
            <p:ph type="sldNum" sz="quarter" idx="12"/>
          </p:nvPr>
        </p:nvSpPr>
        <p:spPr>
          <a:xfrm>
            <a:off x="-4356" y="6525344"/>
            <a:ext cx="461556" cy="257295"/>
          </a:xfrm>
        </p:spPr>
        <p:txBody>
          <a:bodyPr/>
          <a:lstStyle/>
          <a:p>
            <a:pPr algn="ctr"/>
            <a:fld id="{3B032377-C103-4EFE-98C1-80A6E5A7472A}" type="slidenum">
              <a:rPr lang="en-GB" smtClean="0"/>
              <a:pPr algn="ctr"/>
              <a:t>8</a:t>
            </a:fld>
            <a:endParaRPr lang="en-GB" dirty="0"/>
          </a:p>
        </p:txBody>
      </p:sp>
      <p:sp>
        <p:nvSpPr>
          <p:cNvPr id="12" name="Rectangle 11"/>
          <p:cNvSpPr/>
          <p:nvPr/>
        </p:nvSpPr>
        <p:spPr>
          <a:xfrm>
            <a:off x="-10344" y="1152128"/>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13" name="Rectangle 12"/>
          <p:cNvSpPr/>
          <p:nvPr/>
        </p:nvSpPr>
        <p:spPr>
          <a:xfrm>
            <a:off x="2469" y="1628477"/>
            <a:ext cx="467544" cy="476672"/>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2</a:t>
            </a:r>
          </a:p>
        </p:txBody>
      </p:sp>
      <p:sp>
        <p:nvSpPr>
          <p:cNvPr id="16" name="Rectangle 15"/>
          <p:cNvSpPr/>
          <p:nvPr/>
        </p:nvSpPr>
        <p:spPr>
          <a:xfrm>
            <a:off x="-10344" y="2105149"/>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3</a:t>
            </a:r>
            <a:endParaRPr lang="en-GB" dirty="0"/>
          </a:p>
        </p:txBody>
      </p:sp>
      <p:graphicFrame>
        <p:nvGraphicFramePr>
          <p:cNvPr id="11" name="Chart 10"/>
          <p:cNvGraphicFramePr>
            <a:graphicFrameLocks/>
          </p:cNvGraphicFramePr>
          <p:nvPr>
            <p:extLst>
              <p:ext uri="{D42A27DB-BD31-4B8C-83A1-F6EECF244321}">
                <p14:modId xmlns:p14="http://schemas.microsoft.com/office/powerpoint/2010/main" val="2005587433"/>
              </p:ext>
            </p:extLst>
          </p:nvPr>
        </p:nvGraphicFramePr>
        <p:xfrm>
          <a:off x="505536" y="2314723"/>
          <a:ext cx="8528050" cy="4138613"/>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4116280" y="1349482"/>
            <a:ext cx="4992224" cy="646331"/>
          </a:xfrm>
          <a:prstGeom prst="rect">
            <a:avLst/>
          </a:prstGeom>
          <a:noFill/>
        </p:spPr>
        <p:txBody>
          <a:bodyPr wrap="square" rtlCol="0">
            <a:spAutoFit/>
          </a:bodyPr>
          <a:lstStyle/>
          <a:p>
            <a:pPr marL="285750" indent="-285750">
              <a:buFont typeface="Wingdings" panose="05000000000000000000" pitchFamily="2" charset="2"/>
              <a:buChar char="Ø"/>
            </a:pPr>
            <a:r>
              <a:rPr lang="en-US" dirty="0">
                <a:solidFill>
                  <a:schemeClr val="accent1"/>
                </a:solidFill>
              </a:rPr>
              <a:t>Weight category "Articulated 34-40 t represents ≈75% of the HDT (tkm) every year in Belgium</a:t>
            </a:r>
          </a:p>
        </p:txBody>
      </p:sp>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06669" y="1291562"/>
            <a:ext cx="973664" cy="973664"/>
          </a:xfrm>
          <a:prstGeom prst="rect">
            <a:avLst/>
          </a:prstGeom>
        </p:spPr>
      </p:pic>
      <p:sp>
        <p:nvSpPr>
          <p:cNvPr id="20" name="Rectangle 19"/>
          <p:cNvSpPr/>
          <p:nvPr/>
        </p:nvSpPr>
        <p:spPr>
          <a:xfrm>
            <a:off x="7706436" y="2509746"/>
            <a:ext cx="1327150" cy="749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350957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57200" y="5798237"/>
            <a:ext cx="8686800" cy="1059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80539"/>
          <a:stretch/>
        </p:blipFill>
        <p:spPr bwMode="auto">
          <a:xfrm>
            <a:off x="72455" y="-46871"/>
            <a:ext cx="1691233" cy="1288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10344" y="2581821"/>
            <a:ext cx="467544" cy="427617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p:txBody>
      </p:sp>
      <p:sp>
        <p:nvSpPr>
          <p:cNvPr id="5" name="Titel 4"/>
          <p:cNvSpPr>
            <a:spLocks noGrp="1"/>
          </p:cNvSpPr>
          <p:nvPr>
            <p:ph type="title"/>
          </p:nvPr>
        </p:nvSpPr>
        <p:spPr>
          <a:xfrm>
            <a:off x="1979712" y="70391"/>
            <a:ext cx="6984776" cy="936105"/>
          </a:xfrm>
        </p:spPr>
        <p:txBody>
          <a:bodyPr>
            <a:noAutofit/>
          </a:bodyPr>
          <a:lstStyle/>
          <a:p>
            <a:r>
              <a:rPr lang="en-GB" sz="3200" b="1" dirty="0" smtClean="0"/>
              <a:t>Freight transport: energy consumption</a:t>
            </a:r>
            <a:endParaRPr lang="en-GB" sz="2400" i="1" dirty="0"/>
          </a:p>
        </p:txBody>
      </p:sp>
      <p:sp>
        <p:nvSpPr>
          <p:cNvPr id="6" name="Tijdelijke aanduiding voor dianummer 5"/>
          <p:cNvSpPr>
            <a:spLocks noGrp="1"/>
          </p:cNvSpPr>
          <p:nvPr>
            <p:ph type="sldNum" sz="quarter" idx="12"/>
          </p:nvPr>
        </p:nvSpPr>
        <p:spPr>
          <a:xfrm>
            <a:off x="-4356" y="6525344"/>
            <a:ext cx="461556" cy="257295"/>
          </a:xfrm>
        </p:spPr>
        <p:txBody>
          <a:bodyPr/>
          <a:lstStyle/>
          <a:p>
            <a:pPr algn="ctr"/>
            <a:fld id="{3B032377-C103-4EFE-98C1-80A6E5A7472A}" type="slidenum">
              <a:rPr lang="en-GB" smtClean="0"/>
              <a:pPr algn="ctr"/>
              <a:t>9</a:t>
            </a:fld>
            <a:endParaRPr lang="en-GB" dirty="0"/>
          </a:p>
        </p:txBody>
      </p:sp>
      <p:sp>
        <p:nvSpPr>
          <p:cNvPr id="12" name="Rectangle 11"/>
          <p:cNvSpPr/>
          <p:nvPr/>
        </p:nvSpPr>
        <p:spPr>
          <a:xfrm>
            <a:off x="-10344" y="1152128"/>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13" name="Rectangle 12"/>
          <p:cNvSpPr/>
          <p:nvPr/>
        </p:nvSpPr>
        <p:spPr>
          <a:xfrm>
            <a:off x="2469" y="1628477"/>
            <a:ext cx="467544" cy="476672"/>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2</a:t>
            </a:r>
          </a:p>
        </p:txBody>
      </p:sp>
      <p:sp>
        <p:nvSpPr>
          <p:cNvPr id="16" name="Rectangle 15"/>
          <p:cNvSpPr/>
          <p:nvPr/>
        </p:nvSpPr>
        <p:spPr>
          <a:xfrm>
            <a:off x="-10344" y="2105149"/>
            <a:ext cx="467544" cy="4766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3</a:t>
            </a:r>
            <a:endParaRPr lang="en-GB" dirty="0"/>
          </a:p>
        </p:txBody>
      </p:sp>
      <p:graphicFrame>
        <p:nvGraphicFramePr>
          <p:cNvPr id="11" name="Chart 10"/>
          <p:cNvGraphicFramePr>
            <a:graphicFrameLocks/>
          </p:cNvGraphicFramePr>
          <p:nvPr>
            <p:extLst>
              <p:ext uri="{D42A27DB-BD31-4B8C-83A1-F6EECF244321}">
                <p14:modId xmlns:p14="http://schemas.microsoft.com/office/powerpoint/2010/main" val="1270743680"/>
              </p:ext>
            </p:extLst>
          </p:nvPr>
        </p:nvGraphicFramePr>
        <p:xfrm>
          <a:off x="594762" y="1293008"/>
          <a:ext cx="8411676" cy="5427295"/>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angle 1"/>
          <p:cNvSpPr/>
          <p:nvPr/>
        </p:nvSpPr>
        <p:spPr>
          <a:xfrm>
            <a:off x="1979712" y="6093296"/>
            <a:ext cx="5832648" cy="6893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4" name="Chart 13"/>
          <p:cNvGraphicFramePr>
            <a:graphicFrameLocks/>
          </p:cNvGraphicFramePr>
          <p:nvPr>
            <p:extLst>
              <p:ext uri="{D42A27DB-BD31-4B8C-83A1-F6EECF244321}">
                <p14:modId xmlns:p14="http://schemas.microsoft.com/office/powerpoint/2010/main" val="4048301190"/>
              </p:ext>
            </p:extLst>
          </p:nvPr>
        </p:nvGraphicFramePr>
        <p:xfrm>
          <a:off x="594762" y="1293008"/>
          <a:ext cx="8411676" cy="542729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25718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theme/theme1.xml><?xml version="1.0" encoding="utf-8"?>
<a:theme xmlns:a="http://schemas.openxmlformats.org/drawingml/2006/main" name="Kantoorthema">
  <a:themeElements>
    <a:clrScheme name="UA">
      <a:dk1>
        <a:sysClr val="windowText" lastClr="000000"/>
      </a:dk1>
      <a:lt1>
        <a:sysClr val="window" lastClr="FFFFFF"/>
      </a:lt1>
      <a:dk2>
        <a:srgbClr val="004466"/>
      </a:dk2>
      <a:lt2>
        <a:srgbClr val="BBCCCC"/>
      </a:lt2>
      <a:accent1>
        <a:srgbClr val="004466"/>
      </a:accent1>
      <a:accent2>
        <a:srgbClr val="881133"/>
      </a:accent2>
      <a:accent3>
        <a:srgbClr val="889999"/>
      </a:accent3>
      <a:accent4>
        <a:srgbClr val="3399CC"/>
      </a:accent4>
      <a:accent5>
        <a:srgbClr val="DD9911"/>
      </a:accent5>
      <a:accent6>
        <a:srgbClr val="AAAA00"/>
      </a:accent6>
      <a:hlink>
        <a:srgbClr val="004466"/>
      </a:hlink>
      <a:folHlink>
        <a:srgbClr val="881133"/>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4925</Words>
  <Application>Microsoft Office PowerPoint</Application>
  <PresentationFormat>On-screen Show (4:3)</PresentationFormat>
  <Paragraphs>591</Paragraphs>
  <Slides>16</Slides>
  <Notes>16</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SimSun</vt:lpstr>
      <vt:lpstr>Arial</vt:lpstr>
      <vt:lpstr>Calibri</vt:lpstr>
      <vt:lpstr>Candara</vt:lpstr>
      <vt:lpstr>Times New Roman</vt:lpstr>
      <vt:lpstr>Wingdings</vt:lpstr>
      <vt:lpstr>Kantoorthema</vt:lpstr>
      <vt:lpstr>BRAIN-TRAINS Workshop  Environmental impact of rail freight transport in Belgium</vt:lpstr>
      <vt:lpstr>Life Cycle Assessment (LCA)</vt:lpstr>
      <vt:lpstr>PowerPoint Presentation</vt:lpstr>
      <vt:lpstr>LCA of inland freight transport</vt:lpstr>
      <vt:lpstr>Rail operation: Energy consumption</vt:lpstr>
      <vt:lpstr>LCIA of rail freight transport in Belgium in 2012</vt:lpstr>
      <vt:lpstr>LCA of inland freight transport</vt:lpstr>
      <vt:lpstr>Road freight transport in Belgium</vt:lpstr>
      <vt:lpstr>Freight transport: energy consumption</vt:lpstr>
      <vt:lpstr>LCIA of 1tkm of freight transport in Belgium in 2010</vt:lpstr>
      <vt:lpstr>LCA of intermodal freight transport in Belgium</vt:lpstr>
      <vt:lpstr>LCIA of intermodal route Port of Antwerp - TCA</vt:lpstr>
      <vt:lpstr>Conclusion</vt:lpstr>
      <vt:lpstr>Thank you for your attention.  Questions?  </vt:lpstr>
      <vt:lpstr>Rail operation: Emissions assessment</vt:lpstr>
      <vt:lpstr>LCA of inland freight transport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2013-10-11T12:12:31Z</dcterms:created>
  <dcterms:modified xsi:type="dcterms:W3CDTF">2017-09-19T12:31:29Z</dcterms:modified>
</cp:coreProperties>
</file>