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7" r:id="rId2"/>
    <p:sldId id="260" r:id="rId3"/>
    <p:sldId id="259" r:id="rId4"/>
    <p:sldId id="273" r:id="rId5"/>
    <p:sldId id="274" r:id="rId6"/>
    <p:sldId id="278" r:id="rId7"/>
    <p:sldId id="276" r:id="rId8"/>
    <p:sldId id="277" r:id="rId9"/>
    <p:sldId id="275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2" autoAdjust="0"/>
    <p:restoredTop sz="75783" autoAdjust="0"/>
  </p:normalViewPr>
  <p:slideViewPr>
    <p:cSldViewPr>
      <p:cViewPr varScale="1">
        <p:scale>
          <a:sx n="84" d="100"/>
          <a:sy n="84" d="100"/>
        </p:scale>
        <p:origin x="235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39743-77E1-40C4-B6F5-D32198B2B2E7}" type="datetimeFigureOut">
              <a:rPr lang="fr-BE" smtClean="0"/>
              <a:t>19/09/2017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43B5E-CA7C-49EB-8E29-6DCE2C8DFD71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14227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5429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5429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1757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Objectives: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…taking into account governmental roles and incentives.</a:t>
            </a:r>
          </a:p>
          <a:p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OR: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be described as a scientific approach to the solution of problems in the management of systems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that involve complex interactions between decision makers, money and materials.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7061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7061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7061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7061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7061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7061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7061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0B5F-5246-4E48-9EF7-6B9A959A6C6F}" type="datetime1">
              <a:rPr lang="fr-BE" smtClean="0"/>
              <a:t>19/09/2017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D86F-DC34-4EA1-A2BB-45D40195228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621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9F49-3EB5-49A8-A067-A52D80EF3044}" type="datetime1">
              <a:rPr lang="fr-BE" smtClean="0"/>
              <a:t>19/09/2017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D86F-DC34-4EA1-A2BB-45D40195228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8501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FCD6-E9C2-4B7D-8787-9A9500BDA7D8}" type="datetime1">
              <a:rPr lang="fr-BE" smtClean="0"/>
              <a:t>19/09/2017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D86F-DC34-4EA1-A2BB-45D40195228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23591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D3FE9C-F887-49C5-8597-F6A9942C89E9}" type="datetime1">
              <a:rPr lang="fr-BE" smtClean="0"/>
              <a:t>19/09/2017</a:t>
            </a:fld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56176" y="6381328"/>
            <a:ext cx="2895600" cy="365125"/>
          </a:xfrm>
        </p:spPr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2616" y="6520259"/>
            <a:ext cx="405408" cy="365125"/>
          </a:xfrm>
        </p:spPr>
        <p:txBody>
          <a:bodyPr/>
          <a:lstStyle/>
          <a:p>
            <a:fld id="{89DED86F-DC34-4EA1-A2BB-45D401952289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8305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744DE-9884-4593-9BFA-BB91CA3563BC}" type="datetime1">
              <a:rPr lang="fr-BE" smtClean="0"/>
              <a:t>19/09/2017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D86F-DC34-4EA1-A2BB-45D40195228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62713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A5B8-1CFD-45E5-AD2B-6F0F81AFB252}" type="datetime1">
              <a:rPr lang="fr-BE" smtClean="0"/>
              <a:t>19/09/2017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D86F-DC34-4EA1-A2BB-45D40195228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43715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B8F4-E725-4F32-809F-AEFE05F80030}" type="datetime1">
              <a:rPr lang="fr-BE" smtClean="0"/>
              <a:t>19/09/2017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D86F-DC34-4EA1-A2BB-45D40195228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2602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AB946-1DD5-4D38-9387-CE24484F518E}" type="datetime1">
              <a:rPr lang="fr-BE" smtClean="0"/>
              <a:t>19/09/2017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D86F-DC34-4EA1-A2BB-45D40195228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2559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4B4C-53BC-423A-AD62-C20B8CE86CF4}" type="datetime1">
              <a:rPr lang="fr-BE" smtClean="0"/>
              <a:t>19/09/2017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D86F-DC34-4EA1-A2BB-45D40195228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0195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6F855-DFD5-4383-8F42-B1206C83B78F}" type="datetime1">
              <a:rPr lang="fr-BE" smtClean="0"/>
              <a:t>19/09/2017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D86F-DC34-4EA1-A2BB-45D40195228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4465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B007-2A76-45EA-850E-F7D354BF959D}" type="datetime1">
              <a:rPr lang="fr-BE" smtClean="0"/>
              <a:t>19/09/2017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D86F-DC34-4EA1-A2BB-45D40195228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0636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9D5FB-4827-421F-BF7E-917BF1EC4B9E}" type="datetime1">
              <a:rPr lang="fr-BE" smtClean="0"/>
              <a:t>19/09/2017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ED86F-DC34-4EA1-A2BB-45D40195228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527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486220" y="1792886"/>
            <a:ext cx="8064500" cy="1842658"/>
          </a:xfrm>
        </p:spPr>
        <p:txBody>
          <a:bodyPr>
            <a:normAutofit/>
          </a:bodyPr>
          <a:lstStyle/>
          <a:p>
            <a:r>
              <a:rPr lang="nl-BE" dirty="0" smtClean="0"/>
              <a:t>BRAIN-TRAINS</a:t>
            </a:r>
            <a:r>
              <a:rPr lang="nl-BE" dirty="0"/>
              <a:t> </a:t>
            </a:r>
            <a:r>
              <a:rPr lang="nl-BE" dirty="0" smtClean="0"/>
              <a:t>Workshop III</a:t>
            </a:r>
            <a:br>
              <a:rPr lang="nl-BE" dirty="0" smtClean="0"/>
            </a:br>
            <a:r>
              <a:rPr lang="nl-BE" sz="2800" b="1" i="1" dirty="0"/>
              <a:t>WP2 – Optimal corridor and hub development</a:t>
            </a:r>
            <a:br>
              <a:rPr lang="nl-BE" sz="2800" b="1" i="1" dirty="0"/>
            </a:br>
            <a:endParaRPr lang="nl-BE" sz="2800" dirty="0"/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>
          <a:xfrm>
            <a:off x="503746" y="3573017"/>
            <a:ext cx="8064500" cy="2232248"/>
          </a:xfrm>
        </p:spPr>
        <p:txBody>
          <a:bodyPr>
            <a:normAutofit fontScale="85000" lnSpcReduction="20000"/>
          </a:bodyPr>
          <a:lstStyle/>
          <a:p>
            <a:pPr algn="r"/>
            <a:endParaRPr lang="nl-BE" sz="600" b="1" i="1" dirty="0" smtClean="0"/>
          </a:p>
          <a:p>
            <a:r>
              <a:rPr lang="nl-BE" b="1" i="1" dirty="0" smtClean="0"/>
              <a:t>Christine Tawfik, Martine Mostert and Sabine Limbourg</a:t>
            </a:r>
          </a:p>
          <a:p>
            <a:r>
              <a:rPr lang="nl-BE" b="1" i="1" dirty="0" smtClean="0"/>
              <a:t>QuantOM (Center for Quantitative Methods and Operations Management</a:t>
            </a:r>
            <a:r>
              <a:rPr lang="nl-BE" b="1" i="1" smtClean="0"/>
              <a:t>), HEC Liège</a:t>
            </a:r>
            <a:endParaRPr lang="nl-BE" b="1" i="1" dirty="0" smtClean="0"/>
          </a:p>
          <a:p>
            <a:pPr algn="r"/>
            <a:r>
              <a:rPr lang="nl-BE" dirty="0" smtClean="0">
                <a:solidFill>
                  <a:schemeClr val="accent4">
                    <a:lumMod val="50000"/>
                  </a:schemeClr>
                </a:solidFill>
              </a:rPr>
              <a:t>		</a:t>
            </a:r>
          </a:p>
          <a:p>
            <a:pPr algn="r"/>
            <a:r>
              <a:rPr lang="nl-BE" dirty="0" smtClean="0">
                <a:solidFill>
                  <a:schemeClr val="accent4">
                    <a:lumMod val="50000"/>
                  </a:schemeClr>
                </a:solidFill>
              </a:rPr>
              <a:t>Ghent, 18/09/2017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23528" y="1874756"/>
            <a:ext cx="8424936" cy="3570468"/>
          </a:xfrm>
          <a:prstGeom prst="rect">
            <a:avLst/>
          </a:prstGeom>
        </p:spPr>
        <p:txBody>
          <a:bodyPr vert="horz" lIns="72000" tIns="36000" rIns="72000" bIns="3600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BE" sz="18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" y="42866"/>
            <a:ext cx="8748017" cy="1449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domoderefontiro.be/sites/default/files/field/image/136092899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" y="5929579"/>
            <a:ext cx="2516631" cy="810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406" y="5822776"/>
            <a:ext cx="300609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186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503746" y="2666462"/>
            <a:ext cx="8064500" cy="1842658"/>
          </a:xfrm>
        </p:spPr>
        <p:txBody>
          <a:bodyPr>
            <a:normAutofit/>
          </a:bodyPr>
          <a:lstStyle/>
          <a:p>
            <a:r>
              <a:rPr lang="nl-BE" dirty="0" smtClean="0"/>
              <a:t>Thank you.</a:t>
            </a:r>
            <a:br>
              <a:rPr lang="nl-BE" dirty="0" smtClean="0"/>
            </a:br>
            <a:r>
              <a:rPr lang="nl-BE" dirty="0" smtClean="0"/>
              <a:t>Questions?</a:t>
            </a:r>
            <a:endParaRPr lang="nl-BE" sz="2800" dirty="0"/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>
          <a:xfrm>
            <a:off x="503746" y="4320779"/>
            <a:ext cx="8064500" cy="1988541"/>
          </a:xfrm>
        </p:spPr>
        <p:txBody>
          <a:bodyPr>
            <a:normAutofit/>
          </a:bodyPr>
          <a:lstStyle/>
          <a:p>
            <a:pPr algn="r"/>
            <a:endParaRPr lang="nl-BE" sz="600" b="1" i="1" dirty="0" smtClean="0"/>
          </a:p>
          <a:p>
            <a:pPr algn="l"/>
            <a:r>
              <a:rPr lang="nl-BE" dirty="0" smtClean="0">
                <a:solidFill>
                  <a:schemeClr val="accent4">
                    <a:lumMod val="50000"/>
                  </a:schemeClr>
                </a:solidFill>
              </a:rPr>
              <a:t>		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23528" y="1874756"/>
            <a:ext cx="8424936" cy="3570468"/>
          </a:xfrm>
          <a:prstGeom prst="rect">
            <a:avLst/>
          </a:prstGeom>
        </p:spPr>
        <p:txBody>
          <a:bodyPr vert="horz" lIns="72000" tIns="36000" rIns="72000" bIns="3600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BE" sz="18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" y="42866"/>
            <a:ext cx="8748017" cy="1449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domoderefontiro.be/sites/default/files/field/image/136092899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" y="5929579"/>
            <a:ext cx="2516631" cy="810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929579"/>
            <a:ext cx="1728192" cy="810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042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979712" y="70391"/>
            <a:ext cx="6984776" cy="936105"/>
          </a:xfrm>
        </p:spPr>
        <p:txBody>
          <a:bodyPr>
            <a:normAutofit/>
          </a:bodyPr>
          <a:lstStyle/>
          <a:p>
            <a:pPr algn="l"/>
            <a:r>
              <a:rPr lang="nl-BE" sz="4400" b="1" dirty="0" smtClean="0"/>
              <a:t>Agenda</a:t>
            </a:r>
            <a:endParaRPr lang="nl-NL" b="1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323528" y="1845518"/>
            <a:ext cx="8064896" cy="5039866"/>
          </a:xfrm>
        </p:spPr>
        <p:txBody>
          <a:bodyPr/>
          <a:lstStyle/>
          <a:p>
            <a:pPr marL="360000" lvl="2" indent="0">
              <a:lnSpc>
                <a:spcPct val="150000"/>
              </a:lnSpc>
              <a:buSzPct val="125000"/>
              <a:buNone/>
            </a:pPr>
            <a:r>
              <a:rPr lang="en-GB" sz="2800" b="1" dirty="0" smtClean="0"/>
              <a:t> 1. Scope</a:t>
            </a:r>
          </a:p>
          <a:p>
            <a:pPr marL="360000" lvl="2" indent="0">
              <a:lnSpc>
                <a:spcPct val="150000"/>
              </a:lnSpc>
              <a:buSzPct val="125000"/>
              <a:buNone/>
            </a:pPr>
            <a:r>
              <a:rPr lang="en-GB" sz="2800" b="1" dirty="0" smtClean="0"/>
              <a:t> 2. Best-case scenario analysis</a:t>
            </a:r>
          </a:p>
          <a:p>
            <a:pPr marL="360000" lvl="2" indent="0">
              <a:lnSpc>
                <a:spcPct val="150000"/>
              </a:lnSpc>
              <a:buSzPct val="125000"/>
              <a:buNone/>
            </a:pPr>
            <a:r>
              <a:rPr lang="en-GB" sz="2800" b="1" dirty="0" smtClean="0"/>
              <a:t> 3. Worst-case scenario analysis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539"/>
          <a:stretch/>
        </p:blipFill>
        <p:spPr bwMode="auto">
          <a:xfrm>
            <a:off x="21392" y="79437"/>
            <a:ext cx="1691233" cy="1288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s://ghum.kuleuven.be/ggs/images/logo/belspo-logo-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142049"/>
            <a:ext cx="751230" cy="67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D86F-DC34-4EA1-A2BB-45D401952289}" type="slidenum">
              <a:rPr lang="fr-BE" smtClean="0"/>
              <a:t>2</a:t>
            </a:fld>
            <a:endParaRPr lang="fr-BE"/>
          </a:p>
        </p:txBody>
      </p:sp>
      <p:pic>
        <p:nvPicPr>
          <p:cNvPr id="11" name="Picture 2" descr="http://www.zizo-online.be/sites/default/files/field/image/universiteit_antwerpe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857" y="6092827"/>
            <a:ext cx="819122" cy="701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708" y="6164641"/>
            <a:ext cx="1041692" cy="576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939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539"/>
          <a:stretch/>
        </p:blipFill>
        <p:spPr bwMode="auto">
          <a:xfrm>
            <a:off x="72454" y="12616"/>
            <a:ext cx="1691233" cy="1288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-10344" y="1163494"/>
            <a:ext cx="467544" cy="4766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1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0344" y="1636839"/>
            <a:ext cx="467544" cy="47667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-10344" y="2105149"/>
            <a:ext cx="467544" cy="47667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-10344" y="2581821"/>
            <a:ext cx="467544" cy="427617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979712" y="116632"/>
            <a:ext cx="6984776" cy="936105"/>
          </a:xfrm>
        </p:spPr>
        <p:txBody>
          <a:bodyPr>
            <a:normAutofit fontScale="90000"/>
          </a:bodyPr>
          <a:lstStyle/>
          <a:p>
            <a:pPr algn="l"/>
            <a:r>
              <a:rPr lang="en-GB" sz="4400" b="1" dirty="0" smtClean="0"/>
              <a:t>1. Scope:</a:t>
            </a:r>
            <a:br>
              <a:rPr lang="en-GB" sz="4400" b="1" dirty="0" smtClean="0"/>
            </a:br>
            <a:r>
              <a:rPr lang="en-GB" sz="3600" b="1" dirty="0" smtClean="0"/>
              <a:t>Optimal corridor and hub development</a:t>
            </a:r>
            <a:endParaRPr lang="en-GB" sz="2700" i="1" dirty="0"/>
          </a:p>
        </p:txBody>
      </p:sp>
      <p:sp>
        <p:nvSpPr>
          <p:cNvPr id="17" name="Tijdelijke aanduiding voor inhoud 6"/>
          <p:cNvSpPr>
            <a:spLocks noGrp="1"/>
          </p:cNvSpPr>
          <p:nvPr>
            <p:ph idx="1"/>
          </p:nvPr>
        </p:nvSpPr>
        <p:spPr>
          <a:xfrm>
            <a:off x="424369" y="1401830"/>
            <a:ext cx="8712968" cy="5567177"/>
          </a:xfrm>
        </p:spPr>
        <p:txBody>
          <a:bodyPr>
            <a:normAutofit/>
          </a:bodyPr>
          <a:lstStyle/>
          <a:p>
            <a:pPr marL="817200" lvl="2" indent="-457200">
              <a:buSzPct val="120000"/>
            </a:pPr>
            <a:r>
              <a:rPr lang="en-US" b="1" dirty="0" smtClean="0"/>
              <a:t>Objectives:</a:t>
            </a:r>
          </a:p>
          <a:p>
            <a:pPr marL="1274400" lvl="3" indent="-457200">
              <a:buSzPct val="120000"/>
            </a:pPr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simulate the optimal setup of national and international intermodal rail freight </a:t>
            </a:r>
            <a:r>
              <a:rPr lang="en-US" dirty="0" smtClean="0"/>
              <a:t>corridors.</a:t>
            </a:r>
          </a:p>
          <a:p>
            <a:pPr marL="1274400" lvl="3" indent="-457200">
              <a:buSzPct val="120000"/>
            </a:pPr>
            <a:r>
              <a:rPr lang="en-US" dirty="0"/>
              <a:t>To give </a:t>
            </a:r>
            <a:r>
              <a:rPr lang="en-US" dirty="0" smtClean="0"/>
              <a:t>cost </a:t>
            </a:r>
            <a:r>
              <a:rPr lang="en-US" dirty="0"/>
              <a:t>modeling insights to achieve more educated decisions </a:t>
            </a:r>
            <a:r>
              <a:rPr lang="en-US" dirty="0" smtClean="0"/>
              <a:t>in the future scenarios.</a:t>
            </a:r>
          </a:p>
          <a:p>
            <a:pPr marL="817200" lvl="2" indent="-457200">
              <a:buSzPct val="120000"/>
            </a:pPr>
            <a:r>
              <a:rPr lang="en-GB" b="1" dirty="0" smtClean="0"/>
              <a:t>Methods:</a:t>
            </a:r>
          </a:p>
          <a:p>
            <a:pPr marL="1274400" lvl="3" indent="-457200">
              <a:buSzPct val="120000"/>
            </a:pPr>
            <a:r>
              <a:rPr lang="en-GB" dirty="0" smtClean="0"/>
              <a:t>Operations Research.</a:t>
            </a:r>
          </a:p>
          <a:p>
            <a:pPr marL="1274400" lvl="3" indent="-457200">
              <a:buSzPct val="120000"/>
            </a:pPr>
            <a:r>
              <a:rPr lang="en-GB" dirty="0" smtClean="0"/>
              <a:t>Numerical optimization.</a:t>
            </a:r>
          </a:p>
          <a:p>
            <a:pPr marL="817200" lvl="2" indent="-457200">
              <a:buSzPct val="120000"/>
            </a:pPr>
            <a:r>
              <a:rPr lang="en-GB" b="1" dirty="0" smtClean="0"/>
              <a:t>Points of focus from the SWOT analysis:</a:t>
            </a:r>
          </a:p>
          <a:p>
            <a:pPr marL="1274400" lvl="3" indent="-457200">
              <a:buSzPct val="120000"/>
            </a:pPr>
            <a:r>
              <a:rPr lang="en-GB" dirty="0" smtClean="0"/>
              <a:t>Reduced costs and externalities.         </a:t>
            </a:r>
            <a:r>
              <a:rPr lang="en-GB" dirty="0" smtClean="0">
                <a:solidFill>
                  <a:schemeClr val="accent1"/>
                </a:solidFill>
              </a:rPr>
              <a:t>Strengths</a:t>
            </a:r>
            <a:endParaRPr lang="en-GB" b="1" dirty="0" smtClean="0"/>
          </a:p>
          <a:p>
            <a:pPr marL="1274400" lvl="3" indent="-457200">
              <a:buSzPct val="120000"/>
            </a:pPr>
            <a:r>
              <a:rPr lang="en-GB" dirty="0" smtClean="0"/>
              <a:t>High operating costs.                              </a:t>
            </a:r>
          </a:p>
          <a:p>
            <a:pPr marL="1274400" lvl="3" indent="-457200">
              <a:buSzPct val="120000"/>
            </a:pPr>
            <a:r>
              <a:rPr lang="en-GB" dirty="0" smtClean="0"/>
              <a:t>Complex pricing strategies.                   </a:t>
            </a:r>
            <a:r>
              <a:rPr lang="en-GB" dirty="0" smtClean="0">
                <a:solidFill>
                  <a:schemeClr val="accent1"/>
                </a:solidFill>
              </a:rPr>
              <a:t>Weaknesses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2" name="Left Brace 11"/>
          <p:cNvSpPr/>
          <p:nvPr/>
        </p:nvSpPr>
        <p:spPr>
          <a:xfrm rot="10800000">
            <a:off x="5292070" y="5301206"/>
            <a:ext cx="216028" cy="648073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Left Brace 12"/>
          <p:cNvSpPr/>
          <p:nvPr/>
        </p:nvSpPr>
        <p:spPr>
          <a:xfrm rot="10800000">
            <a:off x="5292081" y="4749990"/>
            <a:ext cx="144018" cy="479209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D86F-DC34-4EA1-A2BB-45D401952289}" type="slidenum">
              <a:rPr lang="fr-BE" smtClean="0"/>
              <a:t>3</a:t>
            </a:fld>
            <a:endParaRPr lang="fr-BE"/>
          </a:p>
        </p:txBody>
      </p:sp>
      <p:pic>
        <p:nvPicPr>
          <p:cNvPr id="19" name="Picture 2" descr="https://ghum.kuleuven.be/ggs/images/logo/belspo-logo-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142049"/>
            <a:ext cx="751230" cy="67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www.zizo-online.be/sites/default/files/field/image/universiteit_antwerpe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857" y="6092827"/>
            <a:ext cx="819122" cy="701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708" y="6164641"/>
            <a:ext cx="1041692" cy="576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656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539"/>
          <a:stretch/>
        </p:blipFill>
        <p:spPr bwMode="auto">
          <a:xfrm>
            <a:off x="72454" y="12616"/>
            <a:ext cx="1691233" cy="1288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-10344" y="1628477"/>
            <a:ext cx="467544" cy="4766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2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0344" y="2105149"/>
            <a:ext cx="467544" cy="47667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-10344" y="2581821"/>
            <a:ext cx="467544" cy="427617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979712" y="224062"/>
            <a:ext cx="6984776" cy="936105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smtClean="0"/>
              <a:t>2. </a:t>
            </a:r>
            <a:r>
              <a:rPr lang="en-GB" b="1" dirty="0"/>
              <a:t>Best-case </a:t>
            </a:r>
            <a:r>
              <a:rPr lang="en-GB" b="1" dirty="0" smtClean="0"/>
              <a:t>scenario analysis:</a:t>
            </a:r>
            <a:r>
              <a:rPr lang="en-GB" b="1" dirty="0"/>
              <a:t/>
            </a:r>
            <a:br>
              <a:rPr lang="en-GB" b="1" dirty="0"/>
            </a:br>
            <a:r>
              <a:rPr lang="en-GB" sz="3600" b="1" dirty="0"/>
              <a:t>Description</a:t>
            </a:r>
            <a:endParaRPr lang="en-GB" sz="3200" i="1" dirty="0"/>
          </a:p>
        </p:txBody>
      </p:sp>
      <p:sp>
        <p:nvSpPr>
          <p:cNvPr id="17" name="Tijdelijke aanduiding voor inhoud 6"/>
          <p:cNvSpPr>
            <a:spLocks noGrp="1"/>
          </p:cNvSpPr>
          <p:nvPr>
            <p:ph idx="1"/>
          </p:nvPr>
        </p:nvSpPr>
        <p:spPr>
          <a:xfrm>
            <a:off x="457200" y="476672"/>
            <a:ext cx="8686800" cy="6341208"/>
          </a:xfrm>
        </p:spPr>
        <p:txBody>
          <a:bodyPr>
            <a:normAutofit/>
          </a:bodyPr>
          <a:lstStyle/>
          <a:p>
            <a:pPr marL="585216" lvl="1" indent="0" algn="ctr">
              <a:buNone/>
            </a:pPr>
            <a:endParaRPr lang="en-US" sz="1800" b="1" dirty="0" smtClean="0"/>
          </a:p>
          <a:p>
            <a:pPr marL="642366" indent="-514350"/>
            <a:endParaRPr lang="en-GB" sz="2800" b="1" dirty="0" smtClean="0"/>
          </a:p>
          <a:p>
            <a:pPr marL="642366" indent="-514350"/>
            <a:r>
              <a:rPr lang="en-US" sz="2400" dirty="0" smtClean="0"/>
              <a:t>The impacts </a:t>
            </a:r>
            <a:r>
              <a:rPr lang="en-US" sz="2400" dirty="0"/>
              <a:t>of </a:t>
            </a:r>
            <a:r>
              <a:rPr lang="en-US" sz="2400" dirty="0" smtClean="0"/>
              <a:t>policies and operational changes are probed through a </a:t>
            </a:r>
            <a:r>
              <a:rPr lang="en-US" sz="2400" i="1" dirty="0"/>
              <a:t>parametric analysis</a:t>
            </a:r>
            <a:r>
              <a:rPr lang="en-US" sz="2400" dirty="0" smtClean="0"/>
              <a:t>.</a:t>
            </a:r>
          </a:p>
          <a:p>
            <a:pPr marL="642366" indent="-514350"/>
            <a:r>
              <a:rPr lang="en-GB" sz="2400" b="1" dirty="0" smtClean="0"/>
              <a:t>Decision framework: </a:t>
            </a:r>
            <a:r>
              <a:rPr lang="en-GB" sz="2400" dirty="0" smtClean="0"/>
              <a:t>tactical</a:t>
            </a:r>
            <a:r>
              <a:rPr lang="en-GB" sz="2400" dirty="0"/>
              <a:t>, medium-term </a:t>
            </a:r>
            <a:r>
              <a:rPr lang="en-GB" sz="2400" dirty="0" smtClean="0"/>
              <a:t>horizon</a:t>
            </a:r>
            <a:r>
              <a:rPr lang="en-GB" sz="2400" dirty="0"/>
              <a:t>, from </a:t>
            </a:r>
            <a:r>
              <a:rPr lang="en-GB" sz="2400" dirty="0" smtClean="0"/>
              <a:t>an </a:t>
            </a:r>
            <a:r>
              <a:rPr lang="en-GB" sz="2400" dirty="0"/>
              <a:t>economic perspective of a single </a:t>
            </a:r>
            <a:r>
              <a:rPr lang="en-GB" sz="2400" dirty="0" smtClean="0"/>
              <a:t>service planner.</a:t>
            </a:r>
            <a:endParaRPr lang="en-GB" sz="2400" b="1" dirty="0"/>
          </a:p>
          <a:p>
            <a:pPr marL="642366" indent="-514350"/>
            <a:r>
              <a:rPr lang="en-GB" sz="2400" b="1" dirty="0" smtClean="0"/>
              <a:t>Scenario </a:t>
            </a:r>
            <a:r>
              <a:rPr lang="en-GB" sz="2400" b="1" dirty="0"/>
              <a:t>translation:</a:t>
            </a:r>
          </a:p>
          <a:p>
            <a:pPr marL="528066" lvl="1" indent="0">
              <a:buNone/>
            </a:pPr>
            <a:r>
              <a:rPr lang="en-GB" sz="2400" dirty="0" smtClean="0"/>
              <a:t>  The inputs are quantified according </a:t>
            </a:r>
            <a:r>
              <a:rPr lang="en-GB" sz="2400" dirty="0"/>
              <a:t>to </a:t>
            </a:r>
            <a:r>
              <a:rPr lang="en-GB" sz="2400" dirty="0" smtClean="0"/>
              <a:t>the EU White Paper’s    goals:</a:t>
            </a:r>
            <a:endParaRPr lang="en-GB" dirty="0"/>
          </a:p>
          <a:p>
            <a:pPr marL="874350" lvl="2" indent="-514350">
              <a:buSzPct val="120000"/>
              <a:buFont typeface="+mj-lt"/>
              <a:buAutoNum type="arabicPeriod" startAt="2"/>
            </a:pPr>
            <a:endParaRPr lang="en-GB" sz="2800" b="1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-30848" y="1160167"/>
            <a:ext cx="467544" cy="47667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083571"/>
              </p:ext>
            </p:extLst>
          </p:nvPr>
        </p:nvGraphicFramePr>
        <p:xfrm>
          <a:off x="1998190" y="3841780"/>
          <a:ext cx="5598146" cy="203549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99073"/>
                <a:gridCol w="2799073"/>
              </a:tblGrid>
              <a:tr h="37697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Inputs</a:t>
                      </a:r>
                      <a:endParaRPr lang="fr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Outputs</a:t>
                      </a:r>
                      <a:endParaRPr lang="fr-BE" sz="2000" b="1" dirty="0"/>
                    </a:p>
                  </a:txBody>
                  <a:tcPr/>
                </a:tc>
              </a:tr>
              <a:tr h="163925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Road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osts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b="1" i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(-10%)</a:t>
                      </a:r>
                      <a:endParaRPr lang="en-GB" sz="18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Rail costs  </a:t>
                      </a:r>
                      <a:r>
                        <a:rPr lang="en-US" sz="1800" b="1" i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(-20%)</a:t>
                      </a:r>
                      <a:endParaRPr lang="fr-BE" sz="18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IWWs costs </a:t>
                      </a:r>
                      <a:r>
                        <a:rPr lang="en-US" sz="1800" b="1" i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(-10%)</a:t>
                      </a:r>
                      <a:endParaRPr lang="fr-BE" sz="18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Road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taxes </a:t>
                      </a:r>
                      <a:r>
                        <a:rPr lang="en-US" sz="1800" b="1" i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(+20%)</a:t>
                      </a:r>
                      <a:endParaRPr lang="en-US" sz="1800" i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Freight demands </a:t>
                      </a:r>
                      <a:r>
                        <a:rPr lang="en-US" sz="1800" b="1" i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(+15%)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Modal split, in terms of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tkm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BE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D86F-DC34-4EA1-A2BB-45D401952289}" type="slidenum">
              <a:rPr lang="fr-BE" smtClean="0"/>
              <a:t>4</a:t>
            </a:fld>
            <a:endParaRPr lang="fr-BE"/>
          </a:p>
        </p:txBody>
      </p:sp>
      <p:pic>
        <p:nvPicPr>
          <p:cNvPr id="18" name="Picture 2" descr="https://ghum.kuleuven.be/ggs/images/logo/belspo-logo-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142049"/>
            <a:ext cx="751230" cy="67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www.zizo-online.be/sites/default/files/field/image/universiteit_antwerpe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857" y="6092827"/>
            <a:ext cx="819122" cy="701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708" y="6164641"/>
            <a:ext cx="1041692" cy="576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55576" y="5805264"/>
            <a:ext cx="62646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5236" lvl="1" indent="-342900"/>
            <a:r>
              <a:rPr lang="en-US" sz="2000" i="1" dirty="0" smtClean="0"/>
              <a:t>+   All-road </a:t>
            </a:r>
            <a:r>
              <a:rPr lang="en-US" sz="2000" i="1" dirty="0"/>
              <a:t>market price, terminal’s locations</a:t>
            </a:r>
            <a:r>
              <a:rPr lang="en-US" sz="2000" i="1" dirty="0" smtClean="0"/>
              <a:t>, transport </a:t>
            </a:r>
            <a:r>
              <a:rPr lang="en-US" sz="2000" i="1" dirty="0"/>
              <a:t>modes’ average speeds and capacities.</a:t>
            </a:r>
          </a:p>
        </p:txBody>
      </p:sp>
    </p:spTree>
    <p:extLst>
      <p:ext uri="{BB962C8B-B14F-4D97-AF65-F5344CB8AC3E}">
        <p14:creationId xmlns:p14="http://schemas.microsoft.com/office/powerpoint/2010/main" val="100381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539"/>
          <a:stretch/>
        </p:blipFill>
        <p:spPr bwMode="auto">
          <a:xfrm>
            <a:off x="72454" y="12616"/>
            <a:ext cx="1691233" cy="1288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-10344" y="1628477"/>
            <a:ext cx="467544" cy="4766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2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0344" y="2105149"/>
            <a:ext cx="467544" cy="47667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-10344" y="2581821"/>
            <a:ext cx="467544" cy="427617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979712" y="224062"/>
            <a:ext cx="6984776" cy="936105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smtClean="0"/>
              <a:t>2. </a:t>
            </a:r>
            <a:r>
              <a:rPr lang="en-GB" b="1" dirty="0"/>
              <a:t>Best-case </a:t>
            </a:r>
            <a:r>
              <a:rPr lang="en-GB" b="1" smtClean="0"/>
              <a:t>scenario analysis:</a:t>
            </a:r>
            <a:r>
              <a:rPr lang="en-GB" b="1" dirty="0"/>
              <a:t/>
            </a:r>
            <a:br>
              <a:rPr lang="en-GB" b="1" dirty="0"/>
            </a:br>
            <a:r>
              <a:rPr lang="en-GB" sz="3600" b="1" dirty="0" smtClean="0"/>
              <a:t>Main conclusions</a:t>
            </a:r>
            <a:endParaRPr lang="en-GB" sz="3200" i="1" dirty="0"/>
          </a:p>
        </p:txBody>
      </p:sp>
      <p:sp>
        <p:nvSpPr>
          <p:cNvPr id="17" name="Tijdelijke aanduiding voor inhoud 6"/>
          <p:cNvSpPr>
            <a:spLocks noGrp="1"/>
          </p:cNvSpPr>
          <p:nvPr>
            <p:ph idx="1"/>
          </p:nvPr>
        </p:nvSpPr>
        <p:spPr>
          <a:xfrm>
            <a:off x="202924" y="1124744"/>
            <a:ext cx="8689556" cy="6269200"/>
          </a:xfrm>
        </p:spPr>
        <p:txBody>
          <a:bodyPr>
            <a:normAutofit/>
          </a:bodyPr>
          <a:lstStyle/>
          <a:p>
            <a:pPr marL="585216" lvl="1" indent="0" algn="ctr">
              <a:buNone/>
            </a:pPr>
            <a:endParaRPr lang="en-US" sz="1800" b="1" dirty="0" smtClean="0"/>
          </a:p>
          <a:p>
            <a:pPr marL="0" indent="0">
              <a:buNone/>
            </a:pPr>
            <a:endParaRPr lang="en-GB" dirty="0"/>
          </a:p>
          <a:p>
            <a:pPr marL="817200" lvl="2" indent="-457200">
              <a:buSzPct val="120000"/>
            </a:pPr>
            <a:r>
              <a:rPr lang="en-GB" dirty="0" smtClean="0"/>
              <a:t>Order </a:t>
            </a:r>
            <a:r>
              <a:rPr lang="en-GB" dirty="0"/>
              <a:t>of </a:t>
            </a:r>
            <a:r>
              <a:rPr lang="en-GB" dirty="0" smtClean="0"/>
              <a:t>economic preference/affordance: </a:t>
            </a:r>
            <a:r>
              <a:rPr lang="en-GB" dirty="0"/>
              <a:t>road, IWWs then </a:t>
            </a:r>
            <a:r>
              <a:rPr lang="en-GB" dirty="0" smtClean="0"/>
              <a:t>rail</a:t>
            </a:r>
            <a:r>
              <a:rPr lang="en-GB" dirty="0"/>
              <a:t> </a:t>
            </a:r>
            <a:r>
              <a:rPr lang="en-GB" dirty="0" smtClean="0"/>
              <a:t>-&gt; </a:t>
            </a:r>
            <a:r>
              <a:rPr lang="en-US" i="1" dirty="0">
                <a:solidFill>
                  <a:srgbClr val="FF0000"/>
                </a:solidFill>
              </a:rPr>
              <a:t>high rail fixed costs</a:t>
            </a:r>
            <a:r>
              <a:rPr lang="en-US" dirty="0" smtClean="0"/>
              <a:t>.</a:t>
            </a:r>
          </a:p>
          <a:p>
            <a:pPr marL="817200" lvl="2" indent="-457200">
              <a:buSzPct val="120000"/>
            </a:pPr>
            <a:r>
              <a:rPr lang="en-US" dirty="0"/>
              <a:t>Positive effect of </a:t>
            </a:r>
            <a:r>
              <a:rPr lang="en-US" i="1" dirty="0">
                <a:solidFill>
                  <a:srgbClr val="FF0000"/>
                </a:solidFill>
              </a:rPr>
              <a:t>road costs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IWWs costs </a:t>
            </a:r>
            <a:r>
              <a:rPr lang="en-US" dirty="0"/>
              <a:t>and </a:t>
            </a:r>
            <a:r>
              <a:rPr lang="en-US" i="1" dirty="0">
                <a:solidFill>
                  <a:srgbClr val="FF0000"/>
                </a:solidFill>
              </a:rPr>
              <a:t>road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taxes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parameters in the </a:t>
            </a:r>
            <a:r>
              <a:rPr lang="en-US" dirty="0" smtClean="0"/>
              <a:t>best case</a:t>
            </a:r>
            <a:r>
              <a:rPr lang="en-US" dirty="0"/>
              <a:t>. </a:t>
            </a:r>
            <a:r>
              <a:rPr lang="en-US" dirty="0" smtClean="0"/>
              <a:t>However, overall </a:t>
            </a:r>
            <a:r>
              <a:rPr lang="en-US" dirty="0"/>
              <a:t>application yields a more costly position</a:t>
            </a:r>
            <a:r>
              <a:rPr lang="en-US" dirty="0" smtClean="0"/>
              <a:t>.</a:t>
            </a:r>
          </a:p>
          <a:p>
            <a:pPr marL="817200" lvl="2" indent="-457200">
              <a:buSzPct val="120000"/>
            </a:pPr>
            <a:r>
              <a:rPr lang="en-GB" dirty="0" smtClean="0"/>
              <a:t>A </a:t>
            </a:r>
            <a:r>
              <a:rPr lang="en-GB" dirty="0"/>
              <a:t>directly proportional relation exists between the intermodal market share and the corresponding competition’s </a:t>
            </a:r>
            <a:r>
              <a:rPr lang="en-GB" dirty="0" smtClean="0"/>
              <a:t>trucking price </a:t>
            </a:r>
            <a:r>
              <a:rPr lang="en-GB" dirty="0"/>
              <a:t>and market size. </a:t>
            </a:r>
            <a:endParaRPr lang="en-US" dirty="0" smtClean="0"/>
          </a:p>
          <a:p>
            <a:pPr marL="817200" lvl="2" indent="-457200">
              <a:buSzPct val="120000"/>
            </a:pPr>
            <a:endParaRPr lang="en-GB" dirty="0" smtClean="0"/>
          </a:p>
          <a:p>
            <a:pPr marL="817200" lvl="2" indent="-457200">
              <a:buSzPct val="120000"/>
            </a:pPr>
            <a:endParaRPr lang="en-GB" dirty="0"/>
          </a:p>
          <a:p>
            <a:pPr marL="360000" lvl="2" indent="0">
              <a:buSzPct val="120000"/>
              <a:buNone/>
            </a:pPr>
            <a:endParaRPr lang="en-GB" sz="2800" b="1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-30848" y="1160167"/>
            <a:ext cx="467544" cy="47667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D86F-DC34-4EA1-A2BB-45D401952289}" type="slidenum">
              <a:rPr lang="fr-BE" smtClean="0"/>
              <a:t>5</a:t>
            </a:fld>
            <a:endParaRPr lang="fr-BE"/>
          </a:p>
        </p:txBody>
      </p:sp>
      <p:pic>
        <p:nvPicPr>
          <p:cNvPr id="18" name="Picture 2" descr="https://ghum.kuleuven.be/ggs/images/logo/belspo-logo-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142049"/>
            <a:ext cx="751230" cy="67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www.zizo-online.be/sites/default/files/field/image/universiteit_antwerpe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857" y="6092827"/>
            <a:ext cx="819122" cy="701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708" y="6164641"/>
            <a:ext cx="1041692" cy="576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633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539"/>
          <a:stretch/>
        </p:blipFill>
        <p:spPr bwMode="auto">
          <a:xfrm>
            <a:off x="72454" y="12616"/>
            <a:ext cx="1691233" cy="1288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-10344" y="1628477"/>
            <a:ext cx="467544" cy="4766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2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0344" y="2105149"/>
            <a:ext cx="467544" cy="47667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-10344" y="2581821"/>
            <a:ext cx="467544" cy="427617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979712" y="224062"/>
            <a:ext cx="6984776" cy="936105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smtClean="0"/>
              <a:t>2. </a:t>
            </a:r>
            <a:r>
              <a:rPr lang="en-GB" b="1" dirty="0"/>
              <a:t>Best-case </a:t>
            </a:r>
            <a:r>
              <a:rPr lang="en-GB" b="1" smtClean="0"/>
              <a:t>scenario analysis:</a:t>
            </a:r>
            <a:r>
              <a:rPr lang="en-GB" b="1" dirty="0"/>
              <a:t/>
            </a:r>
            <a:br>
              <a:rPr lang="en-GB" b="1" dirty="0"/>
            </a:br>
            <a:r>
              <a:rPr lang="en-GB" sz="3600" b="1" dirty="0" smtClean="0"/>
              <a:t>Main conclusions</a:t>
            </a:r>
            <a:endParaRPr lang="en-GB" sz="3200" i="1" dirty="0"/>
          </a:p>
        </p:txBody>
      </p:sp>
      <p:sp>
        <p:nvSpPr>
          <p:cNvPr id="17" name="Tijdelijke aanduiding voor inhoud 6"/>
          <p:cNvSpPr>
            <a:spLocks noGrp="1"/>
          </p:cNvSpPr>
          <p:nvPr>
            <p:ph idx="1"/>
          </p:nvPr>
        </p:nvSpPr>
        <p:spPr>
          <a:xfrm>
            <a:off x="202924" y="1556792"/>
            <a:ext cx="8689556" cy="6269200"/>
          </a:xfrm>
        </p:spPr>
        <p:txBody>
          <a:bodyPr>
            <a:normAutofit/>
          </a:bodyPr>
          <a:lstStyle/>
          <a:p>
            <a:pPr marL="585216" lvl="1" indent="0" algn="ctr">
              <a:buNone/>
            </a:pPr>
            <a:endParaRPr lang="en-US" sz="1800" b="1" dirty="0" smtClean="0"/>
          </a:p>
          <a:p>
            <a:pPr marL="0" indent="0">
              <a:buNone/>
            </a:pPr>
            <a:endParaRPr lang="en-GB" dirty="0"/>
          </a:p>
          <a:p>
            <a:pPr marL="817200" lvl="2" indent="-457200">
              <a:buSzPct val="120000"/>
            </a:pPr>
            <a:r>
              <a:rPr lang="en-US" dirty="0" smtClean="0"/>
              <a:t>Positive </a:t>
            </a:r>
            <a:r>
              <a:rPr lang="en-US" dirty="0"/>
              <a:t>effect of rail subsidies in the first stages; stagnation reached if </a:t>
            </a:r>
            <a:r>
              <a:rPr lang="en-US" dirty="0" smtClean="0"/>
              <a:t>continued, particularly in the best case.</a:t>
            </a:r>
            <a:endParaRPr lang="en-US" dirty="0"/>
          </a:p>
          <a:p>
            <a:pPr marL="817200" lvl="2" indent="-457200">
              <a:buSzPct val="120000"/>
            </a:pPr>
            <a:r>
              <a:rPr lang="en-GB" dirty="0" smtClean="0"/>
              <a:t>The competitiveness of </a:t>
            </a:r>
            <a:r>
              <a:rPr lang="en-GB" dirty="0"/>
              <a:t>intermodal transport </a:t>
            </a:r>
            <a:r>
              <a:rPr lang="en-GB" dirty="0" smtClean="0"/>
              <a:t>is sensitive </a:t>
            </a:r>
            <a:r>
              <a:rPr lang="en-GB" dirty="0"/>
              <a:t>to the </a:t>
            </a:r>
            <a:r>
              <a:rPr lang="en-GB" dirty="0" smtClean="0"/>
              <a:t>paths</a:t>
            </a:r>
            <a:r>
              <a:rPr lang="en-GB" dirty="0"/>
              <a:t>’ </a:t>
            </a:r>
            <a:r>
              <a:rPr lang="en-GB" dirty="0" smtClean="0"/>
              <a:t>structure; </a:t>
            </a:r>
            <a:r>
              <a:rPr lang="en-GB" dirty="0"/>
              <a:t>namely, </a:t>
            </a:r>
            <a:r>
              <a:rPr lang="en-GB" dirty="0" smtClean="0"/>
              <a:t>the </a:t>
            </a:r>
            <a:r>
              <a:rPr lang="en-GB" dirty="0"/>
              <a:t>distance limits imposed on the </a:t>
            </a:r>
            <a:r>
              <a:rPr lang="en-GB" dirty="0" smtClean="0"/>
              <a:t>road parts -&gt; </a:t>
            </a:r>
            <a:r>
              <a:rPr lang="en-GB" i="1" dirty="0" smtClean="0">
                <a:solidFill>
                  <a:srgbClr val="FF0000"/>
                </a:solidFill>
              </a:rPr>
              <a:t>pre- and post-haulage</a:t>
            </a:r>
            <a:r>
              <a:rPr lang="en-GB" dirty="0" smtClean="0"/>
              <a:t>.</a:t>
            </a:r>
            <a:endParaRPr lang="en-US" dirty="0"/>
          </a:p>
          <a:p>
            <a:pPr marL="817200" lvl="2" indent="-457200">
              <a:buSzPct val="120000"/>
            </a:pPr>
            <a:endParaRPr lang="en-GB" dirty="0" smtClean="0"/>
          </a:p>
          <a:p>
            <a:pPr marL="817200" lvl="2" indent="-457200">
              <a:buSzPct val="120000"/>
            </a:pPr>
            <a:endParaRPr lang="en-GB" dirty="0"/>
          </a:p>
          <a:p>
            <a:pPr marL="360000" lvl="2" indent="0">
              <a:buSzPct val="120000"/>
              <a:buNone/>
            </a:pPr>
            <a:endParaRPr lang="en-GB" sz="2800" b="1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-30848" y="1160167"/>
            <a:ext cx="467544" cy="47667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D86F-DC34-4EA1-A2BB-45D401952289}" type="slidenum">
              <a:rPr lang="fr-BE" smtClean="0"/>
              <a:t>6</a:t>
            </a:fld>
            <a:endParaRPr lang="fr-BE"/>
          </a:p>
        </p:txBody>
      </p:sp>
      <p:pic>
        <p:nvPicPr>
          <p:cNvPr id="18" name="Picture 2" descr="https://ghum.kuleuven.be/ggs/images/logo/belspo-logo-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142049"/>
            <a:ext cx="751230" cy="67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www.zizo-online.be/sites/default/files/field/image/universiteit_antwerpe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857" y="6092827"/>
            <a:ext cx="819122" cy="701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708" y="6164641"/>
            <a:ext cx="1041692" cy="576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491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539"/>
          <a:stretch/>
        </p:blipFill>
        <p:spPr bwMode="auto">
          <a:xfrm>
            <a:off x="72454" y="12616"/>
            <a:ext cx="1691233" cy="1288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-10344" y="2581821"/>
            <a:ext cx="467544" cy="427617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979712" y="224062"/>
            <a:ext cx="6984776" cy="936105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/>
              <a:t>3</a:t>
            </a:r>
            <a:r>
              <a:rPr lang="en-GB" b="1" dirty="0" smtClean="0"/>
              <a:t>. Worst-case scenario analysis:</a:t>
            </a:r>
            <a:r>
              <a:rPr lang="en-GB" b="1" dirty="0"/>
              <a:t/>
            </a:r>
            <a:br>
              <a:rPr lang="en-GB" b="1" dirty="0"/>
            </a:br>
            <a:r>
              <a:rPr lang="en-GB" sz="3600" b="1" dirty="0"/>
              <a:t>Description</a:t>
            </a:r>
            <a:endParaRPr lang="en-GB" sz="3200" i="1" dirty="0"/>
          </a:p>
        </p:txBody>
      </p:sp>
      <p:sp>
        <p:nvSpPr>
          <p:cNvPr id="17" name="Tijdelijke aanduiding voor inhoud 6"/>
          <p:cNvSpPr>
            <a:spLocks noGrp="1"/>
          </p:cNvSpPr>
          <p:nvPr>
            <p:ph idx="1"/>
          </p:nvPr>
        </p:nvSpPr>
        <p:spPr>
          <a:xfrm>
            <a:off x="457200" y="476672"/>
            <a:ext cx="8686800" cy="6341208"/>
          </a:xfrm>
        </p:spPr>
        <p:txBody>
          <a:bodyPr>
            <a:normAutofit/>
          </a:bodyPr>
          <a:lstStyle/>
          <a:p>
            <a:pPr marL="585216" lvl="1" indent="0" algn="ctr">
              <a:buNone/>
            </a:pPr>
            <a:endParaRPr lang="en-US" sz="1800" b="1" dirty="0" smtClean="0"/>
          </a:p>
          <a:p>
            <a:pPr marL="642366" indent="-514350"/>
            <a:endParaRPr lang="en-GB" sz="2800" b="1" dirty="0" smtClean="0"/>
          </a:p>
          <a:p>
            <a:pPr marL="642366" indent="-514350"/>
            <a:r>
              <a:rPr lang="en-US" sz="2400" dirty="0" smtClean="0"/>
              <a:t>The impacts </a:t>
            </a:r>
            <a:r>
              <a:rPr lang="en-US" sz="2400" dirty="0"/>
              <a:t>of </a:t>
            </a:r>
            <a:r>
              <a:rPr lang="en-US" sz="2400" dirty="0" smtClean="0"/>
              <a:t>policies are tested through a </a:t>
            </a:r>
            <a:r>
              <a:rPr lang="en-US" sz="2400" i="1" dirty="0" smtClean="0"/>
              <a:t>scenario analysis, </a:t>
            </a:r>
            <a:r>
              <a:rPr lang="en-US" sz="2400" dirty="0" smtClean="0"/>
              <a:t>which compares the worst-case with the reference scenario.</a:t>
            </a:r>
          </a:p>
          <a:p>
            <a:pPr marL="642366" indent="-514350"/>
            <a:r>
              <a:rPr lang="en-GB" sz="2400" b="1" dirty="0" smtClean="0"/>
              <a:t>Decision framework: </a:t>
            </a:r>
            <a:r>
              <a:rPr lang="en-GB" sz="2400" dirty="0" smtClean="0"/>
              <a:t>intermodal allocation model at the strategic horizon, for economic and environmental policies.</a:t>
            </a:r>
            <a:endParaRPr lang="en-GB" sz="2400" b="1" dirty="0"/>
          </a:p>
          <a:p>
            <a:pPr marL="642366" indent="-514350"/>
            <a:r>
              <a:rPr lang="en-GB" sz="2400" b="1" dirty="0" smtClean="0"/>
              <a:t>Scenario </a:t>
            </a:r>
            <a:r>
              <a:rPr lang="en-GB" sz="2400" b="1" dirty="0"/>
              <a:t>translation</a:t>
            </a:r>
            <a:r>
              <a:rPr lang="en-GB" sz="2400" b="1" dirty="0" smtClean="0"/>
              <a:t>:</a:t>
            </a:r>
            <a:endParaRPr lang="en-GB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-30848" y="1160167"/>
            <a:ext cx="467544" cy="47667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19595"/>
              </p:ext>
            </p:extLst>
          </p:nvPr>
        </p:nvGraphicFramePr>
        <p:xfrm>
          <a:off x="944103" y="3398849"/>
          <a:ext cx="7796736" cy="2743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598912"/>
                <a:gridCol w="3104256"/>
                <a:gridCol w="2093568"/>
              </a:tblGrid>
              <a:tr h="10007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Inputs 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(operational costs)</a:t>
                      </a:r>
                      <a:endParaRPr lang="fr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="1" dirty="0" smtClean="0"/>
                        <a:t>Inputs</a:t>
                      </a:r>
                      <a:br>
                        <a:rPr lang="fr-BE" sz="2000" b="1" dirty="0" smtClean="0"/>
                      </a:br>
                      <a:r>
                        <a:rPr lang="fr-BE" sz="2000" b="1" dirty="0" smtClean="0"/>
                        <a:t>(CO</a:t>
                      </a:r>
                      <a:r>
                        <a:rPr lang="fr-BE" sz="2000" b="1" baseline="-25000" dirty="0" smtClean="0"/>
                        <a:t>2</a:t>
                      </a:r>
                      <a:r>
                        <a:rPr lang="fr-BE" sz="2000" b="1" dirty="0" smtClean="0"/>
                        <a:t> </a:t>
                      </a:r>
                      <a:r>
                        <a:rPr lang="en-US" sz="2000" b="1" noProof="0" dirty="0" smtClean="0"/>
                        <a:t>emissions</a:t>
                      </a:r>
                      <a:r>
                        <a:rPr lang="en-US" sz="2000" b="1" baseline="0" noProof="0" dirty="0" smtClean="0"/>
                        <a:t> and </a:t>
                      </a:r>
                      <a:r>
                        <a:rPr lang="en-US" sz="2000" b="1" noProof="0" dirty="0" smtClean="0"/>
                        <a:t>air pollution external costs</a:t>
                      </a:r>
                      <a:r>
                        <a:rPr lang="fr-BE" sz="2000" b="1" dirty="0" smtClean="0"/>
                        <a:t>)</a:t>
                      </a:r>
                      <a:endParaRPr lang="fr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Outputs</a:t>
                      </a:r>
                      <a:endParaRPr lang="fr-BE" sz="2000" b="1" dirty="0"/>
                    </a:p>
                  </a:txBody>
                  <a:tcPr/>
                </a:tc>
              </a:tr>
              <a:tr h="158644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Road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(-10%)</a:t>
                      </a:r>
                      <a:endParaRPr lang="en-GB" sz="18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Rail </a:t>
                      </a:r>
                      <a:r>
                        <a:rPr lang="en-US" sz="1800" b="1" i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(+20%)</a:t>
                      </a:r>
                      <a:endParaRPr lang="fr-BE" sz="18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IWW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(+20%)</a:t>
                      </a:r>
                      <a:endParaRPr lang="fr-BE" sz="18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Transshipment </a:t>
                      </a:r>
                      <a:r>
                        <a:rPr lang="en-US" sz="1800" b="1" i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(+20%)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Road taxes </a:t>
                      </a:r>
                      <a:r>
                        <a:rPr lang="en-US" sz="1800" b="1" i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(+0%)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Road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(-40%)</a:t>
                      </a:r>
                      <a:endParaRPr lang="en-US" sz="1800" i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Rail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(-10%)</a:t>
                      </a:r>
                      <a:endParaRPr lang="en-US" sz="1800" i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IWW </a:t>
                      </a:r>
                      <a:r>
                        <a:rPr lang="en-US" sz="1800" b="1" i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(-10%)</a:t>
                      </a:r>
                      <a:endParaRPr lang="en-US" sz="1800" i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Transshipment </a:t>
                      </a:r>
                      <a:r>
                        <a:rPr lang="en-US" sz="1800" b="1" i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(-10%)</a:t>
                      </a:r>
                      <a:endParaRPr lang="en-US" sz="18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fr-BE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Modal split in terms of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tkm</a:t>
                      </a:r>
                      <a:endParaRPr lang="en-US" sz="1800" i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D86F-DC34-4EA1-A2BB-45D401952289}" type="slidenum">
              <a:rPr lang="fr-BE" smtClean="0"/>
              <a:t>7</a:t>
            </a:fld>
            <a:endParaRPr lang="fr-BE"/>
          </a:p>
        </p:txBody>
      </p:sp>
      <p:pic>
        <p:nvPicPr>
          <p:cNvPr id="18" name="Picture 2" descr="https://ghum.kuleuven.be/ggs/images/logo/belspo-logo-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142049"/>
            <a:ext cx="751230" cy="67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www.zizo-online.be/sites/default/files/field/image/universiteit_antwerpe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857" y="6092827"/>
            <a:ext cx="819122" cy="701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708" y="6164641"/>
            <a:ext cx="1041692" cy="576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-10344" y="2113514"/>
            <a:ext cx="467544" cy="4766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-30848" y="1636842"/>
            <a:ext cx="467544" cy="47667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4010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539"/>
          <a:stretch/>
        </p:blipFill>
        <p:spPr bwMode="auto">
          <a:xfrm>
            <a:off x="72454" y="12616"/>
            <a:ext cx="1691233" cy="1288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-10344" y="2581821"/>
            <a:ext cx="467544" cy="427617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979712" y="224062"/>
            <a:ext cx="6984776" cy="936105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/>
              <a:t>3</a:t>
            </a:r>
            <a:r>
              <a:rPr lang="en-GB" b="1" dirty="0" smtClean="0"/>
              <a:t>. Worst-case scenario analysis:</a:t>
            </a:r>
            <a:r>
              <a:rPr lang="en-GB" b="1" dirty="0"/>
              <a:t/>
            </a:r>
            <a:br>
              <a:rPr lang="en-GB" b="1" dirty="0"/>
            </a:br>
            <a:r>
              <a:rPr lang="en-GB" sz="3600" b="1" dirty="0" smtClean="0"/>
              <a:t>Main conclusions</a:t>
            </a:r>
            <a:endParaRPr lang="en-GB" sz="3200" i="1" dirty="0"/>
          </a:p>
        </p:txBody>
      </p:sp>
      <p:sp>
        <p:nvSpPr>
          <p:cNvPr id="17" name="Tijdelijke aanduiding voor inhoud 6"/>
          <p:cNvSpPr>
            <a:spLocks noGrp="1"/>
          </p:cNvSpPr>
          <p:nvPr>
            <p:ph idx="1"/>
          </p:nvPr>
        </p:nvSpPr>
        <p:spPr>
          <a:xfrm>
            <a:off x="202924" y="400160"/>
            <a:ext cx="8689556" cy="6269200"/>
          </a:xfrm>
        </p:spPr>
        <p:txBody>
          <a:bodyPr>
            <a:normAutofit/>
          </a:bodyPr>
          <a:lstStyle/>
          <a:p>
            <a:pPr marL="585216" lvl="1" indent="0" algn="ctr">
              <a:buNone/>
            </a:pPr>
            <a:endParaRPr lang="en-US" sz="1800" b="1" dirty="0" smtClean="0"/>
          </a:p>
          <a:p>
            <a:pPr marL="0" indent="0">
              <a:buNone/>
            </a:pPr>
            <a:endParaRPr lang="en-GB" dirty="0" smtClean="0"/>
          </a:p>
          <a:p>
            <a:pPr marL="360000" lvl="2" indent="0">
              <a:buSzPct val="120000"/>
              <a:buNone/>
            </a:pPr>
            <a:endParaRPr lang="en-US" sz="1000" dirty="0" smtClean="0"/>
          </a:p>
          <a:p>
            <a:pPr marL="817200" lvl="2" indent="-457200">
              <a:buSzPct val="120000"/>
            </a:pPr>
            <a:r>
              <a:rPr lang="en-US" dirty="0"/>
              <a:t>W</a:t>
            </a:r>
            <a:r>
              <a:rPr lang="en-US" dirty="0" smtClean="0"/>
              <a:t>orst-case scenario: intermodal market share decreases for economic and environmental optimizations</a:t>
            </a:r>
            <a:br>
              <a:rPr lang="en-US" dirty="0" smtClean="0"/>
            </a:br>
            <a:endParaRPr lang="en-US" dirty="0"/>
          </a:p>
          <a:p>
            <a:pPr marL="817200" lvl="2" indent="-457200">
              <a:buSzPct val="120000"/>
            </a:pPr>
            <a:r>
              <a:rPr lang="en-US" dirty="0"/>
              <a:t>The followed policy influences the modal split</a:t>
            </a:r>
            <a:r>
              <a:rPr lang="en-US" dirty="0" smtClean="0"/>
              <a:t>:</a:t>
            </a:r>
          </a:p>
          <a:p>
            <a:pPr marL="1274400" lvl="3" indent="-457200">
              <a:buSzPct val="120000"/>
            </a:pPr>
            <a:r>
              <a:rPr lang="en-US" dirty="0"/>
              <a:t>E</a:t>
            </a:r>
            <a:r>
              <a:rPr lang="en-US" dirty="0" smtClean="0"/>
              <a:t>conomic optimization: road transport</a:t>
            </a:r>
            <a:endParaRPr lang="en-US" dirty="0"/>
          </a:p>
          <a:p>
            <a:pPr marL="1274400" lvl="3" indent="-457200">
              <a:buSzPct val="120000"/>
            </a:pPr>
            <a:r>
              <a:rPr lang="en-US" dirty="0"/>
              <a:t>E</a:t>
            </a:r>
            <a:r>
              <a:rPr lang="en-US" dirty="0" smtClean="0"/>
              <a:t>nvironmental optimizations: intermodal rail</a:t>
            </a:r>
            <a:r>
              <a:rPr lang="en-US" dirty="0"/>
              <a:t> </a:t>
            </a:r>
            <a:r>
              <a:rPr lang="en-US" dirty="0" smtClean="0"/>
              <a:t>transport</a:t>
            </a:r>
          </a:p>
          <a:p>
            <a:pPr marL="1274400" lvl="3" indent="-457200">
              <a:buSzPct val="120000"/>
            </a:pPr>
            <a:r>
              <a:rPr lang="en-US" dirty="0" smtClean="0"/>
              <a:t>Different modal transfers from the reference to the worst-case scenario:</a:t>
            </a:r>
          </a:p>
          <a:p>
            <a:pPr marL="1731600" lvl="4" indent="-457200">
              <a:buSzPct val="120000"/>
            </a:pPr>
            <a:r>
              <a:rPr lang="en-US" dirty="0" smtClean="0"/>
              <a:t>Economic optimization: between road and intermodal transport</a:t>
            </a:r>
          </a:p>
          <a:p>
            <a:pPr marL="1731600" lvl="4" indent="-457200">
              <a:buSzPct val="120000"/>
            </a:pPr>
            <a:r>
              <a:rPr lang="en-US" dirty="0" smtClean="0"/>
              <a:t>Environmental optimizations: within intermodal transport</a:t>
            </a:r>
            <a:endParaRPr lang="en-US" dirty="0"/>
          </a:p>
          <a:p>
            <a:pPr marL="817200" lvl="2" indent="-457200">
              <a:buSzPct val="120000"/>
            </a:pPr>
            <a:endParaRPr lang="en-GB" dirty="0" smtClean="0"/>
          </a:p>
          <a:p>
            <a:pPr marL="817200" lvl="2" indent="-457200">
              <a:buSzPct val="120000"/>
            </a:pPr>
            <a:endParaRPr lang="en-GB" dirty="0"/>
          </a:p>
          <a:p>
            <a:pPr marL="360000" lvl="2" indent="0">
              <a:buSzPct val="120000"/>
              <a:buNone/>
            </a:pPr>
            <a:endParaRPr lang="en-GB" sz="2800" b="1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-30848" y="1160167"/>
            <a:ext cx="467544" cy="47667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D86F-DC34-4EA1-A2BB-45D401952289}" type="slidenum">
              <a:rPr lang="fr-BE" smtClean="0"/>
              <a:t>8</a:t>
            </a:fld>
            <a:endParaRPr lang="fr-BE"/>
          </a:p>
        </p:txBody>
      </p:sp>
      <p:pic>
        <p:nvPicPr>
          <p:cNvPr id="18" name="Picture 2" descr="https://ghum.kuleuven.be/ggs/images/logo/belspo-logo-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142049"/>
            <a:ext cx="751230" cy="67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www.zizo-online.be/sites/default/files/field/image/universiteit_antwerpe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857" y="6092827"/>
            <a:ext cx="819122" cy="701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708" y="6164641"/>
            <a:ext cx="1041692" cy="576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-30848" y="1636842"/>
            <a:ext cx="467544" cy="47667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-10344" y="2113514"/>
            <a:ext cx="467544" cy="4766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8436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539"/>
          <a:stretch/>
        </p:blipFill>
        <p:spPr bwMode="auto">
          <a:xfrm>
            <a:off x="72454" y="12616"/>
            <a:ext cx="1691233" cy="1288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-10344" y="2581821"/>
            <a:ext cx="467544" cy="427617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979712" y="224062"/>
            <a:ext cx="6984776" cy="936105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/>
              <a:t>3</a:t>
            </a:r>
            <a:r>
              <a:rPr lang="en-GB" b="1" dirty="0" smtClean="0"/>
              <a:t>. Worst-case scenario analysis:</a:t>
            </a:r>
            <a:r>
              <a:rPr lang="en-GB" b="1" dirty="0"/>
              <a:t/>
            </a:r>
            <a:br>
              <a:rPr lang="en-GB" b="1" dirty="0"/>
            </a:br>
            <a:r>
              <a:rPr lang="en-GB" sz="3600" b="1" dirty="0" smtClean="0"/>
              <a:t>Main conclusions</a:t>
            </a:r>
            <a:endParaRPr lang="en-GB" sz="3200" i="1" dirty="0"/>
          </a:p>
        </p:txBody>
      </p:sp>
      <p:sp>
        <p:nvSpPr>
          <p:cNvPr id="17" name="Tijdelijke aanduiding voor inhoud 6"/>
          <p:cNvSpPr>
            <a:spLocks noGrp="1"/>
          </p:cNvSpPr>
          <p:nvPr>
            <p:ph idx="1"/>
          </p:nvPr>
        </p:nvSpPr>
        <p:spPr>
          <a:xfrm>
            <a:off x="202924" y="400160"/>
            <a:ext cx="8689556" cy="6269200"/>
          </a:xfrm>
        </p:spPr>
        <p:txBody>
          <a:bodyPr>
            <a:normAutofit/>
          </a:bodyPr>
          <a:lstStyle/>
          <a:p>
            <a:pPr marL="585216" lvl="1" indent="0" algn="ctr">
              <a:buNone/>
            </a:pPr>
            <a:endParaRPr lang="en-US" sz="1800" b="1" dirty="0" smtClean="0"/>
          </a:p>
          <a:p>
            <a:pPr marL="0" indent="0">
              <a:buNone/>
            </a:pPr>
            <a:endParaRPr lang="en-GB" dirty="0"/>
          </a:p>
          <a:p>
            <a:pPr marL="817200" lvl="2" indent="-457200">
              <a:buSzPct val="120000"/>
            </a:pPr>
            <a:r>
              <a:rPr lang="en-US" dirty="0" smtClean="0"/>
              <a:t>Road taxes</a:t>
            </a:r>
          </a:p>
          <a:p>
            <a:pPr marL="1274400" lvl="3" indent="-457200">
              <a:buSzPct val="120000"/>
            </a:pPr>
            <a:r>
              <a:rPr lang="en-US" dirty="0" smtClean="0"/>
              <a:t>Decrease of </a:t>
            </a:r>
            <a:r>
              <a:rPr lang="en-US" dirty="0"/>
              <a:t>road market share but not as </a:t>
            </a:r>
            <a:r>
              <a:rPr lang="en-US" dirty="0" smtClean="0"/>
              <a:t>high as </a:t>
            </a:r>
            <a:r>
              <a:rPr lang="en-US" dirty="0"/>
              <a:t>environmental </a:t>
            </a:r>
            <a:r>
              <a:rPr lang="en-US" dirty="0" smtClean="0"/>
              <a:t>optimizations</a:t>
            </a:r>
            <a:endParaRPr lang="en-US" dirty="0"/>
          </a:p>
          <a:p>
            <a:pPr marL="1274400" lvl="3" indent="-457200">
              <a:buSzPct val="120000"/>
            </a:pPr>
            <a:r>
              <a:rPr lang="en-US" dirty="0" smtClean="0"/>
              <a:t>Lower effect on road market share in </a:t>
            </a:r>
            <a:r>
              <a:rPr lang="en-US" dirty="0"/>
              <a:t>the worst-case than in the reference </a:t>
            </a:r>
            <a:r>
              <a:rPr lang="en-US" dirty="0" smtClean="0"/>
              <a:t>scenario</a:t>
            </a:r>
            <a:endParaRPr lang="en-US" dirty="0"/>
          </a:p>
          <a:p>
            <a:pPr marL="1274400" lvl="3" indent="-457200">
              <a:buSzPct val="120000"/>
            </a:pPr>
            <a:endParaRPr lang="en-US" dirty="0"/>
          </a:p>
          <a:p>
            <a:pPr marL="817200" lvl="2" indent="-457200">
              <a:buSzPct val="120000"/>
            </a:pPr>
            <a:r>
              <a:rPr lang="en-US" dirty="0" smtClean="0"/>
              <a:t>Takeaways</a:t>
            </a:r>
          </a:p>
          <a:p>
            <a:pPr marL="1274400" lvl="3" indent="-457200">
              <a:buSzPct val="120000"/>
            </a:pPr>
            <a:r>
              <a:rPr lang="en-US" dirty="0" smtClean="0"/>
              <a:t>Influence of the policy on modal split</a:t>
            </a:r>
          </a:p>
          <a:p>
            <a:pPr marL="1274400" lvl="3" indent="-457200">
              <a:buSzPct val="120000"/>
            </a:pPr>
            <a:r>
              <a:rPr lang="en-US" dirty="0" smtClean="0"/>
              <a:t>Expected increase of the road market share if the objectives </a:t>
            </a:r>
            <a:r>
              <a:rPr lang="en-US" dirty="0"/>
              <a:t>of the White Paper are not taken into </a:t>
            </a:r>
            <a:r>
              <a:rPr lang="en-US" dirty="0" smtClean="0"/>
              <a:t>account</a:t>
            </a:r>
          </a:p>
          <a:p>
            <a:pPr marL="1274400" lvl="3" indent="-457200">
              <a:buSzPct val="120000"/>
            </a:pPr>
            <a:r>
              <a:rPr lang="en-US" dirty="0" smtClean="0"/>
              <a:t>Necessary to adapt the tax instrument to the economic conditions under study</a:t>
            </a:r>
          </a:p>
          <a:p>
            <a:pPr marL="1274400" lvl="3" indent="-457200">
              <a:buSzPct val="120000"/>
            </a:pPr>
            <a:endParaRPr lang="en-US" dirty="0" smtClean="0"/>
          </a:p>
          <a:p>
            <a:pPr marL="1274400" lvl="3" indent="-457200">
              <a:buSzPct val="120000"/>
            </a:pPr>
            <a:endParaRPr lang="en-US" dirty="0" smtClean="0"/>
          </a:p>
          <a:p>
            <a:pPr marL="1274400" lvl="3" indent="-457200">
              <a:buSzPct val="120000"/>
            </a:pPr>
            <a:endParaRPr lang="en-US" dirty="0"/>
          </a:p>
          <a:p>
            <a:pPr marL="817200" lvl="2" indent="-457200">
              <a:buSzPct val="120000"/>
            </a:pPr>
            <a:endParaRPr lang="en-GB" dirty="0" smtClean="0"/>
          </a:p>
          <a:p>
            <a:pPr marL="817200" lvl="2" indent="-457200">
              <a:buSzPct val="120000"/>
            </a:pPr>
            <a:endParaRPr lang="en-GB" dirty="0"/>
          </a:p>
          <a:p>
            <a:pPr marL="360000" lvl="2" indent="0">
              <a:buSzPct val="120000"/>
              <a:buNone/>
            </a:pPr>
            <a:endParaRPr lang="en-GB" sz="2800" b="1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-30848" y="1160167"/>
            <a:ext cx="467544" cy="47667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D86F-DC34-4EA1-A2BB-45D401952289}" type="slidenum">
              <a:rPr lang="fr-BE" smtClean="0"/>
              <a:t>9</a:t>
            </a:fld>
            <a:endParaRPr lang="fr-BE"/>
          </a:p>
        </p:txBody>
      </p:sp>
      <p:pic>
        <p:nvPicPr>
          <p:cNvPr id="18" name="Picture 2" descr="https://ghum.kuleuven.be/ggs/images/logo/belspo-logo-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142049"/>
            <a:ext cx="751230" cy="67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www.zizo-online.be/sites/default/files/field/image/universiteit_antwerpe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857" y="6092827"/>
            <a:ext cx="819122" cy="701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708" y="6164641"/>
            <a:ext cx="1041692" cy="576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-30848" y="1636842"/>
            <a:ext cx="467544" cy="47667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-10344" y="2113514"/>
            <a:ext cx="467544" cy="4766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3214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3030</TotalTime>
  <Words>602</Words>
  <Application>Microsoft Office PowerPoint</Application>
  <PresentationFormat>On-screen Show (4:3)</PresentationFormat>
  <Paragraphs>141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BRAIN-TRAINS Workshop III WP2 – Optimal corridor and hub development </vt:lpstr>
      <vt:lpstr>Agenda</vt:lpstr>
      <vt:lpstr>1. Scope: Optimal corridor and hub development</vt:lpstr>
      <vt:lpstr>2. Best-case scenario analysis: Description</vt:lpstr>
      <vt:lpstr>2. Best-case scenario analysis: Main conclusions</vt:lpstr>
      <vt:lpstr>2. Best-case scenario analysis: Main conclusions</vt:lpstr>
      <vt:lpstr>3. Worst-case scenario analysis: Description</vt:lpstr>
      <vt:lpstr>3. Worst-case scenario analysis: Main conclusions</vt:lpstr>
      <vt:lpstr>3. Worst-case scenario analysis: Main conclusions</vt:lpstr>
      <vt:lpstr>Thank you. Questions?</vt:lpstr>
    </vt:vector>
  </TitlesOfParts>
  <Company>HEC-ULg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Fouad</dc:creator>
  <cp:lastModifiedBy>Troch Frank</cp:lastModifiedBy>
  <cp:revision>209</cp:revision>
  <dcterms:created xsi:type="dcterms:W3CDTF">2016-05-13T10:18:59Z</dcterms:created>
  <dcterms:modified xsi:type="dcterms:W3CDTF">2017-09-19T12:28:51Z</dcterms:modified>
</cp:coreProperties>
</file>