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6" r:id="rId2"/>
    <p:sldId id="256" r:id="rId3"/>
    <p:sldId id="296" r:id="rId4"/>
    <p:sldId id="332" r:id="rId5"/>
    <p:sldId id="347" r:id="rId6"/>
    <p:sldId id="359" r:id="rId7"/>
    <p:sldId id="346" r:id="rId8"/>
    <p:sldId id="338" r:id="rId9"/>
    <p:sldId id="334" r:id="rId10"/>
    <p:sldId id="342" r:id="rId11"/>
    <p:sldId id="335" r:id="rId12"/>
    <p:sldId id="336" r:id="rId13"/>
    <p:sldId id="343" r:id="rId14"/>
    <p:sldId id="337" r:id="rId15"/>
    <p:sldId id="331" r:id="rId16"/>
    <p:sldId id="357" r:id="rId17"/>
    <p:sldId id="358" r:id="rId18"/>
    <p:sldId id="349" r:id="rId19"/>
    <p:sldId id="353" r:id="rId20"/>
    <p:sldId id="352" r:id="rId21"/>
    <p:sldId id="339" r:id="rId22"/>
    <p:sldId id="350" r:id="rId23"/>
    <p:sldId id="351" r:id="rId24"/>
    <p:sldId id="354" r:id="rId25"/>
    <p:sldId id="356" r:id="rId26"/>
  </p:sldIdLst>
  <p:sldSz cx="9144000" cy="6858000" type="screen4x3"/>
  <p:notesSz cx="6797675" cy="98742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54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pos="340">
          <p15:clr>
            <a:srgbClr val="A4A3A4"/>
          </p15:clr>
        </p15:guide>
        <p15:guide id="4" pos="5420">
          <p15:clr>
            <a:srgbClr val="A4A3A4"/>
          </p15:clr>
        </p15:guide>
        <p15:guide id="5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89" autoAdjust="0"/>
    <p:restoredTop sz="79287" autoAdjust="0"/>
  </p:normalViewPr>
  <p:slideViewPr>
    <p:cSldViewPr snapToObjects="1" showGuides="1">
      <p:cViewPr varScale="1">
        <p:scale>
          <a:sx n="91" d="100"/>
          <a:sy n="91" d="100"/>
        </p:scale>
        <p:origin x="2094" y="66"/>
      </p:cViewPr>
      <p:guideLst>
        <p:guide orient="horz" pos="754"/>
        <p:guide orient="horz" pos="3838"/>
        <p:guide pos="340"/>
        <p:guide pos="54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4764"/>
    </p:cViewPr>
  </p:sorterViewPr>
  <p:notesViewPr>
    <p:cSldViewPr snapToObjects="1">
      <p:cViewPr varScale="1">
        <p:scale>
          <a:sx n="81" d="100"/>
          <a:sy n="81" d="100"/>
        </p:scale>
        <p:origin x="-4020" y="-102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nl-BE" smtClean="0"/>
              <a:t>Oefeningen workshop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nl-NL" smtClean="0"/>
              <a:t>22 maart 2016</a:t>
            </a:r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4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E2D88-A443-4BD9-B76C-DEDAF17D37A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57987630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nl-NL" smtClean="0"/>
              <a:t>Oefeningen workshop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nl-NL" smtClean="0"/>
              <a:t>22 maart 2016</a:t>
            </a:r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4" y="9378823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9E7CB-B55B-433F-ACF3-9EACF2CD01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7680232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net.be/services.phtml?desktop=uantwerpen&amp;service=enquiry&amp;extra=RDenq=supervoorbeeldtwintig~RDfdbck=2de3532465bfeecbec84421c7cd2f6da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net.be/services.phtml?desktop=uantwerpen&amp;service=enquiry&amp;extra=RDenq=supervoorbeeldtwintig~RDfdbck=2de3532465bfeecbec84421c7cd2f6da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net.be/desktop.phtml?desktop=uantwerpen&amp;service=enquiry&amp;extra=RDenq=zzworkshopoefeen~RDfdbck=40f0e559ead42cc4943aad28b49eb890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net.be/desktop.phtml?desktop=uantwerpen&amp;service=enquiry&amp;extra=RDenq=zzworkshopoeftweedef~RDfdbck=44bf0ac4bc63fc1a944012e288d02eae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http://anet.be/services.phtml?desktop=uantwerpen&amp;service=enquiry&amp;extra=RDenq=supervoorbeeldtwintig~RDfdbck=2de3532465bfeecbec84421c7cd2f6da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nl-BE" dirty="0"/>
          </a:p>
        </p:txBody>
      </p:sp>
      <p:sp>
        <p:nvSpPr>
          <p:cNvPr id="4" name="Tijdelijke aanduiding voor koptekst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l-NL" smtClean="0"/>
              <a:t>Oefeningen workshop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22 maart 2016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E7CB-B55B-433F-ACF3-9EACF2CD01B5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0743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http://anet.be/services.phtml?desktop=uantwerpen&amp;service=enquiry&amp;extra=RDenq=supervoorbeeldtwintig~RDfdbck=2de3532465bfeecbec84421c7cd2f6da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B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nl-BE" dirty="0"/>
          </a:p>
        </p:txBody>
      </p:sp>
      <p:sp>
        <p:nvSpPr>
          <p:cNvPr id="4" name="Tijdelijke aanduiding voor koptekst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l-NL" smtClean="0"/>
              <a:t>Oefeningen workshop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22 maart 2016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9E7CB-B55B-433F-ACF3-9EACF2CD01B5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2102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Wanneer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lijst</a:t>
            </a:r>
            <a:r>
              <a:rPr lang="en-GB" baseline="0" dirty="0" smtClean="0"/>
              <a:t> met elois (</a:t>
            </a:r>
            <a:r>
              <a:rPr lang="en-GB" baseline="0" dirty="0" err="1" smtClean="0"/>
              <a:t>vanuit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selecties</a:t>
            </a:r>
            <a:r>
              <a:rPr lang="en-GB" baseline="0" dirty="0" smtClean="0"/>
              <a:t> / </a:t>
            </a:r>
            <a:r>
              <a:rPr lang="en-GB" baseline="0" dirty="0" err="1" smtClean="0"/>
              <a:t>manueel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opladen</a:t>
            </a:r>
            <a:r>
              <a:rPr lang="en-GB" baseline="0" dirty="0" smtClean="0"/>
              <a:t> van elois)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9E7CB-B55B-433F-ACF3-9EACF2CD01B5}" type="slidenum">
              <a:rPr lang="nl-NL" smtClean="0"/>
              <a:t>9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nl-NL" smtClean="0"/>
              <a:t>Oefeningen workshop</a:t>
            </a:r>
            <a:endParaRPr lang="nl-NL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nl-NL" smtClean="0"/>
              <a:t>22 maart 2016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7787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Wanneer</a:t>
            </a:r>
            <a:r>
              <a:rPr lang="en-GB" dirty="0" smtClean="0"/>
              <a:t> </a:t>
            </a:r>
            <a:r>
              <a:rPr lang="en-GB" dirty="0" err="1" smtClean="0"/>
              <a:t>een</a:t>
            </a:r>
            <a:r>
              <a:rPr lang="en-GB" dirty="0" smtClean="0"/>
              <a:t> </a:t>
            </a:r>
            <a:r>
              <a:rPr lang="en-GB" dirty="0" err="1" smtClean="0"/>
              <a:t>lijst</a:t>
            </a:r>
            <a:r>
              <a:rPr lang="en-GB" baseline="0" dirty="0" smtClean="0"/>
              <a:t> met </a:t>
            </a:r>
            <a:r>
              <a:rPr lang="en-GB" baseline="0" dirty="0" err="1" smtClean="0"/>
              <a:t>mensen</a:t>
            </a:r>
            <a:r>
              <a:rPr lang="en-GB" baseline="0" dirty="0" smtClean="0"/>
              <a:t> die nog </a:t>
            </a:r>
            <a:r>
              <a:rPr lang="en-GB" baseline="0" dirty="0" err="1" smtClean="0"/>
              <a:t>niet</a:t>
            </a:r>
            <a:r>
              <a:rPr lang="en-GB" baseline="0" dirty="0" smtClean="0"/>
              <a:t> in Brocade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9E7CB-B55B-433F-ACF3-9EACF2CD01B5}" type="slidenum">
              <a:rPr lang="nl-NL" smtClean="0"/>
              <a:t>10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nl-NL" smtClean="0"/>
              <a:t>Oefeningen workshop</a:t>
            </a:r>
            <a:endParaRPr lang="nl-NL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nl-NL" smtClean="0"/>
              <a:t>22 maart 2016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466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Voorbeeld </a:t>
            </a:r>
            <a:r>
              <a:rPr lang="nl-BE" dirty="0" err="1" smtClean="0"/>
              <a:t>zzworkshopoefeen</a:t>
            </a:r>
            <a:endParaRPr lang="nl-BE" dirty="0" smtClean="0"/>
          </a:p>
          <a:p>
            <a:endParaRPr lang="nl-BE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http://anet.be/desktop.phtml?desktop=uantwerpen&amp;service=enquiry&amp;extra=RDenq=zzworkshopoefeen~RDfdbck=40f0e559ead42cc4943aad28b49eb890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BE" dirty="0" smtClean="0"/>
              <a:t/>
            </a:r>
            <a:br>
              <a:rPr lang="nl-BE" dirty="0" smtClean="0"/>
            </a:b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9E7CB-B55B-433F-ACF3-9EACF2CD01B5}" type="slidenum">
              <a:rPr lang="nl-NL" smtClean="0"/>
              <a:t>21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nl-NL" smtClean="0"/>
              <a:t>Oefeningen workshop</a:t>
            </a:r>
            <a:endParaRPr lang="nl-NL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nl-NL" smtClean="0"/>
              <a:t>22 maart 2016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6813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Voorbeeld </a:t>
            </a:r>
            <a:r>
              <a:rPr lang="nl-BE" dirty="0" err="1" smtClean="0"/>
              <a:t>zzworkshopoeftweedef</a:t>
            </a:r>
            <a:endParaRPr lang="nl-BE" dirty="0" smtClean="0"/>
          </a:p>
          <a:p>
            <a:r>
              <a:rPr lang="nl-BE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http://anet.be/desktop.phtml?desktop=uantwerpen&amp;service=enquiry&amp;extra=RDenq=zzworkshopoeftweedef~RDfdbck=44bf0ac4bc63fc1a944012e288d02eae</a:t>
            </a:r>
            <a:endParaRPr lang="nl-BE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9E7CB-B55B-433F-ACF3-9EACF2CD01B5}" type="slidenum">
              <a:rPr lang="nl-NL" smtClean="0"/>
              <a:t>22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nl-NL" smtClean="0"/>
              <a:t>Oefeningen workshop</a:t>
            </a:r>
            <a:endParaRPr lang="nl-NL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nl-NL" smtClean="0"/>
              <a:t>22 maart 2016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7383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err="1" smtClean="0"/>
              <a:t>zzworkshopoefdrie</a:t>
            </a:r>
            <a:endParaRPr lang="nl-BE" dirty="0" smtClean="0"/>
          </a:p>
          <a:p>
            <a:endParaRPr lang="nl-BE" dirty="0" smtClean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9E7CB-B55B-433F-ACF3-9EACF2CD01B5}" type="slidenum">
              <a:rPr lang="nl-NL" smtClean="0"/>
              <a:t>23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nl-NL" smtClean="0"/>
              <a:t>Oefeningen workshop</a:t>
            </a:r>
            <a:endParaRPr lang="nl-NL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nl-NL" smtClean="0"/>
              <a:t>22 maart 2016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98684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9E7CB-B55B-433F-ACF3-9EACF2CD01B5}" type="slidenum">
              <a:rPr lang="nl-NL" smtClean="0"/>
              <a:t>24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nl-NL" smtClean="0"/>
              <a:t>Oefeningen workshop</a:t>
            </a:r>
            <a:endParaRPr lang="nl-NL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nl-NL" smtClean="0"/>
              <a:t>22 maart 2016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54802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Let </a:t>
            </a:r>
            <a:r>
              <a:rPr lang="nl-BE" dirty="0" smtClean="0"/>
              <a:t>op formulering</a:t>
            </a:r>
            <a:r>
              <a:rPr lang="nl-BE" baseline="0" dirty="0" smtClean="0"/>
              <a:t> attributen</a:t>
            </a:r>
          </a:p>
          <a:p>
            <a:r>
              <a:rPr lang="nl-BE" baseline="0" dirty="0" smtClean="0"/>
              <a:t>	&lt;</a:t>
            </a:r>
            <a:r>
              <a:rPr lang="nl-BE" baseline="0" dirty="0" err="1" smtClean="0"/>
              <a:t>enquiry_loi_vn</a:t>
            </a:r>
            <a:r>
              <a:rPr lang="nl-BE" baseline="0" dirty="0" smtClean="0"/>
              <a:t>&gt; versus &lt;</a:t>
            </a:r>
            <a:r>
              <a:rPr lang="nl-BE" baseline="0" dirty="0" err="1" smtClean="0"/>
              <a:t>enquiry_S_vn</a:t>
            </a:r>
            <a:r>
              <a:rPr lang="nl-BE" baseline="0" dirty="0" smtClean="0"/>
              <a:t>&gt;</a:t>
            </a:r>
          </a:p>
          <a:p>
            <a:r>
              <a:rPr lang="nl-BE" baseline="0" dirty="0" err="1" smtClean="0"/>
              <a:t>E-loi</a:t>
            </a:r>
            <a:r>
              <a:rPr lang="nl-BE" baseline="0" dirty="0" smtClean="0"/>
              <a:t> is nu niet </a:t>
            </a:r>
            <a:r>
              <a:rPr lang="nl-BE" baseline="0" dirty="0" err="1" smtClean="0"/>
              <a:t>key</a:t>
            </a:r>
            <a:r>
              <a:rPr lang="nl-BE" baseline="0" dirty="0" smtClean="0"/>
              <a:t> maar </a:t>
            </a:r>
            <a:r>
              <a:rPr lang="nl-BE" baseline="0" dirty="0" err="1" smtClean="0"/>
              <a:t>Loikort</a:t>
            </a:r>
            <a:r>
              <a:rPr lang="nl-BE" baseline="0" smtClean="0"/>
              <a:t>!</a:t>
            </a:r>
            <a:endParaRPr lang="nl-BE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9E7CB-B55B-433F-ACF3-9EACF2CD01B5}" type="slidenum">
              <a:rPr lang="nl-NL" smtClean="0"/>
              <a:t>25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nl-NL" smtClean="0"/>
              <a:t>Oefeningen workshop</a:t>
            </a:r>
            <a:endParaRPr lang="nl-NL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nl-NL" smtClean="0"/>
              <a:t>22 maart 2016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0874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zonder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00" y="5191203"/>
            <a:ext cx="9154800" cy="166709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750" y="1196975"/>
            <a:ext cx="8064500" cy="2160017"/>
          </a:xfrm>
        </p:spPr>
        <p:txBody>
          <a:bodyPr lIns="72000" rIns="72000" anchor="b" anchorCtr="0">
            <a:noAutofit/>
          </a:bodyPr>
          <a:lstStyle>
            <a:lvl1pPr algn="l">
              <a:defRPr sz="3600" b="0">
                <a:solidFill>
                  <a:schemeClr val="tx2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750" y="3645024"/>
            <a:ext cx="8064500" cy="1656184"/>
          </a:xfrm>
        </p:spPr>
        <p:txBody>
          <a:bodyPr lIns="72000" rIns="72000">
            <a:noAutofit/>
          </a:bodyPr>
          <a:lstStyle>
            <a:lvl1pPr marL="0" indent="0" algn="l">
              <a:buNone/>
              <a:defRPr sz="2600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6294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full page zonder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-13998" y="-15230"/>
            <a:ext cx="9144000" cy="6769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om een afbeelding toe te voegen</a:t>
            </a:r>
            <a:endParaRPr lang="nl-NL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/>
            </a:lvl1pPr>
          </a:lstStyle>
          <a:p>
            <a:r>
              <a:rPr lang="nl-BE" dirty="0" smtClean="0"/>
              <a:t>Kopieer vanuit een andere dia de kleine boog en plak hem in deze dia. De foto moet achter de boog staan.</a:t>
            </a:r>
            <a:endParaRPr lang="nl-NL" dirty="0" smtClean="0"/>
          </a:p>
          <a:p>
            <a:endParaRPr lang="nl-NL" dirty="0" smtClean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8159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full page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9144000" cy="6769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om een afbeelding toe te voegen</a:t>
            </a:r>
            <a:endParaRPr lang="nl-NL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/>
            </a:lvl1pPr>
          </a:lstStyle>
          <a:p>
            <a:r>
              <a:rPr lang="nl-BE" dirty="0" smtClean="0"/>
              <a:t>Kopieer vanuit een andere dia de kleine boog en plak hem in deze dia. De foto moet achter de boog staan.</a:t>
            </a:r>
            <a:endParaRPr lang="nl-NL" dirty="0" smtClean="0"/>
          </a:p>
          <a:p>
            <a:endParaRPr lang="nl-NL" dirty="0" smtClean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60A7-6202-4C5B-B798-73425609F823}" type="datetime1">
              <a:rPr lang="nl-NL" smtClean="0"/>
              <a:t>22-3-2016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voorbeeldpresentatie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Ondertitel 2"/>
          <p:cNvSpPr>
            <a:spLocks noGrp="1"/>
          </p:cNvSpPr>
          <p:nvPr>
            <p:ph type="subTitle" idx="14" hasCustomPrompt="1"/>
          </p:nvPr>
        </p:nvSpPr>
        <p:spPr>
          <a:xfrm>
            <a:off x="539750" y="3645024"/>
            <a:ext cx="4032000" cy="472813"/>
          </a:xfrm>
          <a:solidFill>
            <a:schemeClr val="accent4">
              <a:alpha val="75000"/>
            </a:schemeClr>
          </a:solidFill>
        </p:spPr>
        <p:txBody>
          <a:bodyPr lIns="72000" tIns="36000" rIns="72000" bIns="36000"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tekst toe te 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48108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afbeelding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539552" y="360000"/>
            <a:ext cx="3960000" cy="9360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10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39552" y="1440000"/>
            <a:ext cx="3960000" cy="4860000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85788" indent="-228600">
              <a:defRPr sz="1800"/>
            </a:lvl3pPr>
            <a:lvl4pPr marL="958850" indent="-228600">
              <a:defRPr sz="1600"/>
            </a:lvl4pPr>
            <a:lvl5pPr marL="1296988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644008" y="0"/>
            <a:ext cx="4499992" cy="6769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om een afbeelding toe te voegen</a:t>
            </a:r>
            <a:endParaRPr lang="nl-NL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/>
            </a:lvl1pPr>
          </a:lstStyle>
          <a:p>
            <a:r>
              <a:rPr lang="nl-BE" dirty="0" smtClean="0"/>
              <a:t>Kopieer vanuit een andere dia de kleine boog en plak hem in deze dia. </a:t>
            </a:r>
          </a:p>
          <a:p>
            <a:r>
              <a:rPr lang="nl-BE" dirty="0" smtClean="0"/>
              <a:t>De foto moet achter de boog staan.</a:t>
            </a:r>
            <a:endParaRPr lang="nl-NL" dirty="0" smtClean="0"/>
          </a:p>
          <a:p>
            <a:endParaRPr lang="nl-NL" dirty="0" smtClean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921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afbeelding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0"/>
            <a:ext cx="4499992" cy="67693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 smtClean="0"/>
              <a:t>Klik op het pictogram om een afbeelding toe te voegen</a:t>
            </a:r>
            <a:endParaRPr lang="nl-NL" dirty="0"/>
          </a:p>
        </p:txBody>
      </p:sp>
      <p:sp>
        <p:nvSpPr>
          <p:cNvPr id="12" name="Tijdelijke aanduiding voor afbeelding 1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6024562"/>
            <a:ext cx="9162000" cy="8334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/>
            </a:lvl1pPr>
          </a:lstStyle>
          <a:p>
            <a:r>
              <a:rPr lang="nl-BE" dirty="0" smtClean="0"/>
              <a:t>Kopieer vanuit een andere dia de kleine boog en plak hem in deze dia.</a:t>
            </a:r>
          </a:p>
          <a:p>
            <a:r>
              <a:rPr lang="nl-BE" dirty="0" smtClean="0"/>
              <a:t>De foto moet achter de boog staan.</a:t>
            </a:r>
            <a:endParaRPr lang="nl-NL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860000" y="360000"/>
            <a:ext cx="3960000" cy="9360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9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860000" y="1440000"/>
            <a:ext cx="3960000" cy="4680000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85788" indent="-228600">
              <a:defRPr sz="1800"/>
            </a:lvl3pPr>
            <a:lvl4pPr marL="958850" indent="-228600">
              <a:defRPr sz="1600"/>
            </a:lvl4pPr>
            <a:lvl5pPr marL="1296988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3848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met afbeelding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10"/>
          <p:cNvSpPr>
            <a:spLocks noGrp="1"/>
          </p:cNvSpPr>
          <p:nvPr>
            <p:ph type="pic" sz="quarter" idx="14" hasCustomPrompt="1"/>
          </p:nvPr>
        </p:nvSpPr>
        <p:spPr>
          <a:xfrm>
            <a:off x="-9246" y="-6037"/>
            <a:ext cx="9153245" cy="685279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Klik op het pictogram om een afbeelding toe te voegen</a:t>
            </a:r>
            <a:endParaRPr lang="nl-NL" dirty="0"/>
          </a:p>
        </p:txBody>
      </p:sp>
      <p:sp>
        <p:nvSpPr>
          <p:cNvPr id="8" name="Tijdelijke aanduiding voor afbeelding 7"/>
          <p:cNvSpPr>
            <a:spLocks noGrp="1"/>
          </p:cNvSpPr>
          <p:nvPr>
            <p:ph type="pic" sz="quarter" idx="13" hasCustomPrompt="1"/>
          </p:nvPr>
        </p:nvSpPr>
        <p:spPr>
          <a:xfrm>
            <a:off x="-9245" y="5197559"/>
            <a:ext cx="9162000" cy="166261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BE" dirty="0" smtClean="0"/>
              <a:t>Kopieer vanuit een andere dia de hoge boog met volledige logo en plak hem in deze dia. De foto moet achter de boog staan.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750" y="3645024"/>
            <a:ext cx="8064500" cy="472813"/>
          </a:xfrm>
          <a:solidFill>
            <a:schemeClr val="accent4">
              <a:alpha val="75000"/>
            </a:schemeClr>
          </a:solidFill>
        </p:spPr>
        <p:txBody>
          <a:bodyPr lIns="72000" tIns="36000" rIns="72000" bIns="36000">
            <a:sp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13" name="Titel 1"/>
          <p:cNvSpPr>
            <a:spLocks noGrp="1"/>
          </p:cNvSpPr>
          <p:nvPr>
            <p:ph type="ctrTitle"/>
          </p:nvPr>
        </p:nvSpPr>
        <p:spPr>
          <a:xfrm>
            <a:off x="539750" y="2730292"/>
            <a:ext cx="8064500" cy="626701"/>
          </a:xfrm>
          <a:solidFill>
            <a:schemeClr val="accent4">
              <a:alpha val="75000"/>
            </a:schemeClr>
          </a:solidFill>
        </p:spPr>
        <p:txBody>
          <a:bodyPr lIns="72000" tIns="36000" rIns="72000" bIns="36000" anchor="b" anchorCtr="0">
            <a:spAutoFit/>
          </a:bodyPr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234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oofdstuk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1700808"/>
            <a:ext cx="8064500" cy="1656184"/>
          </a:xfrm>
        </p:spPr>
        <p:txBody>
          <a:bodyPr lIns="72000" rIns="72000" anchor="b" anchorCtr="0">
            <a:noAutofit/>
          </a:bodyPr>
          <a:lstStyle>
            <a:lvl1pPr algn="l">
              <a:defRPr sz="3600" b="1" cap="none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9750" y="1196975"/>
            <a:ext cx="8064500" cy="503833"/>
          </a:xfrm>
        </p:spPr>
        <p:txBody>
          <a:bodyPr lIns="72000" rIns="72000" anchor="b">
            <a:noAutofit/>
          </a:bodyPr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7753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met tekst of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196976"/>
            <a:ext cx="8064896" cy="4895850"/>
          </a:xfrm>
        </p:spPr>
        <p:txBody>
          <a:bodyPr/>
          <a:lstStyle>
            <a:lvl2pPr marL="216000" indent="-216000">
              <a:defRPr sz="2600"/>
            </a:lvl2pPr>
            <a:lvl3pPr marL="576000" indent="-216000">
              <a:defRPr sz="2400"/>
            </a:lvl3pPr>
            <a:lvl4pPr marL="936000" indent="-216000">
              <a:defRPr sz="2200"/>
            </a:lvl4pPr>
            <a:lvl5pPr marL="1296000" indent="-216000">
              <a:defRPr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072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 en twee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9750" y="1196976"/>
            <a:ext cx="3960242" cy="4895849"/>
          </a:xfrm>
        </p:spPr>
        <p:txBody>
          <a:bodyPr/>
          <a:lstStyle>
            <a:lvl1pPr>
              <a:defRPr sz="2800"/>
            </a:lvl1pPr>
            <a:lvl2pPr marL="285750" indent="-285750">
              <a:defRPr sz="2400"/>
            </a:lvl2pPr>
            <a:lvl3pPr marL="585788" indent="-228600">
              <a:defRPr sz="2000"/>
            </a:lvl3pPr>
            <a:lvl4pPr marL="958850" indent="-228600">
              <a:defRPr sz="1800"/>
            </a:lvl4pPr>
            <a:lvl5pPr marL="1309688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4008" y="1196976"/>
            <a:ext cx="3960242" cy="4895849"/>
          </a:xfrm>
        </p:spPr>
        <p:txBody>
          <a:bodyPr/>
          <a:lstStyle>
            <a:lvl1pPr>
              <a:defRPr sz="2800"/>
            </a:lvl1pPr>
            <a:lvl2pPr marL="285750" indent="-285750">
              <a:defRPr sz="2400"/>
            </a:lvl2pPr>
            <a:lvl3pPr marL="585788" indent="-228600">
              <a:defRPr sz="2000"/>
            </a:lvl3pPr>
            <a:lvl4pPr marL="958850" indent="-228600">
              <a:defRPr sz="1800"/>
            </a:lvl4pPr>
            <a:lvl5pPr marL="1309688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pic>
        <p:nvPicPr>
          <p:cNvPr id="9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8"/>
          </a:xfrm>
          <a:prstGeom prst="rect">
            <a:avLst/>
          </a:prstGeom>
        </p:spPr>
      </p:pic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242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itel en 2 kolommen: 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9552" y="1196975"/>
            <a:ext cx="3957836" cy="791865"/>
          </a:xfrm>
          <a:solidFill>
            <a:schemeClr val="accent4"/>
          </a:solidFill>
        </p:spPr>
        <p:txBody>
          <a:bodyPr lIns="72000" rIns="72000" anchor="b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39552" y="2060848"/>
            <a:ext cx="3957836" cy="4031977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85788" indent="-228600">
              <a:defRPr sz="1800"/>
            </a:lvl3pPr>
            <a:lvl4pPr marL="958850" indent="-228600">
              <a:defRPr sz="1600"/>
            </a:lvl4pPr>
            <a:lvl5pPr marL="1296988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196975"/>
            <a:ext cx="3959225" cy="791865"/>
          </a:xfrm>
          <a:solidFill>
            <a:schemeClr val="accent4"/>
          </a:solidFill>
        </p:spPr>
        <p:txBody>
          <a:bodyPr lIns="72000" rIns="72000" anchor="b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060848"/>
            <a:ext cx="3959225" cy="4031977"/>
          </a:xfrm>
        </p:spPr>
        <p:txBody>
          <a:bodyPr/>
          <a:lstStyle>
            <a:lvl1pPr>
              <a:defRPr sz="2400"/>
            </a:lvl1pPr>
            <a:lvl2pPr marL="285750" indent="-285750">
              <a:defRPr sz="2000"/>
            </a:lvl2pPr>
            <a:lvl3pPr marL="585788" indent="-228600">
              <a:defRPr sz="1800"/>
            </a:lvl3pPr>
            <a:lvl4pPr marL="958850" indent="-228600">
              <a:defRPr sz="1600"/>
            </a:lvl4pPr>
            <a:lvl5pPr marL="1309688" indent="-22860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713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2483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8"/>
          </a:xfrm>
          <a:prstGeom prst="rect">
            <a:avLst/>
          </a:prstGeom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4664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llustratie of diagram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4562"/>
            <a:ext cx="9162000" cy="83507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5013176"/>
            <a:ext cx="8064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39750" y="5590455"/>
            <a:ext cx="8064500" cy="411257"/>
          </a:xfrm>
        </p:spPr>
        <p:txBody>
          <a:bodyPr>
            <a:spAutoFit/>
          </a:bodyPr>
          <a:lstStyle>
            <a:lvl1pPr marL="0" indent="0">
              <a:buNone/>
              <a:defRPr sz="2200">
                <a:solidFill>
                  <a:schemeClr val="accent3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quarter" idx="13" hasCustomPrompt="1"/>
          </p:nvPr>
        </p:nvSpPr>
        <p:spPr>
          <a:xfrm>
            <a:off x="545668" y="0"/>
            <a:ext cx="8058582" cy="4984577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NL" dirty="0" smtClean="0"/>
              <a:t>Klik op het pictogram om een illustratie, grafiek, tabel of filmpje toe te 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2059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064896" cy="936105"/>
          </a:xfrm>
          <a:prstGeom prst="rect">
            <a:avLst/>
          </a:prstGeom>
        </p:spPr>
        <p:txBody>
          <a:bodyPr vert="horz" lIns="0" tIns="36000" rIns="0" bIns="3600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9552" y="1196976"/>
            <a:ext cx="8064896" cy="4895850"/>
          </a:xfrm>
          <a:prstGeom prst="rect">
            <a:avLst/>
          </a:prstGeom>
        </p:spPr>
        <p:txBody>
          <a:bodyPr vert="horz" lIns="0" tIns="36000" rIns="0" bIns="3600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236296" y="6327740"/>
            <a:ext cx="1008112" cy="227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4F06C36-30E3-4EC4-970C-BDB2513E3A51}" type="datetime1">
              <a:rPr lang="nl-NL" smtClean="0"/>
              <a:t>22-3-2016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220072" y="6562118"/>
            <a:ext cx="3024336" cy="2071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voorbeeldpresentatie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-4356" y="6602881"/>
            <a:ext cx="461556" cy="2572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B032377-C103-4EFE-98C1-80A6E5A7472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8960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0" r:id="rId4"/>
    <p:sldLayoutId id="2147483652" r:id="rId5"/>
    <p:sldLayoutId id="2147483653" r:id="rId6"/>
    <p:sldLayoutId id="2147483654" r:id="rId7"/>
    <p:sldLayoutId id="2147483655" r:id="rId8"/>
    <p:sldLayoutId id="2147483657" r:id="rId9"/>
    <p:sldLayoutId id="2147483660" r:id="rId10"/>
    <p:sldLayoutId id="2147483662" r:id="rId11"/>
    <p:sldLayoutId id="2147483663" r:id="rId12"/>
    <p:sldLayoutId id="2147483664" r:id="rId13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26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2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SzPct val="8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anet.be/doc/anet/support/html/bvv-2236.html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net.be/services.phtml?desktop=uantwerpen&amp;service=enquiry&amp;extra=RDenq=supervoorbeeldtwintig~RDfdbck=2de3532465bfeecbec84421c7cd2f6d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net.be/services.phtml?desktop=uantwerpen&amp;service=enquiry&amp;extra=RDenq=supervoorbeeldtwintig~RDfdbck=2de3532465bfeecbec84421c7cd2f6d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Tijdelijke aanduiding voor afbeelding 2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" r="358"/>
          <a:stretch/>
        </p:blipFill>
        <p:spPr/>
      </p:pic>
      <p:pic>
        <p:nvPicPr>
          <p:cNvPr id="7" name="Afbeelding 8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" b="194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6876256" y="6228000"/>
            <a:ext cx="1261096" cy="349702"/>
          </a:xfrm>
          <a:prstGeom prst="rect">
            <a:avLst/>
          </a:prstGeom>
          <a:noFill/>
        </p:spPr>
        <p:txBody>
          <a:bodyPr wrap="none" lIns="72000" tIns="36000" rIns="72000" bIns="36000" rtlCol="0">
            <a:spAutoFit/>
          </a:bodyPr>
          <a:lstStyle/>
          <a:p>
            <a:r>
              <a:rPr lang="nl-BE" dirty="0" smtClean="0">
                <a:solidFill>
                  <a:schemeClr val="bg1"/>
                </a:solidFill>
              </a:rPr>
              <a:t>22/03/2016</a:t>
            </a:r>
            <a:endParaRPr lang="nl-B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41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Metadata – Bronlijst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10</a:t>
            </a:fld>
            <a:endParaRPr lang="nl-NL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nl-BE" dirty="0" smtClean="0"/>
          </a:p>
          <a:p>
            <a:pPr lvl="1"/>
            <a:endParaRPr lang="nl-BE" dirty="0" smtClean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744" y="3876675"/>
            <a:ext cx="8229600" cy="27051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744" y="1570774"/>
            <a:ext cx="6408712" cy="223378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4008" y="476321"/>
            <a:ext cx="3695700" cy="89535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545906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Metadata - Verzending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11</a:t>
            </a:fld>
            <a:endParaRPr lang="nl-NL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nl-BE" dirty="0" smtClean="0"/>
          </a:p>
          <a:p>
            <a:pPr lvl="1"/>
            <a:endParaRPr lang="nl-BE" dirty="0" smtClean="0"/>
          </a:p>
        </p:txBody>
      </p:sp>
      <p:pic>
        <p:nvPicPr>
          <p:cNvPr id="8" name="Afbeelding 7"/>
          <p:cNvPicPr preferRelativeResize="0"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995936" y="3501007"/>
            <a:ext cx="439200" cy="90000"/>
          </a:xfrm>
          <a:prstGeom prst="rect">
            <a:avLst/>
          </a:prstGeom>
        </p:spPr>
      </p:pic>
      <p:pic>
        <p:nvPicPr>
          <p:cNvPr id="9" name="Afbeelding 8"/>
          <p:cNvPicPr preferRelativeResize="0"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014520" y="3780000"/>
            <a:ext cx="439200" cy="90000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130" y="980729"/>
            <a:ext cx="6803182" cy="509032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104" y="807763"/>
            <a:ext cx="6824240" cy="567427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459" y="6451387"/>
            <a:ext cx="6792886" cy="27622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7338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Metadata - Feedback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12</a:t>
            </a:fld>
            <a:endParaRPr lang="nl-NL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nl-BE" dirty="0" smtClean="0"/>
          </a:p>
          <a:p>
            <a:pPr lvl="1"/>
            <a:endParaRPr lang="nl-BE" dirty="0" smtClean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422" y="1698270"/>
            <a:ext cx="8527107" cy="2967853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755470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539552" y="116632"/>
            <a:ext cx="3096344" cy="1872208"/>
          </a:xfrm>
        </p:spPr>
        <p:txBody>
          <a:bodyPr>
            <a:normAutofit/>
          </a:bodyPr>
          <a:lstStyle/>
          <a:p>
            <a:r>
              <a:rPr lang="nl-BE" dirty="0" smtClean="0"/>
              <a:t>Metadata - Feedback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13</a:t>
            </a:fld>
            <a:endParaRPr lang="nl-NL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nl-BE" dirty="0" smtClean="0"/>
          </a:p>
          <a:p>
            <a:pPr lvl="1"/>
            <a:endParaRPr lang="nl-BE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694" y="3368988"/>
            <a:ext cx="9153694" cy="347952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912" y="71796"/>
            <a:ext cx="5196457" cy="323571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25525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Metadata - Verwerking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14</a:t>
            </a:fld>
            <a:endParaRPr lang="nl-NL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nl-BE" dirty="0" smtClean="0"/>
          </a:p>
          <a:p>
            <a:pPr lvl="1"/>
            <a:endParaRPr lang="nl-BE" dirty="0" smtClean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75" y="2276475"/>
            <a:ext cx="8782050" cy="230505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32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Demo: Enquête via mail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15</a:t>
            </a:fld>
            <a:endParaRPr lang="nl-NL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nl-NL" b="1" i="1" dirty="0" smtClean="0"/>
              <a:t>workshopvoorbeeldmeta</a:t>
            </a:r>
            <a:endParaRPr lang="nl-BE" b="1" i="1" dirty="0" smtClean="0"/>
          </a:p>
          <a:p>
            <a:pPr lvl="1"/>
            <a:r>
              <a:rPr lang="nl-BE" dirty="0" smtClean="0"/>
              <a:t>Eerder doorgestuurde enquête</a:t>
            </a:r>
          </a:p>
          <a:p>
            <a:pPr lvl="1"/>
            <a:r>
              <a:rPr lang="nl-BE" dirty="0" smtClean="0"/>
              <a:t>Hoe ziet dit er uit in m’n lijstbeheer</a:t>
            </a:r>
          </a:p>
          <a:p>
            <a:pPr lvl="2"/>
            <a:r>
              <a:rPr lang="nl-BE" dirty="0" smtClean="0"/>
              <a:t># nodes toegevoegd </a:t>
            </a:r>
            <a:r>
              <a:rPr lang="nl-BE" dirty="0" smtClean="0">
                <a:sym typeface="Wingdings" panose="05000000000000000000" pitchFamily="2" charset="2"/>
              </a:rPr>
              <a:t> </a:t>
            </a:r>
            <a:r>
              <a:rPr lang="nl-BE" i="1" dirty="0" err="1" smtClean="0">
                <a:sym typeface="Wingdings" panose="05000000000000000000" pitchFamily="2" charset="2"/>
              </a:rPr>
              <a:t>feedbackid</a:t>
            </a:r>
            <a:r>
              <a:rPr lang="nl-BE" i="1" dirty="0" smtClean="0">
                <a:sym typeface="Wingdings" panose="05000000000000000000" pitchFamily="2" charset="2"/>
              </a:rPr>
              <a:t>, date, gelukt ja/nee</a:t>
            </a:r>
            <a:endParaRPr lang="nl-BE" i="1" dirty="0" smtClean="0"/>
          </a:p>
          <a:p>
            <a:pPr lvl="1"/>
            <a:r>
              <a:rPr lang="nl-BE" dirty="0" smtClean="0"/>
              <a:t>De enquête wordt ingevuld</a:t>
            </a:r>
          </a:p>
          <a:p>
            <a:pPr lvl="2"/>
            <a:r>
              <a:rPr lang="nl-BE" dirty="0" smtClean="0"/>
              <a:t>Thv enquête formulier</a:t>
            </a:r>
            <a:endParaRPr lang="nl-BE" dirty="0"/>
          </a:p>
          <a:p>
            <a:pPr lvl="3"/>
            <a:r>
              <a:rPr lang="nl-BE" dirty="0" smtClean="0"/>
              <a:t>Hoeveel feedback en van wie</a:t>
            </a:r>
            <a:endParaRPr lang="nl-BE" dirty="0"/>
          </a:p>
          <a:p>
            <a:pPr lvl="3"/>
            <a:r>
              <a:rPr lang="nl-BE" dirty="0" smtClean="0"/>
              <a:t>Feedback downloaden</a:t>
            </a:r>
          </a:p>
          <a:p>
            <a:pPr lvl="4"/>
            <a:r>
              <a:rPr lang="nl-BE" dirty="0" smtClean="0"/>
              <a:t>Feedback + persoonsgegevens + …</a:t>
            </a:r>
          </a:p>
          <a:p>
            <a:pPr lvl="4"/>
            <a:r>
              <a:rPr lang="nl-BE" dirty="0"/>
              <a:t>Herhaalbaar</a:t>
            </a:r>
            <a:endParaRPr lang="nl-BE" dirty="0" smtClean="0"/>
          </a:p>
          <a:p>
            <a:pPr lvl="1"/>
            <a:endParaRPr lang="nl-BE" dirty="0">
              <a:sym typeface="Wingdings" panose="05000000000000000000" pitchFamily="2" charset="2"/>
            </a:endParaRPr>
          </a:p>
          <a:p>
            <a:pPr lvl="1"/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1541504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Demo: Enquête via brief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16</a:t>
            </a:fld>
            <a:endParaRPr lang="nl-NL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nl-NL" b="1" i="1" dirty="0" smtClean="0"/>
              <a:t>workshopvoorbeeldbrief</a:t>
            </a:r>
            <a:endParaRPr lang="nl-BE" b="1" i="1" dirty="0" smtClean="0"/>
          </a:p>
          <a:p>
            <a:pPr lvl="1"/>
            <a:r>
              <a:rPr lang="nl-BE" dirty="0" smtClean="0"/>
              <a:t>Metadata</a:t>
            </a:r>
          </a:p>
          <a:p>
            <a:pPr lvl="2"/>
            <a:r>
              <a:rPr lang="nl-BE" dirty="0" smtClean="0"/>
              <a:t>Lijst met elois / andere lijst</a:t>
            </a:r>
          </a:p>
          <a:p>
            <a:pPr lvl="2"/>
            <a:r>
              <a:rPr lang="nl-BE" dirty="0" smtClean="0"/>
              <a:t>Taal</a:t>
            </a:r>
          </a:p>
          <a:p>
            <a:pPr lvl="2"/>
            <a:r>
              <a:rPr lang="nl-BE" dirty="0" smtClean="0"/>
              <a:t>Verzending</a:t>
            </a:r>
          </a:p>
          <a:p>
            <a:pPr lvl="3"/>
            <a:r>
              <a:rPr lang="nl-BE" dirty="0" smtClean="0"/>
              <a:t>Per post / aantal brieven per file / sorteercode</a:t>
            </a:r>
          </a:p>
          <a:p>
            <a:pPr lvl="3"/>
            <a:r>
              <a:rPr lang="nl-BE" dirty="0" smtClean="0"/>
              <a:t>Template</a:t>
            </a:r>
          </a:p>
          <a:p>
            <a:pPr lvl="4"/>
            <a:r>
              <a:rPr lang="nl-BE" dirty="0" err="1" smtClean="0"/>
              <a:t>destination.attribuut</a:t>
            </a:r>
            <a:endParaRPr lang="nl-BE" dirty="0" smtClean="0"/>
          </a:p>
          <a:p>
            <a:pPr lvl="4"/>
            <a:endParaRPr lang="nl-BE" dirty="0"/>
          </a:p>
          <a:p>
            <a:pPr lvl="4"/>
            <a:endParaRPr lang="nl-BE" dirty="0" smtClean="0"/>
          </a:p>
          <a:p>
            <a:pPr lvl="2"/>
            <a:r>
              <a:rPr lang="nl-BE" dirty="0" smtClean="0"/>
              <a:t>Resultaat  </a:t>
            </a:r>
            <a:r>
              <a:rPr lang="nl-BE" dirty="0" smtClean="0">
                <a:sym typeface="Wingdings" panose="05000000000000000000" pitchFamily="2" charset="2"/>
              </a:rPr>
              <a:t> bundel in odt en pdf voor elke taal</a:t>
            </a:r>
          </a:p>
          <a:p>
            <a:pPr lvl="2"/>
            <a:endParaRPr lang="nl-BE" dirty="0" smtClean="0"/>
          </a:p>
          <a:p>
            <a:pPr lvl="4"/>
            <a:endParaRPr lang="nl-BE" dirty="0" smtClean="0"/>
          </a:p>
          <a:p>
            <a:pPr lvl="1"/>
            <a:endParaRPr lang="nl-BE" dirty="0">
              <a:sym typeface="Wingdings" panose="05000000000000000000" pitchFamily="2" charset="2"/>
            </a:endParaRPr>
          </a:p>
          <a:p>
            <a:pPr lvl="1"/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63883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Demo: Enquête via mail (anoniem)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17</a:t>
            </a:fld>
            <a:endParaRPr lang="nl-NL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nl-NL" b="1" i="1" dirty="0" smtClean="0"/>
              <a:t>workshopvoorbeeldanoniem</a:t>
            </a:r>
            <a:endParaRPr lang="nl-BE" b="1" i="1" dirty="0" smtClean="0"/>
          </a:p>
          <a:p>
            <a:pPr lvl="1"/>
            <a:r>
              <a:rPr lang="nl-BE" dirty="0" smtClean="0"/>
              <a:t>Metadata</a:t>
            </a:r>
          </a:p>
          <a:p>
            <a:pPr lvl="2"/>
            <a:r>
              <a:rPr lang="nl-BE" dirty="0" smtClean="0"/>
              <a:t>=standaard</a:t>
            </a:r>
          </a:p>
          <a:p>
            <a:pPr lvl="3"/>
            <a:r>
              <a:rPr lang="nl-BE" dirty="0" smtClean="0">
                <a:sym typeface="Wingdings" panose="05000000000000000000" pitchFamily="2" charset="2"/>
              </a:rPr>
              <a:t>Enkel ANONIEM aanvinken</a:t>
            </a:r>
          </a:p>
          <a:p>
            <a:pPr lvl="2"/>
            <a:endParaRPr lang="nl-BE" dirty="0" smtClean="0"/>
          </a:p>
          <a:p>
            <a:pPr lvl="4"/>
            <a:endParaRPr lang="nl-BE" dirty="0" smtClean="0"/>
          </a:p>
          <a:p>
            <a:pPr lvl="1"/>
            <a:endParaRPr lang="nl-BE" dirty="0">
              <a:sym typeface="Wingdings" panose="05000000000000000000" pitchFamily="2" charset="2"/>
            </a:endParaRPr>
          </a:p>
          <a:p>
            <a:pPr lvl="1"/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377667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Tips &amp; Tricks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18</a:t>
            </a:fld>
            <a:endParaRPr lang="nl-NL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539552" y="1196975"/>
            <a:ext cx="8064896" cy="5405905"/>
          </a:xfrm>
        </p:spPr>
        <p:txBody>
          <a:bodyPr>
            <a:normAutofit/>
          </a:bodyPr>
          <a:lstStyle/>
          <a:p>
            <a:pPr lvl="3"/>
            <a:r>
              <a:rPr lang="nl-BE" dirty="0" smtClean="0"/>
              <a:t>Controleer vooraf je bronlijst op aanwezigheid geldig e-mail adres en/of thuisadres.</a:t>
            </a:r>
          </a:p>
          <a:p>
            <a:pPr lvl="3"/>
            <a:r>
              <a:rPr lang="nl-BE" dirty="0" smtClean="0"/>
              <a:t>Test je bevraging uit op een bronlijst die enkel je eigen e-mail adres bevat.</a:t>
            </a:r>
          </a:p>
          <a:p>
            <a:pPr lvl="3"/>
            <a:r>
              <a:rPr lang="nl-BE" dirty="0" smtClean="0"/>
              <a:t>Anet is een netwerk: hergebruik elkaars werk!</a:t>
            </a:r>
          </a:p>
          <a:p>
            <a:pPr lvl="3"/>
            <a:r>
              <a:rPr lang="nl-BE" dirty="0" smtClean="0"/>
              <a:t>Koppel het feedbackformulier aan een desktop, dan heb je meteen al een basis opmaak via de bijhorende CSS.</a:t>
            </a:r>
          </a:p>
          <a:p>
            <a:pPr lvl="3"/>
            <a:r>
              <a:rPr lang="nl-BE" dirty="0" smtClean="0"/>
              <a:t>Eens bevraging is verzonden, aanpassingen aan e-mail formulier meteen zichtbaar via link, niet opnieuw verzenden. </a:t>
            </a:r>
          </a:p>
          <a:p>
            <a:pPr lvl="3"/>
            <a:r>
              <a:rPr lang="nl-BE" dirty="0"/>
              <a:t>Vul gewenste CSV kolommen pas in als de lijst verzonden is. Dan worden de attributen zichtbaarder via lijst van verzendingen.</a:t>
            </a:r>
          </a:p>
          <a:p>
            <a:pPr lvl="3"/>
            <a:endParaRPr lang="nl-BE" dirty="0" smtClean="0"/>
          </a:p>
          <a:p>
            <a:pPr lvl="3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485933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Voorbereiding oefeningen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19</a:t>
            </a:fld>
            <a:endParaRPr lang="nl-NL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251520" y="1196976"/>
            <a:ext cx="8712968" cy="525636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nl-BE" dirty="0" smtClean="0">
                <a:sym typeface="Wingdings" panose="05000000000000000000" pitchFamily="2" charset="2"/>
              </a:rPr>
              <a:t>Iedereen maakt een nieuwe lijst, blanco</a:t>
            </a:r>
          </a:p>
          <a:p>
            <a:pPr lvl="1"/>
            <a:r>
              <a:rPr lang="nl-BE" dirty="0" smtClean="0">
                <a:sym typeface="Wingdings" panose="05000000000000000000" pitchFamily="2" charset="2"/>
              </a:rPr>
              <a:t>Manueel vullen met eigen e:UA:nummer én e:UA:195004</a:t>
            </a:r>
          </a:p>
          <a:p>
            <a:pPr lvl="1"/>
            <a:endParaRPr lang="nl-BE" dirty="0" smtClean="0">
              <a:sym typeface="Wingdings" panose="05000000000000000000" pitchFamily="2" charset="2"/>
            </a:endParaRPr>
          </a:p>
          <a:p>
            <a:pPr marL="0" lvl="1" indent="0">
              <a:buNone/>
            </a:pPr>
            <a:r>
              <a:rPr lang="nl-BE" dirty="0" smtClean="0">
                <a:sym typeface="Wingdings" panose="05000000000000000000" pitchFamily="2" charset="2"/>
              </a:rPr>
              <a:t>e:UA:109501 </a:t>
            </a:r>
            <a:r>
              <a:rPr lang="nl-BE" dirty="0">
                <a:sym typeface="Wingdings" panose="05000000000000000000" pitchFamily="2" charset="2"/>
              </a:rPr>
              <a:t>		Marien, An 	 </a:t>
            </a:r>
          </a:p>
          <a:p>
            <a:pPr marL="0" lvl="1" indent="0">
              <a:buNone/>
            </a:pPr>
            <a:r>
              <a:rPr lang="nl-BE" dirty="0" smtClean="0">
                <a:sym typeface="Wingdings" panose="05000000000000000000" pitchFamily="2" charset="2"/>
              </a:rPr>
              <a:t>e:UA:115533 </a:t>
            </a:r>
            <a:r>
              <a:rPr lang="nl-BE" dirty="0">
                <a:sym typeface="Wingdings" panose="05000000000000000000" pitchFamily="2" charset="2"/>
              </a:rPr>
              <a:t>		Andries, Marjan 	 </a:t>
            </a:r>
          </a:p>
          <a:p>
            <a:pPr marL="0" lvl="1" indent="0">
              <a:buNone/>
            </a:pPr>
            <a:r>
              <a:rPr lang="nl-BE" dirty="0" smtClean="0">
                <a:sym typeface="Wingdings" panose="05000000000000000000" pitchFamily="2" charset="2"/>
              </a:rPr>
              <a:t>e:UA:147167 </a:t>
            </a:r>
            <a:r>
              <a:rPr lang="nl-BE" dirty="0">
                <a:sym typeface="Wingdings" panose="05000000000000000000" pitchFamily="2" charset="2"/>
              </a:rPr>
              <a:t>		Saerens, Renke 	 </a:t>
            </a:r>
          </a:p>
          <a:p>
            <a:pPr marL="0" lvl="1" indent="0">
              <a:buNone/>
            </a:pPr>
            <a:r>
              <a:rPr lang="nl-BE" dirty="0" smtClean="0">
                <a:sym typeface="Wingdings" panose="05000000000000000000" pitchFamily="2" charset="2"/>
              </a:rPr>
              <a:t>e:UA:147497 </a:t>
            </a:r>
            <a:r>
              <a:rPr lang="nl-BE" dirty="0">
                <a:sym typeface="Wingdings" panose="05000000000000000000" pitchFamily="2" charset="2"/>
              </a:rPr>
              <a:t>		</a:t>
            </a:r>
            <a:r>
              <a:rPr lang="nl-BE" dirty="0" err="1">
                <a:sym typeface="Wingdings" panose="05000000000000000000" pitchFamily="2" charset="2"/>
              </a:rPr>
              <a:t>Baccarne</a:t>
            </a:r>
            <a:r>
              <a:rPr lang="nl-BE" dirty="0">
                <a:sym typeface="Wingdings" panose="05000000000000000000" pitchFamily="2" charset="2"/>
              </a:rPr>
              <a:t>, </a:t>
            </a:r>
            <a:r>
              <a:rPr lang="nl-BE" dirty="0" smtClean="0">
                <a:sym typeface="Wingdings" panose="05000000000000000000" pitchFamily="2" charset="2"/>
              </a:rPr>
              <a:t>Rudi</a:t>
            </a:r>
          </a:p>
          <a:p>
            <a:pPr marL="0" lvl="1" indent="0">
              <a:buNone/>
            </a:pPr>
            <a:r>
              <a:rPr lang="nl-BE" dirty="0" smtClean="0">
                <a:sym typeface="Wingdings" panose="05000000000000000000" pitchFamily="2" charset="2"/>
              </a:rPr>
              <a:t>e:UA:179226 </a:t>
            </a:r>
            <a:r>
              <a:rPr lang="nl-BE" dirty="0">
                <a:sym typeface="Wingdings" panose="05000000000000000000" pitchFamily="2" charset="2"/>
              </a:rPr>
              <a:t>		</a:t>
            </a:r>
            <a:r>
              <a:rPr lang="nl-BE" dirty="0" err="1">
                <a:sym typeface="Wingdings" panose="05000000000000000000" pitchFamily="2" charset="2"/>
              </a:rPr>
              <a:t>Loostermans</a:t>
            </a:r>
            <a:r>
              <a:rPr lang="nl-BE" dirty="0">
                <a:sym typeface="Wingdings" panose="05000000000000000000" pitchFamily="2" charset="2"/>
              </a:rPr>
              <a:t>, </a:t>
            </a:r>
            <a:r>
              <a:rPr lang="nl-BE" dirty="0" smtClean="0">
                <a:sym typeface="Wingdings" panose="05000000000000000000" pitchFamily="2" charset="2"/>
              </a:rPr>
              <a:t>Francisca</a:t>
            </a:r>
            <a:endParaRPr lang="nl-BE" dirty="0">
              <a:sym typeface="Wingdings" panose="05000000000000000000" pitchFamily="2" charset="2"/>
            </a:endParaRPr>
          </a:p>
          <a:p>
            <a:pPr marL="0" lvl="1" indent="0">
              <a:buNone/>
            </a:pPr>
            <a:r>
              <a:rPr lang="nl-BE" dirty="0" smtClean="0">
                <a:sym typeface="Wingdings" panose="05000000000000000000" pitchFamily="2" charset="2"/>
              </a:rPr>
              <a:t>e:UA:195000 </a:t>
            </a:r>
            <a:r>
              <a:rPr lang="nl-BE" dirty="0">
                <a:sym typeface="Wingdings" panose="05000000000000000000" pitchFamily="2" charset="2"/>
              </a:rPr>
              <a:t>		</a:t>
            </a:r>
            <a:r>
              <a:rPr lang="nl-BE" dirty="0" err="1">
                <a:sym typeface="Wingdings" panose="05000000000000000000" pitchFamily="2" charset="2"/>
              </a:rPr>
              <a:t>Rogiest</a:t>
            </a:r>
            <a:r>
              <a:rPr lang="nl-BE" dirty="0">
                <a:sym typeface="Wingdings" panose="05000000000000000000" pitchFamily="2" charset="2"/>
              </a:rPr>
              <a:t>, Peter 	 </a:t>
            </a:r>
          </a:p>
          <a:p>
            <a:pPr marL="0" lvl="1" indent="0">
              <a:buNone/>
            </a:pPr>
            <a:r>
              <a:rPr lang="nl-BE" dirty="0" smtClean="0">
                <a:sym typeface="Wingdings" panose="05000000000000000000" pitchFamily="2" charset="2"/>
              </a:rPr>
              <a:t>e:UA:195002 </a:t>
            </a:r>
            <a:r>
              <a:rPr lang="nl-BE" dirty="0">
                <a:sym typeface="Wingdings" panose="05000000000000000000" pitchFamily="2" charset="2"/>
              </a:rPr>
              <a:t>		</a:t>
            </a:r>
            <a:r>
              <a:rPr lang="nl-BE" dirty="0" err="1">
                <a:sym typeface="Wingdings" panose="05000000000000000000" pitchFamily="2" charset="2"/>
              </a:rPr>
              <a:t>Lernhoudt</a:t>
            </a:r>
            <a:r>
              <a:rPr lang="nl-BE" dirty="0">
                <a:sym typeface="Wingdings" panose="05000000000000000000" pitchFamily="2" charset="2"/>
              </a:rPr>
              <a:t>, Pieter 	 </a:t>
            </a:r>
          </a:p>
          <a:p>
            <a:pPr marL="0" lvl="1" indent="0">
              <a:buNone/>
            </a:pPr>
            <a:r>
              <a:rPr lang="nl-BE" dirty="0" smtClean="0">
                <a:sym typeface="Wingdings" panose="05000000000000000000" pitchFamily="2" charset="2"/>
              </a:rPr>
              <a:t>e:UA:195006 </a:t>
            </a:r>
            <a:r>
              <a:rPr lang="nl-BE" dirty="0">
                <a:sym typeface="Wingdings" panose="05000000000000000000" pitchFamily="2" charset="2"/>
              </a:rPr>
              <a:t>		Van Royen, Marleen2 	 </a:t>
            </a:r>
          </a:p>
          <a:p>
            <a:pPr marL="0" lvl="1" indent="0">
              <a:buNone/>
            </a:pPr>
            <a:r>
              <a:rPr lang="nl-BE" dirty="0" smtClean="0">
                <a:sym typeface="Wingdings" panose="05000000000000000000" pitchFamily="2" charset="2"/>
              </a:rPr>
              <a:t>e:UA:195007 </a:t>
            </a:r>
            <a:r>
              <a:rPr lang="nl-BE" dirty="0">
                <a:sym typeface="Wingdings" panose="05000000000000000000" pitchFamily="2" charset="2"/>
              </a:rPr>
              <a:t>		</a:t>
            </a:r>
            <a:r>
              <a:rPr lang="nl-BE" dirty="0" err="1">
                <a:sym typeface="Wingdings" panose="05000000000000000000" pitchFamily="2" charset="2"/>
              </a:rPr>
              <a:t>Schoeters</a:t>
            </a:r>
            <a:r>
              <a:rPr lang="nl-BE" dirty="0">
                <a:sym typeface="Wingdings" panose="05000000000000000000" pitchFamily="2" charset="2"/>
              </a:rPr>
              <a:t>, </a:t>
            </a:r>
            <a:r>
              <a:rPr lang="nl-BE" dirty="0" smtClean="0">
                <a:sym typeface="Wingdings" panose="05000000000000000000" pitchFamily="2" charset="2"/>
              </a:rPr>
              <a:t>Eline2</a:t>
            </a:r>
          </a:p>
          <a:p>
            <a:pPr marL="0" lvl="1" indent="0">
              <a:buNone/>
            </a:pPr>
            <a:r>
              <a:rPr lang="nl-BE" dirty="0" smtClean="0">
                <a:sym typeface="Wingdings" panose="05000000000000000000" pitchFamily="2" charset="2"/>
              </a:rPr>
              <a:t>e:UA:195023		Van Royen, Lara</a:t>
            </a:r>
            <a:endParaRPr lang="nl-BE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04693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Enquêtes opmaken</a:t>
            </a:r>
            <a:endParaRPr lang="nl-NL" dirty="0"/>
          </a:p>
        </p:txBody>
      </p:sp>
      <p:sp>
        <p:nvSpPr>
          <p:cNvPr id="2" name="Ond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Tom De Mey</a:t>
            </a:r>
            <a:r>
              <a:rPr lang="nl-BE" dirty="0"/>
              <a:t> </a:t>
            </a:r>
            <a:r>
              <a:rPr lang="nl-BE" dirty="0" smtClean="0"/>
              <a:t>&amp; Anke Jacobs</a:t>
            </a:r>
            <a:br>
              <a:rPr lang="nl-BE" dirty="0" smtClean="0"/>
            </a:br>
            <a:r>
              <a:rPr lang="nl-BE" dirty="0" smtClean="0"/>
              <a:t>22 maart 2016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29459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Afspraken Oefeningen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20</a:t>
            </a:fld>
            <a:endParaRPr lang="nl-NL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539552" y="1196975"/>
            <a:ext cx="8064896" cy="5405905"/>
          </a:xfrm>
        </p:spPr>
        <p:txBody>
          <a:bodyPr>
            <a:normAutofit/>
          </a:bodyPr>
          <a:lstStyle/>
          <a:p>
            <a:pPr lvl="3"/>
            <a:r>
              <a:rPr lang="nl-BE" dirty="0" smtClean="0"/>
              <a:t>Stuur je bevraging uit naar alle deelnemers. </a:t>
            </a:r>
          </a:p>
          <a:p>
            <a:pPr lvl="3"/>
            <a:r>
              <a:rPr lang="nl-BE" dirty="0" smtClean="0"/>
              <a:t>Iedereen tracht te reageren op bevragingen van de anderen zodat er ook naar de feedback kan gekeken worden. </a:t>
            </a:r>
          </a:p>
          <a:p>
            <a:pPr lvl="3"/>
            <a:r>
              <a:rPr lang="nl-BE" dirty="0" smtClean="0"/>
              <a:t>Alle bevragingen komen in één overzicht! </a:t>
            </a:r>
            <a:br>
              <a:rPr lang="nl-BE" dirty="0" smtClean="0"/>
            </a:br>
            <a:r>
              <a:rPr lang="nl-BE" dirty="0" smtClean="0"/>
              <a:t>Geef je bevraging een naam als volgt</a:t>
            </a:r>
            <a:br>
              <a:rPr lang="nl-BE" dirty="0" smtClean="0"/>
            </a:br>
            <a:r>
              <a:rPr lang="nl-BE" dirty="0" smtClean="0"/>
              <a:t>[je voornaam][</a:t>
            </a:r>
            <a:r>
              <a:rPr lang="nl-BE" dirty="0" err="1" smtClean="0"/>
              <a:t>oefeen</a:t>
            </a:r>
            <a:r>
              <a:rPr lang="nl-BE" dirty="0" smtClean="0"/>
              <a:t>][</a:t>
            </a:r>
            <a:r>
              <a:rPr lang="nl-BE" dirty="0" err="1" smtClean="0"/>
              <a:t>versiea</a:t>
            </a:r>
            <a:r>
              <a:rPr lang="nl-BE" dirty="0" smtClean="0"/>
              <a:t>]</a:t>
            </a:r>
            <a:br>
              <a:rPr lang="nl-BE" dirty="0" smtClean="0"/>
            </a:br>
            <a:r>
              <a:rPr lang="nl-BE" dirty="0" smtClean="0"/>
              <a:t>[je voornaam][</a:t>
            </a:r>
            <a:r>
              <a:rPr lang="nl-BE" dirty="0" err="1" smtClean="0"/>
              <a:t>oeftwee</a:t>
            </a:r>
            <a:r>
              <a:rPr lang="nl-BE" dirty="0" smtClean="0"/>
              <a:t>][</a:t>
            </a:r>
            <a:r>
              <a:rPr lang="nl-BE" dirty="0" err="1" smtClean="0"/>
              <a:t>versiec</a:t>
            </a:r>
            <a:r>
              <a:rPr lang="nl-BE" dirty="0" smtClean="0"/>
              <a:t>]</a:t>
            </a:r>
          </a:p>
          <a:p>
            <a:pPr lvl="3"/>
            <a:r>
              <a:rPr lang="nl-BE" dirty="0" smtClean="0"/>
              <a:t> Om bevraging te testen, eerst uitsturen naar eigen testlijst.</a:t>
            </a:r>
          </a:p>
          <a:p>
            <a:pPr lvl="3"/>
            <a:r>
              <a:rPr lang="nl-BE" dirty="0" smtClean="0"/>
              <a:t>Ruim bij gelegenheid JOUW testversies van bevragingen op zodat de lijst niet nodeloos lang wordt.</a:t>
            </a:r>
          </a:p>
          <a:p>
            <a:pPr lvl="3"/>
            <a:endParaRPr lang="nl-BE" dirty="0"/>
          </a:p>
          <a:p>
            <a:pPr marL="720000" lvl="3" indent="0">
              <a:buNone/>
            </a:pPr>
            <a:r>
              <a:rPr lang="nl-BE" dirty="0" smtClean="0"/>
              <a:t>!!! We werken op MOTO dus e-mails worden effectief uitgestuurd!!! Werk niet met andere lijsten dan voorgesteld en wees alert. </a:t>
            </a:r>
          </a:p>
          <a:p>
            <a:pPr lvl="3"/>
            <a:endParaRPr lang="nl-BE" dirty="0" smtClean="0"/>
          </a:p>
          <a:p>
            <a:pPr lvl="3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995272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Oefening 1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21</a:t>
            </a:fld>
            <a:endParaRPr lang="nl-NL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nl-BE" dirty="0">
                <a:sym typeface="Wingdings" panose="05000000000000000000" pitchFamily="2" charset="2"/>
              </a:rPr>
              <a:t>Vraag bij de deelnemers van deze workshop naar hun </a:t>
            </a:r>
            <a:r>
              <a:rPr lang="nl-BE" dirty="0" smtClean="0">
                <a:sym typeface="Wingdings" panose="05000000000000000000" pitchFamily="2" charset="2"/>
              </a:rPr>
              <a:t>favoriete boek. </a:t>
            </a:r>
          </a:p>
          <a:p>
            <a:pPr lvl="2"/>
            <a:r>
              <a:rPr lang="nl-BE" dirty="0" smtClean="0">
                <a:solidFill>
                  <a:schemeClr val="accent6">
                    <a:lumMod val="40000"/>
                    <a:lumOff val="60000"/>
                  </a:schemeClr>
                </a:solidFill>
                <a:sym typeface="Wingdings" panose="05000000000000000000" pitchFamily="2" charset="2"/>
              </a:rPr>
              <a:t>Titel </a:t>
            </a:r>
          </a:p>
          <a:p>
            <a:pPr lvl="2"/>
            <a:r>
              <a:rPr lang="nl-BE" dirty="0" smtClean="0">
                <a:solidFill>
                  <a:schemeClr val="accent6">
                    <a:lumMod val="40000"/>
                    <a:lumOff val="60000"/>
                  </a:schemeClr>
                </a:solidFill>
                <a:sym typeface="Wingdings" panose="05000000000000000000" pitchFamily="2" charset="2"/>
              </a:rPr>
              <a:t>Auteur</a:t>
            </a:r>
          </a:p>
          <a:p>
            <a:pPr lvl="1"/>
            <a:endParaRPr lang="nl-BE" dirty="0">
              <a:sym typeface="Wingdings" panose="05000000000000000000" pitchFamily="2" charset="2"/>
            </a:endParaRPr>
          </a:p>
          <a:p>
            <a:pPr lvl="1"/>
            <a:r>
              <a:rPr lang="nl-BE" dirty="0" smtClean="0"/>
              <a:t>Bronlijst: </a:t>
            </a:r>
            <a:r>
              <a:rPr lang="nl-BE" dirty="0" err="1" smtClean="0"/>
              <a:t>EnquiryWorkshopAlleDeelnemers_eloi</a:t>
            </a:r>
            <a:r>
              <a:rPr lang="nl-BE" dirty="0"/>
              <a:t/>
            </a:r>
            <a:br>
              <a:rPr lang="nl-BE" dirty="0"/>
            </a:br>
            <a:r>
              <a:rPr lang="nl-BE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(alles kan per e-mail gestuurd worden)</a:t>
            </a:r>
          </a:p>
          <a:p>
            <a:pPr lvl="1"/>
            <a:endParaRPr lang="nl-BE" dirty="0" smtClean="0"/>
          </a:p>
        </p:txBody>
      </p:sp>
      <p:sp>
        <p:nvSpPr>
          <p:cNvPr id="2" name="Rechthoek 1"/>
          <p:cNvSpPr/>
          <p:nvPr/>
        </p:nvSpPr>
        <p:spPr>
          <a:xfrm>
            <a:off x="2267744" y="2132856"/>
            <a:ext cx="3096344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Rechthoek 7"/>
          <p:cNvSpPr/>
          <p:nvPr/>
        </p:nvSpPr>
        <p:spPr>
          <a:xfrm>
            <a:off x="2277886" y="2573288"/>
            <a:ext cx="3096344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70989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Oefening 2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22</a:t>
            </a:fld>
            <a:endParaRPr lang="nl-NL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nl-BE" dirty="0">
                <a:sym typeface="Wingdings" panose="05000000000000000000" pitchFamily="2" charset="2"/>
              </a:rPr>
              <a:t>Vraag </a:t>
            </a:r>
            <a:r>
              <a:rPr lang="nl-BE" dirty="0" smtClean="0">
                <a:sym typeface="Wingdings" panose="05000000000000000000" pitchFamily="2" charset="2"/>
              </a:rPr>
              <a:t>de </a:t>
            </a:r>
            <a:r>
              <a:rPr lang="nl-BE" dirty="0">
                <a:sym typeface="Wingdings" panose="05000000000000000000" pitchFamily="2" charset="2"/>
              </a:rPr>
              <a:t>deelnemers van deze workshop </a:t>
            </a:r>
            <a:r>
              <a:rPr lang="nl-BE" dirty="0" smtClean="0">
                <a:sym typeface="Wingdings" panose="05000000000000000000" pitchFamily="2" charset="2"/>
              </a:rPr>
              <a:t>hun voornaam, familienaam en geboortedatum te controleren en eventuele wijzigingen terug te sturen. </a:t>
            </a:r>
          </a:p>
          <a:p>
            <a:pPr marL="0" lvl="1" indent="0">
              <a:buNone/>
            </a:pPr>
            <a:r>
              <a:rPr lang="nl-BE" dirty="0">
                <a:sym typeface="Wingdings" panose="05000000000000000000" pitchFamily="2" charset="2"/>
              </a:rPr>
              <a:t> </a:t>
            </a:r>
            <a:r>
              <a:rPr lang="nl-BE" dirty="0" smtClean="0">
                <a:sym typeface="Wingdings" panose="05000000000000000000" pitchFamily="2" charset="2"/>
              </a:rPr>
              <a:t>  </a:t>
            </a:r>
            <a:r>
              <a:rPr lang="nl-BE" i="1" dirty="0" smtClean="0">
                <a:solidFill>
                  <a:schemeClr val="accent6">
                    <a:lumMod val="40000"/>
                    <a:lumOff val="60000"/>
                  </a:schemeClr>
                </a:solidFill>
                <a:sym typeface="Wingdings" panose="05000000000000000000" pitchFamily="2" charset="2"/>
              </a:rPr>
              <a:t>Toon op scherm de gegevens en de nodige velden om aanpassingen in te vullen. </a:t>
            </a:r>
          </a:p>
          <a:p>
            <a:pPr marL="0" lvl="1" indent="0">
              <a:buNone/>
            </a:pPr>
            <a:endParaRPr lang="nl-BE" i="1" dirty="0">
              <a:solidFill>
                <a:schemeClr val="accent6">
                  <a:lumMod val="40000"/>
                  <a:lumOff val="60000"/>
                </a:schemeClr>
              </a:solidFill>
              <a:sym typeface="Wingdings" panose="05000000000000000000" pitchFamily="2" charset="2"/>
            </a:endParaRPr>
          </a:p>
          <a:p>
            <a:pPr lvl="1"/>
            <a:r>
              <a:rPr lang="nl-BE" dirty="0" smtClean="0"/>
              <a:t>Bronlijst: </a:t>
            </a:r>
            <a:r>
              <a:rPr lang="nl-BE" dirty="0" err="1" smtClean="0"/>
              <a:t>EnquiryWorkshopAlleDeelnemers_eloi</a:t>
            </a:r>
            <a:r>
              <a:rPr lang="nl-BE" dirty="0"/>
              <a:t/>
            </a:r>
            <a:br>
              <a:rPr lang="nl-BE" dirty="0"/>
            </a:br>
            <a:r>
              <a:rPr lang="nl-BE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(alles kan per e-mail gestuurd worden)</a:t>
            </a:r>
          </a:p>
          <a:p>
            <a:pPr lvl="1"/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1408618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Oefening 3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23</a:t>
            </a:fld>
            <a:endParaRPr lang="nl-NL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nl-BE" dirty="0" smtClean="0">
                <a:sym typeface="Wingdings" panose="05000000000000000000" pitchFamily="2" charset="2"/>
              </a:rPr>
              <a:t>Voorzie voor oef2 ook een ODT template om per post te kunnen versturen. </a:t>
            </a:r>
          </a:p>
          <a:p>
            <a:pPr marL="0" lvl="1" indent="0">
              <a:buNone/>
            </a:pPr>
            <a:r>
              <a:rPr lang="nl-BE" dirty="0">
                <a:sym typeface="Wingdings" panose="05000000000000000000" pitchFamily="2" charset="2"/>
              </a:rPr>
              <a:t> </a:t>
            </a:r>
            <a:r>
              <a:rPr lang="nl-BE" dirty="0" smtClean="0">
                <a:sym typeface="Wingdings" panose="05000000000000000000" pitchFamily="2" charset="2"/>
              </a:rPr>
              <a:t>  </a:t>
            </a:r>
            <a:endParaRPr lang="nl-BE" i="1" dirty="0" smtClean="0">
              <a:solidFill>
                <a:schemeClr val="accent6">
                  <a:lumMod val="40000"/>
                  <a:lumOff val="60000"/>
                </a:schemeClr>
              </a:solidFill>
              <a:sym typeface="Wingdings" panose="05000000000000000000" pitchFamily="2" charset="2"/>
            </a:endParaRPr>
          </a:p>
          <a:p>
            <a:pPr marL="0" lvl="1" indent="0">
              <a:buNone/>
            </a:pPr>
            <a:endParaRPr lang="nl-BE" i="1" dirty="0">
              <a:solidFill>
                <a:schemeClr val="accent6">
                  <a:lumMod val="40000"/>
                  <a:lumOff val="60000"/>
                </a:schemeClr>
              </a:solidFill>
              <a:sym typeface="Wingdings" panose="05000000000000000000" pitchFamily="2" charset="2"/>
            </a:endParaRPr>
          </a:p>
          <a:p>
            <a:pPr lvl="1"/>
            <a:r>
              <a:rPr lang="nl-BE" dirty="0" smtClean="0"/>
              <a:t>Bronlijst: Je eigen testlijst</a:t>
            </a:r>
            <a:r>
              <a:rPr lang="nl-BE" dirty="0"/>
              <a:t/>
            </a:r>
            <a:br>
              <a:rPr lang="nl-BE" dirty="0"/>
            </a:br>
            <a:r>
              <a:rPr lang="nl-BE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(verzenden via e-mail én post)</a:t>
            </a:r>
          </a:p>
          <a:p>
            <a:pPr lvl="1"/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192043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Oefening 4: Tevredenheidsenquête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24</a:t>
            </a:fld>
            <a:endParaRPr lang="nl-NL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539552" y="1196976"/>
            <a:ext cx="8064896" cy="5544392"/>
          </a:xfrm>
        </p:spPr>
        <p:txBody>
          <a:bodyPr>
            <a:normAutofit fontScale="62500" lnSpcReduction="20000"/>
          </a:bodyPr>
          <a:lstStyle/>
          <a:p>
            <a:pPr lvl="1"/>
            <a:r>
              <a:rPr lang="nl-BE" sz="3800" dirty="0" smtClean="0">
                <a:sym typeface="Wingdings" panose="05000000000000000000" pitchFamily="2" charset="2"/>
              </a:rPr>
              <a:t>Stel een korte tevredenheidsenquête op waarin je polst naar de tevredenheid over de werking van de bibliotheek</a:t>
            </a:r>
            <a:r>
              <a:rPr lang="nl-BE" sz="3800" dirty="0">
                <a:sym typeface="Wingdings" panose="05000000000000000000" pitchFamily="2" charset="2"/>
              </a:rPr>
              <a:t>, met begeleidende tekst in </a:t>
            </a:r>
            <a:r>
              <a:rPr lang="nl-BE" sz="3800" dirty="0" smtClean="0">
                <a:sym typeface="Wingdings" panose="05000000000000000000" pitchFamily="2" charset="2"/>
              </a:rPr>
              <a:t>e-mail</a:t>
            </a:r>
            <a:r>
              <a:rPr lang="nl-BE" sz="3800" dirty="0">
                <a:sym typeface="Wingdings" panose="05000000000000000000" pitchFamily="2" charset="2"/>
              </a:rPr>
              <a:t>.</a:t>
            </a:r>
          </a:p>
          <a:p>
            <a:pPr marL="0" lvl="1" indent="0">
              <a:buNone/>
            </a:pPr>
            <a:r>
              <a:rPr lang="nl-BE" i="1" dirty="0" smtClean="0">
                <a:solidFill>
                  <a:schemeClr val="accent6">
                    <a:lumMod val="40000"/>
                    <a:lumOff val="60000"/>
                  </a:schemeClr>
                </a:solidFill>
                <a:sym typeface="Wingdings" panose="05000000000000000000" pitchFamily="2" charset="2"/>
              </a:rPr>
              <a:t>     Mogelijke vragen:</a:t>
            </a:r>
          </a:p>
          <a:p>
            <a:pPr marL="0" lvl="1" indent="0">
              <a:buNone/>
            </a:pPr>
            <a:endParaRPr lang="nl-BE" i="1" dirty="0" smtClean="0">
              <a:solidFill>
                <a:schemeClr val="accent6">
                  <a:lumMod val="40000"/>
                  <a:lumOff val="60000"/>
                </a:schemeClr>
              </a:solidFill>
              <a:sym typeface="Wingdings" panose="05000000000000000000" pitchFamily="2" charset="2"/>
            </a:endParaRPr>
          </a:p>
          <a:p>
            <a:pPr marL="0" lvl="1" indent="0">
              <a:buNone/>
            </a:pPr>
            <a:endParaRPr lang="nl-BE" i="1" dirty="0">
              <a:solidFill>
                <a:schemeClr val="accent6">
                  <a:lumMod val="40000"/>
                  <a:lumOff val="60000"/>
                </a:schemeClr>
              </a:solidFill>
              <a:sym typeface="Wingdings" panose="05000000000000000000" pitchFamily="2" charset="2"/>
            </a:endParaRPr>
          </a:p>
          <a:p>
            <a:pPr marL="0" lvl="1" indent="0">
              <a:buNone/>
            </a:pPr>
            <a:endParaRPr lang="nl-BE" i="1" dirty="0" smtClean="0">
              <a:solidFill>
                <a:schemeClr val="accent6">
                  <a:lumMod val="40000"/>
                  <a:lumOff val="60000"/>
                </a:schemeClr>
              </a:solidFill>
              <a:sym typeface="Wingdings" panose="05000000000000000000" pitchFamily="2" charset="2"/>
            </a:endParaRPr>
          </a:p>
          <a:p>
            <a:pPr marL="0" lvl="1" indent="0">
              <a:buNone/>
            </a:pPr>
            <a:endParaRPr lang="nl-BE" i="1" dirty="0">
              <a:solidFill>
                <a:schemeClr val="accent6">
                  <a:lumMod val="40000"/>
                  <a:lumOff val="60000"/>
                </a:schemeClr>
              </a:solidFill>
              <a:sym typeface="Wingdings" panose="05000000000000000000" pitchFamily="2" charset="2"/>
            </a:endParaRPr>
          </a:p>
          <a:p>
            <a:pPr marL="0" lvl="1" indent="0">
              <a:buNone/>
            </a:pPr>
            <a:endParaRPr lang="nl-BE" i="1" dirty="0" smtClean="0">
              <a:solidFill>
                <a:schemeClr val="accent6">
                  <a:lumMod val="40000"/>
                  <a:lumOff val="60000"/>
                </a:schemeClr>
              </a:solidFill>
              <a:sym typeface="Wingdings" panose="05000000000000000000" pitchFamily="2" charset="2"/>
            </a:endParaRPr>
          </a:p>
          <a:p>
            <a:pPr marL="0" lvl="1" indent="0">
              <a:buNone/>
            </a:pPr>
            <a:r>
              <a:rPr lang="nl-BE" i="1" dirty="0">
                <a:solidFill>
                  <a:schemeClr val="accent6">
                    <a:lumMod val="40000"/>
                    <a:lumOff val="60000"/>
                  </a:schemeClr>
                </a:solidFill>
                <a:sym typeface="Wingdings" panose="05000000000000000000" pitchFamily="2" charset="2"/>
              </a:rPr>
              <a:t>	</a:t>
            </a:r>
            <a:r>
              <a:rPr lang="nl-BE" i="1" dirty="0" smtClean="0">
                <a:solidFill>
                  <a:schemeClr val="accent6">
                    <a:lumMod val="40000"/>
                    <a:lumOff val="60000"/>
                  </a:schemeClr>
                </a:solidFill>
                <a:sym typeface="Wingdings" panose="05000000000000000000" pitchFamily="2" charset="2"/>
              </a:rPr>
              <a:t>	</a:t>
            </a:r>
          </a:p>
          <a:p>
            <a:pPr marL="0" lvl="1" indent="0">
              <a:buNone/>
            </a:pPr>
            <a:r>
              <a:rPr lang="nl-BE" i="1" dirty="0">
                <a:solidFill>
                  <a:schemeClr val="accent6">
                    <a:lumMod val="40000"/>
                    <a:lumOff val="6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nl-BE" i="1" dirty="0" smtClean="0">
                <a:solidFill>
                  <a:schemeClr val="accent6">
                    <a:lumMod val="40000"/>
                    <a:lumOff val="60000"/>
                  </a:schemeClr>
                </a:solidFill>
                <a:sym typeface="Wingdings" panose="05000000000000000000" pitchFamily="2" charset="2"/>
              </a:rPr>
              <a:t> </a:t>
            </a:r>
          </a:p>
          <a:p>
            <a:pPr marL="0" lvl="1" indent="0">
              <a:buNone/>
            </a:pPr>
            <a:endParaRPr lang="nl-BE" dirty="0" smtClean="0"/>
          </a:p>
          <a:p>
            <a:pPr marL="360000" lvl="2" indent="0">
              <a:buNone/>
            </a:pPr>
            <a:endParaRPr lang="nl-BE" dirty="0"/>
          </a:p>
          <a:p>
            <a:pPr lvl="2"/>
            <a:r>
              <a:rPr lang="nl-BE" dirty="0" smtClean="0"/>
              <a:t>Hoe </a:t>
            </a:r>
            <a:r>
              <a:rPr lang="nl-BE" dirty="0"/>
              <a:t>tevreden bent u met de beschikbare literatuur in de bibliotheek</a:t>
            </a:r>
            <a:r>
              <a:rPr lang="nl-BE" dirty="0" smtClean="0"/>
              <a:t>?</a:t>
            </a:r>
          </a:p>
          <a:p>
            <a:pPr lvl="2"/>
            <a:r>
              <a:rPr lang="nl-BE" dirty="0"/>
              <a:t>Hoe tevreden bent u met de openingstijden van de bibliotheek</a:t>
            </a:r>
            <a:r>
              <a:rPr lang="nl-BE" dirty="0" smtClean="0"/>
              <a:t>?</a:t>
            </a:r>
          </a:p>
          <a:p>
            <a:pPr lvl="2"/>
            <a:r>
              <a:rPr lang="nl-BE" dirty="0"/>
              <a:t>Hoe vaak bezoekt u de bibliotheek</a:t>
            </a:r>
            <a:r>
              <a:rPr lang="nl-BE" dirty="0" smtClean="0"/>
              <a:t>?</a:t>
            </a:r>
          </a:p>
          <a:p>
            <a:pPr lvl="2"/>
            <a:r>
              <a:rPr lang="nl-BE" dirty="0"/>
              <a:t>Hoe vaak bezoekt u de website van de bibliotheek</a:t>
            </a:r>
            <a:r>
              <a:rPr lang="nl-BE" dirty="0" smtClean="0"/>
              <a:t>?</a:t>
            </a:r>
          </a:p>
          <a:p>
            <a:pPr lvl="2"/>
            <a:r>
              <a:rPr lang="nl-BE" dirty="0"/>
              <a:t>Hoe beoordeelt u het algehele niveau van de dienstverlening in de bibliotheek</a:t>
            </a:r>
            <a:r>
              <a:rPr lang="nl-BE" dirty="0" smtClean="0"/>
              <a:t>?</a:t>
            </a:r>
            <a:endParaRPr lang="nl-BE" dirty="0"/>
          </a:p>
          <a:p>
            <a:pPr lvl="2"/>
            <a:endParaRPr lang="nl-BE" dirty="0"/>
          </a:p>
          <a:p>
            <a:pPr lvl="1"/>
            <a:r>
              <a:rPr lang="nl-BE" dirty="0"/>
              <a:t>Bronlijst: </a:t>
            </a:r>
            <a:r>
              <a:rPr lang="nl-BE" dirty="0" err="1"/>
              <a:t>EnquiryWorkshopAlleDeelnemers_eloi</a:t>
            </a:r>
            <a:r>
              <a:rPr lang="nl-BE" dirty="0"/>
              <a:t/>
            </a:r>
            <a:br>
              <a:rPr lang="nl-BE" dirty="0"/>
            </a:br>
            <a:r>
              <a:rPr lang="nl-BE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(alles kan per e-mail gestuurd worden)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253" y="2060848"/>
            <a:ext cx="7741493" cy="2089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784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539552" y="116632"/>
            <a:ext cx="8496944" cy="936105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Oefening 5: Eindgebruikers met uitstaande schuld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25</a:t>
            </a:fld>
            <a:endParaRPr lang="nl-NL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539552" y="1196975"/>
            <a:ext cx="8064896" cy="5405905"/>
          </a:xfrm>
        </p:spPr>
        <p:txBody>
          <a:bodyPr>
            <a:normAutofit fontScale="85000" lnSpcReduction="10000"/>
          </a:bodyPr>
          <a:lstStyle/>
          <a:p>
            <a:pPr lvl="1"/>
            <a:r>
              <a:rPr lang="nl-BE" dirty="0" smtClean="0">
                <a:sym typeface="Wingdings" panose="05000000000000000000" pitchFamily="2" charset="2"/>
              </a:rPr>
              <a:t>Stuur een mailing uit naar alle gebruikers met uitstaande schulden (zie bronlijst!) met het bedrag van de schulden en de keuzeoptie: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dirty="0" smtClean="0">
                <a:sym typeface="Wingdings" panose="05000000000000000000" pitchFamily="2" charset="2"/>
              </a:rPr>
              <a:t>Ik zal dit betalen bij mijn eerstvolgende bezoek aan de balie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dirty="0" smtClean="0">
                <a:sym typeface="Wingdings" panose="05000000000000000000" pitchFamily="2" charset="2"/>
              </a:rPr>
              <a:t>Ik wens dit bedrag over te schrijven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l-BE" dirty="0" smtClean="0">
                <a:sym typeface="Wingdings" panose="05000000000000000000" pitchFamily="2" charset="2"/>
              </a:rPr>
              <a:t>Ik betwist de opstaande schuld</a:t>
            </a:r>
          </a:p>
          <a:p>
            <a:pPr marL="360000" lvl="2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360000" lvl="2" indent="0">
              <a:buNone/>
            </a:pPr>
            <a:r>
              <a:rPr lang="nl-BE" dirty="0" smtClean="0">
                <a:sym typeface="Wingdings" panose="05000000000000000000" pitchFamily="2" charset="2"/>
              </a:rPr>
              <a:t>Reden van betwisting</a:t>
            </a:r>
          </a:p>
          <a:p>
            <a:pPr marL="360000" lvl="2" indent="0">
              <a:buNone/>
            </a:pPr>
            <a:endParaRPr lang="nl-BE" dirty="0">
              <a:sym typeface="Wingdings" panose="05000000000000000000" pitchFamily="2" charset="2"/>
            </a:endParaRPr>
          </a:p>
          <a:p>
            <a:pPr marL="360000" lvl="2" indent="0">
              <a:buNone/>
            </a:pPr>
            <a:endParaRPr lang="nl-BE" dirty="0" smtClean="0">
              <a:sym typeface="Wingdings" panose="05000000000000000000" pitchFamily="2" charset="2"/>
            </a:endParaRPr>
          </a:p>
          <a:p>
            <a:pPr marL="0" lvl="1" indent="0">
              <a:buNone/>
            </a:pPr>
            <a:endParaRPr lang="nl-BE" i="1" dirty="0">
              <a:solidFill>
                <a:schemeClr val="accent6">
                  <a:lumMod val="40000"/>
                  <a:lumOff val="60000"/>
                </a:schemeClr>
              </a:solidFill>
              <a:sym typeface="Wingdings" panose="05000000000000000000" pitchFamily="2" charset="2"/>
            </a:endParaRPr>
          </a:p>
          <a:p>
            <a:pPr lvl="1"/>
            <a:r>
              <a:rPr lang="nl-BE" dirty="0" smtClean="0"/>
              <a:t>Bronlijst: </a:t>
            </a:r>
            <a:r>
              <a:rPr lang="nl-BE" dirty="0" err="1" smtClean="0"/>
              <a:t>EnquiryOefvijf</a:t>
            </a:r>
            <a:r>
              <a:rPr lang="nl-BE" dirty="0"/>
              <a:t/>
            </a:r>
            <a:br>
              <a:rPr lang="nl-BE" dirty="0"/>
            </a:br>
            <a:r>
              <a:rPr lang="nl-BE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(verzenden via e-mail)</a:t>
            </a:r>
          </a:p>
          <a:p>
            <a:pPr lvl="1"/>
            <a:r>
              <a:rPr lang="nl-BE" dirty="0" smtClean="0"/>
              <a:t>Extra uitdaging?</a:t>
            </a:r>
          </a:p>
          <a:p>
            <a:pPr lvl="2"/>
            <a:r>
              <a:rPr lang="nl-BE" dirty="0" smtClean="0"/>
              <a:t>Geef naast het totaal van de boete, ook een overzicht van de afzonderlijke boete-types met bijhorend bedrag. </a:t>
            </a:r>
          </a:p>
          <a:p>
            <a:pPr lvl="2"/>
            <a:r>
              <a:rPr lang="nl-BE" dirty="0" smtClean="0"/>
              <a:t>Maak ook een ODT bestand voor verzending per post.</a:t>
            </a:r>
          </a:p>
        </p:txBody>
      </p:sp>
      <p:sp>
        <p:nvSpPr>
          <p:cNvPr id="2" name="Rechthoek 1"/>
          <p:cNvSpPr/>
          <p:nvPr/>
        </p:nvSpPr>
        <p:spPr>
          <a:xfrm>
            <a:off x="901093" y="3645024"/>
            <a:ext cx="6192688" cy="792088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641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Doel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3</a:t>
            </a:fld>
            <a:endParaRPr lang="nl-NL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endParaRPr lang="nl-BE" dirty="0" smtClean="0"/>
          </a:p>
          <a:p>
            <a:pPr lvl="1"/>
            <a:r>
              <a:rPr lang="nl-BE" dirty="0" smtClean="0"/>
              <a:t>Zelf eenvoudige enquêtes opbouwen/uitsturen</a:t>
            </a:r>
          </a:p>
          <a:p>
            <a:pPr lvl="1"/>
            <a:r>
              <a:rPr lang="nl-BE" dirty="0"/>
              <a:t>Mogelijkheden van een nieuwe toepassing leren kennen</a:t>
            </a:r>
          </a:p>
          <a:p>
            <a:pPr lvl="2"/>
            <a:r>
              <a:rPr lang="nl-BE" dirty="0" smtClean="0"/>
              <a:t>Instructies voor Anet </a:t>
            </a:r>
            <a:r>
              <a:rPr lang="nl-BE" dirty="0" smtClean="0">
                <a:sym typeface="Wingdings" panose="05000000000000000000" pitchFamily="2" charset="2"/>
              </a:rPr>
              <a:t> ingewikkeldere enquêtes</a:t>
            </a:r>
          </a:p>
          <a:p>
            <a:pPr lvl="2"/>
            <a:endParaRPr lang="nl-BE" dirty="0" smtClean="0"/>
          </a:p>
          <a:p>
            <a:pPr lvl="1"/>
            <a:endParaRPr lang="nl-BE" dirty="0"/>
          </a:p>
          <a:p>
            <a:pPr lvl="1"/>
            <a:endParaRPr lang="nl-BE" dirty="0" smtClean="0"/>
          </a:p>
          <a:p>
            <a:pPr lvl="1"/>
            <a:endParaRPr lang="nl-BE" dirty="0"/>
          </a:p>
          <a:p>
            <a:pPr lvl="1"/>
            <a:endParaRPr lang="nl-BE" dirty="0" smtClean="0"/>
          </a:p>
          <a:p>
            <a:pPr lvl="1"/>
            <a:endParaRPr lang="nl-BE" dirty="0"/>
          </a:p>
          <a:p>
            <a:pPr lvl="1"/>
            <a:endParaRPr lang="nl-BE" dirty="0" smtClean="0"/>
          </a:p>
          <a:p>
            <a:pPr lvl="1"/>
            <a:r>
              <a:rPr lang="nl-BE" dirty="0">
                <a:hlinkClick r:id="rId2"/>
              </a:rPr>
              <a:t>http://anet.be/doc/anet/support/html/bvv-2236.html</a:t>
            </a:r>
            <a:endParaRPr lang="nl-BE" dirty="0" smtClean="0"/>
          </a:p>
          <a:p>
            <a:pPr lvl="1"/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71591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Programma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4</a:t>
            </a:fld>
            <a:endParaRPr lang="nl-NL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nl-BE" dirty="0" smtClean="0"/>
              <a:t>Voorbeeld</a:t>
            </a:r>
          </a:p>
          <a:p>
            <a:pPr lvl="1"/>
            <a:r>
              <a:rPr lang="nl-BE" dirty="0" smtClean="0"/>
              <a:t>Metadata</a:t>
            </a:r>
          </a:p>
          <a:p>
            <a:pPr lvl="1"/>
            <a:r>
              <a:rPr lang="nl-BE" dirty="0" smtClean="0"/>
              <a:t>Overzicht types enquêtes (</a:t>
            </a:r>
            <a:r>
              <a:rPr lang="nl-BE" dirty="0" err="1" smtClean="0"/>
              <a:t>creator</a:t>
            </a:r>
            <a:r>
              <a:rPr lang="nl-BE" dirty="0" smtClean="0"/>
              <a:t>/ publiek)</a:t>
            </a:r>
          </a:p>
          <a:p>
            <a:pPr lvl="2"/>
            <a:r>
              <a:rPr lang="nl-BE" dirty="0" smtClean="0"/>
              <a:t>Email</a:t>
            </a:r>
          </a:p>
          <a:p>
            <a:pPr lvl="2"/>
            <a:r>
              <a:rPr lang="nl-BE" dirty="0" smtClean="0"/>
              <a:t>Brief</a:t>
            </a:r>
          </a:p>
          <a:p>
            <a:pPr lvl="2"/>
            <a:r>
              <a:rPr lang="nl-BE" dirty="0" smtClean="0"/>
              <a:t>Anonieme enquête</a:t>
            </a:r>
          </a:p>
          <a:p>
            <a:pPr lvl="2"/>
            <a:endParaRPr lang="nl-BE" dirty="0" smtClean="0"/>
          </a:p>
          <a:p>
            <a:pPr lvl="1"/>
            <a:r>
              <a:rPr lang="nl-BE" dirty="0" smtClean="0"/>
              <a:t>Oefeningen</a:t>
            </a:r>
          </a:p>
        </p:txBody>
      </p:sp>
    </p:spTree>
    <p:extLst>
      <p:ext uri="{BB962C8B-B14F-4D97-AF65-F5344CB8AC3E}">
        <p14:creationId xmlns:p14="http://schemas.microsoft.com/office/powerpoint/2010/main" val="1303343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Voorbeeld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5</a:t>
            </a:fld>
            <a:endParaRPr lang="nl-NL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539552" y="1196975"/>
            <a:ext cx="8064896" cy="1871985"/>
          </a:xfrm>
        </p:spPr>
        <p:txBody>
          <a:bodyPr>
            <a:normAutofit/>
          </a:bodyPr>
          <a:lstStyle/>
          <a:p>
            <a:pPr lvl="1"/>
            <a:r>
              <a:rPr lang="nl-BE" dirty="0" smtClean="0"/>
              <a:t>Wat kan deze toepassing doen?</a:t>
            </a:r>
          </a:p>
          <a:p>
            <a:pPr lvl="1"/>
            <a:endParaRPr lang="nl-BE" dirty="0"/>
          </a:p>
          <a:p>
            <a:pPr marL="360000" lvl="2" indent="0">
              <a:buNone/>
            </a:pPr>
            <a:r>
              <a:rPr lang="nl-BE" dirty="0" smtClean="0"/>
              <a:t>			Check je </a:t>
            </a:r>
            <a:r>
              <a:rPr lang="nl-BE" dirty="0" smtClean="0">
                <a:hlinkClick r:id="rId3"/>
              </a:rPr>
              <a:t>e-mail</a:t>
            </a:r>
            <a:r>
              <a:rPr lang="nl-BE" dirty="0" smtClean="0"/>
              <a:t> of brievenbus</a:t>
            </a:r>
          </a:p>
          <a:p>
            <a:pPr marL="720000" lvl="3" indent="0">
              <a:buNone/>
            </a:pPr>
            <a:endParaRPr lang="nl-BE" dirty="0" smtClean="0"/>
          </a:p>
          <a:p>
            <a:pPr lvl="3"/>
            <a:endParaRPr lang="nl-BE" dirty="0"/>
          </a:p>
        </p:txBody>
      </p:sp>
      <p:pic>
        <p:nvPicPr>
          <p:cNvPr id="1028" name="Picture 4" descr="mailbox-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1" y="1772816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5"/>
          <a:srcRect l="22907" t="22282"/>
          <a:stretch/>
        </p:blipFill>
        <p:spPr>
          <a:xfrm>
            <a:off x="234046" y="2925126"/>
            <a:ext cx="7218274" cy="4093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662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Voorbeeld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6</a:t>
            </a:fld>
            <a:endParaRPr lang="nl-NL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539552" y="1196975"/>
            <a:ext cx="8064896" cy="1871985"/>
          </a:xfrm>
        </p:spPr>
        <p:txBody>
          <a:bodyPr>
            <a:normAutofit/>
          </a:bodyPr>
          <a:lstStyle/>
          <a:p>
            <a:pPr lvl="1"/>
            <a:r>
              <a:rPr lang="nl-BE" dirty="0" smtClean="0"/>
              <a:t>Wat kan deze toepassing doen?</a:t>
            </a:r>
          </a:p>
          <a:p>
            <a:pPr lvl="1"/>
            <a:endParaRPr lang="nl-BE" dirty="0"/>
          </a:p>
          <a:p>
            <a:pPr marL="360000" lvl="2" indent="0">
              <a:buNone/>
            </a:pPr>
            <a:r>
              <a:rPr lang="nl-BE" dirty="0" smtClean="0"/>
              <a:t>			Check je </a:t>
            </a:r>
            <a:r>
              <a:rPr lang="nl-BE" dirty="0" smtClean="0">
                <a:hlinkClick r:id="rId3"/>
              </a:rPr>
              <a:t>e-mail</a:t>
            </a:r>
            <a:r>
              <a:rPr lang="nl-BE" dirty="0" smtClean="0"/>
              <a:t> of brievenbus</a:t>
            </a:r>
          </a:p>
          <a:p>
            <a:pPr marL="720000" lvl="3" indent="0">
              <a:buNone/>
            </a:pPr>
            <a:endParaRPr lang="nl-BE" dirty="0" smtClean="0"/>
          </a:p>
          <a:p>
            <a:pPr lvl="3"/>
            <a:endParaRPr lang="nl-BE" dirty="0"/>
          </a:p>
        </p:txBody>
      </p:sp>
      <p:pic>
        <p:nvPicPr>
          <p:cNvPr id="1028" name="Picture 4" descr="mailbox-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1" y="1772816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jdelijke aanduiding voor inhoud 6"/>
          <p:cNvSpPr txBox="1">
            <a:spLocks/>
          </p:cNvSpPr>
          <p:nvPr/>
        </p:nvSpPr>
        <p:spPr>
          <a:xfrm>
            <a:off x="468640" y="3068960"/>
            <a:ext cx="8064896" cy="3312368"/>
          </a:xfrm>
          <a:prstGeom prst="rect">
            <a:avLst/>
          </a:prstGeom>
        </p:spPr>
        <p:txBody>
          <a:bodyPr vert="horz" lIns="0" tIns="36000" rIns="0" bIns="3600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Char char="§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576000" indent="-216000" algn="l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36000" indent="-216000" algn="l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Char char="§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96000" indent="-216000" algn="l" defTabSz="914400" rtl="0" eaLnBrk="1" latinLnBrk="0" hangingPunct="1">
              <a:spcBef>
                <a:spcPct val="20000"/>
              </a:spcBef>
              <a:buSzPct val="85000"/>
              <a:buFont typeface="Wingdings" panose="05000000000000000000" pitchFamily="2" charset="2"/>
              <a:buChar char="§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3"/>
            <a:r>
              <a:rPr lang="nl-BE" dirty="0" smtClean="0"/>
              <a:t>Verzenden van bevraging naar lijst van gebruikers,</a:t>
            </a:r>
          </a:p>
          <a:p>
            <a:pPr lvl="3"/>
            <a:r>
              <a:rPr lang="nl-BE" dirty="0" smtClean="0"/>
              <a:t>in 4 talen,</a:t>
            </a:r>
          </a:p>
          <a:p>
            <a:pPr lvl="3"/>
            <a:r>
              <a:rPr lang="nl-BE" dirty="0" smtClean="0"/>
              <a:t>via e-mail of post,</a:t>
            </a:r>
          </a:p>
          <a:p>
            <a:pPr lvl="3"/>
            <a:r>
              <a:rPr lang="nl-BE" dirty="0" smtClean="0"/>
              <a:t>met inhoud naar keuze, zelfs buiten Brocade context,</a:t>
            </a:r>
          </a:p>
          <a:p>
            <a:pPr lvl="3"/>
            <a:r>
              <a:rPr lang="nl-BE" dirty="0" smtClean="0"/>
              <a:t>in een lay-out naar keuze,</a:t>
            </a:r>
          </a:p>
          <a:p>
            <a:pPr lvl="3"/>
            <a:r>
              <a:rPr lang="nl-BE" dirty="0" smtClean="0"/>
              <a:t>anoniem of niet,</a:t>
            </a:r>
          </a:p>
          <a:p>
            <a:pPr lvl="3"/>
            <a:r>
              <a:rPr lang="nl-BE" dirty="0" smtClean="0"/>
              <a:t>feedback verzameld in CSV (enkel e-mail </a:t>
            </a:r>
            <a:r>
              <a:rPr lang="nl-BE" dirty="0" err="1" smtClean="0"/>
              <a:t>delivered</a:t>
            </a:r>
            <a:r>
              <a:rPr lang="nl-BE" dirty="0" smtClean="0"/>
              <a:t>)</a:t>
            </a:r>
          </a:p>
          <a:p>
            <a:pPr lvl="3"/>
            <a:endParaRPr lang="nl-BE" dirty="0" smtClean="0"/>
          </a:p>
          <a:p>
            <a:pPr lvl="3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757272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Metadata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7</a:t>
            </a:fld>
            <a:endParaRPr lang="nl-NL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>
          <a:xfrm>
            <a:off x="539552" y="1196976"/>
            <a:ext cx="8352928" cy="4895850"/>
          </a:xfrm>
        </p:spPr>
        <p:txBody>
          <a:bodyPr>
            <a:normAutofit/>
          </a:bodyPr>
          <a:lstStyle/>
          <a:p>
            <a:pPr lvl="1"/>
            <a:r>
              <a:rPr lang="nl-BE" dirty="0" smtClean="0"/>
              <a:t>Systeembeheer – Communicatie Tools– Enquête aanmaken</a:t>
            </a: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856" y="3582806"/>
            <a:ext cx="770752" cy="124189"/>
          </a:xfrm>
          <a:prstGeom prst="rect">
            <a:avLst/>
          </a:prstGeom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1989843"/>
            <a:ext cx="7352534" cy="331525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591005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Metadata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8</a:t>
            </a:fld>
            <a:endParaRPr lang="nl-NL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nl-BE" dirty="0" smtClean="0"/>
          </a:p>
          <a:p>
            <a:pPr lvl="1"/>
            <a:endParaRPr lang="nl-BE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10" y="1376897"/>
            <a:ext cx="8782291" cy="453600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1880" y="2924944"/>
            <a:ext cx="770752" cy="124189"/>
          </a:xfrm>
          <a:prstGeom prst="rect">
            <a:avLst/>
          </a:prstGeom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5656" y="2572364"/>
            <a:ext cx="2143125" cy="1905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43606" y="2762864"/>
            <a:ext cx="5067300" cy="37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89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Metadata - Bronlijst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32377-C103-4EFE-98C1-80A6E5A7472A}" type="slidenum">
              <a:rPr lang="nl-NL" smtClean="0"/>
              <a:t>9</a:t>
            </a:fld>
            <a:endParaRPr lang="nl-NL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nl-BE" dirty="0" smtClean="0"/>
          </a:p>
          <a:p>
            <a:pPr lvl="1"/>
            <a:endParaRPr lang="nl-BE" dirty="0" smtClean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522" y="3223783"/>
            <a:ext cx="8882955" cy="301352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917278"/>
            <a:ext cx="6276975" cy="214312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943540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680</Words>
  <Application>Microsoft Office PowerPoint</Application>
  <PresentationFormat>Diavoorstelling (4:3)</PresentationFormat>
  <Paragraphs>225</Paragraphs>
  <Slides>25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25</vt:i4>
      </vt:variant>
    </vt:vector>
  </HeadingPairs>
  <TitlesOfParts>
    <vt:vector size="30" baseType="lpstr">
      <vt:lpstr>Arial</vt:lpstr>
      <vt:lpstr>Calibri</vt:lpstr>
      <vt:lpstr>Courier New</vt:lpstr>
      <vt:lpstr>Wingdings</vt:lpstr>
      <vt:lpstr>Kantoorthema</vt:lpstr>
      <vt:lpstr>PowerPoint-presentatie</vt:lpstr>
      <vt:lpstr>Enquêtes opmaken</vt:lpstr>
      <vt:lpstr>Doel</vt:lpstr>
      <vt:lpstr>Programma</vt:lpstr>
      <vt:lpstr>Voorbeeld</vt:lpstr>
      <vt:lpstr>Voorbeeld</vt:lpstr>
      <vt:lpstr>Metadata</vt:lpstr>
      <vt:lpstr>Metadata</vt:lpstr>
      <vt:lpstr>Metadata - Bronlijst</vt:lpstr>
      <vt:lpstr>Metadata – Bronlijst</vt:lpstr>
      <vt:lpstr>Metadata - Verzending</vt:lpstr>
      <vt:lpstr>Metadata - Feedback</vt:lpstr>
      <vt:lpstr>Metadata - Feedback</vt:lpstr>
      <vt:lpstr>Metadata - Verwerking</vt:lpstr>
      <vt:lpstr>Demo: Enquête via mail</vt:lpstr>
      <vt:lpstr>Demo: Enquête via brief</vt:lpstr>
      <vt:lpstr>Demo: Enquête via mail (anoniem)</vt:lpstr>
      <vt:lpstr>Tips &amp; Tricks</vt:lpstr>
      <vt:lpstr>Voorbereiding oefeningen</vt:lpstr>
      <vt:lpstr>Afspraken Oefeningen</vt:lpstr>
      <vt:lpstr>Oefening 1</vt:lpstr>
      <vt:lpstr>Oefening 2</vt:lpstr>
      <vt:lpstr>Oefening 3</vt:lpstr>
      <vt:lpstr>Oefening 4: Tevredenheidsenquête</vt:lpstr>
      <vt:lpstr>Oefening 5: Eindgebruikers met uitstaande schuld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2013-10-11T12:12:31Z</dcterms:created>
  <dcterms:modified xsi:type="dcterms:W3CDTF">2016-03-22T13:11:08Z</dcterms:modified>
</cp:coreProperties>
</file>