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66" r:id="rId2"/>
    <p:sldId id="256" r:id="rId3"/>
    <p:sldId id="297" r:id="rId4"/>
    <p:sldId id="298" r:id="rId5"/>
    <p:sldId id="312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10" r:id="rId14"/>
    <p:sldId id="307" r:id="rId15"/>
    <p:sldId id="308" r:id="rId16"/>
    <p:sldId id="309" r:id="rId17"/>
    <p:sldId id="311" r:id="rId18"/>
    <p:sldId id="313" r:id="rId19"/>
    <p:sldId id="314" r:id="rId20"/>
    <p:sldId id="315" r:id="rId21"/>
    <p:sldId id="316" r:id="rId22"/>
    <p:sldId id="317" r:id="rId23"/>
    <p:sldId id="360" r:id="rId24"/>
    <p:sldId id="318" r:id="rId25"/>
    <p:sldId id="319" r:id="rId26"/>
    <p:sldId id="320" r:id="rId27"/>
    <p:sldId id="342" r:id="rId28"/>
    <p:sldId id="343" r:id="rId29"/>
    <p:sldId id="322" r:id="rId30"/>
    <p:sldId id="324" r:id="rId31"/>
    <p:sldId id="323" r:id="rId32"/>
    <p:sldId id="325" r:id="rId33"/>
    <p:sldId id="326" r:id="rId34"/>
    <p:sldId id="327" r:id="rId35"/>
    <p:sldId id="328" r:id="rId36"/>
    <p:sldId id="329" r:id="rId37"/>
    <p:sldId id="330" r:id="rId38"/>
    <p:sldId id="332" r:id="rId39"/>
    <p:sldId id="331" r:id="rId40"/>
    <p:sldId id="333" r:id="rId41"/>
    <p:sldId id="334" r:id="rId42"/>
    <p:sldId id="335" r:id="rId43"/>
    <p:sldId id="336" r:id="rId44"/>
    <p:sldId id="344" r:id="rId45"/>
    <p:sldId id="337" r:id="rId46"/>
    <p:sldId id="338" r:id="rId47"/>
    <p:sldId id="339" r:id="rId48"/>
    <p:sldId id="341" r:id="rId49"/>
    <p:sldId id="340" r:id="rId50"/>
    <p:sldId id="345" r:id="rId51"/>
    <p:sldId id="348" r:id="rId52"/>
    <p:sldId id="349" r:id="rId53"/>
    <p:sldId id="350" r:id="rId54"/>
    <p:sldId id="351" r:id="rId55"/>
    <p:sldId id="355" r:id="rId56"/>
    <p:sldId id="356" r:id="rId57"/>
    <p:sldId id="357" r:id="rId58"/>
    <p:sldId id="359" r:id="rId59"/>
    <p:sldId id="358" r:id="rId60"/>
    <p:sldId id="354" r:id="rId61"/>
    <p:sldId id="305" r:id="rId62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54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83316" autoAdjust="0"/>
  </p:normalViewPr>
  <p:slideViewPr>
    <p:cSldViewPr snapToObjects="1" showGuides="1">
      <p:cViewPr>
        <p:scale>
          <a:sx n="66" d="100"/>
          <a:sy n="66" d="100"/>
        </p:scale>
        <p:origin x="-2814" y="-1008"/>
      </p:cViewPr>
      <p:guideLst>
        <p:guide orient="horz" pos="754"/>
        <p:guide orient="horz" pos="3838"/>
        <p:guide pos="340"/>
        <p:guide pos="5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notesViewPr>
    <p:cSldViewPr snapToObjects="1">
      <p:cViewPr varScale="1">
        <p:scale>
          <a:sx n="81" d="100"/>
          <a:sy n="81" d="100"/>
        </p:scale>
        <p:origin x="-4020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8C30D92-9D29-4B80-B01C-A254EB54E9B4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08E2D88-A443-4BD9-B76C-DEDAF17D37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798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t>24-2-2016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95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" y="5191203"/>
            <a:ext cx="9154800" cy="1667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9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-13998" y="-1523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24-2-2016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1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</a:t>
            </a:r>
          </a:p>
          <a:p>
            <a:r>
              <a:rPr lang="nl-BE" dirty="0" smtClean="0"/>
              <a:t>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2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</a:t>
            </a:r>
          </a:p>
          <a:p>
            <a:r>
              <a:rPr lang="nl-BE" dirty="0" smtClean="0"/>
              <a:t>De foto moet achter de boog staan.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7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/>
              <a:t>24-2-2016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voorbeeldpresentatie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0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anet.be/opac/letterenhuis/opaclhobj/N/isaarco:17799+AND+year:%5b1895+TO+1969%5d+AND+groep:brin+AND+bs:lampo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r="358"/>
          <a:stretch/>
        </p:blipFill>
        <p:spPr/>
      </p:pic>
      <p:pic>
        <p:nvPicPr>
          <p:cNvPr id="7" name="Afbeelding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b="19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76256" y="6228000"/>
            <a:ext cx="1261096" cy="349702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03/02/2015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Objectenbeheer – Input veld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10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39552" y="1340768"/>
            <a:ext cx="4608512" cy="489585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Karakterrij</a:t>
            </a:r>
            <a:endParaRPr lang="en-US" dirty="0" smtClean="0"/>
          </a:p>
          <a:p>
            <a:pPr lvl="2"/>
            <a:r>
              <a:rPr lang="en-US" dirty="0" smtClean="0"/>
              <a:t>= </a:t>
            </a:r>
            <a:r>
              <a:rPr lang="en-US" dirty="0" err="1" smtClean="0"/>
              <a:t>inputveld</a:t>
            </a:r>
            <a:endParaRPr lang="en-US" dirty="0" smtClean="0"/>
          </a:p>
          <a:p>
            <a:pPr lvl="2"/>
            <a:r>
              <a:rPr lang="en-US" dirty="0" smtClean="0"/>
              <a:t>Pattern matching</a:t>
            </a:r>
          </a:p>
          <a:p>
            <a:pPr lvl="3"/>
            <a:r>
              <a:rPr lang="en-US" dirty="0" err="1" smtClean="0"/>
              <a:t>Enkel</a:t>
            </a:r>
            <a:r>
              <a:rPr lang="en-US" dirty="0" smtClean="0"/>
              <a:t> </a:t>
            </a:r>
            <a:r>
              <a:rPr lang="en-US" dirty="0" err="1" smtClean="0"/>
              <a:t>cijfers</a:t>
            </a:r>
            <a:endParaRPr lang="en-US" dirty="0"/>
          </a:p>
          <a:p>
            <a:pPr lvl="3"/>
            <a:r>
              <a:rPr lang="en-US" dirty="0" err="1" smtClean="0"/>
              <a:t>Enkel</a:t>
            </a:r>
            <a:r>
              <a:rPr lang="en-US" dirty="0" smtClean="0"/>
              <a:t> </a:t>
            </a:r>
            <a:r>
              <a:rPr lang="en-US" dirty="0" err="1" smtClean="0"/>
              <a:t>hoofdletters</a:t>
            </a:r>
            <a:endParaRPr lang="en-US" dirty="0" smtClean="0"/>
          </a:p>
          <a:p>
            <a:pPr lvl="3"/>
            <a:r>
              <a:rPr lang="en-US" dirty="0" smtClean="0"/>
              <a:t>Moet </a:t>
            </a:r>
            <a:r>
              <a:rPr lang="en-US" dirty="0" err="1" smtClean="0"/>
              <a:t>beginnen</a:t>
            </a:r>
            <a:r>
              <a:rPr lang="en-US" dirty="0" smtClean="0"/>
              <a:t> met …</a:t>
            </a:r>
          </a:p>
          <a:p>
            <a:pPr lvl="3"/>
            <a:r>
              <a:rPr lang="en-US" dirty="0" smtClean="0"/>
              <a:t>Moet </a:t>
            </a:r>
            <a:r>
              <a:rPr lang="en-US" dirty="0" err="1" smtClean="0"/>
              <a:t>minstens</a:t>
            </a:r>
            <a:r>
              <a:rPr lang="en-US" dirty="0" smtClean="0"/>
              <a:t> 1 </a:t>
            </a:r>
            <a:r>
              <a:rPr lang="en-US" dirty="0" err="1" smtClean="0"/>
              <a:t>cijfer</a:t>
            </a:r>
            <a:r>
              <a:rPr lang="en-US" dirty="0" smtClean="0"/>
              <a:t> </a:t>
            </a:r>
            <a:r>
              <a:rPr lang="en-US" dirty="0" err="1" smtClean="0"/>
              <a:t>bevatten</a:t>
            </a:r>
            <a:endParaRPr lang="en-US" dirty="0" smtClean="0"/>
          </a:p>
          <a:p>
            <a:pPr lvl="3"/>
            <a:r>
              <a:rPr lang="en-US" dirty="0" smtClean="0"/>
              <a:t>…</a:t>
            </a:r>
          </a:p>
          <a:p>
            <a:pPr lvl="2"/>
            <a:r>
              <a:rPr lang="en-US" dirty="0" err="1" smtClean="0"/>
              <a:t>Voorbeeld</a:t>
            </a:r>
            <a:r>
              <a:rPr lang="en-US" dirty="0" smtClean="0"/>
              <a:t>: </a:t>
            </a:r>
            <a:r>
              <a:rPr lang="en-US" dirty="0" err="1" smtClean="0"/>
              <a:t>lhitembr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20077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Objectenbeheer – Groepsveld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11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39552" y="1340768"/>
            <a:ext cx="7848872" cy="489585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 of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velden</a:t>
            </a:r>
            <a:r>
              <a:rPr lang="en-US" dirty="0" smtClean="0"/>
              <a:t> die </a:t>
            </a:r>
            <a:r>
              <a:rPr lang="en-US" dirty="0" err="1" smtClean="0"/>
              <a:t>samenhangen</a:t>
            </a:r>
            <a:endParaRPr lang="en-US" dirty="0" smtClean="0"/>
          </a:p>
          <a:p>
            <a:pPr lvl="1"/>
            <a:r>
              <a:rPr lang="en-US" dirty="0" err="1" smtClean="0"/>
              <a:t>Voorbeeld</a:t>
            </a:r>
            <a:r>
              <a:rPr lang="en-US" dirty="0" smtClean="0"/>
              <a:t>: </a:t>
            </a:r>
            <a:r>
              <a:rPr lang="en-US" dirty="0"/>
              <a:t>	</a:t>
            </a:r>
            <a:endParaRPr lang="en-US" dirty="0" smtClean="0"/>
          </a:p>
          <a:p>
            <a:pPr lvl="2"/>
            <a:r>
              <a:rPr lang="en-US" dirty="0" err="1" smtClean="0"/>
              <a:t>mpmpageshs</a:t>
            </a:r>
            <a:endParaRPr lang="en-US" dirty="0" smtClean="0"/>
          </a:p>
          <a:p>
            <a:pPr lvl="3"/>
            <a:r>
              <a:rPr lang="en-US" dirty="0" err="1"/>
              <a:t>m</a:t>
            </a:r>
            <a:r>
              <a:rPr lang="en-US" dirty="0" err="1" smtClean="0"/>
              <a:t>pmpageshstype</a:t>
            </a:r>
            <a:r>
              <a:rPr lang="en-US" dirty="0" smtClean="0"/>
              <a:t> = </a:t>
            </a:r>
            <a:r>
              <a:rPr lang="en-US" dirty="0" err="1" smtClean="0"/>
              <a:t>selectbox</a:t>
            </a:r>
            <a:endParaRPr lang="en-US" dirty="0" smtClean="0"/>
          </a:p>
          <a:p>
            <a:pPr lvl="3"/>
            <a:r>
              <a:rPr lang="en-US" dirty="0" err="1"/>
              <a:t>m</a:t>
            </a:r>
            <a:r>
              <a:rPr lang="en-US" dirty="0" err="1" smtClean="0"/>
              <a:t>pmpageshsnumber</a:t>
            </a:r>
            <a:r>
              <a:rPr lang="en-US" dirty="0" smtClean="0"/>
              <a:t> = </a:t>
            </a:r>
            <a:r>
              <a:rPr lang="en-US" dirty="0" err="1" smtClean="0"/>
              <a:t>inputveld</a:t>
            </a:r>
            <a:r>
              <a:rPr lang="en-US" dirty="0" smtClean="0"/>
              <a:t> / </a:t>
            </a:r>
            <a:r>
              <a:rPr lang="en-US" dirty="0" err="1" smtClean="0"/>
              <a:t>numeriek</a:t>
            </a: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4" y="1484784"/>
            <a:ext cx="4067175" cy="61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0" y="4653136"/>
            <a:ext cx="635317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Objectenbeheer – Andere opties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12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39552" y="1340768"/>
            <a:ext cx="7848872" cy="4895850"/>
          </a:xfrm>
        </p:spPr>
        <p:txBody>
          <a:bodyPr>
            <a:normAutofit/>
          </a:bodyPr>
          <a:lstStyle/>
          <a:p>
            <a:pPr lvl="1"/>
            <a:r>
              <a:rPr lang="nl-BE" dirty="0" smtClean="0"/>
              <a:t>Worden tot nu toe niet/nauwelijks gebruikt</a:t>
            </a:r>
          </a:p>
          <a:p>
            <a:pPr lvl="2"/>
            <a:r>
              <a:rPr lang="nl-BE" dirty="0" err="1" smtClean="0"/>
              <a:t>Boolse</a:t>
            </a:r>
            <a:r>
              <a:rPr lang="nl-BE" dirty="0" smtClean="0"/>
              <a:t> waarde = </a:t>
            </a:r>
            <a:r>
              <a:rPr lang="nl-BE" dirty="0" err="1" smtClean="0"/>
              <a:t>checkbox</a:t>
            </a:r>
            <a:endParaRPr lang="nl-BE" dirty="0" smtClean="0"/>
          </a:p>
          <a:p>
            <a:pPr lvl="1"/>
            <a:endParaRPr lang="en-US" dirty="0"/>
          </a:p>
          <a:p>
            <a:pPr lvl="2"/>
            <a:r>
              <a:rPr lang="nl-BE" dirty="0"/>
              <a:t>Getal</a:t>
            </a:r>
          </a:p>
          <a:p>
            <a:pPr lvl="2"/>
            <a:r>
              <a:rPr lang="nl-BE" dirty="0"/>
              <a:t>Decimaal getal</a:t>
            </a:r>
          </a:p>
          <a:p>
            <a:pPr lvl="2"/>
            <a:r>
              <a:rPr lang="nl-BE" dirty="0"/>
              <a:t>Persoonsnaam</a:t>
            </a:r>
          </a:p>
          <a:p>
            <a:pPr lvl="3"/>
            <a:r>
              <a:rPr lang="en-US" dirty="0" err="1"/>
              <a:t>Familienaam</a:t>
            </a:r>
            <a:endParaRPr lang="en-US" dirty="0"/>
          </a:p>
          <a:p>
            <a:pPr lvl="3"/>
            <a:r>
              <a:rPr lang="en-US" dirty="0" err="1"/>
              <a:t>Voornaam</a:t>
            </a:r>
            <a:endParaRPr lang="en-US" dirty="0"/>
          </a:p>
          <a:p>
            <a:pPr lvl="3"/>
            <a:r>
              <a:rPr lang="en-US" dirty="0" err="1"/>
              <a:t>Extentie</a:t>
            </a:r>
            <a:endParaRPr lang="nl-BE" dirty="0"/>
          </a:p>
          <a:p>
            <a:pPr lvl="2"/>
            <a:r>
              <a:rPr lang="nl-BE" dirty="0"/>
              <a:t>Datum</a:t>
            </a:r>
          </a:p>
          <a:p>
            <a:pPr lvl="2"/>
            <a:r>
              <a:rPr lang="nl-BE" dirty="0" err="1"/>
              <a:t>Loi</a:t>
            </a:r>
            <a:endParaRPr lang="nl-BE" dirty="0"/>
          </a:p>
          <a:p>
            <a:pPr lvl="1"/>
            <a:endParaRPr lang="nl-BE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54976"/>
            <a:ext cx="3848100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mtClean="0"/>
              <a:t>Objectenbeheer – Relaties met authority records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/>
              <a:t>Archiefbeheer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Objectbeschrijvingen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Beheersinformatie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Beheer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err="1">
                <a:sym typeface="Wingdings" panose="05000000000000000000" pitchFamily="2" charset="2"/>
              </a:rPr>
              <a:t>objectensystemen</a:t>
            </a:r>
            <a:endParaRPr lang="nl-BE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66762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mtClean="0"/>
              <a:t>Objectenbeheer – Relaties met authority records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9398"/>
            <a:ext cx="6581775" cy="225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5200650" cy="329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Objectenbeheer – Relaties met authority records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err="1" smtClean="0"/>
              <a:t>uapr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Prentenkabinet</a:t>
            </a:r>
            <a:r>
              <a:rPr lang="en-US" dirty="0" smtClean="0">
                <a:sym typeface="Wingdings" panose="05000000000000000000" pitchFamily="2" charset="2"/>
              </a:rPr>
              <a:t> UAntwerpen</a:t>
            </a:r>
          </a:p>
          <a:p>
            <a:pPr lvl="2"/>
            <a:r>
              <a:rPr lang="en-US" dirty="0" smtClean="0"/>
              <a:t>relation-</a:t>
            </a:r>
            <a:r>
              <a:rPr lang="en-US" dirty="0" err="1" smtClean="0"/>
              <a:t>pr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Prenten</a:t>
            </a:r>
            <a:endParaRPr lang="en-US" dirty="0" smtClean="0"/>
          </a:p>
          <a:p>
            <a:pPr lvl="2"/>
            <a:r>
              <a:rPr lang="en-US" dirty="0" smtClean="0"/>
              <a:t>10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Sorteercode</a:t>
            </a:r>
            <a:endParaRPr lang="en-US" dirty="0" smtClean="0"/>
          </a:p>
          <a:p>
            <a:pPr lvl="2"/>
            <a:r>
              <a:rPr lang="en-US" dirty="0" err="1" smtClean="0"/>
              <a:t>isaaropac</a:t>
            </a:r>
            <a:r>
              <a:rPr lang="en-US" dirty="0" smtClean="0"/>
              <a:t>-</a:t>
            </a:r>
            <a:r>
              <a:rPr lang="en-US" dirty="0" err="1" smtClean="0"/>
              <a:t>pr</a:t>
            </a:r>
            <a:r>
              <a:rPr lang="en-US" dirty="0" smtClean="0"/>
              <a:t>-gr </a:t>
            </a:r>
            <a:r>
              <a:rPr lang="en-US" dirty="0">
                <a:sym typeface="Wingdings" panose="05000000000000000000" pitchFamily="2" charset="2"/>
              </a:rPr>
              <a:t> # </a:t>
            </a:r>
            <a:r>
              <a:rPr lang="en-US" dirty="0" err="1">
                <a:sym typeface="Wingdings" panose="05000000000000000000" pitchFamily="2" charset="2"/>
              </a:rPr>
              <a:t>prent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) </a:t>
            </a:r>
            <a:r>
              <a:rPr lang="en-US" dirty="0" err="1">
                <a:sym typeface="Wingdings" panose="05000000000000000000" pitchFamily="2" charset="2"/>
              </a:rPr>
              <a:t>gegraveerd</a:t>
            </a:r>
            <a:r>
              <a:rPr lang="en-US" dirty="0">
                <a:sym typeface="Wingdings" panose="05000000000000000000" pitchFamily="2" charset="2"/>
              </a:rPr>
              <a:t> door &lt;</a:t>
            </a:r>
            <a:r>
              <a:rPr lang="en-US" dirty="0" err="1">
                <a:sym typeface="Wingdings" panose="05000000000000000000" pitchFamily="2" charset="2"/>
              </a:rPr>
              <a:t>auloi</a:t>
            </a:r>
            <a:r>
              <a:rPr lang="en-US" dirty="0">
                <a:sym typeface="Wingdings" panose="05000000000000000000" pitchFamily="2" charset="2"/>
              </a:rPr>
              <a:t>&gt;</a:t>
            </a:r>
            <a:endParaRPr lang="en-US" dirty="0" smtClean="0"/>
          </a:p>
          <a:p>
            <a:pPr lvl="2"/>
            <a:r>
              <a:rPr lang="en-US" dirty="0" err="1" smtClean="0"/>
              <a:t>objsys:pr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zoekstring</a:t>
            </a:r>
            <a:r>
              <a:rPr lang="en-US" dirty="0" smtClean="0">
                <a:sym typeface="Wingdings" panose="05000000000000000000" pitchFamily="2" charset="2"/>
              </a:rPr>
              <a:t> om </a:t>
            </a:r>
            <a:r>
              <a:rPr lang="en-US" dirty="0" err="1" smtClean="0">
                <a:sym typeface="Wingdings" panose="05000000000000000000" pitchFamily="2" charset="2"/>
              </a:rPr>
              <a:t>objecten</a:t>
            </a:r>
            <a:r>
              <a:rPr lang="en-US" dirty="0" smtClean="0">
                <a:sym typeface="Wingdings" panose="05000000000000000000" pitchFamily="2" charset="2"/>
              </a:rPr>
              <a:t> op </a:t>
            </a:r>
            <a:r>
              <a:rPr lang="en-US" dirty="0" err="1" smtClean="0">
                <a:sym typeface="Wingdings" panose="05000000000000000000" pitchFamily="2" charset="2"/>
              </a:rPr>
              <a:t>te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roepen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5441231" cy="2842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mtClean="0"/>
              <a:t>Objectenbeheer – Relaties met authority records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0095"/>
            <a:ext cx="5348263" cy="4773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Objectenbeheer – Externe relaties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1" y="1287952"/>
            <a:ext cx="589597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14344"/>
            <a:ext cx="3970302" cy="5260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3" y="2060848"/>
            <a:ext cx="6073304" cy="4083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Opzoeken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25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Opzoeken</a:t>
            </a:r>
            <a:r>
              <a:rPr lang="en-US" dirty="0" smtClean="0"/>
              <a:t> – </a:t>
            </a:r>
            <a:r>
              <a:rPr lang="en-US" dirty="0" err="1" smtClean="0"/>
              <a:t>Indexeren</a:t>
            </a:r>
            <a:r>
              <a:rPr lang="en-US" dirty="0" smtClean="0"/>
              <a:t> van metadata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Algemeen</a:t>
            </a:r>
            <a:endParaRPr lang="en-US" dirty="0"/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OPAC’s op </a:t>
            </a:r>
            <a:r>
              <a:rPr lang="en-US" dirty="0" err="1" smtClean="0"/>
              <a:t>objecten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 </a:t>
            </a:r>
            <a:r>
              <a:rPr lang="en-US" dirty="0" err="1" smtClean="0"/>
              <a:t>onderliggend</a:t>
            </a:r>
            <a:r>
              <a:rPr lang="en-US" dirty="0" smtClean="0"/>
              <a:t> met Lucene (open source indexing tool)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Explorator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Brocade module die </a:t>
            </a:r>
            <a:r>
              <a:rPr lang="en-US" dirty="0" err="1" smtClean="0"/>
              <a:t>aan</a:t>
            </a:r>
            <a:r>
              <a:rPr lang="en-US" dirty="0" smtClean="0"/>
              <a:t> Lucene </a:t>
            </a:r>
            <a:r>
              <a:rPr lang="en-US" dirty="0" err="1" smtClean="0"/>
              <a:t>doorgeeft</a:t>
            </a:r>
            <a:r>
              <a:rPr lang="en-US" dirty="0" smtClean="0"/>
              <a:t> hoe metadata </a:t>
            </a:r>
            <a:r>
              <a:rPr lang="nl-BE" dirty="0" smtClean="0"/>
              <a:t>geïndexeerd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en-US" dirty="0" smtClean="0"/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Explorator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r>
              <a:rPr lang="en-US" dirty="0" smtClean="0"/>
              <a:t> met wat </a:t>
            </a:r>
            <a:r>
              <a:rPr lang="en-US" dirty="0" err="1" smtClean="0"/>
              <a:t>objectmodule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indexeren</a:t>
            </a:r>
            <a:r>
              <a:rPr lang="en-US" dirty="0" smtClean="0"/>
              <a:t> strings </a:t>
            </a:r>
            <a:r>
              <a:rPr lang="en-US" dirty="0" err="1" smtClean="0"/>
              <a:t>aanbiedt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1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28063" y="2204864"/>
            <a:ext cx="8064500" cy="2160017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BE" b="1" dirty="0"/>
              <a:t>Objectbeschrijvingen in het </a:t>
            </a:r>
            <a:r>
              <a:rPr lang="nl-BE" b="1" dirty="0" smtClean="0"/>
              <a:t>archiefbeheer</a:t>
            </a:r>
            <a:br>
              <a:rPr lang="nl-BE" b="1" dirty="0" smtClean="0"/>
            </a:br>
            <a:r>
              <a:rPr lang="nl-BE" b="1" dirty="0"/>
              <a:t/>
            </a:r>
            <a:br>
              <a:rPr lang="nl-BE" b="1" dirty="0"/>
            </a:br>
            <a:r>
              <a:rPr lang="nl-BE" sz="2800" b="1" dirty="0" smtClean="0"/>
              <a:t>26 februari 2016</a:t>
            </a:r>
            <a:r>
              <a:rPr lang="nl-BE" b="1" dirty="0"/>
              <a:t/>
            </a:r>
            <a:br>
              <a:rPr lang="nl-BE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9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Opzoeken</a:t>
            </a:r>
            <a:r>
              <a:rPr lang="en-US" dirty="0" smtClean="0"/>
              <a:t> – </a:t>
            </a:r>
            <a:r>
              <a:rPr lang="en-US" dirty="0" err="1" smtClean="0"/>
              <a:t>Indexeren</a:t>
            </a:r>
            <a:r>
              <a:rPr lang="en-US" dirty="0" smtClean="0"/>
              <a:t> van metadata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Toon de </a:t>
            </a:r>
            <a:r>
              <a:rPr lang="en-US" dirty="0" err="1" smtClean="0"/>
              <a:t>indexen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object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Voorbeeld</a:t>
            </a:r>
            <a:r>
              <a:rPr lang="en-US" dirty="0" smtClean="0"/>
              <a:t>: tg:uapr:1116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20</a:t>
            </a:fld>
            <a:endParaRPr lang="nl-N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394665"/>
            <a:ext cx="4162425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5192684" cy="4208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9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Opzoeken</a:t>
            </a:r>
            <a:r>
              <a:rPr lang="en-US" dirty="0" smtClean="0"/>
              <a:t> – </a:t>
            </a:r>
            <a:r>
              <a:rPr lang="en-US" dirty="0" err="1" smtClean="0"/>
              <a:t>Indexeren</a:t>
            </a:r>
            <a:r>
              <a:rPr lang="en-US" dirty="0" smtClean="0"/>
              <a:t> van metadata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Resultaat</a:t>
            </a:r>
            <a:r>
              <a:rPr lang="en-US" dirty="0" smtClean="0"/>
              <a:t> van index parameters 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ingegeven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objectensysteem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Superindex</a:t>
            </a:r>
            <a:r>
              <a:rPr lang="en-US" dirty="0" smtClean="0"/>
              <a:t> versus prefix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Soort</a:t>
            </a:r>
            <a:r>
              <a:rPr lang="en-US" dirty="0" smtClean="0"/>
              <a:t> index</a:t>
            </a:r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 smtClean="0"/>
              <a:t>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datering</a:t>
            </a:r>
            <a:r>
              <a:rPr lang="en-US" dirty="0" smtClean="0">
                <a:sym typeface="Wingdings" panose="05000000000000000000" pitchFamily="2" charset="2"/>
              </a:rPr>
              <a:t>  YYYYMMDD</a:t>
            </a:r>
          </a:p>
          <a:p>
            <a:pPr marL="2971800" lvl="5" indent="-457200"/>
            <a:r>
              <a:rPr lang="en-US" dirty="0" err="1" smtClean="0">
                <a:sym typeface="Wingdings" panose="05000000000000000000" pitchFamily="2" charset="2"/>
              </a:rPr>
              <a:t>Mogelijkheid</a:t>
            </a:r>
            <a:r>
              <a:rPr lang="en-US" dirty="0" smtClean="0">
                <a:sym typeface="Wingdings" panose="05000000000000000000" pitchFamily="2" charset="2"/>
              </a:rPr>
              <a:t> tot </a:t>
            </a:r>
            <a:r>
              <a:rPr lang="en-US" dirty="0" err="1" smtClean="0">
                <a:sym typeface="Wingdings" panose="05000000000000000000" pitchFamily="2" charset="2"/>
              </a:rPr>
              <a:t>zoeken</a:t>
            </a:r>
            <a:r>
              <a:rPr lang="en-US" dirty="0" smtClean="0">
                <a:sym typeface="Wingdings" panose="05000000000000000000" pitchFamily="2" charset="2"/>
              </a:rPr>
              <a:t> op ranges</a:t>
            </a:r>
            <a:endParaRPr lang="en-US" dirty="0" smtClean="0"/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getal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bv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  <a:r>
              <a:rPr lang="en-US" dirty="0" err="1">
                <a:sym typeface="Wingdings" panose="05000000000000000000" pitchFamily="2" charset="2"/>
              </a:rPr>
              <a:t>j</a:t>
            </a:r>
            <a:r>
              <a:rPr lang="en-US" dirty="0" err="1" smtClean="0">
                <a:sym typeface="Wingdings" panose="05000000000000000000" pitchFamily="2" charset="2"/>
              </a:rPr>
              <a:t>aartal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2971800" lvl="5" indent="-457200"/>
            <a:r>
              <a:rPr lang="en-US" dirty="0" err="1" smtClean="0">
                <a:sym typeface="Wingdings" panose="05000000000000000000" pitchFamily="2" charset="2"/>
              </a:rPr>
              <a:t>Mogelijkheid</a:t>
            </a:r>
            <a:r>
              <a:rPr lang="en-US" dirty="0" smtClean="0">
                <a:sym typeface="Wingdings" panose="05000000000000000000" pitchFamily="2" charset="2"/>
              </a:rPr>
              <a:t> tot </a:t>
            </a:r>
            <a:r>
              <a:rPr lang="en-US" dirty="0" err="1" smtClean="0">
                <a:sym typeface="Wingdings" panose="05000000000000000000" pitchFamily="2" charset="2"/>
              </a:rPr>
              <a:t>zoeken</a:t>
            </a:r>
            <a:r>
              <a:rPr lang="en-US" dirty="0" smtClean="0">
                <a:sym typeface="Wingdings" panose="05000000000000000000" pitchFamily="2" charset="2"/>
              </a:rPr>
              <a:t> op ranges</a:t>
            </a:r>
            <a:endParaRPr lang="en-US" dirty="0" smtClean="0"/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string</a:t>
            </a:r>
          </a:p>
          <a:p>
            <a:pPr marL="2971800" lvl="5" indent="-457200"/>
            <a:r>
              <a:rPr lang="en-US" dirty="0" err="1" smtClean="0">
                <a:sym typeface="Wingdings" panose="05000000000000000000" pitchFamily="2" charset="2"/>
              </a:rPr>
              <a:t>Tekst</a:t>
            </a:r>
            <a:r>
              <a:rPr lang="en-US" dirty="0" smtClean="0">
                <a:sym typeface="Wingdings" panose="05000000000000000000" pitchFamily="2" charset="2"/>
              </a:rPr>
              <a:t> data </a:t>
            </a:r>
            <a:r>
              <a:rPr lang="en-US" dirty="0" err="1" smtClean="0">
                <a:sym typeface="Wingdings" panose="05000000000000000000" pitchFamily="2" charset="2"/>
              </a:rPr>
              <a:t>zoals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titel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beschrijving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annotatie</a:t>
            </a:r>
            <a:endParaRPr lang="en-US" dirty="0" smtClean="0">
              <a:sym typeface="Wingdings" panose="05000000000000000000" pitchFamily="2" charset="2"/>
            </a:endParaRPr>
          </a:p>
          <a:p>
            <a:pPr marL="2971800" lvl="5" indent="-457200"/>
            <a:r>
              <a:rPr lang="en-US" dirty="0" err="1" smtClean="0">
                <a:sym typeface="Wingdings" panose="05000000000000000000" pitchFamily="2" charset="2"/>
              </a:rPr>
              <a:t>Woord</a:t>
            </a:r>
            <a:r>
              <a:rPr lang="en-US" dirty="0" smtClean="0">
                <a:sym typeface="Wingdings" panose="05000000000000000000" pitchFamily="2" charset="2"/>
              </a:rPr>
              <a:t> = </a:t>
            </a:r>
            <a:r>
              <a:rPr lang="en-US" dirty="0" err="1" smtClean="0">
                <a:sym typeface="Wingdings" panose="05000000000000000000" pitchFamily="2" charset="2"/>
              </a:rPr>
              <a:t>alles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omgeven</a:t>
            </a:r>
            <a:r>
              <a:rPr lang="en-US" dirty="0" smtClean="0">
                <a:sym typeface="Wingdings" panose="05000000000000000000" pitchFamily="2" charset="2"/>
              </a:rPr>
              <a:t> door </a:t>
            </a:r>
            <a:r>
              <a:rPr lang="en-US" dirty="0" err="1" smtClean="0">
                <a:sym typeface="Wingdings" panose="05000000000000000000" pitchFamily="2" charset="2"/>
              </a:rPr>
              <a:t>spatie</a:t>
            </a:r>
            <a:endParaRPr lang="en-US" dirty="0" smtClean="0"/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code</a:t>
            </a:r>
          </a:p>
          <a:p>
            <a:pPr marL="2971800" lvl="5" indent="-457200"/>
            <a:r>
              <a:rPr lang="en-US" dirty="0" err="1">
                <a:sym typeface="Wingdings" panose="05000000000000000000" pitchFamily="2" charset="2"/>
              </a:rPr>
              <a:t>e</a:t>
            </a:r>
            <a:r>
              <a:rPr lang="en-US" dirty="0" err="1" smtClean="0">
                <a:sym typeface="Wingdings" panose="05000000000000000000" pitchFamily="2" charset="2"/>
              </a:rPr>
              <a:t>xacte</a:t>
            </a:r>
            <a:r>
              <a:rPr lang="en-US" dirty="0" smtClean="0">
                <a:sym typeface="Wingdings" panose="05000000000000000000" pitchFamily="2" charset="2"/>
              </a:rPr>
              <a:t> code (exact match) </a:t>
            </a:r>
          </a:p>
          <a:p>
            <a:pPr marL="2971800" lvl="5" indent="-457200"/>
            <a:r>
              <a:rPr lang="en-US" dirty="0" err="1" smtClean="0">
                <a:sym typeface="Wingdings" panose="05000000000000000000" pitchFamily="2" charset="2"/>
              </a:rPr>
              <a:t>isad-loi</a:t>
            </a:r>
            <a:r>
              <a:rPr lang="en-US" dirty="0" smtClean="0">
                <a:sym typeface="Wingdings" panose="05000000000000000000" pitchFamily="2" charset="2"/>
              </a:rPr>
              <a:t>, au-</a:t>
            </a:r>
            <a:r>
              <a:rPr lang="en-US" dirty="0" err="1" smtClean="0">
                <a:sym typeface="Wingdings" panose="05000000000000000000" pitchFamily="2" charset="2"/>
              </a:rPr>
              <a:t>loi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waarde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selectbox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plaatsingsnummer</a:t>
            </a:r>
            <a:endParaRPr lang="en-US" dirty="0" smtClean="0"/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persoonsnaam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2971800" lvl="5" indent="-457200"/>
            <a:r>
              <a:rPr lang="en-US" dirty="0" err="1" smtClean="0">
                <a:sym typeface="Wingdings" panose="05000000000000000000" pitchFamily="2" charset="2"/>
              </a:rPr>
              <a:t>Familienaam</a:t>
            </a:r>
            <a:r>
              <a:rPr lang="en-US" dirty="0">
                <a:sym typeface="Wingdings" panose="05000000000000000000" pitchFamily="2" charset="2"/>
              </a:rPr>
              <a:t>,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voornaam</a:t>
            </a: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9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Opzoeken</a:t>
            </a:r>
            <a:r>
              <a:rPr lang="en-US" dirty="0" smtClean="0"/>
              <a:t> – </a:t>
            </a:r>
            <a:r>
              <a:rPr lang="en-US" dirty="0" err="1" smtClean="0"/>
              <a:t>Indexeren</a:t>
            </a:r>
            <a:r>
              <a:rPr lang="en-US" dirty="0" smtClean="0"/>
              <a:t> van metadata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Voorbeeld</a:t>
            </a:r>
            <a:r>
              <a:rPr lang="en-US" dirty="0" smtClean="0"/>
              <a:t>: </a:t>
            </a:r>
            <a:r>
              <a:rPr lang="en-US" dirty="0" err="1" smtClean="0"/>
              <a:t>uapr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titeltype</a:t>
            </a:r>
            <a:r>
              <a:rPr lang="en-US" dirty="0" smtClean="0">
                <a:sym typeface="Wingdings" panose="05000000000000000000" pitchFamily="2" charset="2"/>
              </a:rPr>
              <a:t> = </a:t>
            </a:r>
            <a:r>
              <a:rPr lang="en-US" dirty="0" err="1" smtClean="0">
                <a:sym typeface="Wingdings" panose="05000000000000000000" pitchFamily="2" charset="2"/>
              </a:rPr>
              <a:t>Omschrijving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p</a:t>
            </a:r>
            <a:r>
              <a:rPr lang="en-US" dirty="0" err="1" smtClean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indexset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belangrijk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voor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Explorator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1 </a:t>
            </a:r>
            <a:r>
              <a:rPr lang="en-US" dirty="0" err="1" smtClean="0">
                <a:sym typeface="Wingdings" panose="05000000000000000000" pitchFamily="2" charset="2"/>
              </a:rPr>
              <a:t>boostfactor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titel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heeft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karakter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string </a:t>
            </a:r>
            <a:r>
              <a:rPr lang="en-US" dirty="0" err="1" smtClean="0">
                <a:sym typeface="Wingdings" panose="05000000000000000000" pitchFamily="2" charset="2"/>
              </a:rPr>
              <a:t>voor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superindex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titel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heeft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karakter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string </a:t>
            </a:r>
            <a:r>
              <a:rPr lang="en-US" dirty="0" err="1" smtClean="0">
                <a:sym typeface="Wingdings" panose="05000000000000000000" pitchFamily="2" charset="2"/>
              </a:rPr>
              <a:t>voor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gekwalificeerde</a:t>
            </a:r>
            <a:r>
              <a:rPr lang="en-US" dirty="0" smtClean="0">
                <a:sym typeface="Wingdings" panose="05000000000000000000" pitchFamily="2" charset="2"/>
              </a:rPr>
              <a:t> index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t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  prefix </a:t>
            </a:r>
            <a:r>
              <a:rPr lang="en-US" dirty="0" err="1" smtClean="0">
                <a:sym typeface="Wingdings" panose="05000000000000000000" pitchFamily="2" charset="2"/>
              </a:rPr>
              <a:t>voor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gekwalificeerde</a:t>
            </a:r>
            <a:r>
              <a:rPr lang="en-US" dirty="0" smtClean="0">
                <a:sym typeface="Wingdings" panose="05000000000000000000" pitchFamily="2" charset="2"/>
              </a:rPr>
              <a:t> index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22</a:t>
            </a:fld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2" y="1700808"/>
            <a:ext cx="8296275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" y="5519128"/>
            <a:ext cx="8277225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Opzoeken</a:t>
            </a:r>
            <a:r>
              <a:rPr lang="en-US" dirty="0"/>
              <a:t> – </a:t>
            </a:r>
            <a:r>
              <a:rPr lang="en-US" dirty="0" err="1"/>
              <a:t>Indexeren</a:t>
            </a:r>
            <a:r>
              <a:rPr lang="en-US" dirty="0"/>
              <a:t> van metadata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Boost factor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Meer </a:t>
            </a:r>
            <a:r>
              <a:rPr lang="en-US" dirty="0" err="1" smtClean="0"/>
              <a:t>gewicht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bepaalde</a:t>
            </a:r>
            <a:r>
              <a:rPr lang="en-US" dirty="0" smtClean="0"/>
              <a:t> </a:t>
            </a:r>
            <a:r>
              <a:rPr lang="en-US" dirty="0" err="1" smtClean="0"/>
              <a:t>termen</a:t>
            </a:r>
            <a:r>
              <a:rPr lang="en-US" dirty="0" smtClean="0"/>
              <a:t> in index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Standaard</a:t>
            </a:r>
            <a:r>
              <a:rPr lang="en-US" dirty="0" smtClean="0"/>
              <a:t> boost factor = 1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Enkel</a:t>
            </a:r>
            <a:r>
              <a:rPr lang="en-US" dirty="0" smtClean="0"/>
              <a:t> </a:t>
            </a:r>
            <a:r>
              <a:rPr lang="en-US" dirty="0" err="1" smtClean="0"/>
              <a:t>zinvol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gericht</a:t>
            </a:r>
            <a:r>
              <a:rPr lang="en-US" dirty="0" smtClean="0"/>
              <a:t> </a:t>
            </a:r>
            <a:r>
              <a:rPr lang="en-US" dirty="0" err="1" smtClean="0"/>
              <a:t>zoeken</a:t>
            </a:r>
            <a:r>
              <a:rPr lang="en-US" dirty="0" smtClean="0"/>
              <a:t> (prefix)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Enkel</a:t>
            </a:r>
            <a:r>
              <a:rPr lang="en-US" dirty="0" smtClean="0"/>
              <a:t> </a:t>
            </a:r>
            <a:r>
              <a:rPr lang="en-US" dirty="0" err="1" smtClean="0"/>
              <a:t>zinvol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sortering</a:t>
            </a:r>
            <a:r>
              <a:rPr lang="en-US" dirty="0" smtClean="0"/>
              <a:t> </a:t>
            </a:r>
            <a:r>
              <a:rPr lang="en-US" dirty="0" err="1" smtClean="0"/>
              <a:t>zoekresultaten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relevantie</a:t>
            </a:r>
            <a:endParaRPr lang="en-US" dirty="0" smtClean="0"/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dirty="0" err="1"/>
              <a:t>t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boostfactor</a:t>
            </a:r>
            <a:r>
              <a:rPr lang="en-US" dirty="0" smtClean="0">
                <a:sym typeface="Wingdings" panose="05000000000000000000" pitchFamily="2" charset="2"/>
              </a:rPr>
              <a:t> = 3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u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boostfactor</a:t>
            </a:r>
            <a:r>
              <a:rPr lang="en-US" dirty="0" smtClean="0">
                <a:sym typeface="Wingdings" panose="05000000000000000000" pitchFamily="2" charset="2"/>
              </a:rPr>
              <a:t> = 1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t</a:t>
            </a:r>
            <a:r>
              <a:rPr lang="en-US" dirty="0" err="1" smtClean="0">
                <a:sym typeface="Wingdings" panose="05000000000000000000" pitchFamily="2" charset="2"/>
              </a:rPr>
              <a:t>i:claus</a:t>
            </a:r>
            <a:r>
              <a:rPr lang="en-US" dirty="0" smtClean="0">
                <a:sym typeface="Wingdings" panose="05000000000000000000" pitchFamily="2" charset="2"/>
              </a:rPr>
              <a:t> or </a:t>
            </a:r>
            <a:r>
              <a:rPr lang="en-US" dirty="0" err="1" smtClean="0">
                <a:sym typeface="Wingdings" panose="05000000000000000000" pitchFamily="2" charset="2"/>
              </a:rPr>
              <a:t>au:claus</a:t>
            </a:r>
            <a:endParaRPr lang="en-US" dirty="0" smtClean="0">
              <a:sym typeface="Wingdings" panose="05000000000000000000" pitchFamily="2" charset="2"/>
            </a:endParaRPr>
          </a:p>
          <a:p>
            <a:pPr marL="1753200" lvl="4" indent="-457200"/>
            <a:r>
              <a:rPr lang="en-US" dirty="0" smtClean="0">
                <a:sym typeface="Wingdings" panose="05000000000000000000" pitchFamily="2" charset="2"/>
              </a:rPr>
              <a:t>Records met </a:t>
            </a:r>
            <a:r>
              <a:rPr lang="en-US" dirty="0" err="1" smtClean="0">
                <a:sym typeface="Wingdings" panose="05000000000000000000" pitchFamily="2" charset="2"/>
              </a:rPr>
              <a:t>claus</a:t>
            </a:r>
            <a:r>
              <a:rPr lang="en-US" dirty="0" smtClean="0">
                <a:sym typeface="Wingdings" panose="05000000000000000000" pitchFamily="2" charset="2"/>
              </a:rPr>
              <a:t> in </a:t>
            </a:r>
            <a:r>
              <a:rPr lang="en-US" dirty="0" err="1" smtClean="0">
                <a:sym typeface="Wingdings" panose="05000000000000000000" pitchFamily="2" charset="2"/>
              </a:rPr>
              <a:t>titel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sorteren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hoger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naar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relevantie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worden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eerst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gesorteerd</a:t>
            </a:r>
            <a:r>
              <a:rPr lang="en-US" dirty="0" smtClean="0">
                <a:sym typeface="Wingdings" panose="05000000000000000000" pitchFamily="2" charset="2"/>
              </a:rPr>
              <a:t> in </a:t>
            </a:r>
            <a:r>
              <a:rPr lang="en-US" dirty="0" err="1" smtClean="0">
                <a:sym typeface="Wingdings" panose="05000000000000000000" pitchFamily="2" charset="2"/>
              </a:rPr>
              <a:t>zoekresultaat</a:t>
            </a:r>
            <a:endParaRPr lang="en-US" dirty="0" smtClean="0">
              <a:sym typeface="Wingdings" panose="05000000000000000000" pitchFamily="2" charset="2"/>
            </a:endParaRPr>
          </a:p>
          <a:p>
            <a:pPr marL="1393200" lvl="3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/>
              <a:t>	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9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Opzoeken</a:t>
            </a:r>
            <a:r>
              <a:rPr lang="en-US" dirty="0" smtClean="0"/>
              <a:t> – </a:t>
            </a:r>
            <a:r>
              <a:rPr lang="en-US" dirty="0" err="1" smtClean="0"/>
              <a:t>Indexeren</a:t>
            </a:r>
            <a:r>
              <a:rPr lang="en-US" dirty="0" smtClean="0"/>
              <a:t> van metadata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Voorbeeld</a:t>
            </a:r>
            <a:r>
              <a:rPr lang="en-US" dirty="0"/>
              <a:t>: tg:uapr:1116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Titel</a:t>
            </a:r>
            <a:r>
              <a:rPr lang="en-US" dirty="0" smtClean="0"/>
              <a:t> is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opzoekbaar</a:t>
            </a:r>
            <a:r>
              <a:rPr lang="en-US" dirty="0" smtClean="0"/>
              <a:t> met prefix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ti:salut</a:t>
            </a:r>
            <a:r>
              <a:rPr lang="en-US" dirty="0" smtClean="0"/>
              <a:t> </a:t>
            </a:r>
            <a:r>
              <a:rPr lang="en-US" dirty="0" err="1" smtClean="0"/>
              <a:t>ti:anvers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t</a:t>
            </a:r>
            <a:r>
              <a:rPr lang="en-US" dirty="0" err="1" smtClean="0"/>
              <a:t>i</a:t>
            </a:r>
            <a:r>
              <a:rPr lang="en-US" dirty="0" smtClean="0"/>
              <a:t>:”twee </a:t>
            </a:r>
            <a:r>
              <a:rPr lang="en-US" dirty="0" err="1" smtClean="0"/>
              <a:t>vrouwen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zonsopgang</a:t>
            </a:r>
            <a:r>
              <a:rPr lang="en-US" dirty="0" smtClean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Titel</a:t>
            </a:r>
            <a:r>
              <a:rPr lang="en-US" dirty="0"/>
              <a:t> is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opzoekbaar</a:t>
            </a:r>
            <a:r>
              <a:rPr lang="en-US" dirty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prefix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k</a:t>
            </a:r>
            <a:r>
              <a:rPr lang="en-US" dirty="0" err="1" smtClean="0"/>
              <a:t>athedraal</a:t>
            </a:r>
            <a:r>
              <a:rPr lang="en-US" dirty="0" smtClean="0"/>
              <a:t> </a:t>
            </a:r>
            <a:r>
              <a:rPr lang="en-US" dirty="0" err="1" smtClean="0"/>
              <a:t>antwerpen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”</a:t>
            </a:r>
            <a:r>
              <a:rPr lang="en-US" dirty="0" err="1" smtClean="0"/>
              <a:t>toren</a:t>
            </a:r>
            <a:r>
              <a:rPr lang="en-US" dirty="0" smtClean="0"/>
              <a:t> van de </a:t>
            </a:r>
            <a:r>
              <a:rPr lang="en-US" dirty="0" err="1" smtClean="0"/>
              <a:t>kathedraal</a:t>
            </a:r>
            <a:r>
              <a:rPr lang="en-US" dirty="0" smtClean="0"/>
              <a:t> van </a:t>
            </a:r>
            <a:r>
              <a:rPr lang="en-US" dirty="0" err="1" smtClean="0"/>
              <a:t>antwerpen</a:t>
            </a:r>
            <a:r>
              <a:rPr lang="en-US" dirty="0" smtClean="0"/>
              <a:t>”</a:t>
            </a:r>
            <a:endParaRPr lang="en-US" dirty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Let </a:t>
            </a:r>
            <a:r>
              <a:rPr lang="en-US" dirty="0" err="1" smtClean="0"/>
              <a:t>wel</a:t>
            </a:r>
            <a:r>
              <a:rPr lang="en-US" dirty="0" smtClean="0"/>
              <a:t>: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zoekresultaten</a:t>
            </a:r>
            <a:r>
              <a:rPr lang="en-US" dirty="0" smtClean="0"/>
              <a:t> in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actie</a:t>
            </a:r>
            <a:r>
              <a:rPr lang="en-US" dirty="0" smtClean="0"/>
              <a:t> (</a:t>
            </a:r>
            <a:r>
              <a:rPr lang="en-US" dirty="0" err="1" smtClean="0"/>
              <a:t>bv</a:t>
            </a:r>
            <a:r>
              <a:rPr lang="en-US" dirty="0" smtClean="0"/>
              <a:t>. </a:t>
            </a:r>
            <a:r>
              <a:rPr lang="en-US" dirty="0" err="1" smtClean="0"/>
              <a:t>Indien</a:t>
            </a:r>
            <a:r>
              <a:rPr lang="en-US" dirty="0" smtClean="0"/>
              <a:t> </a:t>
            </a:r>
            <a:r>
              <a:rPr lang="en-US" i="1" dirty="0" err="1" smtClean="0"/>
              <a:t>kathedraal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i="1" dirty="0" err="1" smtClean="0"/>
              <a:t>antwerpen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voorkomen</a:t>
            </a:r>
            <a:r>
              <a:rPr lang="en-US" dirty="0" smtClean="0"/>
              <a:t> in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velden</a:t>
            </a:r>
            <a:r>
              <a:rPr lang="en-US" dirty="0" smtClean="0"/>
              <a:t> (</a:t>
            </a:r>
            <a:r>
              <a:rPr lang="en-US" dirty="0" err="1" smtClean="0"/>
              <a:t>beschrijving</a:t>
            </a:r>
            <a:r>
              <a:rPr lang="en-US" dirty="0" smtClean="0"/>
              <a:t>, </a:t>
            </a:r>
            <a:r>
              <a:rPr lang="en-US" dirty="0" err="1" smtClean="0"/>
              <a:t>annotatie</a:t>
            </a:r>
            <a:r>
              <a:rPr lang="en-US" dirty="0" smtClean="0"/>
              <a:t>, …)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24</a:t>
            </a:fld>
            <a:endParaRPr lang="nl-N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" y="1747487"/>
            <a:ext cx="8967553" cy="791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Opzoeken</a:t>
            </a:r>
            <a:r>
              <a:rPr lang="en-US" dirty="0" smtClean="0"/>
              <a:t> – </a:t>
            </a:r>
            <a:r>
              <a:rPr lang="en-US" dirty="0" err="1" smtClean="0"/>
              <a:t>Indexeren</a:t>
            </a:r>
            <a:r>
              <a:rPr lang="en-US" dirty="0" smtClean="0"/>
              <a:t> van metadata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Wat Brocade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Explorator</a:t>
            </a:r>
            <a:r>
              <a:rPr lang="en-US" dirty="0" smtClean="0"/>
              <a:t> </a:t>
            </a:r>
            <a:r>
              <a:rPr lang="en-US" dirty="0" err="1" smtClean="0"/>
              <a:t>aanbiedt</a:t>
            </a:r>
            <a:r>
              <a:rPr lang="en-US" dirty="0" smtClean="0"/>
              <a:t> is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Wat </a:t>
            </a:r>
            <a:r>
              <a:rPr lang="en-US" dirty="0" err="1" smtClean="0"/>
              <a:t>Explorator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vervolgens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</a:t>
            </a:r>
            <a:r>
              <a:rPr lang="en-US" dirty="0" err="1" smtClean="0"/>
              <a:t>doet</a:t>
            </a:r>
            <a:r>
              <a:rPr lang="en-US" dirty="0" smtClean="0"/>
              <a:t> is 2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tring </a:t>
            </a:r>
            <a:r>
              <a:rPr lang="en-US" dirty="0" smtClean="0">
                <a:sym typeface="Wingdings" panose="05000000000000000000" pitchFamily="2" charset="2"/>
              </a:rPr>
              <a:t> white space </a:t>
            </a:r>
            <a:r>
              <a:rPr lang="en-US" dirty="0" err="1" smtClean="0">
                <a:sym typeface="Wingdings" panose="05000000000000000000" pitchFamily="2" charset="2"/>
              </a:rPr>
              <a:t>analyser</a:t>
            </a:r>
            <a:endParaRPr lang="en-US" dirty="0" smtClean="0">
              <a:sym typeface="Wingdings" panose="05000000000000000000" pitchFamily="2" charset="2"/>
            </a:endParaRPr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Elk </a:t>
            </a:r>
            <a:r>
              <a:rPr lang="en-US" dirty="0" err="1" smtClean="0">
                <a:sym typeface="Wingdings" panose="05000000000000000000" pitchFamily="2" charset="2"/>
              </a:rPr>
              <a:t>woord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gescheiden</a:t>
            </a:r>
            <a:r>
              <a:rPr lang="en-US" dirty="0" smtClean="0">
                <a:sym typeface="Wingdings" panose="05000000000000000000" pitchFamily="2" charset="2"/>
              </a:rPr>
              <a:t> door </a:t>
            </a:r>
            <a:r>
              <a:rPr lang="en-US" dirty="0" err="1" smtClean="0">
                <a:sym typeface="Wingdings" panose="05000000000000000000" pitchFamily="2" charset="2"/>
              </a:rPr>
              <a:t>spaties</a:t>
            </a:r>
            <a:r>
              <a:rPr lang="en-US" dirty="0" smtClean="0">
                <a:sym typeface="Wingdings" panose="05000000000000000000" pitchFamily="2" charset="2"/>
              </a:rPr>
              <a:t> is </a:t>
            </a:r>
            <a:r>
              <a:rPr lang="en-US" dirty="0" err="1" smtClean="0">
                <a:sym typeface="Wingdings" panose="05000000000000000000" pitchFamily="2" charset="2"/>
              </a:rPr>
              <a:t>opzoekbaar</a:t>
            </a:r>
            <a:endParaRPr lang="en-US" dirty="0" smtClean="0">
              <a:sym typeface="Wingdings" panose="05000000000000000000" pitchFamily="2" charset="2"/>
            </a:endParaRP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ode  keyword </a:t>
            </a:r>
            <a:r>
              <a:rPr lang="en-US" dirty="0" err="1" smtClean="0">
                <a:sym typeface="Wingdings" panose="05000000000000000000" pitchFamily="2" charset="2"/>
              </a:rPr>
              <a:t>analyser</a:t>
            </a:r>
            <a:endParaRPr lang="en-US" dirty="0" smtClean="0">
              <a:sym typeface="Wingdings" panose="05000000000000000000" pitchFamily="2" charset="2"/>
            </a:endParaRPr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Enkel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opzoekbaar</a:t>
            </a:r>
            <a:r>
              <a:rPr lang="en-US" dirty="0" smtClean="0">
                <a:sym typeface="Wingdings" panose="05000000000000000000" pitchFamily="2" charset="2"/>
              </a:rPr>
              <a:t> in </a:t>
            </a:r>
            <a:r>
              <a:rPr lang="en-US" dirty="0" err="1" smtClean="0">
                <a:sym typeface="Wingdings" panose="05000000000000000000" pitchFamily="2" charset="2"/>
              </a:rPr>
              <a:t>zijn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volledigheid</a:t>
            </a:r>
            <a:endParaRPr lang="en-US" dirty="0" smtClean="0">
              <a:sym typeface="Wingdings" panose="05000000000000000000" pitchFamily="2" charset="2"/>
            </a:endParaRP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Welke</a:t>
            </a:r>
            <a:r>
              <a:rPr lang="en-US" dirty="0" smtClean="0">
                <a:sym typeface="Wingdings" panose="05000000000000000000" pitchFamily="2" charset="2"/>
              </a:rPr>
              <a:t> metadata  </a:t>
            </a:r>
            <a:r>
              <a:rPr lang="en-US" dirty="0" err="1" smtClean="0">
                <a:sym typeface="Wingdings" panose="05000000000000000000" pitchFamily="2" charset="2"/>
              </a:rPr>
              <a:t>facetten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Wordt</a:t>
            </a:r>
            <a:r>
              <a:rPr lang="en-US" dirty="0" smtClean="0">
                <a:sym typeface="Wingdings" panose="05000000000000000000" pitchFamily="2" charset="2"/>
              </a:rPr>
              <a:t> door </a:t>
            </a:r>
            <a:r>
              <a:rPr lang="en-US" dirty="0" err="1">
                <a:sym typeface="Wingdings" panose="05000000000000000000" pitchFamily="2" charset="2"/>
              </a:rPr>
              <a:t>E</a:t>
            </a:r>
            <a:r>
              <a:rPr lang="en-US" dirty="0" err="1" smtClean="0">
                <a:sym typeface="Wingdings" panose="05000000000000000000" pitchFamily="2" charset="2"/>
              </a:rPr>
              <a:t>xplorator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bepaald</a:t>
            </a:r>
            <a:endParaRPr lang="en-US" dirty="0" smtClean="0">
              <a:sym typeface="Wingdings" panose="05000000000000000000" pitchFamily="2" charset="2"/>
            </a:endParaRP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Sortering</a:t>
            </a:r>
            <a:endParaRPr lang="en-US" dirty="0" smtClean="0">
              <a:sym typeface="Wingdings" panose="05000000000000000000" pitchFamily="2" charset="2"/>
            </a:endParaRPr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Jaar</a:t>
            </a:r>
            <a:endParaRPr lang="en-US" dirty="0" smtClean="0">
              <a:sym typeface="Wingdings" panose="05000000000000000000" pitchFamily="2" charset="2"/>
            </a:endParaRPr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Titel</a:t>
            </a:r>
            <a:endParaRPr lang="en-US" dirty="0" smtClean="0">
              <a:sym typeface="Wingdings" panose="05000000000000000000" pitchFamily="2" charset="2"/>
            </a:endParaRPr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relevantie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Wijzigen</a:t>
            </a:r>
            <a:r>
              <a:rPr lang="en-US" dirty="0" smtClean="0">
                <a:sym typeface="Wingdings" panose="05000000000000000000" pitchFamily="2" charset="2"/>
              </a:rPr>
              <a:t> van index/search parameters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alles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opnieuw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indexeren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2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Opzoeken</a:t>
            </a:r>
            <a:r>
              <a:rPr lang="en-US" dirty="0"/>
              <a:t> – </a:t>
            </a:r>
            <a:r>
              <a:rPr lang="en-US" dirty="0" smtClean="0"/>
              <a:t>Queries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Wildcards 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? </a:t>
            </a:r>
            <a:endParaRPr lang="en-US" dirty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Operatoren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AND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OR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NOT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Exact match: </a:t>
            </a:r>
            <a:r>
              <a:rPr lang="en-US" dirty="0" err="1" smtClean="0"/>
              <a:t>gebruik</a:t>
            </a:r>
            <a:r>
              <a:rPr lang="en-US" dirty="0" smtClean="0"/>
              <a:t> quotes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Ranges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err="1"/>
              <a:t>year</a:t>
            </a:r>
            <a:r>
              <a:rPr lang="nl-BE" dirty="0"/>
              <a:t>:[2002 </a:t>
            </a:r>
            <a:r>
              <a:rPr lang="nl-BE" dirty="0" smtClean="0"/>
              <a:t>TO </a:t>
            </a:r>
            <a:r>
              <a:rPr lang="nl-BE" dirty="0"/>
              <a:t>2003</a:t>
            </a:r>
            <a:r>
              <a:rPr lang="nl-BE" dirty="0" smtClean="0"/>
              <a:t>]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err="1"/>
              <a:t>bdate</a:t>
            </a:r>
            <a:r>
              <a:rPr lang="nl-BE" dirty="0"/>
              <a:t>:{19000101 TO 19001231}</a:t>
            </a:r>
            <a:endParaRPr lang="en-US" dirty="0" smtClean="0"/>
          </a:p>
          <a:p>
            <a:pPr marL="673200" lvl="1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2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Opzoeken</a:t>
            </a:r>
            <a:r>
              <a:rPr lang="en-US" dirty="0"/>
              <a:t> – </a:t>
            </a:r>
            <a:r>
              <a:rPr lang="en-US" dirty="0" smtClean="0"/>
              <a:t>Queries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Prefixen</a:t>
            </a:r>
            <a:r>
              <a:rPr lang="en-US" dirty="0" smtClean="0"/>
              <a:t> (</a:t>
            </a:r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bv</a:t>
            </a:r>
            <a:r>
              <a:rPr lang="en-US" dirty="0" smtClean="0"/>
              <a:t>. </a:t>
            </a:r>
            <a:r>
              <a:rPr lang="nl-BE" dirty="0" smtClean="0"/>
              <a:t>tg:lhbr:203759)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co:streuvels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isaarco</a:t>
            </a:r>
            <a:r>
              <a:rPr lang="en-US" dirty="0" smtClean="0"/>
              <a:t>:</a:t>
            </a:r>
            <a:r>
              <a:rPr lang="nl-BE" dirty="0" smtClean="0"/>
              <a:t>17799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groep:brin</a:t>
            </a:r>
            <a:endParaRPr lang="en-US" dirty="0" smtClean="0"/>
          </a:p>
          <a:p>
            <a:pPr marL="0" lvl="2" indent="0">
              <a:buSzTx/>
              <a:buNone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7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Opzoeken</a:t>
            </a:r>
            <a:r>
              <a:rPr lang="en-US" dirty="0"/>
              <a:t> – </a:t>
            </a:r>
            <a:r>
              <a:rPr lang="en-US" dirty="0" smtClean="0"/>
              <a:t>Queries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 indent="-457200">
              <a:buSzTx/>
              <a:buFont typeface="Arial" panose="020B0604020202020204" pitchFamily="34" charset="0"/>
              <a:buChar char="•"/>
            </a:pPr>
            <a:r>
              <a:rPr lang="en-US" dirty="0" err="1"/>
              <a:t>isaarco</a:t>
            </a:r>
            <a:r>
              <a:rPr lang="en-US" dirty="0"/>
              <a:t>:</a:t>
            </a:r>
            <a:r>
              <a:rPr lang="nl-BE" dirty="0"/>
              <a:t>17799 </a:t>
            </a:r>
            <a:r>
              <a:rPr lang="en-US" dirty="0"/>
              <a:t>AND </a:t>
            </a:r>
            <a:r>
              <a:rPr lang="nl-BE" dirty="0" err="1"/>
              <a:t>year</a:t>
            </a:r>
            <a:r>
              <a:rPr lang="nl-BE" dirty="0"/>
              <a:t>:[1895 TO 1969] AND </a:t>
            </a:r>
            <a:r>
              <a:rPr lang="nl-BE" dirty="0" err="1"/>
              <a:t>groep:brin</a:t>
            </a:r>
            <a:r>
              <a:rPr lang="nl-BE" dirty="0"/>
              <a:t> AND </a:t>
            </a:r>
            <a:r>
              <a:rPr lang="nl-BE" dirty="0" err="1"/>
              <a:t>bs:lampo</a:t>
            </a:r>
            <a:endParaRPr lang="en-US" dirty="0"/>
          </a:p>
          <a:p>
            <a:pPr marL="457200" lvl="2" indent="-457200">
              <a:buSzTx/>
              <a:buFont typeface="Arial" panose="020B0604020202020204" pitchFamily="34" charset="0"/>
              <a:buChar char="•"/>
            </a:pPr>
            <a:r>
              <a:rPr lang="nl-BE" dirty="0" smtClean="0"/>
              <a:t>Generieke link</a:t>
            </a:r>
          </a:p>
          <a:p>
            <a:pPr marL="817200" lvl="3" indent="-457200">
              <a:buSzTx/>
              <a:buFont typeface="Arial" panose="020B0604020202020204" pitchFamily="34" charset="0"/>
              <a:buChar char="•"/>
            </a:pPr>
            <a:r>
              <a:rPr lang="nl-BE" sz="1800" dirty="0" smtClean="0"/>
              <a:t>http</a:t>
            </a:r>
            <a:r>
              <a:rPr lang="nl-BE" sz="1800" dirty="0"/>
              <a:t>://&lt;server&gt;/opac/&lt;desktopid&gt;/&lt;opacid</a:t>
            </a:r>
            <a:r>
              <a:rPr lang="nl-BE" sz="1800" dirty="0" smtClean="0"/>
              <a:t>&gt;/&lt;language</a:t>
            </a:r>
            <a:r>
              <a:rPr lang="nl-BE" sz="1800" dirty="0"/>
              <a:t>&gt;/&lt;searchpattern</a:t>
            </a:r>
            <a:r>
              <a:rPr lang="nl-BE" sz="1800" dirty="0" smtClean="0"/>
              <a:t>&gt;</a:t>
            </a:r>
          </a:p>
          <a:p>
            <a:pPr marL="817200" lvl="3" indent="-457200">
              <a:buSzTx/>
              <a:buFont typeface="Arial" panose="020B0604020202020204" pitchFamily="34" charset="0"/>
              <a:buChar char="•"/>
            </a:pPr>
            <a:r>
              <a:rPr lang="nl-BE" sz="1800" dirty="0">
                <a:hlinkClick r:id="rId2"/>
              </a:rPr>
              <a:t>http://</a:t>
            </a:r>
            <a:r>
              <a:rPr lang="nl-BE" sz="1800" dirty="0" smtClean="0">
                <a:hlinkClick r:id="rId2"/>
              </a:rPr>
              <a:t>anet.be/opac/letterenhuis/opaclhobj/N/isaarco%3A17799+AND+year%3A%5B1895+TO+1969%5D+AND+groep%3Abrin+AND+bs%3Alampo</a:t>
            </a:r>
            <a:endParaRPr lang="nl-BE" sz="1800" dirty="0" smtClean="0"/>
          </a:p>
          <a:p>
            <a:pPr marL="817200" lvl="3" indent="-457200">
              <a:buSzTx/>
              <a:buFont typeface="Arial" panose="020B0604020202020204" pitchFamily="34" charset="0"/>
              <a:buChar char="•"/>
            </a:pPr>
            <a:r>
              <a:rPr lang="en-US" sz="1800" dirty="0" smtClean="0"/>
              <a:t>Let op: URL encoding!</a:t>
            </a:r>
          </a:p>
          <a:p>
            <a:pPr marL="1177200" lvl="4" indent="-457200">
              <a:buSzTx/>
              <a:buFont typeface="Arial" panose="020B0604020202020204" pitchFamily="34" charset="0"/>
              <a:buChar char="•"/>
            </a:pPr>
            <a:r>
              <a:rPr lang="en-US" sz="1600" i="1" dirty="0"/>
              <a:t>URL encoding converts characters into a format that can be transmitted over the Internet.</a:t>
            </a:r>
            <a:endParaRPr lang="en-US" sz="1600" i="1" dirty="0" smtClean="0"/>
          </a:p>
          <a:p>
            <a:pPr marL="1177200" lvl="4" indent="-457200">
              <a:buSzTx/>
              <a:buFont typeface="Arial" panose="020B0604020202020204" pitchFamily="34" charset="0"/>
              <a:buChar char="•"/>
            </a:pPr>
            <a:r>
              <a:rPr lang="nl-BE" sz="1600" dirty="0"/>
              <a:t>http://www.w3schools.com/tags/ref_urlencode.asp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6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3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Doel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Inzage</a:t>
            </a:r>
            <a:r>
              <a:rPr lang="en-US" dirty="0" smtClean="0"/>
              <a:t> in </a:t>
            </a:r>
            <a:r>
              <a:rPr lang="en-US" dirty="0" err="1" smtClean="0"/>
              <a:t>werking</a:t>
            </a:r>
            <a:r>
              <a:rPr lang="en-US" dirty="0" smtClean="0"/>
              <a:t> </a:t>
            </a:r>
            <a:r>
              <a:rPr lang="en-US" dirty="0" err="1" smtClean="0"/>
              <a:t>registratie</a:t>
            </a:r>
            <a:r>
              <a:rPr lang="en-US" dirty="0" smtClean="0"/>
              <a:t> </a:t>
            </a:r>
            <a:r>
              <a:rPr lang="en-US" dirty="0" err="1" smtClean="0"/>
              <a:t>objecten</a:t>
            </a:r>
            <a:endParaRPr lang="en-US" dirty="0" smtClean="0"/>
          </a:p>
          <a:p>
            <a:pPr lvl="2"/>
            <a:r>
              <a:rPr lang="en-US" dirty="0" err="1" smtClean="0"/>
              <a:t>Onder</a:t>
            </a:r>
            <a:r>
              <a:rPr lang="en-US" dirty="0" smtClean="0"/>
              <a:t> de </a:t>
            </a:r>
            <a:r>
              <a:rPr lang="en-US" dirty="0" err="1" smtClean="0"/>
              <a:t>motorkap</a:t>
            </a:r>
            <a:endParaRPr lang="en-US" dirty="0" smtClean="0"/>
          </a:p>
          <a:p>
            <a:pPr lvl="2"/>
            <a:r>
              <a:rPr lang="en-US" dirty="0" smtClean="0"/>
              <a:t>Wat </a:t>
            </a: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mogelijkheden</a:t>
            </a:r>
            <a:r>
              <a:rPr lang="en-US" dirty="0" smtClean="0"/>
              <a:t> / </a:t>
            </a:r>
            <a:r>
              <a:rPr lang="en-US" dirty="0" err="1" smtClean="0"/>
              <a:t>opties</a:t>
            </a:r>
            <a:endParaRPr lang="en-US" dirty="0" smtClean="0"/>
          </a:p>
          <a:p>
            <a:pPr lvl="2"/>
            <a:r>
              <a:rPr lang="en-US" dirty="0" err="1" smtClean="0"/>
              <a:t>Niet</a:t>
            </a:r>
            <a:r>
              <a:rPr lang="en-US" dirty="0" smtClean="0"/>
              <a:t> de </a:t>
            </a:r>
            <a:r>
              <a:rPr lang="en-US" dirty="0" err="1" smtClean="0"/>
              <a:t>bedoeling</a:t>
            </a:r>
            <a:r>
              <a:rPr lang="en-US" dirty="0" smtClean="0"/>
              <a:t> om </a:t>
            </a:r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zaken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wijzigen</a:t>
            </a:r>
            <a:endParaRPr lang="en-US" dirty="0" smtClean="0"/>
          </a:p>
          <a:p>
            <a:pPr lvl="3"/>
            <a:r>
              <a:rPr lang="en-US" dirty="0" err="1" smtClean="0"/>
              <a:t>Complexiteit</a:t>
            </a:r>
            <a:endParaRPr lang="en-US" dirty="0" smtClean="0"/>
          </a:p>
          <a:p>
            <a:pPr lvl="3"/>
            <a:r>
              <a:rPr lang="en-US" dirty="0" smtClean="0"/>
              <a:t>Impact</a:t>
            </a:r>
          </a:p>
          <a:p>
            <a:pPr lvl="3"/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hands-on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lvl="2"/>
            <a:r>
              <a:rPr lang="en-US" dirty="0" err="1" smtClean="0"/>
              <a:t>Wel</a:t>
            </a:r>
            <a:r>
              <a:rPr lang="en-US" dirty="0" smtClean="0"/>
              <a:t> de </a:t>
            </a:r>
            <a:r>
              <a:rPr lang="en-US" dirty="0" err="1" smtClean="0"/>
              <a:t>bedoeling</a:t>
            </a:r>
            <a:endParaRPr lang="en-US" dirty="0" smtClean="0"/>
          </a:p>
          <a:p>
            <a:pPr lvl="3"/>
            <a:r>
              <a:rPr lang="en-US" dirty="0" err="1" smtClean="0"/>
              <a:t>Inzicht</a:t>
            </a:r>
            <a:endParaRPr lang="en-US" dirty="0" smtClean="0"/>
          </a:p>
          <a:p>
            <a:pPr lvl="3"/>
            <a:r>
              <a:rPr lang="en-US" dirty="0" err="1" smtClean="0"/>
              <a:t>Inspiratie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78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/>
              <a:t>Archiefbeheer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Objectbeschrijvingen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Beheersinformatie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Beheer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smtClean="0">
                <a:sym typeface="Wingdings" panose="05000000000000000000" pitchFamily="2" charset="2"/>
              </a:rPr>
              <a:t>display </a:t>
            </a:r>
            <a:r>
              <a:rPr lang="en-US" dirty="0" err="1" smtClean="0">
                <a:sym typeface="Wingdings" panose="05000000000000000000" pitchFamily="2" charset="2"/>
              </a:rPr>
              <a:t>systemen</a:t>
            </a: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objectsystemen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van </a:t>
            </a:r>
            <a:r>
              <a:rPr lang="en-US" dirty="0" err="1" smtClean="0"/>
              <a:t>eenzelfde</a:t>
            </a:r>
            <a:r>
              <a:rPr lang="en-US" dirty="0" smtClean="0"/>
              <a:t> display </a:t>
            </a:r>
            <a:r>
              <a:rPr lang="en-US" dirty="0" err="1" smtClean="0"/>
              <a:t>systeem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OPAC (</a:t>
            </a:r>
            <a:r>
              <a:rPr lang="en-US" dirty="0" err="1" smtClean="0"/>
              <a:t>zoekomgeving</a:t>
            </a:r>
            <a:r>
              <a:rPr lang="en-US" dirty="0" smtClean="0"/>
              <a:t>)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gekoppeld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of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objectsystemen</a:t>
            </a:r>
            <a:r>
              <a:rPr lang="en-US" dirty="0" smtClean="0"/>
              <a:t> (</a:t>
            </a:r>
            <a:r>
              <a:rPr lang="en-US" dirty="0" err="1" smtClean="0"/>
              <a:t>bv</a:t>
            </a:r>
            <a:r>
              <a:rPr lang="en-US" dirty="0" smtClean="0"/>
              <a:t>.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objecten</a:t>
            </a:r>
            <a:r>
              <a:rPr lang="en-US" dirty="0" smtClean="0"/>
              <a:t> van MPM)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g</a:t>
            </a:r>
            <a:r>
              <a:rPr lang="en-US" dirty="0" err="1" smtClean="0"/>
              <a:t>ekoppeld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1 </a:t>
            </a:r>
            <a:r>
              <a:rPr lang="en-US" dirty="0" err="1" smtClean="0"/>
              <a:t>displaysysteem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g</a:t>
            </a:r>
            <a:r>
              <a:rPr lang="en-US" dirty="0" err="1" smtClean="0"/>
              <a:t>ekoppeld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explorator</a:t>
            </a:r>
            <a:r>
              <a:rPr lang="en-US" dirty="0" smtClean="0"/>
              <a:t> (</a:t>
            </a:r>
            <a:r>
              <a:rPr lang="en-US" dirty="0" err="1" smtClean="0"/>
              <a:t>zoekmogelijkheden</a:t>
            </a:r>
            <a:r>
              <a:rPr lang="en-US" dirty="0" smtClean="0"/>
              <a:t>, </a:t>
            </a:r>
            <a:r>
              <a:rPr lang="en-US" dirty="0" err="1" smtClean="0"/>
              <a:t>sortering</a:t>
            </a:r>
            <a:r>
              <a:rPr lang="en-US" dirty="0" smtClean="0"/>
              <a:t>, </a:t>
            </a:r>
            <a:r>
              <a:rPr lang="en-US" dirty="0" err="1" smtClean="0"/>
              <a:t>facetten</a:t>
            </a:r>
            <a:r>
              <a:rPr lang="en-US" dirty="0" smtClean="0"/>
              <a:t>)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gekoppeld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stylesheet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2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 –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beschrijving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31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6" y="1021274"/>
            <a:ext cx="5523760" cy="5408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4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 –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beschrijvingen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Index </a:t>
            </a:r>
            <a:r>
              <a:rPr lang="en-US" dirty="0" err="1" smtClean="0"/>
              <a:t>zoekomgeving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Gebruikt</a:t>
            </a:r>
            <a:r>
              <a:rPr lang="en-US" dirty="0" smtClean="0"/>
              <a:t> om per </a:t>
            </a:r>
            <a:r>
              <a:rPr lang="en-US" dirty="0" err="1" smtClean="0"/>
              <a:t>objectsysteem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facet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aanbieden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32</a:t>
            </a:fld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3600450" cy="338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2445917" cy="2657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 –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beschrijvingen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Index </a:t>
            </a:r>
            <a:r>
              <a:rPr lang="en-US" dirty="0" err="1" smtClean="0"/>
              <a:t>zoekomgeving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Gebruikt</a:t>
            </a:r>
            <a:r>
              <a:rPr lang="en-US" dirty="0" smtClean="0"/>
              <a:t> om per </a:t>
            </a:r>
            <a:r>
              <a:rPr lang="en-US" dirty="0" err="1" smtClean="0"/>
              <a:t>objectsysteem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facet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aanbieden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33</a:t>
            </a:fld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3600450" cy="338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2445917" cy="2657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 –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beschrijvingen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Template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Gebruikt</a:t>
            </a:r>
            <a:r>
              <a:rPr lang="en-US" dirty="0" smtClean="0"/>
              <a:t> om per </a:t>
            </a:r>
            <a:r>
              <a:rPr lang="en-US" dirty="0" err="1" smtClean="0"/>
              <a:t>objectsysteem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endParaRPr lang="en-US" dirty="0" smtClean="0"/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velden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getoond</a:t>
            </a:r>
            <a:endParaRPr lang="en-US" dirty="0" smtClean="0"/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volgorde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34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019800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 –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beschrijvingen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Template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loi</a:t>
            </a:r>
            <a:r>
              <a:rPr lang="en-US" dirty="0" smtClean="0"/>
              <a:t> (tg:uapr:21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ref </a:t>
            </a:r>
            <a:r>
              <a:rPr lang="en-US" dirty="0"/>
              <a:t>(</a:t>
            </a:r>
            <a:r>
              <a:rPr lang="en-US" dirty="0" smtClean="0"/>
              <a:t>BE-ANN03/</a:t>
            </a:r>
            <a:r>
              <a:rPr lang="en-US" dirty="0" err="1" smtClean="0"/>
              <a:t>pr</a:t>
            </a:r>
            <a:r>
              <a:rPr lang="en-US" dirty="0" smtClean="0"/>
              <a:t>/000000192)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itle (</a:t>
            </a:r>
            <a:r>
              <a:rPr lang="en-US" dirty="0" err="1" smtClean="0"/>
              <a:t>titeltype</a:t>
            </a:r>
            <a:r>
              <a:rPr lang="en-US" dirty="0" smtClean="0"/>
              <a:t>)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i</a:t>
            </a:r>
            <a:r>
              <a:rPr lang="en-US" dirty="0" err="1" smtClean="0"/>
              <a:t>saarrelatie</a:t>
            </a:r>
            <a:r>
              <a:rPr lang="en-US" dirty="0" smtClean="0"/>
              <a:t> (type)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atum </a:t>
            </a:r>
            <a:r>
              <a:rPr lang="en-US" dirty="0" err="1" smtClean="0"/>
              <a:t>creatie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a</a:t>
            </a:r>
            <a:r>
              <a:rPr lang="en-US" dirty="0" err="1" smtClean="0"/>
              <a:t>nnotatie</a:t>
            </a:r>
            <a:r>
              <a:rPr lang="en-US" dirty="0" smtClean="0"/>
              <a:t> (type)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kenmerk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35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994896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 –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beschrijvingen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Template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/>
              <a:t>${</a:t>
            </a:r>
            <a:r>
              <a:rPr lang="en-US" dirty="0" err="1" smtClean="0"/>
              <a:t>titleti|xml</a:t>
            </a:r>
            <a:r>
              <a:rPr lang="en-US" dirty="0" smtClean="0"/>
              <a:t>}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titel</a:t>
            </a:r>
            <a:r>
              <a:rPr lang="en-US" dirty="0" smtClean="0">
                <a:sym typeface="Wingdings" panose="05000000000000000000" pitchFamily="2" charset="2"/>
              </a:rPr>
              <a:t> van type </a:t>
            </a:r>
            <a:r>
              <a:rPr lang="en-US" dirty="0" err="1" smtClean="0">
                <a:sym typeface="Wingdings" panose="05000000000000000000" pitchFamily="2" charset="2"/>
              </a:rPr>
              <a:t>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wordt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opgenomen</a:t>
            </a:r>
            <a:r>
              <a:rPr lang="en-US" dirty="0" smtClean="0">
                <a:sym typeface="Wingdings" panose="05000000000000000000" pitchFamily="2" charset="2"/>
              </a:rPr>
              <a:t> in </a:t>
            </a:r>
            <a:r>
              <a:rPr lang="en-US" dirty="0" err="1" smtClean="0">
                <a:sym typeface="Wingdings" panose="05000000000000000000" pitchFamily="2" charset="2"/>
              </a:rPr>
              <a:t>korte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beschrijving</a:t>
            </a:r>
            <a:endParaRPr lang="en-US" dirty="0" smtClean="0">
              <a:sym typeface="Wingdings" panose="05000000000000000000" pitchFamily="2" charset="2"/>
            </a:endParaRP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{${lhobj.au}: $isaarname1au|xml</a:t>
            </a:r>
            <a:r>
              <a:rPr lang="en-US" dirty="0" smtClean="0">
                <a:sym typeface="Wingdings" panose="05000000000000000000" pitchFamily="2" charset="2"/>
              </a:rPr>
              <a:t>}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Relatie</a:t>
            </a:r>
            <a:r>
              <a:rPr lang="en-US" dirty="0" smtClean="0">
                <a:sym typeface="Wingdings" panose="05000000000000000000" pitchFamily="2" charset="2"/>
              </a:rPr>
              <a:t> van type au (auteur) </a:t>
            </a:r>
            <a:r>
              <a:rPr lang="en-US" dirty="0" err="1" smtClean="0">
                <a:sym typeface="Wingdings" panose="05000000000000000000" pitchFamily="2" charset="2"/>
              </a:rPr>
              <a:t>wordt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opgenomen</a:t>
            </a:r>
            <a:endParaRPr lang="en-US" dirty="0" smtClean="0">
              <a:sym typeface="Wingdings" panose="05000000000000000000" pitchFamily="2" charset="2"/>
            </a:endParaRP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Max. 1 auteur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Inleidende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tekst</a:t>
            </a:r>
            <a:r>
              <a:rPr lang="en-US" dirty="0" smtClean="0">
                <a:sym typeface="Wingdings" panose="05000000000000000000" pitchFamily="2" charset="2"/>
              </a:rPr>
              <a:t> = lhobj.au</a:t>
            </a:r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Namespace </a:t>
            </a:r>
            <a:r>
              <a:rPr lang="en-US" dirty="0" err="1" smtClean="0">
                <a:sym typeface="Wingdings" panose="05000000000000000000" pitchFamily="2" charset="2"/>
              </a:rPr>
              <a:t>lhobj</a:t>
            </a:r>
            <a:endParaRPr lang="en-US" dirty="0" smtClean="0">
              <a:sym typeface="Wingdings" panose="05000000000000000000" pitchFamily="2" charset="2"/>
            </a:endParaRPr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Tekstfragment</a:t>
            </a:r>
            <a:r>
              <a:rPr lang="en-US" dirty="0" smtClean="0">
                <a:sym typeface="Wingdings" panose="05000000000000000000" pitchFamily="2" charset="2"/>
              </a:rPr>
              <a:t> au</a:t>
            </a:r>
          </a:p>
          <a:p>
            <a:pPr marL="1753200" lvl="4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Verwoording</a:t>
            </a:r>
            <a:r>
              <a:rPr lang="en-US" dirty="0" smtClean="0">
                <a:sym typeface="Wingdings" panose="05000000000000000000" pitchFamily="2" charset="2"/>
              </a:rPr>
              <a:t> = “Auteur: “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 – </a:t>
            </a:r>
            <a:r>
              <a:rPr lang="en-US" dirty="0" err="1" smtClean="0"/>
              <a:t>Volledige</a:t>
            </a:r>
            <a:r>
              <a:rPr lang="en-US" dirty="0" smtClean="0"/>
              <a:t> </a:t>
            </a:r>
            <a:r>
              <a:rPr lang="en-US" dirty="0" err="1" smtClean="0"/>
              <a:t>beschrijvingen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Template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Tabelstructuur</a:t>
            </a:r>
            <a:endParaRPr lang="en-US" dirty="0" smtClean="0"/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dirty="0" smtClean="0"/>
              <a:t>Key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dirty="0" smtClean="0"/>
              <a:t>Value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Leader = </a:t>
            </a:r>
            <a:r>
              <a:rPr lang="en-US" dirty="0" err="1" smtClean="0"/>
              <a:t>rubriek</a:t>
            </a:r>
            <a:endParaRPr lang="en-US" dirty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Header = </a:t>
            </a:r>
            <a:r>
              <a:rPr lang="en-US" dirty="0" err="1" smtClean="0"/>
              <a:t>veldnaam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Value = </a:t>
            </a:r>
            <a:r>
              <a:rPr lang="en-US" dirty="0" err="1" smtClean="0"/>
              <a:t>waarde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Sortering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37</a:t>
            </a:fld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27" y="1005048"/>
            <a:ext cx="4401166" cy="5597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 – </a:t>
            </a:r>
            <a:r>
              <a:rPr lang="en-US" dirty="0" err="1" smtClean="0"/>
              <a:t>Volledige</a:t>
            </a:r>
            <a:r>
              <a:rPr lang="en-US" dirty="0" smtClean="0"/>
              <a:t> </a:t>
            </a:r>
            <a:r>
              <a:rPr lang="en-US" dirty="0" err="1" smtClean="0"/>
              <a:t>beschrijvingen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525636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Displaysysteem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r>
              <a:rPr lang="en-US" dirty="0" smtClean="0"/>
              <a:t> met placeholders</a:t>
            </a:r>
          </a:p>
          <a:p>
            <a:pPr lvl="2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section=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disptity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2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[sort=1000]:</a:t>
            </a:r>
          </a:p>
          <a:p>
            <a:pPr lvl="2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header: class=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-header; content=$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uaobj.title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leader: class=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-leader; content=$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uaobj.descr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value: class=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-value-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content=${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title|xml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 indent="0">
              <a:buNone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ection=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disptity</a:t>
            </a:r>
            <a:endParaRPr lang="en-US" sz="1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Identifier van de </a:t>
            </a:r>
            <a:r>
              <a:rPr lang="en-US" dirty="0" err="1" smtClean="0"/>
              <a:t>sectie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Sectie</a:t>
            </a:r>
            <a:r>
              <a:rPr lang="en-US" dirty="0" smtClean="0"/>
              <a:t> </a:t>
            </a:r>
            <a:r>
              <a:rPr lang="en-US" dirty="0" err="1" smtClean="0"/>
              <a:t>bepaalt</a:t>
            </a:r>
            <a:r>
              <a:rPr lang="en-US" dirty="0" smtClean="0"/>
              <a:t> </a:t>
            </a:r>
            <a:r>
              <a:rPr lang="en-US" dirty="0" err="1" smtClean="0"/>
              <a:t>welke</a:t>
            </a:r>
            <a:r>
              <a:rPr lang="en-US" dirty="0" smtClean="0"/>
              <a:t> placeholders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waarde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titeltype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  <a:r>
              <a:rPr lang="en-US" dirty="0" err="1" smtClean="0">
                <a:sym typeface="Wingdings" panose="05000000000000000000" pitchFamily="2" charset="2"/>
              </a:rPr>
              <a:t>M.a.w</a:t>
            </a:r>
            <a:r>
              <a:rPr lang="en-US" dirty="0" smtClean="0">
                <a:sym typeface="Wingdings" panose="05000000000000000000" pitchFamily="2" charset="2"/>
              </a:rPr>
              <a:t>. wat </a:t>
            </a:r>
            <a:r>
              <a:rPr lang="en-US" dirty="0" err="1" smtClean="0">
                <a:sym typeface="Wingdings" panose="05000000000000000000" pitchFamily="2" charset="2"/>
              </a:rPr>
              <a:t>volgt</a:t>
            </a:r>
            <a:r>
              <a:rPr lang="en-US" dirty="0" smtClean="0">
                <a:sym typeface="Wingdings" panose="05000000000000000000" pitchFamily="2" charset="2"/>
              </a:rPr>
              <a:t> is </a:t>
            </a:r>
            <a:r>
              <a:rPr lang="en-US" dirty="0" err="1" smtClean="0">
                <a:sym typeface="Wingdings" panose="05000000000000000000" pitchFamily="2" charset="2"/>
              </a:rPr>
              <a:t>enkel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geldig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voor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titel</a:t>
            </a:r>
            <a:r>
              <a:rPr lang="en-US" dirty="0" smtClean="0">
                <a:sym typeface="Wingdings" panose="05000000000000000000" pitchFamily="2" charset="2"/>
              </a:rPr>
              <a:t> van type </a:t>
            </a:r>
            <a:r>
              <a:rPr lang="en-US" dirty="0" err="1" smtClean="0">
                <a:sym typeface="Wingdings" panose="05000000000000000000" pitchFamily="2" charset="2"/>
              </a:rPr>
              <a:t>ti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[sort=1000]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veld met </a:t>
            </a:r>
            <a:r>
              <a:rPr lang="en-US" dirty="0" err="1" smtClean="0"/>
              <a:t>sorteerwaarde</a:t>
            </a:r>
            <a:r>
              <a:rPr lang="en-US" dirty="0" smtClean="0"/>
              <a:t> 999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veld met </a:t>
            </a:r>
            <a:r>
              <a:rPr lang="en-US" dirty="0" err="1" smtClean="0"/>
              <a:t>sorteerwaarde</a:t>
            </a:r>
            <a:r>
              <a:rPr lang="en-US" dirty="0" smtClean="0"/>
              <a:t> 1001, </a:t>
            </a:r>
            <a:r>
              <a:rPr lang="en-US" dirty="0" err="1" smtClean="0"/>
              <a:t>ongeacht</a:t>
            </a:r>
            <a:r>
              <a:rPr lang="en-US" dirty="0" smtClean="0"/>
              <a:t> of die </a:t>
            </a:r>
            <a:r>
              <a:rPr lang="en-US" dirty="0" err="1" smtClean="0"/>
              <a:t>velden</a:t>
            </a:r>
            <a:r>
              <a:rPr lang="en-US" dirty="0" smtClean="0"/>
              <a:t> </a:t>
            </a:r>
            <a:r>
              <a:rPr lang="en-US" dirty="0" err="1" smtClean="0"/>
              <a:t>titelvelden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of </a:t>
            </a:r>
            <a:r>
              <a:rPr lang="en-US" dirty="0" err="1" smtClean="0"/>
              <a:t>niet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Op die </a:t>
            </a:r>
            <a:r>
              <a:rPr lang="en-US" dirty="0" err="1" smtClean="0"/>
              <a:t>manier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je </a:t>
            </a:r>
            <a:r>
              <a:rPr lang="en-US" dirty="0" err="1" smtClean="0"/>
              <a:t>voor</a:t>
            </a:r>
            <a:r>
              <a:rPr lang="en-US" dirty="0" smtClean="0"/>
              <a:t> of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titelveld</a:t>
            </a:r>
            <a:r>
              <a:rPr lang="en-US" dirty="0" smtClean="0"/>
              <a:t> </a:t>
            </a:r>
            <a:r>
              <a:rPr lang="en-US" dirty="0" err="1" smtClean="0"/>
              <a:t>bv</a:t>
            </a:r>
            <a:r>
              <a:rPr lang="en-US" dirty="0" smtClean="0"/>
              <a:t>. </a:t>
            </a:r>
            <a:r>
              <a:rPr lang="en-US" dirty="0" err="1"/>
              <a:t>e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annotatie</a:t>
            </a:r>
            <a:r>
              <a:rPr lang="en-US" dirty="0" smtClean="0"/>
              <a:t> of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isaar-relatie</a:t>
            </a:r>
            <a:r>
              <a:rPr lang="en-US" dirty="0" smtClean="0"/>
              <a:t> </a:t>
            </a:r>
            <a:r>
              <a:rPr lang="en-US" dirty="0" err="1" smtClean="0"/>
              <a:t>displayen</a:t>
            </a: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5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 – </a:t>
            </a:r>
            <a:r>
              <a:rPr lang="en-US" dirty="0" err="1" smtClean="0"/>
              <a:t>Volledige</a:t>
            </a:r>
            <a:r>
              <a:rPr lang="en-US" dirty="0" smtClean="0"/>
              <a:t> </a:t>
            </a:r>
            <a:r>
              <a:rPr lang="en-US" dirty="0" err="1" smtClean="0"/>
              <a:t>beschrijvingen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 indent="-457200">
              <a:lnSpc>
                <a:spcPct val="80000"/>
              </a:lnSpc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leader: class=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-leader; content=$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uaobj.descr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class=</a:t>
            </a:r>
            <a:r>
              <a:rPr lang="en-US" sz="2000" dirty="0" err="1" smtClean="0"/>
              <a:t>obj</a:t>
            </a:r>
            <a:r>
              <a:rPr lang="en-US" sz="2000" dirty="0" smtClean="0"/>
              <a:t>-leader: </a:t>
            </a:r>
            <a:r>
              <a:rPr lang="en-US" sz="2000" dirty="0" err="1" smtClean="0"/>
              <a:t>verwijst</a:t>
            </a:r>
            <a:r>
              <a:rPr lang="en-US" sz="2000" dirty="0" smtClean="0"/>
              <a:t> </a:t>
            </a:r>
            <a:r>
              <a:rPr lang="en-US" sz="2000" dirty="0" err="1" smtClean="0"/>
              <a:t>naar</a:t>
            </a:r>
            <a:r>
              <a:rPr lang="en-US" sz="2000" dirty="0" smtClean="0"/>
              <a:t> </a:t>
            </a:r>
            <a:r>
              <a:rPr lang="en-US" sz="2000" dirty="0" err="1" smtClean="0"/>
              <a:t>css</a:t>
            </a:r>
            <a:r>
              <a:rPr lang="en-US" sz="2000" dirty="0" smtClean="0"/>
              <a:t> stylesheet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vormgeving</a:t>
            </a:r>
            <a:r>
              <a:rPr lang="en-US" sz="2000" dirty="0" smtClean="0"/>
              <a:t> van de </a:t>
            </a:r>
            <a:r>
              <a:rPr lang="en-US" sz="2000" dirty="0" err="1" smtClean="0"/>
              <a:t>rubriektitel</a:t>
            </a:r>
            <a:endParaRPr lang="en-US" sz="2000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ontent=$</a:t>
            </a:r>
            <a:r>
              <a:rPr lang="en-US" sz="2000" dirty="0" err="1" smtClean="0"/>
              <a:t>uaobj.descr</a:t>
            </a:r>
            <a:endParaRPr lang="en-US" sz="2000" dirty="0" smtClean="0"/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sz="2000" dirty="0" err="1" smtClean="0"/>
              <a:t>namespace.tekstfragment</a:t>
            </a:r>
            <a:endParaRPr lang="en-US" sz="2000" dirty="0" smtClean="0"/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v</a:t>
            </a:r>
            <a:r>
              <a:rPr lang="en-US" sz="2000" dirty="0" err="1" smtClean="0"/>
              <a:t>erwoording</a:t>
            </a:r>
            <a:r>
              <a:rPr lang="en-US" sz="2000" dirty="0" smtClean="0"/>
              <a:t> van de </a:t>
            </a:r>
            <a:r>
              <a:rPr lang="en-US" sz="2000" dirty="0" err="1" smtClean="0"/>
              <a:t>rubriektitel</a:t>
            </a:r>
            <a:endParaRPr lang="en-US" sz="2000" dirty="0" smtClean="0"/>
          </a:p>
          <a:p>
            <a:pPr lvl="3" indent="0">
              <a:buNone/>
            </a:pPr>
            <a:endParaRPr lang="en-US" sz="2000" dirty="0" smtClean="0"/>
          </a:p>
          <a:p>
            <a:pPr marL="457200" lvl="2" indent="-457200">
              <a:lnSpc>
                <a:spcPct val="80000"/>
              </a:lnSpc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header: class=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-header; content=$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uaobj.title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lnSpc>
                <a:spcPct val="80000"/>
              </a:lnSpc>
              <a:buSzTx/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2" indent="-457200">
              <a:lnSpc>
                <a:spcPct val="80000"/>
              </a:lnSpc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value: class=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-value-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content=${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title|xml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033200" lvl="2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content </a:t>
            </a:r>
            <a:r>
              <a:rPr lang="en-US" sz="2000" dirty="0" err="1" smtClean="0"/>
              <a:t>verwijst</a:t>
            </a:r>
            <a:r>
              <a:rPr lang="en-US" sz="2000" dirty="0" smtClean="0"/>
              <a:t> in </a:t>
            </a:r>
            <a:r>
              <a:rPr lang="en-US" sz="2000" dirty="0" err="1" smtClean="0"/>
              <a:t>dit</a:t>
            </a:r>
            <a:r>
              <a:rPr lang="en-US" sz="2000" dirty="0" smtClean="0"/>
              <a:t> </a:t>
            </a:r>
            <a:r>
              <a:rPr lang="en-US" sz="2000" dirty="0" err="1" smtClean="0"/>
              <a:t>geval</a:t>
            </a:r>
            <a:r>
              <a:rPr lang="en-US" sz="2000" dirty="0" smtClean="0"/>
              <a:t> </a:t>
            </a:r>
            <a:r>
              <a:rPr lang="en-US" sz="2000" dirty="0" err="1" smtClean="0"/>
              <a:t>naar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placeholder </a:t>
            </a:r>
          </a:p>
          <a:p>
            <a:pPr marL="1033200" lvl="2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itle = wat in het </a:t>
            </a:r>
            <a:r>
              <a:rPr lang="en-US" sz="2000" dirty="0" err="1" smtClean="0"/>
              <a:t>titelveld</a:t>
            </a:r>
            <a:r>
              <a:rPr lang="en-US" sz="2000" dirty="0" smtClean="0"/>
              <a:t> </a:t>
            </a:r>
            <a:r>
              <a:rPr lang="en-US" sz="2000" dirty="0" err="1" smtClean="0"/>
              <a:t>staat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77200" lvl="4" indent="-457200">
              <a:lnSpc>
                <a:spcPct val="80000"/>
              </a:lnSpc>
              <a:buSzTx/>
              <a:buFont typeface="Arial" panose="020B0604020202020204" pitchFamily="34" charset="0"/>
              <a:buChar char="•"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6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Objectenbeheer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Invoeren</a:t>
            </a:r>
            <a:endParaRPr lang="en-US" dirty="0" smtClean="0"/>
          </a:p>
          <a:p>
            <a:pPr lvl="1"/>
            <a:r>
              <a:rPr lang="en-US" dirty="0" err="1" smtClean="0"/>
              <a:t>Opzoeken</a:t>
            </a:r>
            <a:endParaRPr lang="en-US" dirty="0" smtClean="0"/>
          </a:p>
          <a:p>
            <a:pPr lvl="1"/>
            <a:r>
              <a:rPr lang="en-US" dirty="0" smtClean="0"/>
              <a:t>Tonen</a:t>
            </a:r>
          </a:p>
          <a:p>
            <a:pPr lvl="1"/>
            <a:r>
              <a:rPr lang="en-US" dirty="0" err="1" smtClean="0"/>
              <a:t>Exporteren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51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 – </a:t>
            </a:r>
            <a:r>
              <a:rPr lang="en-US" dirty="0" err="1" smtClean="0"/>
              <a:t>Volledige</a:t>
            </a:r>
            <a:r>
              <a:rPr lang="en-US" dirty="0" smtClean="0"/>
              <a:t> </a:t>
            </a:r>
            <a:r>
              <a:rPr lang="en-US" dirty="0" err="1" smtClean="0"/>
              <a:t>beschrijvingen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lnSpc>
                <a:spcPct val="80000"/>
              </a:lnSpc>
              <a:buSzTx/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lnSpc>
                <a:spcPct val="80000"/>
              </a:lnSpc>
              <a:buSzTx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section=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dispnote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2" indent="0">
              <a:lnSpc>
                <a:spcPct val="80000"/>
              </a:lnSpc>
              <a:buSzTx/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lnSpc>
                <a:spcPct val="80000"/>
              </a:lnSpc>
              <a:buSzTx/>
              <a:buNone/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uactconditie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[sort=2056]:</a:t>
            </a:r>
          </a:p>
          <a:p>
            <a:pPr marL="0" lvl="2" indent="0">
              <a:lnSpc>
                <a:spcPct val="80000"/>
              </a:lnSpc>
              <a:buSzTx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header: class=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-header; content=$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uaobj.uactconditie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lnSpc>
                <a:spcPct val="80000"/>
              </a:lnSpc>
              <a:buSzTx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leader: class=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-leader; content=$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uaobj.descralg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lnSpc>
                <a:spcPct val="80000"/>
              </a:lnSpc>
              <a:buSzTx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value: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-value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content={$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note|markdown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720000" lvl="4" indent="0">
              <a:lnSpc>
                <a:spcPct val="80000"/>
              </a:lnSpc>
              <a:buSzTx/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2" indent="-457200">
              <a:lnSpc>
                <a:spcPct val="80000"/>
              </a:lnSpc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content={$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note|markdown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33200" lvl="2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$note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ym typeface="Wingdings" panose="05000000000000000000" pitchFamily="2" charset="2"/>
              </a:rPr>
              <a:t>inhoud</a:t>
            </a:r>
            <a:r>
              <a:rPr lang="en-US" sz="2000" dirty="0" smtClean="0">
                <a:sym typeface="Wingdings" panose="05000000000000000000" pitchFamily="2" charset="2"/>
              </a:rPr>
              <a:t> van </a:t>
            </a:r>
            <a:r>
              <a:rPr lang="en-US" sz="2000" dirty="0" err="1" smtClean="0">
                <a:sym typeface="Wingdings" panose="05000000000000000000" pitchFamily="2" charset="2"/>
              </a:rPr>
              <a:t>annotatieveld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1033200" lvl="2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Markdown --&gt; </a:t>
            </a:r>
            <a:r>
              <a:rPr lang="en-US" sz="2000" dirty="0" err="1" smtClean="0"/>
              <a:t>interpreteer</a:t>
            </a:r>
            <a:r>
              <a:rPr lang="en-US" sz="2000" dirty="0" smtClean="0"/>
              <a:t> </a:t>
            </a:r>
            <a:r>
              <a:rPr lang="en-US" sz="2000" dirty="0" err="1" smtClean="0"/>
              <a:t>deze</a:t>
            </a:r>
            <a:r>
              <a:rPr lang="en-US" sz="2000" dirty="0" smtClean="0"/>
              <a:t> </a:t>
            </a:r>
            <a:r>
              <a:rPr lang="en-US" sz="2000" dirty="0" err="1" smtClean="0"/>
              <a:t>inhoud</a:t>
            </a:r>
            <a:r>
              <a:rPr lang="en-US" sz="2000" dirty="0" smtClean="0"/>
              <a:t> </a:t>
            </a:r>
            <a:r>
              <a:rPr lang="en-US" sz="2000" dirty="0" err="1" smtClean="0"/>
              <a:t>als</a:t>
            </a:r>
            <a:r>
              <a:rPr lang="en-US" sz="2000" dirty="0" smtClean="0"/>
              <a:t> markdown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8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Tonen – </a:t>
            </a:r>
            <a:r>
              <a:rPr lang="en-US" dirty="0" err="1" smtClean="0"/>
              <a:t>Volledige</a:t>
            </a:r>
            <a:r>
              <a:rPr lang="en-US" dirty="0" smtClean="0"/>
              <a:t> </a:t>
            </a:r>
            <a:r>
              <a:rPr lang="en-US" dirty="0" err="1" smtClean="0"/>
              <a:t>beschrijvingen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>
              <a:lnSpc>
                <a:spcPct val="80000"/>
              </a:lnSpc>
              <a:buSzTx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section=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dispfield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2" indent="0">
              <a:lnSpc>
                <a:spcPct val="80000"/>
              </a:lnSpc>
              <a:buSzTx/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lnSpc>
                <a:spcPct val="80000"/>
              </a:lnSpc>
              <a:buSzTx/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uapruaprdescrpr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[sort=900]:</a:t>
            </a:r>
          </a:p>
          <a:p>
            <a:pPr marL="0" lvl="2" indent="0">
              <a:lnSpc>
                <a:spcPct val="80000"/>
              </a:lnSpc>
              <a:buSzTx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header: class=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-header; content=$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uaobj.recordtype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lnSpc>
                <a:spcPct val="80000"/>
              </a:lnSpc>
              <a:buSzTx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leader: class=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-leader; content=$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uaobj.descr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lnSpc>
                <a:spcPct val="80000"/>
              </a:lnSpc>
              <a:buSzTx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value: class=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-value-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content={$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uaprtype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}{ ($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uaprdescrpr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)}</a:t>
            </a:r>
          </a:p>
          <a:p>
            <a:pPr lvl="2" indent="0">
              <a:lnSpc>
                <a:spcPct val="80000"/>
              </a:lnSpc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lnSpc>
                <a:spcPct val="80000"/>
              </a:lnSpc>
              <a:buNone/>
            </a:pPr>
            <a:r>
              <a:rPr lang="en-US" sz="2000" dirty="0" smtClean="0"/>
              <a:t>Wat </a:t>
            </a:r>
            <a:r>
              <a:rPr lang="en-US" sz="2000" dirty="0" err="1" smtClean="0"/>
              <a:t>getoond</a:t>
            </a:r>
            <a:r>
              <a:rPr lang="en-US" sz="2000" dirty="0" smtClean="0"/>
              <a:t> </a:t>
            </a:r>
            <a:r>
              <a:rPr lang="en-US" sz="2000" dirty="0" err="1" smtClean="0"/>
              <a:t>wordt</a:t>
            </a:r>
            <a:r>
              <a:rPr lang="en-US" sz="2000" dirty="0" smtClean="0"/>
              <a:t> = </a:t>
            </a:r>
          </a:p>
          <a:p>
            <a:pPr marL="0" lvl="2" indent="0">
              <a:lnSpc>
                <a:spcPct val="80000"/>
              </a:lnSpc>
              <a:buNone/>
            </a:pPr>
            <a:r>
              <a:rPr lang="en-US" sz="2000" dirty="0" err="1"/>
              <a:t>w</a:t>
            </a:r>
            <a:r>
              <a:rPr lang="en-US" sz="2000" dirty="0" err="1" smtClean="0"/>
              <a:t>aarde</a:t>
            </a:r>
            <a:r>
              <a:rPr lang="en-US" sz="2000" dirty="0" smtClean="0"/>
              <a:t> van het veld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uaprtype</a:t>
            </a:r>
            <a:r>
              <a:rPr lang="en-US" sz="2000" dirty="0" smtClean="0"/>
              <a:t> </a:t>
            </a:r>
            <a:r>
              <a:rPr lang="en-US" sz="2000" dirty="0" err="1" smtClean="0"/>
              <a:t>gevolgd</a:t>
            </a:r>
            <a:r>
              <a:rPr lang="en-US" sz="2000" dirty="0" smtClean="0"/>
              <a:t> door </a:t>
            </a:r>
            <a:r>
              <a:rPr lang="en-US" sz="2000" dirty="0" err="1" smtClean="0"/>
              <a:t>waarde</a:t>
            </a:r>
            <a:r>
              <a:rPr lang="en-US" sz="2000" dirty="0" smtClean="0"/>
              <a:t> van het veld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uaprdescrpr</a:t>
            </a:r>
            <a:r>
              <a:rPr lang="en-US" sz="2000" dirty="0" smtClean="0"/>
              <a:t> </a:t>
            </a:r>
            <a:r>
              <a:rPr lang="en-US" sz="2000" dirty="0" err="1" smtClean="0"/>
              <a:t>tussen</a:t>
            </a:r>
            <a:r>
              <a:rPr lang="en-US" sz="2000" dirty="0" smtClean="0"/>
              <a:t> ronde </a:t>
            </a:r>
            <a:r>
              <a:rPr lang="en-US" sz="2000" dirty="0" err="1" smtClean="0"/>
              <a:t>haken</a:t>
            </a:r>
            <a:endParaRPr lang="en-US" sz="2000" dirty="0" smtClean="0"/>
          </a:p>
          <a:p>
            <a:pPr marL="0" lvl="2" indent="0">
              <a:lnSpc>
                <a:spcPct val="80000"/>
              </a:lnSpc>
              <a:buNone/>
            </a:pPr>
            <a:endParaRPr lang="en-US" sz="2000" dirty="0"/>
          </a:p>
          <a:p>
            <a:pPr marL="0" lvl="2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41</a:t>
            </a:fld>
            <a:endParaRPr lang="nl-N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7" y="4492147"/>
            <a:ext cx="4962525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Twee XML </a:t>
            </a:r>
            <a:r>
              <a:rPr lang="en-US" dirty="0" err="1" smtClean="0"/>
              <a:t>flavours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Brocade XML </a:t>
            </a:r>
            <a:r>
              <a:rPr lang="en-US" dirty="0" err="1" smtClean="0"/>
              <a:t>formaat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Dublin Core XML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4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Brocade XML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5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– Brocade XML</a:t>
            </a:r>
            <a:endParaRPr lang="nl-B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905" y="3667416"/>
            <a:ext cx="4438650" cy="225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45</a:t>
            </a:fld>
            <a:endParaRPr lang="nl-NL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Naam</a:t>
            </a:r>
            <a:r>
              <a:rPr lang="en-US" dirty="0" smtClean="0"/>
              <a:t> van </a:t>
            </a:r>
            <a:r>
              <a:rPr lang="en-US" dirty="0" err="1" smtClean="0"/>
              <a:t>elementen</a:t>
            </a:r>
            <a:r>
              <a:rPr lang="en-US" dirty="0" smtClean="0"/>
              <a:t> /</a:t>
            </a:r>
            <a:r>
              <a:rPr lang="en-US" dirty="0" err="1" smtClean="0"/>
              <a:t>attributen</a:t>
            </a:r>
            <a:r>
              <a:rPr lang="en-US" dirty="0" smtClean="0"/>
              <a:t> = Brocade identifiers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gestandaardiseerd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Maar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info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Incl. resolving van </a:t>
            </a:r>
            <a:r>
              <a:rPr lang="en-US" dirty="0" err="1" smtClean="0"/>
              <a:t>isad-loi’s</a:t>
            </a:r>
            <a:r>
              <a:rPr lang="en-US" dirty="0" smtClean="0"/>
              <a:t>, au-</a:t>
            </a:r>
            <a:r>
              <a:rPr lang="en-US" dirty="0" err="1" smtClean="0"/>
              <a:t>loi’s</a:t>
            </a:r>
            <a:r>
              <a:rPr lang="en-US" dirty="0" smtClean="0"/>
              <a:t> …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Voorbeeld</a:t>
            </a:r>
            <a:r>
              <a:rPr lang="en-US" dirty="0" smtClean="0"/>
              <a:t>: tg:lhbr:203759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34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46</a:t>
            </a:fld>
            <a:endParaRPr lang="nl-NL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2" y="1556792"/>
            <a:ext cx="5599482" cy="3168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6635023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47</a:t>
            </a:fld>
            <a:endParaRPr lang="nl-NL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4739247" cy="4969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9276"/>
            <a:ext cx="461962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48</a:t>
            </a:fld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7" y="1916832"/>
            <a:ext cx="7440110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0748"/>
            <a:ext cx="633412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49</a:t>
            </a:fld>
            <a:endParaRPr lang="nl-NL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4906888" cy="6579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19" y="692151"/>
            <a:ext cx="433387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Invoer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6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Dublin Core XML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6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Dublin Core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DC = Dublin Core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sectoroverstijgende</a:t>
            </a:r>
            <a:r>
              <a:rPr lang="nl-BE" dirty="0" smtClean="0"/>
              <a:t>  XML gebaseerde standaard voor uitwisseling van metadata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smtClean="0"/>
              <a:t>In </a:t>
            </a:r>
            <a:r>
              <a:rPr lang="nl-BE" dirty="0"/>
              <a:t>zijn meest eenvoudige vorm </a:t>
            </a:r>
            <a:r>
              <a:rPr lang="nl-BE" dirty="0" smtClean="0"/>
              <a:t>: 15 velden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err="1" smtClean="0"/>
              <a:t>title</a:t>
            </a:r>
            <a:r>
              <a:rPr lang="nl-BE" dirty="0" smtClean="0"/>
              <a:t> </a:t>
            </a:r>
            <a:r>
              <a:rPr lang="nl-BE" dirty="0"/>
              <a:t>(titel</a:t>
            </a:r>
            <a:r>
              <a:rPr lang="nl-BE" dirty="0" smtClean="0"/>
              <a:t>)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err="1" smtClean="0"/>
              <a:t>creator</a:t>
            </a:r>
            <a:r>
              <a:rPr lang="nl-BE" dirty="0" smtClean="0"/>
              <a:t> </a:t>
            </a:r>
            <a:r>
              <a:rPr lang="nl-BE" dirty="0"/>
              <a:t>(auteur of maker</a:t>
            </a:r>
            <a:r>
              <a:rPr lang="nl-BE" dirty="0" smtClean="0"/>
              <a:t>)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smtClean="0"/>
              <a:t>subject</a:t>
            </a:r>
            <a:r>
              <a:rPr lang="nl-BE" dirty="0" smtClean="0"/>
              <a:t> </a:t>
            </a:r>
            <a:r>
              <a:rPr lang="nl-BE" dirty="0"/>
              <a:t>(onderwerp en trefwoorden), </a:t>
            </a:r>
            <a:r>
              <a:rPr lang="nl-BE" dirty="0" smtClean="0"/>
              <a:t>\</a:t>
            </a:r>
            <a:r>
              <a:rPr lang="nl-BE" i="1" dirty="0" err="1" smtClean="0"/>
              <a:t>description</a:t>
            </a:r>
            <a:r>
              <a:rPr lang="nl-BE" dirty="0" smtClean="0"/>
              <a:t> </a:t>
            </a:r>
            <a:r>
              <a:rPr lang="nl-BE" dirty="0"/>
              <a:t>(omschrijving</a:t>
            </a:r>
            <a:r>
              <a:rPr lang="nl-BE" dirty="0" smtClean="0"/>
              <a:t>)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err="1" smtClean="0"/>
              <a:t>publisher</a:t>
            </a:r>
            <a:r>
              <a:rPr lang="nl-BE" dirty="0" smtClean="0"/>
              <a:t> </a:t>
            </a:r>
            <a:r>
              <a:rPr lang="nl-BE" dirty="0"/>
              <a:t>(uitgever</a:t>
            </a:r>
            <a:r>
              <a:rPr lang="nl-BE" dirty="0" smtClean="0"/>
              <a:t>)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err="1" smtClean="0"/>
              <a:t>contributor</a:t>
            </a:r>
            <a:r>
              <a:rPr lang="nl-BE" dirty="0" smtClean="0"/>
              <a:t> </a:t>
            </a:r>
            <a:r>
              <a:rPr lang="nl-BE" dirty="0"/>
              <a:t>(andere medewerkers</a:t>
            </a:r>
            <a:r>
              <a:rPr lang="nl-BE" dirty="0" smtClean="0"/>
              <a:t>)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smtClean="0"/>
              <a:t>date</a:t>
            </a:r>
            <a:r>
              <a:rPr lang="nl-BE" dirty="0" smtClean="0"/>
              <a:t> </a:t>
            </a:r>
            <a:r>
              <a:rPr lang="nl-BE" dirty="0"/>
              <a:t>(datum</a:t>
            </a:r>
            <a:r>
              <a:rPr lang="nl-BE" dirty="0" smtClean="0"/>
              <a:t>)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smtClean="0"/>
              <a:t>type</a:t>
            </a:r>
            <a:r>
              <a:rPr lang="nl-BE" dirty="0" smtClean="0"/>
              <a:t> </a:t>
            </a:r>
            <a:r>
              <a:rPr lang="nl-BE" dirty="0"/>
              <a:t>(bestandstype</a:t>
            </a:r>
            <a:r>
              <a:rPr lang="nl-BE" dirty="0" smtClean="0"/>
              <a:t>)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smtClean="0"/>
              <a:t>format</a:t>
            </a:r>
            <a:r>
              <a:rPr lang="nl-BE" dirty="0" smtClean="0"/>
              <a:t> </a:t>
            </a:r>
            <a:r>
              <a:rPr lang="nl-BE" dirty="0"/>
              <a:t>(bestandsformaat</a:t>
            </a:r>
            <a:r>
              <a:rPr lang="nl-BE" dirty="0" smtClean="0"/>
              <a:t>)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smtClean="0"/>
              <a:t>identifier</a:t>
            </a:r>
            <a:r>
              <a:rPr lang="nl-BE" dirty="0" smtClean="0"/>
              <a:t> </a:t>
            </a:r>
            <a:r>
              <a:rPr lang="nl-BE" dirty="0"/>
              <a:t>(bestandsidentificatie</a:t>
            </a:r>
            <a:r>
              <a:rPr lang="nl-BE" dirty="0" smtClean="0"/>
              <a:t>)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smtClean="0"/>
              <a:t>source</a:t>
            </a:r>
            <a:r>
              <a:rPr lang="nl-BE" dirty="0" smtClean="0"/>
              <a:t> </a:t>
            </a:r>
            <a:r>
              <a:rPr lang="nl-BE" dirty="0"/>
              <a:t>(bron</a:t>
            </a:r>
            <a:r>
              <a:rPr lang="nl-BE" dirty="0" smtClean="0"/>
              <a:t>),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err="1" smtClean="0"/>
              <a:t>language</a:t>
            </a:r>
            <a:r>
              <a:rPr lang="nl-BE" dirty="0" smtClean="0"/>
              <a:t> </a:t>
            </a:r>
            <a:r>
              <a:rPr lang="nl-BE" dirty="0"/>
              <a:t>(taal</a:t>
            </a:r>
            <a:r>
              <a:rPr lang="nl-BE" dirty="0" smtClean="0"/>
              <a:t>)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err="1" smtClean="0"/>
              <a:t>relation</a:t>
            </a:r>
            <a:r>
              <a:rPr lang="nl-BE" dirty="0" smtClean="0"/>
              <a:t> </a:t>
            </a:r>
            <a:r>
              <a:rPr lang="nl-BE" dirty="0"/>
              <a:t>(relatie</a:t>
            </a:r>
            <a:r>
              <a:rPr lang="nl-BE" dirty="0" smtClean="0"/>
              <a:t>),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err="1" smtClean="0"/>
              <a:t>coverage</a:t>
            </a:r>
            <a:r>
              <a:rPr lang="nl-BE" dirty="0" smtClean="0"/>
              <a:t> </a:t>
            </a:r>
            <a:r>
              <a:rPr lang="nl-BE" dirty="0"/>
              <a:t>(dekking</a:t>
            </a:r>
            <a:r>
              <a:rPr lang="nl-BE" dirty="0" smtClean="0"/>
              <a:t>)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i="1" dirty="0" err="1" smtClean="0"/>
              <a:t>rights</a:t>
            </a:r>
            <a:r>
              <a:rPr lang="nl-BE" dirty="0" smtClean="0"/>
              <a:t> </a:t>
            </a:r>
            <a:r>
              <a:rPr lang="nl-BE" dirty="0"/>
              <a:t>(rechten).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Dublin Core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Alle velden kunnen 0, 1 of meer keer voorkomen.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Qualified</a:t>
            </a:r>
            <a:r>
              <a:rPr lang="nl-BE" dirty="0" smtClean="0"/>
              <a:t> Dublin </a:t>
            </a:r>
            <a:r>
              <a:rPr lang="nl-BE" dirty="0" err="1" smtClean="0"/>
              <a:t>Core</a:t>
            </a:r>
            <a:r>
              <a:rPr lang="nl-BE" dirty="0" smtClean="0"/>
              <a:t>: Hoewel de generieke opzet de uitwisselbaarheid groot maakt, is het voor </a:t>
            </a:r>
            <a:r>
              <a:rPr lang="nl-BE" dirty="0" err="1" smtClean="0"/>
              <a:t>sommig</a:t>
            </a:r>
            <a:r>
              <a:rPr lang="nl-BE" dirty="0" smtClean="0"/>
              <a:t> hergebruik nuttig of zelfs noodzakelijk om velden specifieker te gebruiken of om de inhoud ervan meer te controleren 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Qualified</a:t>
            </a:r>
            <a:r>
              <a:rPr lang="nl-BE" dirty="0" smtClean="0">
                <a:sym typeface="Wingdings" panose="05000000000000000000" pitchFamily="2" charset="2"/>
              </a:rPr>
              <a:t> Dublin </a:t>
            </a:r>
            <a:r>
              <a:rPr lang="nl-BE" dirty="0" err="1" smtClean="0">
                <a:sym typeface="Wingdings" panose="05000000000000000000" pitchFamily="2" charset="2"/>
              </a:rPr>
              <a:t>Core</a:t>
            </a:r>
            <a:endParaRPr lang="nl-BE" dirty="0">
              <a:sym typeface="Wingdings" panose="05000000000000000000" pitchFamily="2" charset="2"/>
            </a:endParaRP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err="1">
                <a:sym typeface="Wingdings" panose="05000000000000000000" pitchFamily="2" charset="2"/>
              </a:rPr>
              <a:t>u</a:t>
            </a:r>
            <a:r>
              <a:rPr lang="nl-BE" dirty="0" err="1" smtClean="0">
                <a:sym typeface="Wingdings" panose="05000000000000000000" pitchFamily="2" charset="2"/>
              </a:rPr>
              <a:t>nqualified</a:t>
            </a:r>
            <a:endParaRPr lang="nl-BE" dirty="0">
              <a:sym typeface="Wingdings" panose="05000000000000000000" pitchFamily="2" charset="2"/>
            </a:endParaRP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dirty="0"/>
              <a:t>&lt;</a:t>
            </a:r>
            <a:r>
              <a:rPr lang="nl-BE" dirty="0" err="1" smtClean="0"/>
              <a:t>dc:subject</a:t>
            </a:r>
            <a:r>
              <a:rPr lang="nl-BE" dirty="0" smtClean="0"/>
              <a:t>&gt;</a:t>
            </a:r>
            <a:r>
              <a:rPr lang="nl-BE" dirty="0" err="1" smtClean="0"/>
              <a:t>national</a:t>
            </a:r>
            <a:r>
              <a:rPr lang="nl-BE" dirty="0" smtClean="0"/>
              <a:t> </a:t>
            </a:r>
            <a:r>
              <a:rPr lang="nl-BE" dirty="0" err="1"/>
              <a:t>centre</a:t>
            </a:r>
            <a:r>
              <a:rPr lang="nl-BE" dirty="0"/>
              <a:t>&lt;/</a:t>
            </a:r>
            <a:r>
              <a:rPr lang="nl-BE" dirty="0" err="1"/>
              <a:t>dc:subject</a:t>
            </a:r>
            <a:r>
              <a:rPr lang="nl-BE" dirty="0" smtClean="0"/>
              <a:t>&gt;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q</a:t>
            </a:r>
            <a:r>
              <a:rPr lang="en-US" dirty="0" smtClean="0">
                <a:sym typeface="Wingdings" panose="05000000000000000000" pitchFamily="2" charset="2"/>
              </a:rPr>
              <a:t>ualified</a:t>
            </a:r>
          </a:p>
          <a:p>
            <a:pPr marL="1393200" lvl="3" indent="-457200">
              <a:buFont typeface="Arial" panose="020B0604020202020204" pitchFamily="34" charset="0"/>
              <a:buChar char="•"/>
            </a:pPr>
            <a:r>
              <a:rPr lang="nl-BE" dirty="0"/>
              <a:t>&lt;</a:t>
            </a:r>
            <a:r>
              <a:rPr lang="nl-BE" dirty="0" err="1"/>
              <a:t>dc:subject</a:t>
            </a:r>
            <a:r>
              <a:rPr lang="nl-BE" dirty="0"/>
              <a:t> </a:t>
            </a:r>
            <a:r>
              <a:rPr lang="nl-BE" dirty="0" err="1"/>
              <a:t>xsi:type</a:t>
            </a:r>
            <a:r>
              <a:rPr lang="nl-BE" dirty="0"/>
              <a:t>="</a:t>
            </a:r>
            <a:r>
              <a:rPr lang="nl-BE" dirty="0" err="1"/>
              <a:t>dcterms:DDC</a:t>
            </a:r>
            <a:r>
              <a:rPr lang="nl-BE" dirty="0" smtClean="0"/>
              <a:t>"&gt;062 </a:t>
            </a:r>
            <a:r>
              <a:rPr lang="nl-BE" dirty="0"/>
              <a:t>&lt;/</a:t>
            </a:r>
            <a:r>
              <a:rPr lang="nl-BE" dirty="0" err="1"/>
              <a:t>dc:subject</a:t>
            </a:r>
            <a:r>
              <a:rPr lang="nl-BE" dirty="0" smtClean="0"/>
              <a:t>&gt;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Meer info: http://www.projectcest.be/index.php/DC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2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Dublin Core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Per </a:t>
            </a:r>
            <a:r>
              <a:rPr lang="en-US" dirty="0" err="1" smtClean="0"/>
              <a:t>objectsysteem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de mapping van Brocade object op DC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vastgelegd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Archiefbeheer</a:t>
            </a:r>
            <a:r>
              <a:rPr lang="en-US" dirty="0"/>
              <a:t> &gt; </a:t>
            </a:r>
            <a:r>
              <a:rPr lang="en-US" dirty="0" err="1"/>
              <a:t>Objectbeschrijvingen</a:t>
            </a:r>
            <a:r>
              <a:rPr lang="en-US" dirty="0"/>
              <a:t> &gt; </a:t>
            </a:r>
            <a:r>
              <a:rPr lang="en-US" dirty="0" err="1"/>
              <a:t>Beheersfuncties</a:t>
            </a:r>
            <a:r>
              <a:rPr lang="en-US" dirty="0"/>
              <a:t> &gt;  </a:t>
            </a:r>
            <a:r>
              <a:rPr lang="en-US" dirty="0" err="1"/>
              <a:t>Systemen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Dublin Core export </a:t>
            </a:r>
            <a:endParaRPr lang="nl-BE" dirty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: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profielen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eenzelfde</a:t>
            </a:r>
            <a:r>
              <a:rPr lang="en-US" dirty="0" smtClean="0"/>
              <a:t> </a:t>
            </a:r>
            <a:r>
              <a:rPr lang="en-US" dirty="0" err="1" smtClean="0"/>
              <a:t>objectendatabank</a:t>
            </a: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0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54</a:t>
            </a:fld>
            <a:endParaRPr lang="nl-N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161"/>
            <a:ext cx="4594275" cy="2069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9" y="1556792"/>
            <a:ext cx="8117020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55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09587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5" y="5373216"/>
            <a:ext cx="6660391" cy="709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5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56</a:t>
            </a:fld>
            <a:endParaRPr lang="nl-N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7" y="476672"/>
            <a:ext cx="4786511" cy="4556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2" y="5445224"/>
            <a:ext cx="8693329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57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5257800" cy="468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95714"/>
            <a:ext cx="6910608" cy="353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58</a:t>
            </a:fld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6264696" cy="5569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59</a:t>
            </a:fld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4619625" cy="441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86600"/>
            <a:ext cx="4648200" cy="415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Objectenbeheer - Invoer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6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Archiefbeheer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Objectbeschrijvingen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Beheersinformatie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Beheer</a:t>
            </a:r>
            <a:r>
              <a:rPr lang="en-US" dirty="0" smtClean="0">
                <a:sym typeface="Wingdings" panose="05000000000000000000" pitchFamily="2" charset="2"/>
              </a:rPr>
              <a:t> van </a:t>
            </a:r>
            <a:r>
              <a:rPr lang="en-US" dirty="0" err="1" smtClean="0">
                <a:sym typeface="Wingdings" panose="05000000000000000000" pitchFamily="2" charset="2"/>
              </a:rPr>
              <a:t>objectensystemen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35 </a:t>
            </a:r>
            <a:r>
              <a:rPr lang="en-US" dirty="0" err="1" smtClean="0">
                <a:sym typeface="Wingdings" panose="05000000000000000000" pitchFamily="2" charset="2"/>
              </a:rPr>
              <a:t>databanken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Grote </a:t>
            </a:r>
            <a:r>
              <a:rPr lang="en-US" dirty="0" err="1" smtClean="0">
                <a:sym typeface="Wingdings" panose="05000000000000000000" pitchFamily="2" charset="2"/>
              </a:rPr>
              <a:t>diversiteit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in </a:t>
            </a:r>
            <a:r>
              <a:rPr lang="en-US" dirty="0" err="1" smtClean="0">
                <a:sym typeface="Wingdings" panose="05000000000000000000" pitchFamily="2" charset="2"/>
              </a:rPr>
              <a:t>omvang</a:t>
            </a:r>
            <a:endParaRPr lang="en-US" dirty="0">
              <a:sym typeface="Wingdings" panose="05000000000000000000" pitchFamily="2" charset="2"/>
            </a:endParaRPr>
          </a:p>
          <a:p>
            <a:pPr lvl="3"/>
            <a:r>
              <a:rPr lang="en-US" dirty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n </a:t>
            </a:r>
            <a:r>
              <a:rPr lang="en-US" dirty="0" err="1" smtClean="0">
                <a:sym typeface="Wingdings" panose="05000000000000000000" pitchFamily="2" charset="2"/>
              </a:rPr>
              <a:t>aard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err="1" smtClean="0">
                <a:sym typeface="Wingdings" panose="05000000000000000000" pitchFamily="2" charset="2"/>
              </a:rPr>
              <a:t>Gekoppeld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archieven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err="1" smtClean="0">
                <a:sym typeface="Wingdings" panose="05000000000000000000" pitchFamily="2" charset="2"/>
              </a:rPr>
              <a:t>Losstaande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collecties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Geen</a:t>
            </a:r>
            <a:r>
              <a:rPr lang="en-US" dirty="0" smtClean="0">
                <a:sym typeface="Wingdings" panose="05000000000000000000" pitchFamily="2" charset="2"/>
              </a:rPr>
              <a:t> pre-</a:t>
            </a:r>
            <a:r>
              <a:rPr lang="en-US" dirty="0" err="1" smtClean="0">
                <a:sym typeface="Wingdings" panose="05000000000000000000" pitchFamily="2" charset="2"/>
              </a:rPr>
              <a:t>gedefinieerde</a:t>
            </a:r>
            <a:r>
              <a:rPr lang="en-US" dirty="0" smtClean="0">
                <a:sym typeface="Wingdings" panose="05000000000000000000" pitchFamily="2" charset="2"/>
              </a:rPr>
              <a:t> schema’s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Grote </a:t>
            </a:r>
            <a:r>
              <a:rPr lang="en-US" dirty="0" err="1" smtClean="0">
                <a:sym typeface="Wingdings" panose="05000000000000000000" pitchFamily="2" charset="2"/>
              </a:rPr>
              <a:t>flexibiliteit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Grote </a:t>
            </a:r>
            <a:r>
              <a:rPr lang="en-US" dirty="0" err="1" smtClean="0">
                <a:sym typeface="Wingdings" panose="05000000000000000000" pitchFamily="2" charset="2"/>
              </a:rPr>
              <a:t>complexiteit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5"/>
            <a:ext cx="2196967" cy="4249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Lijst</a:t>
            </a:r>
            <a:r>
              <a:rPr lang="en-US" dirty="0" smtClean="0"/>
              <a:t> van </a:t>
            </a:r>
            <a:r>
              <a:rPr lang="en-US" dirty="0" err="1" smtClean="0"/>
              <a:t>objecten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DC.XML </a:t>
            </a:r>
            <a:r>
              <a:rPr lang="en-US" dirty="0" err="1" smtClean="0"/>
              <a:t>bestand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lijst</a:t>
            </a:r>
            <a:r>
              <a:rPr lang="en-US" dirty="0" smtClean="0"/>
              <a:t> van </a:t>
            </a:r>
            <a:r>
              <a:rPr lang="en-US" dirty="0" err="1" smtClean="0"/>
              <a:t>tg-loi’s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Archiefbeheer</a:t>
            </a:r>
            <a:r>
              <a:rPr lang="en-US" dirty="0" smtClean="0"/>
              <a:t> &gt; </a:t>
            </a:r>
            <a:r>
              <a:rPr lang="en-US" dirty="0" err="1"/>
              <a:t>O</a:t>
            </a:r>
            <a:r>
              <a:rPr lang="en-US" dirty="0" err="1" smtClean="0"/>
              <a:t>bjectbeschrijvingen</a:t>
            </a:r>
            <a:r>
              <a:rPr lang="en-US" dirty="0" smtClean="0"/>
              <a:t> &gt; </a:t>
            </a:r>
            <a:r>
              <a:rPr lang="en-US" dirty="0" err="1" smtClean="0"/>
              <a:t>Groepsbewerkingen</a:t>
            </a:r>
            <a:r>
              <a:rPr lang="en-US" dirty="0" smtClean="0"/>
              <a:t> </a:t>
            </a:r>
            <a:r>
              <a:rPr lang="en-US" dirty="0"/>
              <a:t>&gt; Export van </a:t>
            </a:r>
            <a:r>
              <a:rPr lang="en-US" dirty="0" err="1"/>
              <a:t>objectbeschrijvingen</a:t>
            </a:r>
            <a:endParaRPr lang="nl-BE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smtClean="0"/>
              <a:t>Kies objectensysteem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smtClean="0"/>
              <a:t>Geef bronlijst op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smtClean="0"/>
              <a:t>Kies de taal (verwoordingen)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Kies</a:t>
            </a:r>
            <a:r>
              <a:rPr lang="en-US" dirty="0" smtClean="0"/>
              <a:t> </a:t>
            </a:r>
            <a:r>
              <a:rPr lang="en-US" dirty="0" err="1" smtClean="0"/>
              <a:t>Dubin</a:t>
            </a:r>
            <a:r>
              <a:rPr lang="en-US" dirty="0" smtClean="0"/>
              <a:t> Core </a:t>
            </a:r>
            <a:r>
              <a:rPr lang="en-US" dirty="0" err="1" smtClean="0"/>
              <a:t>systeem</a:t>
            </a:r>
            <a:endParaRPr lang="en-US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/>
              <a:t>Vink de optie </a:t>
            </a:r>
            <a:r>
              <a:rPr lang="nl-BE" i="1" dirty="0"/>
              <a:t>Voer de taak uit </a:t>
            </a:r>
            <a:r>
              <a:rPr lang="nl-BE" dirty="0"/>
              <a:t>aan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Klik</a:t>
            </a:r>
            <a:r>
              <a:rPr lang="en-US" dirty="0"/>
              <a:t> op </a:t>
            </a:r>
            <a:r>
              <a:rPr lang="en-US" dirty="0" err="1"/>
              <a:t>bestand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 smtClean="0"/>
              <a:t>downloaden</a:t>
            </a: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7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r="358"/>
          <a:stretch/>
        </p:blipFill>
        <p:spPr/>
      </p:pic>
      <p:pic>
        <p:nvPicPr>
          <p:cNvPr id="6" name="Afbeelding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b="19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Objectenbeheer - Invoer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7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Formulier</a:t>
            </a:r>
            <a:endParaRPr lang="en-US" dirty="0" smtClean="0"/>
          </a:p>
          <a:p>
            <a:pPr lvl="2"/>
            <a:r>
              <a:rPr lang="en-US" dirty="0" err="1" smtClean="0"/>
              <a:t>Identificatie</a:t>
            </a:r>
            <a:endParaRPr lang="en-US" dirty="0" smtClean="0"/>
          </a:p>
          <a:p>
            <a:pPr lvl="2"/>
            <a:r>
              <a:rPr lang="en-US" dirty="0" smtClean="0"/>
              <a:t>Item(s)</a:t>
            </a:r>
          </a:p>
          <a:p>
            <a:pPr lvl="2"/>
            <a:r>
              <a:rPr lang="en-US" b="1" dirty="0" err="1" smtClean="0"/>
              <a:t>Kenmerken</a:t>
            </a:r>
            <a:endParaRPr lang="en-US" b="1" dirty="0" smtClean="0"/>
          </a:p>
          <a:p>
            <a:pPr lvl="2"/>
            <a:r>
              <a:rPr lang="en-US" dirty="0" err="1" smtClean="0"/>
              <a:t>Aantekeningen</a:t>
            </a:r>
            <a:endParaRPr lang="en-US" dirty="0" smtClean="0"/>
          </a:p>
          <a:p>
            <a:pPr lvl="2"/>
            <a:r>
              <a:rPr lang="en-US" dirty="0" err="1" smtClean="0"/>
              <a:t>Documenten</a:t>
            </a:r>
            <a:endParaRPr lang="en-US" dirty="0" smtClean="0"/>
          </a:p>
          <a:p>
            <a:pPr lvl="2"/>
            <a:r>
              <a:rPr lang="en-US" dirty="0" err="1" smtClean="0"/>
              <a:t>Illustraties</a:t>
            </a:r>
            <a:endParaRPr lang="en-US" dirty="0" smtClean="0"/>
          </a:p>
          <a:p>
            <a:pPr lvl="2"/>
            <a:r>
              <a:rPr lang="en-US" b="1" dirty="0" err="1" smtClean="0"/>
              <a:t>Relaties</a:t>
            </a:r>
            <a:r>
              <a:rPr lang="en-US" b="1" dirty="0" smtClean="0"/>
              <a:t> met authority codes</a:t>
            </a:r>
          </a:p>
          <a:p>
            <a:pPr lvl="2"/>
            <a:r>
              <a:rPr lang="en-US" b="1" dirty="0" err="1" smtClean="0"/>
              <a:t>Externe</a:t>
            </a:r>
            <a:r>
              <a:rPr lang="en-US" b="1" dirty="0" smtClean="0"/>
              <a:t> </a:t>
            </a:r>
            <a:r>
              <a:rPr lang="en-US" b="1" dirty="0" err="1" smtClean="0"/>
              <a:t>relaties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677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Objectenbeheer - Kenmerken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8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39552" y="1196976"/>
            <a:ext cx="2736304" cy="489585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lvl="1"/>
            <a:r>
              <a:rPr lang="en-US" sz="2000" dirty="0" smtClean="0"/>
              <a:t>?   </a:t>
            </a:r>
            <a:r>
              <a:rPr lang="en-US" sz="2000" dirty="0" smtClean="0">
                <a:sym typeface="Wingdings" panose="05000000000000000000" pitchFamily="2" charset="2"/>
              </a:rPr>
              <a:t> 0 of 1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*  0 of </a:t>
            </a:r>
            <a:r>
              <a:rPr lang="en-US" sz="2000" dirty="0" err="1" smtClean="0">
                <a:sym typeface="Wingdings" panose="05000000000000000000" pitchFamily="2" charset="2"/>
              </a:rPr>
              <a:t>meer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Nihil  </a:t>
            </a:r>
            <a:r>
              <a:rPr lang="en-US" sz="2000" dirty="0" err="1" smtClean="0">
                <a:sym typeface="Wingdings" panose="05000000000000000000" pitchFamily="2" charset="2"/>
              </a:rPr>
              <a:t>verplicht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Identifier  </a:t>
            </a:r>
            <a:r>
              <a:rPr lang="en-US" sz="2000" dirty="0" err="1" smtClean="0">
                <a:sym typeface="Wingdings" panose="05000000000000000000" pitchFamily="2" charset="2"/>
              </a:rPr>
              <a:t>verwijst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naar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veldeigenschappen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176213" lvl="1" indent="-176213"/>
            <a:r>
              <a:rPr lang="en-US" sz="2000" dirty="0" err="1" smtClean="0">
                <a:sym typeface="Wingdings" panose="05000000000000000000" pitchFamily="2" charset="2"/>
              </a:rPr>
              <a:t>Volgorde</a:t>
            </a:r>
            <a:r>
              <a:rPr lang="en-US" sz="2000" dirty="0" smtClean="0">
                <a:sym typeface="Wingdings" panose="05000000000000000000" pitchFamily="2" charset="2"/>
              </a:rPr>
              <a:t> in </a:t>
            </a:r>
            <a:r>
              <a:rPr lang="en-US" sz="2000" dirty="0" err="1" smtClean="0">
                <a:sym typeface="Wingdings" panose="05000000000000000000" pitchFamily="2" charset="2"/>
              </a:rPr>
              <a:t>metainfo</a:t>
            </a:r>
            <a:r>
              <a:rPr lang="en-US" sz="2000" dirty="0" smtClean="0">
                <a:sym typeface="Wingdings" panose="05000000000000000000" pitchFamily="2" charset="2"/>
              </a:rPr>
              <a:t>=</a:t>
            </a:r>
          </a:p>
          <a:p>
            <a:pPr marL="176213" lvl="1" indent="-176213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	</a:t>
            </a:r>
            <a:r>
              <a:rPr lang="en-US" sz="2000" dirty="0" err="1" smtClean="0">
                <a:sym typeface="Wingdings" panose="05000000000000000000" pitchFamily="2" charset="2"/>
              </a:rPr>
              <a:t>Volgorde</a:t>
            </a:r>
            <a:r>
              <a:rPr lang="en-US" sz="2000" dirty="0" smtClean="0">
                <a:sym typeface="Wingdings" panose="05000000000000000000" pitchFamily="2" charset="2"/>
              </a:rPr>
              <a:t> in </a:t>
            </a:r>
            <a:r>
              <a:rPr lang="en-US" sz="2000" dirty="0" err="1" smtClean="0">
                <a:sym typeface="Wingdings" panose="05000000000000000000" pitchFamily="2" charset="2"/>
              </a:rPr>
              <a:t>formulier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8" y="1139809"/>
            <a:ext cx="8278433" cy="1785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49" y="3212976"/>
            <a:ext cx="5292032" cy="2448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Objectenbeheer – Select box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9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39552" y="1589385"/>
            <a:ext cx="4608512" cy="4895850"/>
          </a:xfrm>
        </p:spPr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Eindige</a:t>
            </a:r>
            <a:r>
              <a:rPr lang="en-US" dirty="0" smtClean="0"/>
              <a:t> </a:t>
            </a:r>
            <a:r>
              <a:rPr lang="en-US" dirty="0" err="1" smtClean="0"/>
              <a:t>verzameling</a:t>
            </a:r>
            <a:endParaRPr lang="en-US" dirty="0" smtClean="0"/>
          </a:p>
          <a:p>
            <a:pPr lvl="2"/>
            <a:r>
              <a:rPr lang="en-US" dirty="0" smtClean="0"/>
              <a:t>= select box</a:t>
            </a:r>
          </a:p>
          <a:p>
            <a:pPr lvl="3"/>
            <a:r>
              <a:rPr lang="en-US" dirty="0" err="1" smtClean="0"/>
              <a:t>verwoording:waarde</a:t>
            </a:r>
            <a:endParaRPr lang="en-US" dirty="0"/>
          </a:p>
          <a:p>
            <a:pPr lvl="2"/>
            <a:r>
              <a:rPr lang="en-US" dirty="0" err="1" smtClean="0"/>
              <a:t>verwoording</a:t>
            </a:r>
            <a:endParaRPr lang="en-US" dirty="0" smtClean="0"/>
          </a:p>
          <a:p>
            <a:pPr lvl="3"/>
            <a:r>
              <a:rPr lang="en-US" dirty="0" smtClean="0"/>
              <a:t>Wat je </a:t>
            </a:r>
            <a:r>
              <a:rPr lang="en-US" dirty="0" err="1" smtClean="0"/>
              <a:t>ziet</a:t>
            </a:r>
            <a:endParaRPr lang="en-US" dirty="0" smtClean="0"/>
          </a:p>
          <a:p>
            <a:pPr lvl="3"/>
            <a:r>
              <a:rPr lang="en-US" dirty="0" err="1" smtClean="0"/>
              <a:t>Tekstfragment</a:t>
            </a:r>
            <a:endParaRPr lang="en-US" dirty="0" smtClean="0"/>
          </a:p>
          <a:p>
            <a:pPr lvl="2"/>
            <a:r>
              <a:rPr lang="en-US" dirty="0" err="1" smtClean="0"/>
              <a:t>Waarde</a:t>
            </a:r>
            <a:endParaRPr lang="en-US" dirty="0" smtClean="0"/>
          </a:p>
          <a:p>
            <a:pPr lvl="3"/>
            <a:r>
              <a:rPr lang="en-US" dirty="0" smtClean="0"/>
              <a:t>Wat in databank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weggeschreven</a:t>
            </a:r>
            <a:endParaRPr lang="en-US" dirty="0" smtClean="0"/>
          </a:p>
          <a:p>
            <a:pPr lvl="2"/>
            <a:r>
              <a:rPr lang="en-US" dirty="0" err="1" smtClean="0"/>
              <a:t>Vb</a:t>
            </a:r>
            <a:r>
              <a:rPr lang="en-US" dirty="0" smtClean="0"/>
              <a:t>: </a:t>
            </a:r>
            <a:r>
              <a:rPr lang="en-US" dirty="0" err="1" smtClean="0"/>
              <a:t>mpmorighs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6419850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60" y="2636912"/>
            <a:ext cx="4341292" cy="2064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69160"/>
            <a:ext cx="4341292" cy="1803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1585</Words>
  <Application>Microsoft Office PowerPoint</Application>
  <PresentationFormat>Diavoorstelling (4:3)</PresentationFormat>
  <Paragraphs>442</Paragraphs>
  <Slides>61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2" baseType="lpstr">
      <vt:lpstr>Kantoorthema</vt:lpstr>
      <vt:lpstr>PowerPoint-presentatie</vt:lpstr>
      <vt:lpstr> Objectbeschrijvingen in het archiefbeheer  26 februari 2016 </vt:lpstr>
      <vt:lpstr>Doel</vt:lpstr>
      <vt:lpstr>Objectenbeheer</vt:lpstr>
      <vt:lpstr>Invoer</vt:lpstr>
      <vt:lpstr>Objectenbeheer - Invoer</vt:lpstr>
      <vt:lpstr>Objectenbeheer - Invoer</vt:lpstr>
      <vt:lpstr>Objectenbeheer - Kenmerken</vt:lpstr>
      <vt:lpstr>Objectenbeheer – Select box</vt:lpstr>
      <vt:lpstr>Objectenbeheer – Input veld</vt:lpstr>
      <vt:lpstr>Objectenbeheer – Groepsveld</vt:lpstr>
      <vt:lpstr>Objectenbeheer – Andere opties</vt:lpstr>
      <vt:lpstr>Objectenbeheer – Relaties met authority records</vt:lpstr>
      <vt:lpstr>Objectenbeheer – Relaties met authority records</vt:lpstr>
      <vt:lpstr>Objectenbeheer – Relaties met authority records</vt:lpstr>
      <vt:lpstr>Objectenbeheer – Relaties met authority records</vt:lpstr>
      <vt:lpstr>Objectenbeheer – Externe relaties</vt:lpstr>
      <vt:lpstr>Opzoeken</vt:lpstr>
      <vt:lpstr>Opzoeken – Indexeren van metadata</vt:lpstr>
      <vt:lpstr>Opzoeken – Indexeren van metadata</vt:lpstr>
      <vt:lpstr>Opzoeken – Indexeren van metadata</vt:lpstr>
      <vt:lpstr>Opzoeken – Indexeren van metadata</vt:lpstr>
      <vt:lpstr>Opzoeken – Indexeren van metadata</vt:lpstr>
      <vt:lpstr>Opzoeken – Indexeren van metadata</vt:lpstr>
      <vt:lpstr>Opzoeken – Indexeren van metadata</vt:lpstr>
      <vt:lpstr>Opzoeken – Queries</vt:lpstr>
      <vt:lpstr>Opzoeken – Queries</vt:lpstr>
      <vt:lpstr>Opzoeken – Queries</vt:lpstr>
      <vt:lpstr>Tonen</vt:lpstr>
      <vt:lpstr>Tonen</vt:lpstr>
      <vt:lpstr>Tonen – Korte beschrijving</vt:lpstr>
      <vt:lpstr>Tonen – Korte beschrijvingen</vt:lpstr>
      <vt:lpstr>Tonen – Korte beschrijvingen</vt:lpstr>
      <vt:lpstr>Tonen – Korte beschrijvingen</vt:lpstr>
      <vt:lpstr>Tonen – Korte beschrijvingen</vt:lpstr>
      <vt:lpstr>Tonen – Korte beschrijvingen</vt:lpstr>
      <vt:lpstr>Tonen – Volledige beschrijvingen</vt:lpstr>
      <vt:lpstr>Tonen – Volledige beschrijvingen</vt:lpstr>
      <vt:lpstr>Tonen – Volledige beschrijvingen</vt:lpstr>
      <vt:lpstr>Tonen – Volledige beschrijvingen</vt:lpstr>
      <vt:lpstr>Tonen – Volledige beschrijvingen</vt:lpstr>
      <vt:lpstr>Export</vt:lpstr>
      <vt:lpstr>Export</vt:lpstr>
      <vt:lpstr>Brocade XML</vt:lpstr>
      <vt:lpstr>Export – Brocade XML</vt:lpstr>
      <vt:lpstr>PowerPoint-presentatie</vt:lpstr>
      <vt:lpstr>PowerPoint-presentatie</vt:lpstr>
      <vt:lpstr>PowerPoint-presentatie</vt:lpstr>
      <vt:lpstr>PowerPoint-presentatie</vt:lpstr>
      <vt:lpstr>Dublin Core XML</vt:lpstr>
      <vt:lpstr>Dublin Core</vt:lpstr>
      <vt:lpstr>Dublin Core</vt:lpstr>
      <vt:lpstr>Dublin Core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Lijst van objecten naar DC.XML bestand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2016-02-24T15:19:58Z</dcterms:modified>
</cp:coreProperties>
</file>