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1"/>
  </p:notesMasterIdLst>
  <p:handoutMasterIdLst>
    <p:handoutMasterId r:id="rId22"/>
  </p:handoutMasterIdLst>
  <p:sldIdLst>
    <p:sldId id="266" r:id="rId2"/>
    <p:sldId id="256" r:id="rId3"/>
    <p:sldId id="327" r:id="rId4"/>
    <p:sldId id="328" r:id="rId5"/>
    <p:sldId id="332" r:id="rId6"/>
    <p:sldId id="330" r:id="rId7"/>
    <p:sldId id="333" r:id="rId8"/>
    <p:sldId id="334" r:id="rId9"/>
    <p:sldId id="336" r:id="rId10"/>
    <p:sldId id="335" r:id="rId11"/>
    <p:sldId id="338" r:id="rId12"/>
    <p:sldId id="339" r:id="rId13"/>
    <p:sldId id="340" r:id="rId14"/>
    <p:sldId id="331" r:id="rId15"/>
    <p:sldId id="337" r:id="rId16"/>
    <p:sldId id="342" r:id="rId17"/>
    <p:sldId id="341" r:id="rId18"/>
    <p:sldId id="348" r:id="rId19"/>
    <p:sldId id="347" r:id="rId20"/>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p15:clr>
            <a:srgbClr val="A4A3A4"/>
          </p15:clr>
        </p15:guide>
        <p15:guide id="2" orient="horz" pos="3838">
          <p15:clr>
            <a:srgbClr val="A4A3A4"/>
          </p15:clr>
        </p15:guide>
        <p15:guide id="3" pos="340">
          <p15:clr>
            <a:srgbClr val="A4A3A4"/>
          </p15:clr>
        </p15:guide>
        <p15:guide id="4" pos="5420">
          <p15:clr>
            <a:srgbClr val="A4A3A4"/>
          </p15:clr>
        </p15:guide>
        <p15:guide id="5"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70" autoAdjust="0"/>
  </p:normalViewPr>
  <p:slideViewPr>
    <p:cSldViewPr snapToObjects="1" showGuides="1">
      <p:cViewPr varScale="1">
        <p:scale>
          <a:sx n="67" d="100"/>
          <a:sy n="67" d="100"/>
        </p:scale>
        <p:origin x="1260" y="44"/>
      </p:cViewPr>
      <p:guideLst>
        <p:guide orient="horz" pos="754"/>
        <p:guide orient="horz" pos="3838"/>
        <p:guide pos="340"/>
        <p:guide pos="5420"/>
        <p:guide pos="2880"/>
      </p:guideLst>
    </p:cSldViewPr>
  </p:slideViewPr>
  <p:notesTextViewPr>
    <p:cViewPr>
      <p:scale>
        <a:sx n="1" d="1"/>
        <a:sy n="1" d="1"/>
      </p:scale>
      <p:origin x="0" y="0"/>
    </p:cViewPr>
  </p:notesTextViewPr>
  <p:sorterViewPr>
    <p:cViewPr>
      <p:scale>
        <a:sx n="200" d="100"/>
        <a:sy n="200" d="100"/>
      </p:scale>
      <p:origin x="0" y="4764"/>
    </p:cViewPr>
  </p:sorterViewPr>
  <p:notesViewPr>
    <p:cSldViewPr snapToObjects="1">
      <p:cViewPr varScale="1">
        <p:scale>
          <a:sx n="81" d="100"/>
          <a:sy n="81" d="100"/>
        </p:scale>
        <p:origin x="-402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8C30D92-9D29-4B80-B01C-A254EB54E9B4}" type="datetimeFigureOut">
              <a:rPr lang="nl-BE" smtClean="0"/>
              <a:t>9/05/2019</a:t>
            </a:fld>
            <a:endParaRPr lang="nl-BE"/>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08E2D88-A443-4BD9-B76C-DEDAF17D37A6}" type="slidenum">
              <a:rPr lang="nl-BE" smtClean="0"/>
              <a:t>‹nr.›</a:t>
            </a:fld>
            <a:endParaRPr lang="nl-BE"/>
          </a:p>
        </p:txBody>
      </p:sp>
    </p:spTree>
    <p:extLst>
      <p:ext uri="{BB962C8B-B14F-4D97-AF65-F5344CB8AC3E}">
        <p14:creationId xmlns:p14="http://schemas.microsoft.com/office/powerpoint/2010/main" val="1357987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9E7BB96-5CC4-4FBA-B6DA-4C0FA69C8B55}" type="datetimeFigureOut">
              <a:rPr lang="nl-NL" smtClean="0"/>
              <a:t>9-5-2019</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A99E7CB-B55B-433F-ACF3-9EACF2CD01B5}" type="slidenum">
              <a:rPr lang="nl-NL" smtClean="0"/>
              <a:t>‹nr.›</a:t>
            </a:fld>
            <a:endParaRPr lang="nl-NL"/>
          </a:p>
        </p:txBody>
      </p:sp>
    </p:spTree>
    <p:extLst>
      <p:ext uri="{BB962C8B-B14F-4D97-AF65-F5344CB8AC3E}">
        <p14:creationId xmlns:p14="http://schemas.microsoft.com/office/powerpoint/2010/main" val="827680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Stap 2: zowel formeel als inhoudelijk. Wat een ‘goede’ aanvraag is, wordt met behulp van deze presentatie verder geduid</a:t>
            </a:r>
          </a:p>
          <a:p>
            <a:r>
              <a:rPr lang="nl-BE" dirty="0" smtClean="0"/>
              <a:t>Stap 4: de leden van deze redactie hebben uiteenlopende achtergrond</a:t>
            </a:r>
          </a:p>
          <a:p>
            <a:r>
              <a:rPr lang="nl-BE" dirty="0" smtClean="0"/>
              <a:t>Stap 6: bij</a:t>
            </a:r>
            <a:r>
              <a:rPr lang="nl-BE" baseline="0" dirty="0" smtClean="0"/>
              <a:t> afwijzing wordt de aanvrager op de hoogte gebracht. Adaptaties leiden vaak tot uiteindelijke acceptatie</a:t>
            </a:r>
            <a:endParaRPr lang="nl-BE" dirty="0" smtClean="0"/>
          </a:p>
          <a:p>
            <a:r>
              <a:rPr lang="nl-BE" dirty="0" smtClean="0"/>
              <a:t>Stap 5: op</a:t>
            </a:r>
            <a:r>
              <a:rPr lang="nl-BE" baseline="0" dirty="0" smtClean="0"/>
              <a:t> 17/01/2019</a:t>
            </a:r>
            <a:r>
              <a:rPr lang="nl-BE" dirty="0" smtClean="0"/>
              <a:t> naar</a:t>
            </a:r>
            <a:r>
              <a:rPr lang="nl-BE" baseline="0" dirty="0" smtClean="0"/>
              <a:t> Antonio Beecroft</a:t>
            </a:r>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4</a:t>
            </a:fld>
            <a:endParaRPr lang="nl-NL"/>
          </a:p>
        </p:txBody>
      </p:sp>
    </p:spTree>
    <p:extLst>
      <p:ext uri="{BB962C8B-B14F-4D97-AF65-F5344CB8AC3E}">
        <p14:creationId xmlns:p14="http://schemas.microsoft.com/office/powerpoint/2010/main" val="2985459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16</a:t>
            </a:fld>
            <a:endParaRPr lang="nl-NL"/>
          </a:p>
        </p:txBody>
      </p:sp>
    </p:spTree>
    <p:extLst>
      <p:ext uri="{BB962C8B-B14F-4D97-AF65-F5344CB8AC3E}">
        <p14:creationId xmlns:p14="http://schemas.microsoft.com/office/powerpoint/2010/main" val="2608693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nl-BE" dirty="0" smtClean="0"/>
              <a:t>*Notatie zoals Getty</a:t>
            </a:r>
            <a:r>
              <a:rPr lang="nl-BE" baseline="0" dirty="0" smtClean="0"/>
              <a:t> de bibliografische referenties opneemt</a:t>
            </a:r>
          </a:p>
          <a:p>
            <a:pPr marL="0" indent="0">
              <a:buFont typeface="Arial" panose="020B0604020202020204" pitchFamily="34" charset="0"/>
              <a:buNone/>
            </a:pPr>
            <a:r>
              <a:rPr lang="nl-BE" dirty="0" smtClean="0"/>
              <a:t>** Getty maakt</a:t>
            </a:r>
            <a:r>
              <a:rPr lang="nl-BE" baseline="0" dirty="0" smtClean="0"/>
              <a:t> zelf een verkorte referentie in de detailfiche van het concept. Echter de link gaat naar de volledige referentie</a:t>
            </a:r>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17</a:t>
            </a:fld>
            <a:endParaRPr lang="nl-NL"/>
          </a:p>
        </p:txBody>
      </p:sp>
    </p:spTree>
    <p:extLst>
      <p:ext uri="{BB962C8B-B14F-4D97-AF65-F5344CB8AC3E}">
        <p14:creationId xmlns:p14="http://schemas.microsoft.com/office/powerpoint/2010/main" val="2917359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Op 31/01/2019: Van Gogh museum en Nederlands</a:t>
            </a:r>
            <a:r>
              <a:rPr lang="nl-BE" baseline="0" dirty="0" smtClean="0"/>
              <a:t> </a:t>
            </a:r>
            <a:r>
              <a:rPr lang="nl-BE" smtClean="0"/>
              <a:t>Openluchtmuseum Arnhem</a:t>
            </a:r>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18</a:t>
            </a:fld>
            <a:endParaRPr lang="nl-NL"/>
          </a:p>
        </p:txBody>
      </p:sp>
    </p:spTree>
    <p:extLst>
      <p:ext uri="{BB962C8B-B14F-4D97-AF65-F5344CB8AC3E}">
        <p14:creationId xmlns:p14="http://schemas.microsoft.com/office/powerpoint/2010/main" val="341113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BE" dirty="0" smtClean="0"/>
              <a:t>‘</a:t>
            </a:r>
            <a:r>
              <a:rPr lang="nl-BE" dirty="0" err="1" smtClean="0"/>
              <a:t>Merging</a:t>
            </a:r>
            <a:r>
              <a:rPr lang="nl-BE" dirty="0" smtClean="0"/>
              <a:t>’</a:t>
            </a:r>
            <a:r>
              <a:rPr lang="nl-BE" baseline="0" dirty="0" smtClean="0"/>
              <a:t> (samenvoegen) kan bijvoorbeeld door het concept dat al in AAT aanwezig is een andere </a:t>
            </a:r>
            <a:r>
              <a:rPr lang="nl-BE" baseline="0" dirty="0" err="1" smtClean="0"/>
              <a:t>broader</a:t>
            </a:r>
            <a:r>
              <a:rPr lang="nl-BE" baseline="0" dirty="0" smtClean="0"/>
              <a:t> term te geven (= polyhiërarchie). Vaak is het dan wel nodig om de definitie van het reeds bestaande concept aan te passen, zodat die voor beide invalshoeken kan gelden</a:t>
            </a:r>
          </a:p>
          <a:p>
            <a:pPr marL="171450" indent="-171450">
              <a:buFont typeface="Arial" panose="020B0604020202020204" pitchFamily="34" charset="0"/>
              <a:buChar char="•"/>
            </a:pPr>
            <a:r>
              <a:rPr lang="nl-BE" baseline="0" dirty="0" smtClean="0"/>
              <a:t>Complexiteit van een concept: </a:t>
            </a:r>
            <a:r>
              <a:rPr lang="nl-BE" i="1" baseline="0" dirty="0" smtClean="0"/>
              <a:t>leescultuur</a:t>
            </a:r>
            <a:r>
              <a:rPr lang="nl-BE" baseline="0" dirty="0" smtClean="0"/>
              <a:t> = </a:t>
            </a:r>
            <a:r>
              <a:rPr lang="nl-BE" i="1" baseline="0" dirty="0" smtClean="0"/>
              <a:t>lezen</a:t>
            </a:r>
            <a:r>
              <a:rPr lang="nl-BE" baseline="0" dirty="0" smtClean="0"/>
              <a:t> + </a:t>
            </a:r>
            <a:r>
              <a:rPr lang="nl-BE" i="1" baseline="0" dirty="0" smtClean="0"/>
              <a:t>cultuur</a:t>
            </a:r>
            <a:r>
              <a:rPr lang="nl-BE" baseline="0" dirty="0" smtClean="0"/>
              <a:t>? Neen: specifieke invulling van leescultuur</a:t>
            </a:r>
          </a:p>
          <a:p>
            <a:pPr marL="171450" indent="-171450">
              <a:buFont typeface="Arial" panose="020B0604020202020204" pitchFamily="34" charset="0"/>
              <a:buChar char="•"/>
            </a:pPr>
            <a:endParaRPr lang="nl-BE" baseline="0" dirty="0" smtClean="0"/>
          </a:p>
          <a:p>
            <a:endParaRPr lang="nl-BE" baseline="0" dirty="0" smtClean="0"/>
          </a:p>
          <a:p>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5</a:t>
            </a:fld>
            <a:endParaRPr lang="nl-NL"/>
          </a:p>
        </p:txBody>
      </p:sp>
    </p:spTree>
    <p:extLst>
      <p:ext uri="{BB962C8B-B14F-4D97-AF65-F5344CB8AC3E}">
        <p14:creationId xmlns:p14="http://schemas.microsoft.com/office/powerpoint/2010/main" val="1782080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7</a:t>
            </a:fld>
            <a:endParaRPr lang="nl-NL"/>
          </a:p>
        </p:txBody>
      </p:sp>
    </p:spTree>
    <p:extLst>
      <p:ext uri="{BB962C8B-B14F-4D97-AF65-F5344CB8AC3E}">
        <p14:creationId xmlns:p14="http://schemas.microsoft.com/office/powerpoint/2010/main" val="3140622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BE" dirty="0" smtClean="0"/>
              <a:t>* geen informatie over de herkomst of evolutie of uitweiden over de verschillende verschijningsvormen</a:t>
            </a:r>
            <a:r>
              <a:rPr lang="nl-BE" baseline="0" dirty="0" smtClean="0"/>
              <a:t> tenzij dit nodig is om het concept te begrijpen!</a:t>
            </a:r>
            <a:endParaRPr lang="nl-BE" dirty="0" smtClean="0"/>
          </a:p>
          <a:p>
            <a:pPr marL="171450" indent="-171450">
              <a:buFont typeface="Arial" panose="020B0604020202020204" pitchFamily="34" charset="0"/>
              <a:buChar char="•"/>
            </a:pPr>
            <a:r>
              <a:rPr lang="nl-BE" dirty="0" smtClean="0"/>
              <a:t>Alle</a:t>
            </a:r>
            <a:r>
              <a:rPr lang="nl-BE" baseline="0" dirty="0" smtClean="0"/>
              <a:t> overbodige informatie wordt weggelaten. Formeel start de definitie niet met een herhaling van het vermelden van het concept:</a:t>
            </a:r>
          </a:p>
          <a:p>
            <a:pPr marL="171450" indent="-171450">
              <a:buFont typeface="Arial" panose="020B0604020202020204" pitchFamily="34" charset="0"/>
              <a:buChar char="•"/>
            </a:pPr>
            <a:r>
              <a:rPr lang="nl-BE" baseline="0" dirty="0" err="1" smtClean="0"/>
              <a:t>Bvb</a:t>
            </a:r>
            <a:r>
              <a:rPr lang="nl-BE" baseline="0" dirty="0" smtClean="0"/>
              <a:t> niét: ‘Het </a:t>
            </a:r>
            <a:r>
              <a:rPr lang="nl-BE" baseline="0" dirty="0" err="1" smtClean="0"/>
              <a:t>luminisme</a:t>
            </a:r>
            <a:r>
              <a:rPr lang="nl-BE" baseline="0" dirty="0" smtClean="0"/>
              <a:t> is een stroming die….’</a:t>
            </a:r>
          </a:p>
          <a:p>
            <a:pPr marL="0" indent="0">
              <a:buFont typeface="Arial" panose="020B0604020202020204" pitchFamily="34" charset="0"/>
              <a:buNone/>
            </a:pPr>
            <a:r>
              <a:rPr lang="nl-BE" baseline="0" dirty="0" smtClean="0"/>
              <a:t>Wél: ‘Stroming die…’</a:t>
            </a:r>
          </a:p>
          <a:p>
            <a:pPr marL="0" indent="0">
              <a:buFont typeface="Arial" panose="020B0604020202020204" pitchFamily="34" charset="0"/>
              <a:buNone/>
            </a:pPr>
            <a:r>
              <a:rPr lang="nl-BE" baseline="0" dirty="0" smtClean="0"/>
              <a:t>In AAT worden relaties weergegeven met andere concepten. Indien je een ander concept hebt dat lijkt op het nieuwe concept of er is verwarring mogelijk, eindig de definitie dan met dit onderscheid uit te leggen:</a:t>
            </a:r>
          </a:p>
          <a:p>
            <a:pPr marL="0" indent="0">
              <a:buFont typeface="Arial" panose="020B0604020202020204" pitchFamily="34" charset="0"/>
              <a:buNone/>
            </a:pPr>
            <a:r>
              <a:rPr lang="nl-BE" baseline="0" dirty="0" err="1" smtClean="0"/>
              <a:t>Bijv</a:t>
            </a:r>
            <a:r>
              <a:rPr lang="nl-BE" baseline="0" dirty="0" smtClean="0"/>
              <a:t>: definitie bij </a:t>
            </a:r>
            <a:r>
              <a:rPr lang="nl-BE" i="1" baseline="0" dirty="0" err="1" smtClean="0"/>
              <a:t>bell</a:t>
            </a:r>
            <a:r>
              <a:rPr lang="nl-BE" i="1" baseline="0" dirty="0" smtClean="0"/>
              <a:t> </a:t>
            </a:r>
            <a:r>
              <a:rPr lang="nl-BE" i="1" baseline="0" dirty="0" err="1" smtClean="0"/>
              <a:t>towers</a:t>
            </a:r>
            <a:r>
              <a:rPr lang="nl-BE" i="1" baseline="0" dirty="0" smtClean="0"/>
              <a:t>/</a:t>
            </a:r>
            <a:r>
              <a:rPr lang="nl-BE" i="1" baseline="0" dirty="0" err="1" smtClean="0"/>
              <a:t>belfries</a:t>
            </a:r>
            <a:r>
              <a:rPr lang="nl-BE" baseline="0" dirty="0" smtClean="0"/>
              <a:t>: ‘</a:t>
            </a:r>
            <a:r>
              <a:rPr lang="en-US" dirty="0" smtClean="0"/>
              <a:t>Towers fitted and prepared for containing bells, can be either freestanding or attached to buildings or other structures. Their footprint can be either round or rectangular (typically square). For the spaces in which bells are hung, use "belfries (equipment</a:t>
            </a:r>
            <a:r>
              <a:rPr lang="en-US" baseline="0" dirty="0" smtClean="0"/>
              <a:t> spaces)”</a:t>
            </a:r>
            <a:r>
              <a:rPr lang="en-US" dirty="0" smtClean="0"/>
              <a:t>.</a:t>
            </a:r>
            <a:r>
              <a:rPr lang="nl-BE" dirty="0" smtClean="0"/>
              <a:t>’</a:t>
            </a:r>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9</a:t>
            </a:fld>
            <a:endParaRPr lang="nl-NL"/>
          </a:p>
        </p:txBody>
      </p:sp>
    </p:spTree>
    <p:extLst>
      <p:ext uri="{BB962C8B-B14F-4D97-AF65-F5344CB8AC3E}">
        <p14:creationId xmlns:p14="http://schemas.microsoft.com/office/powerpoint/2010/main" val="97313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endParaRPr lang="nl-BE" dirty="0" smtClean="0"/>
          </a:p>
          <a:p>
            <a:pPr marL="171450" indent="-171450">
              <a:buFont typeface="Arial" panose="020B0604020202020204" pitchFamily="34" charset="0"/>
              <a:buChar char="•"/>
            </a:pPr>
            <a:r>
              <a:rPr lang="nl-BE" dirty="0" smtClean="0"/>
              <a:t>Alle</a:t>
            </a:r>
            <a:r>
              <a:rPr lang="nl-BE" baseline="0" dirty="0" smtClean="0"/>
              <a:t> overbodige informatie wordt weggelaten. Formeel start de definitie niet met een herhaling:</a:t>
            </a:r>
          </a:p>
          <a:p>
            <a:pPr marL="171450" indent="-171450">
              <a:buFont typeface="Arial" panose="020B0604020202020204" pitchFamily="34" charset="0"/>
              <a:buChar char="•"/>
            </a:pPr>
            <a:r>
              <a:rPr lang="nl-BE" baseline="0" dirty="0" err="1" smtClean="0"/>
              <a:t>Bvb</a:t>
            </a:r>
            <a:r>
              <a:rPr lang="nl-BE" baseline="0" dirty="0" smtClean="0"/>
              <a:t> niét: ‘Het </a:t>
            </a:r>
            <a:r>
              <a:rPr lang="nl-BE" baseline="0" dirty="0" err="1" smtClean="0"/>
              <a:t>luminisme</a:t>
            </a:r>
            <a:r>
              <a:rPr lang="nl-BE" baseline="0" dirty="0" smtClean="0"/>
              <a:t> is een stroming die….’</a:t>
            </a:r>
          </a:p>
          <a:p>
            <a:pPr marL="0" indent="0">
              <a:buFont typeface="Arial" panose="020B0604020202020204" pitchFamily="34" charset="0"/>
              <a:buNone/>
            </a:pPr>
            <a:r>
              <a:rPr lang="nl-BE" baseline="0" dirty="0" smtClean="0"/>
              <a:t>Wél: ‘Stroming die…’</a:t>
            </a:r>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11</a:t>
            </a:fld>
            <a:endParaRPr lang="nl-NL"/>
          </a:p>
        </p:txBody>
      </p:sp>
    </p:spTree>
    <p:extLst>
      <p:ext uri="{BB962C8B-B14F-4D97-AF65-F5344CB8AC3E}">
        <p14:creationId xmlns:p14="http://schemas.microsoft.com/office/powerpoint/2010/main" val="4051678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*van</a:t>
            </a:r>
            <a:r>
              <a:rPr lang="nl-BE" baseline="0" dirty="0" smtClean="0"/>
              <a:t> overheidsinstanties, GLAM-instituten, onderzoeksverslagen en dissertaties, woordenboeken en encyclopedieën, maar ook bijvoorbeeld vrienden van-veren</a:t>
            </a:r>
          </a:p>
          <a:p>
            <a:r>
              <a:rPr lang="nl-BE" baseline="0" dirty="0" err="1" smtClean="0"/>
              <a:t>igingen</a:t>
            </a:r>
            <a:r>
              <a:rPr lang="nl-BE" baseline="0" dirty="0" smtClean="0"/>
              <a:t> </a:t>
            </a:r>
          </a:p>
          <a:p>
            <a:r>
              <a:rPr lang="nl-BE" baseline="0" dirty="0" smtClean="0"/>
              <a:t>** inhoudelijk kunnen online-bronnen evenwaardig zijn. Heb je de keuze tussen een online en een analoge bron? Verkies dan de analoge bron: een bibliografische referentie is voorlopig nog steeds standvastiger</a:t>
            </a:r>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12</a:t>
            </a:fld>
            <a:endParaRPr lang="nl-NL"/>
          </a:p>
        </p:txBody>
      </p:sp>
    </p:spTree>
    <p:extLst>
      <p:ext uri="{BB962C8B-B14F-4D97-AF65-F5344CB8AC3E}">
        <p14:creationId xmlns:p14="http://schemas.microsoft.com/office/powerpoint/2010/main" val="31644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13</a:t>
            </a:fld>
            <a:endParaRPr lang="nl-NL"/>
          </a:p>
        </p:txBody>
      </p:sp>
    </p:spTree>
    <p:extLst>
      <p:ext uri="{BB962C8B-B14F-4D97-AF65-F5344CB8AC3E}">
        <p14:creationId xmlns:p14="http://schemas.microsoft.com/office/powerpoint/2010/main" val="4289128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nl-BE" dirty="0" smtClean="0"/>
              <a:t>*</a:t>
            </a:r>
            <a:r>
              <a:rPr lang="nl-BE" dirty="0" err="1" smtClean="0"/>
              <a:t>Bvb</a:t>
            </a:r>
            <a:r>
              <a:rPr lang="nl-BE" dirty="0" smtClean="0"/>
              <a:t>:</a:t>
            </a:r>
            <a:r>
              <a:rPr lang="nl-BE" baseline="0" dirty="0" smtClean="0"/>
              <a:t> </a:t>
            </a:r>
            <a:r>
              <a:rPr lang="nl-BE" baseline="0" dirty="0" err="1" smtClean="0"/>
              <a:t>signaling</a:t>
            </a:r>
            <a:r>
              <a:rPr lang="nl-BE" baseline="0" dirty="0" smtClean="0"/>
              <a:t> (</a:t>
            </a:r>
            <a:r>
              <a:rPr lang="nl-BE" baseline="0" dirty="0" err="1" smtClean="0"/>
              <a:t>shipping</a:t>
            </a:r>
            <a:r>
              <a:rPr lang="nl-BE" baseline="0" dirty="0" smtClean="0"/>
              <a:t>) </a:t>
            </a:r>
            <a:r>
              <a:rPr lang="nl-BE" baseline="0" dirty="0" smtClean="0">
                <a:sym typeface="Wingdings" panose="05000000000000000000" pitchFamily="2" charset="2"/>
              </a:rPr>
              <a:t> synoniem zou kunnen zijn </a:t>
            </a:r>
            <a:r>
              <a:rPr lang="nl-BE" baseline="0" dirty="0" err="1" smtClean="0">
                <a:sym typeface="Wingdings" panose="05000000000000000000" pitchFamily="2" charset="2"/>
              </a:rPr>
              <a:t>flashen</a:t>
            </a:r>
            <a:r>
              <a:rPr lang="nl-BE" baseline="0" dirty="0" smtClean="0">
                <a:sym typeface="Wingdings" panose="05000000000000000000" pitchFamily="2" charset="2"/>
              </a:rPr>
              <a:t>. Echter bij nadere bestudering blijkt dat </a:t>
            </a:r>
            <a:r>
              <a:rPr lang="nl-BE" baseline="0" dirty="0" err="1" smtClean="0">
                <a:sym typeface="Wingdings" panose="05000000000000000000" pitchFamily="2" charset="2"/>
              </a:rPr>
              <a:t>flashen</a:t>
            </a:r>
            <a:r>
              <a:rPr lang="nl-BE" baseline="0" dirty="0" smtClean="0">
                <a:sym typeface="Wingdings" panose="05000000000000000000" pitchFamily="2" charset="2"/>
              </a:rPr>
              <a:t> een vorm is van visueel seinen. Het hoort dus eerder thuis onder </a:t>
            </a:r>
            <a:r>
              <a:rPr lang="nl-BE" baseline="0" dirty="0" err="1" smtClean="0">
                <a:sym typeface="Wingdings" panose="05000000000000000000" pitchFamily="2" charset="2"/>
              </a:rPr>
              <a:t>signaling</a:t>
            </a:r>
            <a:r>
              <a:rPr lang="nl-BE" baseline="0" dirty="0" smtClean="0">
                <a:sym typeface="Wingdings" panose="05000000000000000000" pitchFamily="2" charset="2"/>
              </a:rPr>
              <a:t>, dan het als synoniem kan dienen. </a:t>
            </a:r>
          </a:p>
          <a:p>
            <a:pPr marL="0" indent="0">
              <a:buFont typeface="Arial" panose="020B0604020202020204" pitchFamily="34" charset="0"/>
              <a:buNone/>
            </a:pPr>
            <a:r>
              <a:rPr lang="nl-BE" dirty="0" err="1" smtClean="0"/>
              <a:t>Bvb</a:t>
            </a:r>
            <a:r>
              <a:rPr lang="nl-BE" dirty="0" smtClean="0"/>
              <a:t> 2: V.O.C-retourschepen, East </a:t>
            </a:r>
            <a:r>
              <a:rPr lang="nl-BE" dirty="0" err="1" smtClean="0"/>
              <a:t>Indiamen</a:t>
            </a:r>
            <a:r>
              <a:rPr lang="nl-BE" dirty="0" smtClean="0"/>
              <a:t>, lijken synoniemen van retourschepen, maar het zijn specifieke vormen van retourschepen (werkzaam onder verschillende compagnies) </a:t>
            </a:r>
            <a:r>
              <a:rPr lang="nl-BE" dirty="0" smtClean="0">
                <a:sym typeface="Wingdings" panose="05000000000000000000" pitchFamily="2" charset="2"/>
              </a:rPr>
              <a:t> geen synoniemen!</a:t>
            </a:r>
            <a:endParaRPr lang="nl-BE" dirty="0" smtClean="0"/>
          </a:p>
          <a:p>
            <a:r>
              <a:rPr lang="nl-BE" dirty="0" err="1" smtClean="0"/>
              <a:t>Qualifier</a:t>
            </a:r>
            <a:r>
              <a:rPr lang="nl-BE" baseline="0" dirty="0" smtClean="0"/>
              <a:t> = tweede deel van term tussen haakjes dat verduidelijkt wat de betekenis van de term is om homoniemen te kunnen onderscheiden</a:t>
            </a:r>
          </a:p>
          <a:p>
            <a:r>
              <a:rPr lang="nl-BE" baseline="0" dirty="0" smtClean="0"/>
              <a:t>** Is een homoniem niet opgenomen in AAT? Van zodra een homoniem in spreektaal aanwezig wordt een </a:t>
            </a:r>
            <a:r>
              <a:rPr lang="nl-BE" baseline="0" dirty="0" err="1" smtClean="0"/>
              <a:t>qualifier</a:t>
            </a:r>
            <a:r>
              <a:rPr lang="nl-BE" baseline="0" dirty="0" smtClean="0"/>
              <a:t> aangemaakt.</a:t>
            </a:r>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14</a:t>
            </a:fld>
            <a:endParaRPr lang="nl-NL"/>
          </a:p>
        </p:txBody>
      </p:sp>
    </p:spTree>
    <p:extLst>
      <p:ext uri="{BB962C8B-B14F-4D97-AF65-F5344CB8AC3E}">
        <p14:creationId xmlns:p14="http://schemas.microsoft.com/office/powerpoint/2010/main" val="52361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A99E7CB-B55B-433F-ACF3-9EACF2CD01B5}" type="slidenum">
              <a:rPr lang="nl-NL" smtClean="0"/>
              <a:t>15</a:t>
            </a:fld>
            <a:endParaRPr lang="nl-NL"/>
          </a:p>
        </p:txBody>
      </p:sp>
    </p:spTree>
    <p:extLst>
      <p:ext uri="{BB962C8B-B14F-4D97-AF65-F5344CB8AC3E}">
        <p14:creationId xmlns:p14="http://schemas.microsoft.com/office/powerpoint/2010/main" val="2361764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zonder afbeelding">
    <p:spTree>
      <p:nvGrpSpPr>
        <p:cNvPr id="1" name=""/>
        <p:cNvGrpSpPr/>
        <p:nvPr/>
      </p:nvGrpSpPr>
      <p:grpSpPr>
        <a:xfrm>
          <a:off x="0" y="0"/>
          <a:ext cx="0" cy="0"/>
          <a:chOff x="0" y="0"/>
          <a:chExt cx="0" cy="0"/>
        </a:xfrm>
      </p:grpSpPr>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0" y="5191203"/>
            <a:ext cx="9154800" cy="1667099"/>
          </a:xfrm>
          <a:prstGeom prst="rect">
            <a:avLst/>
          </a:prstGeom>
        </p:spPr>
      </p:pic>
      <p:sp>
        <p:nvSpPr>
          <p:cNvPr id="2" name="Titel 1"/>
          <p:cNvSpPr>
            <a:spLocks noGrp="1"/>
          </p:cNvSpPr>
          <p:nvPr>
            <p:ph type="ctrTitle"/>
          </p:nvPr>
        </p:nvSpPr>
        <p:spPr>
          <a:xfrm>
            <a:off x="539750" y="1196975"/>
            <a:ext cx="8064500" cy="2160017"/>
          </a:xfrm>
        </p:spPr>
        <p:txBody>
          <a:bodyPr lIns="72000" rIns="72000" anchor="b" anchorCtr="0">
            <a:noAutofit/>
          </a:bodyPr>
          <a:lstStyle>
            <a:lvl1pPr algn="l">
              <a:defRPr sz="3600" b="0">
                <a:solidFill>
                  <a:schemeClr val="tx2"/>
                </a:solidFill>
              </a:defRPr>
            </a:lvl1pPr>
          </a:lstStyle>
          <a:p>
            <a:r>
              <a:rPr lang="nl-NL" dirty="0" smtClean="0"/>
              <a:t>Klik om de stijl te bewerken</a:t>
            </a:r>
            <a:endParaRPr lang="nl-NL" dirty="0"/>
          </a:p>
        </p:txBody>
      </p:sp>
      <p:sp>
        <p:nvSpPr>
          <p:cNvPr id="3" name="Ondertitel 2"/>
          <p:cNvSpPr>
            <a:spLocks noGrp="1"/>
          </p:cNvSpPr>
          <p:nvPr>
            <p:ph type="subTitle" idx="1"/>
          </p:nvPr>
        </p:nvSpPr>
        <p:spPr>
          <a:xfrm>
            <a:off x="539750" y="3645024"/>
            <a:ext cx="8064500" cy="1656184"/>
          </a:xfrm>
        </p:spPr>
        <p:txBody>
          <a:bodyPr lIns="72000" rIns="72000">
            <a:noAutofit/>
          </a:bodyPr>
          <a:lstStyle>
            <a:lvl1pPr marL="0" indent="0" algn="l">
              <a:buNone/>
              <a:defRPr sz="26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Tree>
    <p:extLst>
      <p:ext uri="{BB962C8B-B14F-4D97-AF65-F5344CB8AC3E}">
        <p14:creationId xmlns:p14="http://schemas.microsoft.com/office/powerpoint/2010/main" val="1962942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beelding full page zonder bijschrift">
    <p:spTree>
      <p:nvGrpSpPr>
        <p:cNvPr id="1" name=""/>
        <p:cNvGrpSpPr/>
        <p:nvPr/>
      </p:nvGrpSpPr>
      <p:grpSpPr>
        <a:xfrm>
          <a:off x="0" y="0"/>
          <a:ext cx="0" cy="0"/>
          <a:chOff x="0" y="0"/>
          <a:chExt cx="0" cy="0"/>
        </a:xfrm>
      </p:grpSpPr>
      <p:sp>
        <p:nvSpPr>
          <p:cNvPr id="3" name="Tijdelijke aanduiding voor afbeelding 2"/>
          <p:cNvSpPr>
            <a:spLocks noGrp="1" noChangeAspect="1"/>
          </p:cNvSpPr>
          <p:nvPr>
            <p:ph type="pic" idx="1" hasCustomPrompt="1"/>
          </p:nvPr>
        </p:nvSpPr>
        <p:spPr>
          <a:xfrm>
            <a:off x="-13998" y="-15230"/>
            <a:ext cx="9144000" cy="67693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om een afbeelding toe te voegen</a:t>
            </a:r>
            <a:endParaRPr lang="nl-NL" dirty="0"/>
          </a:p>
        </p:txBody>
      </p:sp>
      <p:sp>
        <p:nvSpPr>
          <p:cNvPr id="12" name="Tijdelijke aanduiding voor afbeelding 11"/>
          <p:cNvSpPr>
            <a:spLocks noGrp="1"/>
          </p:cNvSpPr>
          <p:nvPr>
            <p:ph type="pic" sz="quarter" idx="13" hasCustomPrompt="1"/>
          </p:nvPr>
        </p:nvSpPr>
        <p:spPr>
          <a:xfrm>
            <a:off x="0" y="6024562"/>
            <a:ext cx="9162000" cy="833438"/>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Tx/>
              <a:buNone/>
              <a:tabLst/>
              <a:defRPr sz="2200"/>
            </a:lvl1pPr>
          </a:lstStyle>
          <a:p>
            <a:r>
              <a:rPr lang="nl-BE" dirty="0" smtClean="0"/>
              <a:t>Kopieer vanuit een andere dia de kleine boog en plak hem in deze dia. De foto moet achter de boog staan.</a:t>
            </a:r>
            <a:endParaRPr lang="nl-NL" dirty="0" smtClean="0"/>
          </a:p>
          <a:p>
            <a:endParaRPr lang="nl-NL" dirty="0" smtClean="0"/>
          </a:p>
        </p:txBody>
      </p:sp>
      <p:sp>
        <p:nvSpPr>
          <p:cNvPr id="7" name="Tijdelijke aanduiding voor dianummer 6"/>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1168159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fbeelding full page met bijschrift">
    <p:spTree>
      <p:nvGrpSpPr>
        <p:cNvPr id="1" name=""/>
        <p:cNvGrpSpPr/>
        <p:nvPr/>
      </p:nvGrpSpPr>
      <p:grpSpPr>
        <a:xfrm>
          <a:off x="0" y="0"/>
          <a:ext cx="0" cy="0"/>
          <a:chOff x="0" y="0"/>
          <a:chExt cx="0" cy="0"/>
        </a:xfrm>
      </p:grpSpPr>
      <p:sp>
        <p:nvSpPr>
          <p:cNvPr id="3" name="Tijdelijke aanduiding voor afbeelding 2"/>
          <p:cNvSpPr>
            <a:spLocks noGrp="1"/>
          </p:cNvSpPr>
          <p:nvPr>
            <p:ph type="pic" idx="1" hasCustomPrompt="1"/>
          </p:nvPr>
        </p:nvSpPr>
        <p:spPr>
          <a:xfrm>
            <a:off x="0" y="0"/>
            <a:ext cx="9144000" cy="67693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om een afbeelding toe te voegen</a:t>
            </a:r>
            <a:endParaRPr lang="nl-NL" dirty="0"/>
          </a:p>
        </p:txBody>
      </p:sp>
      <p:sp>
        <p:nvSpPr>
          <p:cNvPr id="12" name="Tijdelijke aanduiding voor afbeelding 11"/>
          <p:cNvSpPr>
            <a:spLocks noGrp="1"/>
          </p:cNvSpPr>
          <p:nvPr>
            <p:ph type="pic" sz="quarter" idx="13" hasCustomPrompt="1"/>
          </p:nvPr>
        </p:nvSpPr>
        <p:spPr>
          <a:xfrm>
            <a:off x="0" y="6024562"/>
            <a:ext cx="9162000" cy="833438"/>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Tx/>
              <a:buNone/>
              <a:tabLst/>
              <a:defRPr sz="2200"/>
            </a:lvl1pPr>
          </a:lstStyle>
          <a:p>
            <a:r>
              <a:rPr lang="nl-BE" dirty="0" smtClean="0"/>
              <a:t>Kopieer vanuit een andere dia de kleine boog en plak hem in deze dia. De foto moet achter de boog staan.</a:t>
            </a:r>
            <a:endParaRPr lang="nl-NL" dirty="0" smtClean="0"/>
          </a:p>
          <a:p>
            <a:endParaRPr lang="nl-NL" dirty="0" smtClean="0"/>
          </a:p>
        </p:txBody>
      </p:sp>
      <p:sp>
        <p:nvSpPr>
          <p:cNvPr id="5" name="Tijdelijke aanduiding voor datum 4"/>
          <p:cNvSpPr>
            <a:spLocks noGrp="1"/>
          </p:cNvSpPr>
          <p:nvPr>
            <p:ph type="dt" sz="half" idx="10"/>
          </p:nvPr>
        </p:nvSpPr>
        <p:spPr/>
        <p:txBody>
          <a:bodyPr/>
          <a:lstStyle/>
          <a:p>
            <a:fld id="{8FF760A7-6202-4C5B-B798-73425609F823}" type="datetime1">
              <a:rPr lang="nl-NL" smtClean="0"/>
              <a:t>9-5-2019</a:t>
            </a:fld>
            <a:endParaRPr lang="nl-NL"/>
          </a:p>
        </p:txBody>
      </p:sp>
      <p:sp>
        <p:nvSpPr>
          <p:cNvPr id="6" name="Tijdelijke aanduiding voor voettekst 5"/>
          <p:cNvSpPr>
            <a:spLocks noGrp="1"/>
          </p:cNvSpPr>
          <p:nvPr>
            <p:ph type="ftr" sz="quarter" idx="11"/>
          </p:nvPr>
        </p:nvSpPr>
        <p:spPr/>
        <p:txBody>
          <a:bodyPr/>
          <a:lstStyle/>
          <a:p>
            <a:r>
              <a:rPr lang="nl-NL" smtClean="0"/>
              <a:t>voorbeeldpresentatie</a:t>
            </a:r>
            <a:endParaRPr lang="nl-NL"/>
          </a:p>
        </p:txBody>
      </p:sp>
      <p:sp>
        <p:nvSpPr>
          <p:cNvPr id="7" name="Tijdelijke aanduiding voor dianummer 6"/>
          <p:cNvSpPr>
            <a:spLocks noGrp="1"/>
          </p:cNvSpPr>
          <p:nvPr>
            <p:ph type="sldNum" sz="quarter" idx="12"/>
          </p:nvPr>
        </p:nvSpPr>
        <p:spPr/>
        <p:txBody>
          <a:bodyPr/>
          <a:lstStyle/>
          <a:p>
            <a:fld id="{3B032377-C103-4EFE-98C1-80A6E5A7472A}" type="slidenum">
              <a:rPr lang="nl-NL" smtClean="0"/>
              <a:t>‹nr.›</a:t>
            </a:fld>
            <a:endParaRPr lang="nl-NL"/>
          </a:p>
        </p:txBody>
      </p:sp>
      <p:sp>
        <p:nvSpPr>
          <p:cNvPr id="9" name="Ondertitel 2"/>
          <p:cNvSpPr>
            <a:spLocks noGrp="1"/>
          </p:cNvSpPr>
          <p:nvPr>
            <p:ph type="subTitle" idx="14" hasCustomPrompt="1"/>
          </p:nvPr>
        </p:nvSpPr>
        <p:spPr>
          <a:xfrm>
            <a:off x="539750" y="3645024"/>
            <a:ext cx="4032000" cy="472813"/>
          </a:xfrm>
          <a:solidFill>
            <a:schemeClr val="accent4">
              <a:alpha val="75000"/>
            </a:schemeClr>
          </a:solidFill>
        </p:spPr>
        <p:txBody>
          <a:bodyPr lIns="72000" tIns="36000" rIns="72000" bIns="36000">
            <a:spAutoFit/>
          </a:bodyPr>
          <a:lstStyle>
            <a:lvl1pPr marL="0" indent="0" algn="l">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tekst toe te voegen</a:t>
            </a:r>
            <a:endParaRPr lang="nl-NL" dirty="0"/>
          </a:p>
        </p:txBody>
      </p:sp>
    </p:spTree>
    <p:extLst>
      <p:ext uri="{BB962C8B-B14F-4D97-AF65-F5344CB8AC3E}">
        <p14:creationId xmlns:p14="http://schemas.microsoft.com/office/powerpoint/2010/main" val="1348108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kst en afbeelding rechts">
    <p:spTree>
      <p:nvGrpSpPr>
        <p:cNvPr id="1" name=""/>
        <p:cNvGrpSpPr/>
        <p:nvPr/>
      </p:nvGrpSpPr>
      <p:grpSpPr>
        <a:xfrm>
          <a:off x="0" y="0"/>
          <a:ext cx="0" cy="0"/>
          <a:chOff x="0" y="0"/>
          <a:chExt cx="0" cy="0"/>
        </a:xfrm>
      </p:grpSpPr>
      <p:sp>
        <p:nvSpPr>
          <p:cNvPr id="9" name="Titel 1"/>
          <p:cNvSpPr>
            <a:spLocks noGrp="1"/>
          </p:cNvSpPr>
          <p:nvPr>
            <p:ph type="title"/>
          </p:nvPr>
        </p:nvSpPr>
        <p:spPr>
          <a:xfrm>
            <a:off x="539552" y="360000"/>
            <a:ext cx="3960000" cy="936000"/>
          </a:xfrm>
        </p:spPr>
        <p:txBody>
          <a:bodyPr/>
          <a:lstStyle>
            <a:lvl1pPr>
              <a:defRPr/>
            </a:lvl1pPr>
          </a:lstStyle>
          <a:p>
            <a:r>
              <a:rPr lang="nl-NL" dirty="0" smtClean="0"/>
              <a:t>Klik om de stijl te bewerken</a:t>
            </a:r>
            <a:endParaRPr lang="nl-NL" dirty="0"/>
          </a:p>
        </p:txBody>
      </p:sp>
      <p:sp>
        <p:nvSpPr>
          <p:cNvPr id="10" name="Tijdelijke aanduiding voor inhoud 3"/>
          <p:cNvSpPr>
            <a:spLocks noGrp="1"/>
          </p:cNvSpPr>
          <p:nvPr>
            <p:ph sz="half" idx="2"/>
          </p:nvPr>
        </p:nvSpPr>
        <p:spPr>
          <a:xfrm>
            <a:off x="539552" y="1440000"/>
            <a:ext cx="3960000" cy="4860000"/>
          </a:xfrm>
        </p:spPr>
        <p:txBody>
          <a:bodyPr/>
          <a:lstStyle>
            <a:lvl1pPr>
              <a:defRPr sz="2400"/>
            </a:lvl1pPr>
            <a:lvl2pPr marL="285750" indent="-285750">
              <a:defRPr sz="2000"/>
            </a:lvl2pPr>
            <a:lvl3pPr marL="585788" indent="-228600">
              <a:defRPr sz="1800"/>
            </a:lvl3pPr>
            <a:lvl4pPr marL="958850" indent="-228600">
              <a:defRPr sz="1600"/>
            </a:lvl4pPr>
            <a:lvl5pPr marL="1296988" indent="-228600">
              <a:defRPr sz="1600"/>
            </a:lvl5pPr>
            <a:lvl6pPr>
              <a:defRPr sz="1600"/>
            </a:lvl6pPr>
            <a:lvl7pPr>
              <a:defRPr sz="1600"/>
            </a:lvl7pPr>
            <a:lvl8pPr>
              <a:defRPr sz="1600"/>
            </a:lvl8pPr>
            <a:lvl9pPr>
              <a:defRPr sz="16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3" name="Tijdelijke aanduiding voor afbeelding 2"/>
          <p:cNvSpPr>
            <a:spLocks noGrp="1" noChangeAspect="1"/>
          </p:cNvSpPr>
          <p:nvPr>
            <p:ph type="pic" idx="1" hasCustomPrompt="1"/>
          </p:nvPr>
        </p:nvSpPr>
        <p:spPr>
          <a:xfrm>
            <a:off x="4644008" y="0"/>
            <a:ext cx="4499992" cy="67693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om een afbeelding toe te voegen</a:t>
            </a:r>
            <a:endParaRPr lang="nl-NL" dirty="0"/>
          </a:p>
        </p:txBody>
      </p:sp>
      <p:sp>
        <p:nvSpPr>
          <p:cNvPr id="12" name="Tijdelijke aanduiding voor afbeelding 11"/>
          <p:cNvSpPr>
            <a:spLocks noGrp="1"/>
          </p:cNvSpPr>
          <p:nvPr>
            <p:ph type="pic" sz="quarter" idx="13" hasCustomPrompt="1"/>
          </p:nvPr>
        </p:nvSpPr>
        <p:spPr>
          <a:xfrm>
            <a:off x="0" y="6024562"/>
            <a:ext cx="9162000" cy="833438"/>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Tx/>
              <a:buNone/>
              <a:tabLst/>
              <a:defRPr sz="2200"/>
            </a:lvl1pPr>
          </a:lstStyle>
          <a:p>
            <a:r>
              <a:rPr lang="nl-BE" dirty="0" smtClean="0"/>
              <a:t>Kopieer vanuit een andere dia de kleine boog en plak hem in deze dia. </a:t>
            </a:r>
          </a:p>
          <a:p>
            <a:r>
              <a:rPr lang="nl-BE" dirty="0" smtClean="0"/>
              <a:t>De foto moet achter de boog staan.</a:t>
            </a:r>
            <a:endParaRPr lang="nl-NL" dirty="0" smtClean="0"/>
          </a:p>
          <a:p>
            <a:endParaRPr lang="nl-NL" dirty="0" smtClean="0"/>
          </a:p>
        </p:txBody>
      </p:sp>
      <p:sp>
        <p:nvSpPr>
          <p:cNvPr id="7" name="Tijdelijke aanduiding voor dianummer 6"/>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11092122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tekst en afbeelding links">
    <p:spTree>
      <p:nvGrpSpPr>
        <p:cNvPr id="1" name=""/>
        <p:cNvGrpSpPr/>
        <p:nvPr/>
      </p:nvGrpSpPr>
      <p:grpSpPr>
        <a:xfrm>
          <a:off x="0" y="0"/>
          <a:ext cx="0" cy="0"/>
          <a:chOff x="0" y="0"/>
          <a:chExt cx="0" cy="0"/>
        </a:xfrm>
      </p:grpSpPr>
      <p:sp>
        <p:nvSpPr>
          <p:cNvPr id="3" name="Tijdelijke aanduiding voor afbeelding 2"/>
          <p:cNvSpPr>
            <a:spLocks noGrp="1" noChangeAspect="1"/>
          </p:cNvSpPr>
          <p:nvPr>
            <p:ph type="pic" idx="1" hasCustomPrompt="1"/>
          </p:nvPr>
        </p:nvSpPr>
        <p:spPr>
          <a:xfrm>
            <a:off x="0" y="0"/>
            <a:ext cx="4499992" cy="67693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om een afbeelding toe te voegen</a:t>
            </a:r>
            <a:endParaRPr lang="nl-NL" dirty="0"/>
          </a:p>
        </p:txBody>
      </p:sp>
      <p:sp>
        <p:nvSpPr>
          <p:cNvPr id="12" name="Tijdelijke aanduiding voor afbeelding 11"/>
          <p:cNvSpPr>
            <a:spLocks noGrp="1"/>
          </p:cNvSpPr>
          <p:nvPr>
            <p:ph type="pic" sz="quarter" idx="13" hasCustomPrompt="1"/>
          </p:nvPr>
        </p:nvSpPr>
        <p:spPr>
          <a:xfrm>
            <a:off x="0" y="6024562"/>
            <a:ext cx="9162000" cy="833438"/>
          </a:xfrm>
        </p:spPr>
        <p:txBody>
          <a:bodyPr/>
          <a:lstStyle>
            <a:lvl1pPr marL="0" marR="0" indent="0" algn="l" defTabSz="914400" rtl="0" eaLnBrk="1" fontAlgn="auto" latinLnBrk="0" hangingPunct="1">
              <a:lnSpc>
                <a:spcPct val="100000"/>
              </a:lnSpc>
              <a:spcBef>
                <a:spcPct val="20000"/>
              </a:spcBef>
              <a:spcAft>
                <a:spcPts val="0"/>
              </a:spcAft>
              <a:buClrTx/>
              <a:buSzTx/>
              <a:buFontTx/>
              <a:buNone/>
              <a:tabLst/>
              <a:defRPr sz="2200"/>
            </a:lvl1pPr>
          </a:lstStyle>
          <a:p>
            <a:r>
              <a:rPr lang="nl-BE" dirty="0" smtClean="0"/>
              <a:t>Kopieer vanuit een andere dia de kleine boog en plak hem in deze dia.</a:t>
            </a:r>
          </a:p>
          <a:p>
            <a:r>
              <a:rPr lang="nl-BE" dirty="0" smtClean="0"/>
              <a:t>De foto moet achter de boog staan.</a:t>
            </a:r>
            <a:endParaRPr lang="nl-NL" dirty="0"/>
          </a:p>
        </p:txBody>
      </p:sp>
      <p:sp>
        <p:nvSpPr>
          <p:cNvPr id="8" name="Titel 1"/>
          <p:cNvSpPr>
            <a:spLocks noGrp="1"/>
          </p:cNvSpPr>
          <p:nvPr>
            <p:ph type="title"/>
          </p:nvPr>
        </p:nvSpPr>
        <p:spPr>
          <a:xfrm>
            <a:off x="4860000" y="360000"/>
            <a:ext cx="3960000" cy="936000"/>
          </a:xfrm>
        </p:spPr>
        <p:txBody>
          <a:bodyPr/>
          <a:lstStyle>
            <a:lvl1pPr>
              <a:defRPr/>
            </a:lvl1pPr>
          </a:lstStyle>
          <a:p>
            <a:r>
              <a:rPr lang="nl-NL" dirty="0" smtClean="0"/>
              <a:t>Klik om de stijl te bewerken</a:t>
            </a:r>
            <a:endParaRPr lang="nl-NL" dirty="0"/>
          </a:p>
        </p:txBody>
      </p:sp>
      <p:sp>
        <p:nvSpPr>
          <p:cNvPr id="9" name="Tijdelijke aanduiding voor inhoud 3"/>
          <p:cNvSpPr>
            <a:spLocks noGrp="1"/>
          </p:cNvSpPr>
          <p:nvPr>
            <p:ph sz="half" idx="2"/>
          </p:nvPr>
        </p:nvSpPr>
        <p:spPr>
          <a:xfrm>
            <a:off x="4860000" y="1440000"/>
            <a:ext cx="3960000" cy="4680000"/>
          </a:xfrm>
        </p:spPr>
        <p:txBody>
          <a:bodyPr/>
          <a:lstStyle>
            <a:lvl1pPr>
              <a:defRPr sz="2400"/>
            </a:lvl1pPr>
            <a:lvl2pPr marL="285750" indent="-285750">
              <a:defRPr sz="2000"/>
            </a:lvl2pPr>
            <a:lvl3pPr marL="585788" indent="-228600">
              <a:defRPr sz="1800"/>
            </a:lvl3pPr>
            <a:lvl4pPr marL="958850" indent="-228600">
              <a:defRPr sz="1600"/>
            </a:lvl4pPr>
            <a:lvl5pPr marL="1296988" indent="-228600">
              <a:defRPr sz="1600"/>
            </a:lvl5pPr>
            <a:lvl6pPr>
              <a:defRPr sz="1600"/>
            </a:lvl6pPr>
            <a:lvl7pPr>
              <a:defRPr sz="1600"/>
            </a:lvl7pPr>
            <a:lvl8pPr>
              <a:defRPr sz="1600"/>
            </a:lvl8pPr>
            <a:lvl9pPr>
              <a:defRPr sz="16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7" name="Tijdelijke aanduiding voor dianummer 6"/>
          <p:cNvSpPr>
            <a:spLocks noGrp="1"/>
          </p:cNvSpPr>
          <p:nvPr>
            <p:ph type="sldNum" sz="quarter" idx="12"/>
          </p:nvPr>
        </p:nvSpPr>
        <p:spPr/>
        <p:txBody>
          <a:bodyPr/>
          <a:lstStyle/>
          <a:p>
            <a:fld id="{3B032377-C103-4EFE-98C1-80A6E5A7472A}" type="slidenum">
              <a:rPr lang="nl-NL" smtClean="0"/>
              <a:t>‹nr.›</a:t>
            </a:fld>
            <a:endParaRPr lang="nl-NL" dirty="0"/>
          </a:p>
        </p:txBody>
      </p:sp>
    </p:spTree>
    <p:extLst>
      <p:ext uri="{BB962C8B-B14F-4D97-AF65-F5344CB8AC3E}">
        <p14:creationId xmlns:p14="http://schemas.microsoft.com/office/powerpoint/2010/main" val="1238486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met afbeelding full page">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hasCustomPrompt="1"/>
          </p:nvPr>
        </p:nvSpPr>
        <p:spPr>
          <a:xfrm>
            <a:off x="-9246" y="-6037"/>
            <a:ext cx="9153245" cy="6852793"/>
          </a:xfrm>
        </p:spPr>
        <p:txBody>
          <a:bodyPr/>
          <a:lstStyle>
            <a:lvl1pPr>
              <a:defRPr baseline="0"/>
            </a:lvl1pPr>
          </a:lstStyle>
          <a:p>
            <a:r>
              <a:rPr lang="nl-NL" dirty="0" smtClean="0"/>
              <a:t>Klik op het pictogram om een afbeelding toe te voegen</a:t>
            </a:r>
            <a:endParaRPr lang="nl-NL" dirty="0"/>
          </a:p>
        </p:txBody>
      </p:sp>
      <p:sp>
        <p:nvSpPr>
          <p:cNvPr id="8" name="Tijdelijke aanduiding voor afbeelding 7"/>
          <p:cNvSpPr>
            <a:spLocks noGrp="1"/>
          </p:cNvSpPr>
          <p:nvPr>
            <p:ph type="pic" sz="quarter" idx="13" hasCustomPrompt="1"/>
          </p:nvPr>
        </p:nvSpPr>
        <p:spPr>
          <a:xfrm>
            <a:off x="-9245" y="5197559"/>
            <a:ext cx="9162000" cy="1662617"/>
          </a:xfrm>
        </p:spPr>
        <p:txBody>
          <a:bodyPr/>
          <a:lstStyle>
            <a:lvl1pPr>
              <a:defRPr baseline="0"/>
            </a:lvl1pPr>
          </a:lstStyle>
          <a:p>
            <a:r>
              <a:rPr lang="nl-BE" dirty="0" smtClean="0"/>
              <a:t>Kopieer vanuit een andere dia de hoge boog met volledige logo en plak hem in deze dia. De foto moet achter de boog staan.</a:t>
            </a:r>
            <a:endParaRPr lang="nl-NL" dirty="0"/>
          </a:p>
        </p:txBody>
      </p:sp>
      <p:sp>
        <p:nvSpPr>
          <p:cNvPr id="3" name="Ondertitel 2"/>
          <p:cNvSpPr>
            <a:spLocks noGrp="1"/>
          </p:cNvSpPr>
          <p:nvPr>
            <p:ph type="subTitle" idx="1"/>
          </p:nvPr>
        </p:nvSpPr>
        <p:spPr>
          <a:xfrm>
            <a:off x="539750" y="3645024"/>
            <a:ext cx="8064500" cy="472813"/>
          </a:xfrm>
          <a:solidFill>
            <a:schemeClr val="accent4">
              <a:alpha val="75000"/>
            </a:schemeClr>
          </a:solidFill>
        </p:spPr>
        <p:txBody>
          <a:bodyPr lIns="72000" tIns="36000" rIns="72000" bIns="36000">
            <a:spAutoFit/>
          </a:bodyPr>
          <a:lstStyle>
            <a:lvl1pPr marL="0" indent="0" algn="l">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13" name="Titel 1"/>
          <p:cNvSpPr>
            <a:spLocks noGrp="1"/>
          </p:cNvSpPr>
          <p:nvPr>
            <p:ph type="ctrTitle"/>
          </p:nvPr>
        </p:nvSpPr>
        <p:spPr>
          <a:xfrm>
            <a:off x="539750" y="2730292"/>
            <a:ext cx="8064500" cy="626701"/>
          </a:xfrm>
          <a:solidFill>
            <a:schemeClr val="accent4">
              <a:alpha val="75000"/>
            </a:schemeClr>
          </a:solidFill>
        </p:spPr>
        <p:txBody>
          <a:bodyPr lIns="72000" tIns="36000" rIns="72000" bIns="36000" anchor="b" anchorCtr="0">
            <a:spAutoFit/>
          </a:bodyPr>
          <a:lstStyle>
            <a:lvl1pPr algn="l">
              <a:defRPr sz="3600" b="0">
                <a:solidFill>
                  <a:schemeClr val="bg1"/>
                </a:solidFill>
              </a:defRPr>
            </a:lvl1pPr>
          </a:lstStyle>
          <a:p>
            <a:r>
              <a:rPr lang="nl-NL" dirty="0" smtClean="0"/>
              <a:t>Klik om de stijl te bewerken</a:t>
            </a:r>
            <a:endParaRPr lang="nl-NL" dirty="0"/>
          </a:p>
        </p:txBody>
      </p:sp>
    </p:spTree>
    <p:extLst>
      <p:ext uri="{BB962C8B-B14F-4D97-AF65-F5344CB8AC3E}">
        <p14:creationId xmlns:p14="http://schemas.microsoft.com/office/powerpoint/2010/main" val="1082348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oofdstuk dia">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2" name="Titel 1"/>
          <p:cNvSpPr>
            <a:spLocks noGrp="1"/>
          </p:cNvSpPr>
          <p:nvPr>
            <p:ph type="title"/>
          </p:nvPr>
        </p:nvSpPr>
        <p:spPr>
          <a:xfrm>
            <a:off x="539750" y="1700808"/>
            <a:ext cx="8064500" cy="1656184"/>
          </a:xfrm>
        </p:spPr>
        <p:txBody>
          <a:bodyPr lIns="72000" rIns="72000" anchor="b" anchorCtr="0">
            <a:noAutofit/>
          </a:bodyPr>
          <a:lstStyle>
            <a:lvl1pPr algn="l">
              <a:defRPr sz="3600" b="1" cap="none"/>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539750" y="1196975"/>
            <a:ext cx="8064500" cy="503833"/>
          </a:xfrm>
        </p:spPr>
        <p:txBody>
          <a:bodyPr lIns="72000" rIns="72000" anchor="b">
            <a:noAutofit/>
          </a:bodyPr>
          <a:lstStyle>
            <a:lvl1pPr marL="0" indent="0">
              <a:buNone/>
              <a:defRPr sz="2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3417753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met tekst of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a:xfrm>
            <a:off x="539552" y="1196976"/>
            <a:ext cx="8064896" cy="4895850"/>
          </a:xfrm>
        </p:spPr>
        <p:txBody>
          <a:bodyPr/>
          <a:lstStyle>
            <a:lvl2pPr marL="216000" indent="-216000">
              <a:defRPr sz="2600"/>
            </a:lvl2pPr>
            <a:lvl3pPr marL="576000" indent="-216000">
              <a:defRPr sz="2400"/>
            </a:lvl3pPr>
            <a:lvl4pPr marL="936000" indent="-216000">
              <a:defRPr sz="2200"/>
            </a:lvl4pPr>
            <a:lvl5pPr marL="1296000" indent="-21600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36107227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el en twee 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539750" y="1196976"/>
            <a:ext cx="3960242" cy="4895849"/>
          </a:xfrm>
        </p:spPr>
        <p:txBody>
          <a:bodyPr/>
          <a:lstStyle>
            <a:lvl1pPr>
              <a:defRPr sz="2800"/>
            </a:lvl1pPr>
            <a:lvl2pPr marL="285750" indent="-285750">
              <a:defRPr sz="2400"/>
            </a:lvl2pPr>
            <a:lvl3pPr marL="585788" indent="-228600">
              <a:defRPr sz="2000"/>
            </a:lvl3pPr>
            <a:lvl4pPr marL="958850" indent="-228600">
              <a:defRPr sz="1800"/>
            </a:lvl4pPr>
            <a:lvl5pPr marL="1309688" indent="-228600">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4008" y="1196976"/>
            <a:ext cx="3960242" cy="4895849"/>
          </a:xfrm>
        </p:spPr>
        <p:txBody>
          <a:bodyPr/>
          <a:lstStyle>
            <a:lvl1pPr>
              <a:defRPr sz="2800"/>
            </a:lvl1pPr>
            <a:lvl2pPr marL="285750" indent="-285750">
              <a:defRPr sz="2400"/>
            </a:lvl2pPr>
            <a:lvl3pPr marL="585788" indent="-228600">
              <a:defRPr sz="2000"/>
            </a:lvl3pPr>
            <a:lvl4pPr marL="958850" indent="-228600">
              <a:defRPr sz="1800"/>
            </a:lvl4pPr>
            <a:lvl5pPr marL="1309688" indent="-228600">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pic>
        <p:nvPicPr>
          <p:cNvPr id="9"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7" name="Tijdelijke aanduiding voor dianummer 6"/>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3702426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titel en 2 kolommen: vergelijking">
    <p:spTree>
      <p:nvGrpSpPr>
        <p:cNvPr id="1" name=""/>
        <p:cNvGrpSpPr/>
        <p:nvPr/>
      </p:nvGrpSpPr>
      <p:grpSpPr>
        <a:xfrm>
          <a:off x="0" y="0"/>
          <a:ext cx="0" cy="0"/>
          <a:chOff x="0" y="0"/>
          <a:chExt cx="0" cy="0"/>
        </a:xfrm>
      </p:grpSpPr>
      <p:pic>
        <p:nvPicPr>
          <p:cNvPr id="11"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539552" y="1196975"/>
            <a:ext cx="3957836" cy="791865"/>
          </a:xfrm>
          <a:solidFill>
            <a:schemeClr val="accent4"/>
          </a:solidFill>
        </p:spPr>
        <p:txBody>
          <a:bodyPr lIns="72000" rIns="72000" anchor="b"/>
          <a:lstStyle>
            <a:lvl1pPr marL="0" indent="0">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modelstijlen te bewerken</a:t>
            </a:r>
          </a:p>
        </p:txBody>
      </p:sp>
      <p:sp>
        <p:nvSpPr>
          <p:cNvPr id="4" name="Tijdelijke aanduiding voor inhoud 3"/>
          <p:cNvSpPr>
            <a:spLocks noGrp="1"/>
          </p:cNvSpPr>
          <p:nvPr>
            <p:ph sz="half" idx="2"/>
          </p:nvPr>
        </p:nvSpPr>
        <p:spPr>
          <a:xfrm>
            <a:off x="539552" y="2060848"/>
            <a:ext cx="3957836" cy="4031977"/>
          </a:xfrm>
        </p:spPr>
        <p:txBody>
          <a:bodyPr/>
          <a:lstStyle>
            <a:lvl1pPr>
              <a:defRPr sz="2400"/>
            </a:lvl1pPr>
            <a:lvl2pPr marL="285750" indent="-285750">
              <a:defRPr sz="2000"/>
            </a:lvl2pPr>
            <a:lvl3pPr marL="585788" indent="-228600">
              <a:defRPr sz="1800"/>
            </a:lvl3pPr>
            <a:lvl4pPr marL="958850" indent="-228600">
              <a:defRPr sz="1600"/>
            </a:lvl4pPr>
            <a:lvl5pPr marL="1296988" indent="-228600">
              <a:defRPr sz="1600"/>
            </a:lvl5pPr>
            <a:lvl6pPr>
              <a:defRPr sz="1600"/>
            </a:lvl6pPr>
            <a:lvl7pPr>
              <a:defRPr sz="1600"/>
            </a:lvl7pPr>
            <a:lvl8pPr>
              <a:defRPr sz="1600"/>
            </a:lvl8pPr>
            <a:lvl9pPr>
              <a:defRPr sz="16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tekst 4"/>
          <p:cNvSpPr>
            <a:spLocks noGrp="1"/>
          </p:cNvSpPr>
          <p:nvPr>
            <p:ph type="body" sz="quarter" idx="3"/>
          </p:nvPr>
        </p:nvSpPr>
        <p:spPr>
          <a:xfrm>
            <a:off x="4645025" y="1196975"/>
            <a:ext cx="3959225" cy="791865"/>
          </a:xfrm>
          <a:solidFill>
            <a:schemeClr val="accent4"/>
          </a:solidFill>
        </p:spPr>
        <p:txBody>
          <a:bodyPr lIns="72000" rIns="72000" anchor="b"/>
          <a:lstStyle>
            <a:lvl1pPr marL="0" indent="0">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modelstijlen te bewerken</a:t>
            </a:r>
          </a:p>
        </p:txBody>
      </p:sp>
      <p:sp>
        <p:nvSpPr>
          <p:cNvPr id="6" name="Tijdelijke aanduiding voor inhoud 5"/>
          <p:cNvSpPr>
            <a:spLocks noGrp="1"/>
          </p:cNvSpPr>
          <p:nvPr>
            <p:ph sz="quarter" idx="4"/>
          </p:nvPr>
        </p:nvSpPr>
        <p:spPr>
          <a:xfrm>
            <a:off x="4645025" y="2060848"/>
            <a:ext cx="3959225" cy="4031977"/>
          </a:xfrm>
        </p:spPr>
        <p:txBody>
          <a:bodyPr/>
          <a:lstStyle>
            <a:lvl1pPr>
              <a:defRPr sz="2400"/>
            </a:lvl1pPr>
            <a:lvl2pPr marL="285750" indent="-285750">
              <a:defRPr sz="2000"/>
            </a:lvl2pPr>
            <a:lvl3pPr marL="585788" indent="-228600">
              <a:defRPr sz="1800"/>
            </a:lvl3pPr>
            <a:lvl4pPr marL="958850" indent="-228600">
              <a:defRPr sz="1600"/>
            </a:lvl4pPr>
            <a:lvl5pPr marL="1309688" indent="-228600">
              <a:defRPr sz="1600"/>
            </a:lvl5pPr>
            <a:lvl6pPr>
              <a:defRPr sz="1600"/>
            </a:lvl6pPr>
            <a:lvl7pPr>
              <a:defRPr sz="1600"/>
            </a:lvl7pPr>
            <a:lvl8pPr>
              <a:defRPr sz="1600"/>
            </a:lvl8pPr>
            <a:lvl9pPr>
              <a:defRPr sz="16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9" name="Tijdelijke aanduiding voor dianummer 8"/>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1387136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7"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2" name="Titel 1"/>
          <p:cNvSpPr>
            <a:spLocks noGrp="1"/>
          </p:cNvSpPr>
          <p:nvPr>
            <p:ph type="title"/>
          </p:nvPr>
        </p:nvSpPr>
        <p:spPr/>
        <p:txBody>
          <a:bodyPr/>
          <a:lstStyle/>
          <a:p>
            <a:r>
              <a:rPr lang="nl-NL" smtClean="0"/>
              <a:t>Klik om de stijl te bewerken</a:t>
            </a:r>
            <a:endParaRPr lang="nl-NL"/>
          </a:p>
        </p:txBody>
      </p:sp>
      <p:sp>
        <p:nvSpPr>
          <p:cNvPr id="5" name="Tijdelijke aanduiding voor dianummer 4"/>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2852483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6"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4" name="Tijdelijke aanduiding voor dianummer 3"/>
          <p:cNvSpPr>
            <a:spLocks noGrp="1"/>
          </p:cNvSpPr>
          <p:nvPr>
            <p:ph type="sldNum" sz="quarter" idx="12"/>
          </p:nvPr>
        </p:nvSpPr>
        <p:spPr/>
        <p:txBody>
          <a:bodyPr/>
          <a:lstStyle/>
          <a:p>
            <a:fld id="{3B032377-C103-4EFE-98C1-80A6E5A7472A}" type="slidenum">
              <a:rPr lang="nl-NL" smtClean="0"/>
              <a:t>‹nr.›</a:t>
            </a:fld>
            <a:endParaRPr lang="nl-NL"/>
          </a:p>
        </p:txBody>
      </p:sp>
    </p:spTree>
    <p:extLst>
      <p:ext uri="{BB962C8B-B14F-4D97-AF65-F5344CB8AC3E}">
        <p14:creationId xmlns:p14="http://schemas.microsoft.com/office/powerpoint/2010/main" val="24246647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llustratie of diagram met bijschrift">
    <p:spTree>
      <p:nvGrpSpPr>
        <p:cNvPr id="1" name=""/>
        <p:cNvGrpSpPr/>
        <p:nvPr/>
      </p:nvGrpSpPr>
      <p:grpSpPr>
        <a:xfrm>
          <a:off x="0" y="0"/>
          <a:ext cx="0" cy="0"/>
          <a:chOff x="0" y="0"/>
          <a:chExt cx="0" cy="0"/>
        </a:xfrm>
      </p:grpSpPr>
      <p:pic>
        <p:nvPicPr>
          <p:cNvPr id="9"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24562"/>
            <a:ext cx="9162000" cy="835078"/>
          </a:xfrm>
          <a:prstGeom prst="rect">
            <a:avLst/>
          </a:prstGeom>
        </p:spPr>
      </p:pic>
      <p:sp>
        <p:nvSpPr>
          <p:cNvPr id="2" name="Titel 1"/>
          <p:cNvSpPr>
            <a:spLocks noGrp="1"/>
          </p:cNvSpPr>
          <p:nvPr>
            <p:ph type="title"/>
          </p:nvPr>
        </p:nvSpPr>
        <p:spPr>
          <a:xfrm>
            <a:off x="539750" y="5013176"/>
            <a:ext cx="8064500" cy="566738"/>
          </a:xfrm>
        </p:spPr>
        <p:txBody>
          <a:bodyPr anchor="b">
            <a:normAutofit/>
          </a:bodyPr>
          <a:lstStyle>
            <a:lvl1pPr algn="l">
              <a:defRPr sz="2400" b="0"/>
            </a:lvl1pPr>
          </a:lstStyle>
          <a:p>
            <a:r>
              <a:rPr lang="nl-NL" dirty="0" smtClean="0"/>
              <a:t>Klik om de stijl te bewerken</a:t>
            </a:r>
            <a:endParaRPr lang="nl-NL" dirty="0"/>
          </a:p>
        </p:txBody>
      </p:sp>
      <p:sp>
        <p:nvSpPr>
          <p:cNvPr id="4" name="Tijdelijke aanduiding voor tekst 3"/>
          <p:cNvSpPr>
            <a:spLocks noGrp="1"/>
          </p:cNvSpPr>
          <p:nvPr>
            <p:ph type="body" sz="half" idx="2"/>
          </p:nvPr>
        </p:nvSpPr>
        <p:spPr>
          <a:xfrm>
            <a:off x="539750" y="5590455"/>
            <a:ext cx="8064500" cy="411257"/>
          </a:xfrm>
        </p:spPr>
        <p:txBody>
          <a:bodyPr>
            <a:spAutoFit/>
          </a:bodyPr>
          <a:lstStyle>
            <a:lvl1pPr marL="0" indent="0">
              <a:buNone/>
              <a:defRPr sz="2200">
                <a:solidFill>
                  <a:schemeClr val="accent3"/>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smtClean="0"/>
              <a:t>Klik om de modelstijlen te bewerken</a:t>
            </a:r>
          </a:p>
        </p:txBody>
      </p:sp>
      <p:sp>
        <p:nvSpPr>
          <p:cNvPr id="7" name="Tijdelijke aanduiding voor dianummer 6"/>
          <p:cNvSpPr>
            <a:spLocks noGrp="1"/>
          </p:cNvSpPr>
          <p:nvPr>
            <p:ph type="sldNum" sz="quarter" idx="12"/>
          </p:nvPr>
        </p:nvSpPr>
        <p:spPr/>
        <p:txBody>
          <a:bodyPr/>
          <a:lstStyle/>
          <a:p>
            <a:fld id="{3B032377-C103-4EFE-98C1-80A6E5A7472A}" type="slidenum">
              <a:rPr lang="nl-NL" smtClean="0"/>
              <a:t>‹nr.›</a:t>
            </a:fld>
            <a:endParaRPr lang="nl-NL"/>
          </a:p>
        </p:txBody>
      </p:sp>
      <p:sp>
        <p:nvSpPr>
          <p:cNvPr id="10" name="Tijdelijke aanduiding voor inhoud 9"/>
          <p:cNvSpPr>
            <a:spLocks noGrp="1"/>
          </p:cNvSpPr>
          <p:nvPr>
            <p:ph sz="quarter" idx="13" hasCustomPrompt="1"/>
          </p:nvPr>
        </p:nvSpPr>
        <p:spPr>
          <a:xfrm>
            <a:off x="545668" y="0"/>
            <a:ext cx="8058582" cy="4984577"/>
          </a:xfrm>
        </p:spPr>
        <p:txBody>
          <a:bodyPr/>
          <a:lstStyle>
            <a:lvl1pPr>
              <a:defRPr baseline="0"/>
            </a:lvl1pPr>
          </a:lstStyle>
          <a:p>
            <a:pPr lvl="0"/>
            <a:r>
              <a:rPr lang="nl-NL" dirty="0" smtClean="0"/>
              <a:t>Klik op het pictogram om een illustratie, grafiek, tabel of filmpje toe te voegen</a:t>
            </a:r>
            <a:endParaRPr lang="nl-NL" dirty="0"/>
          </a:p>
        </p:txBody>
      </p:sp>
    </p:spTree>
    <p:extLst>
      <p:ext uri="{BB962C8B-B14F-4D97-AF65-F5344CB8AC3E}">
        <p14:creationId xmlns:p14="http://schemas.microsoft.com/office/powerpoint/2010/main" val="1002059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39552" y="116632"/>
            <a:ext cx="8064896" cy="936105"/>
          </a:xfrm>
          <a:prstGeom prst="rect">
            <a:avLst/>
          </a:prstGeom>
        </p:spPr>
        <p:txBody>
          <a:bodyPr vert="horz" lIns="0" tIns="36000" rIns="0" bIns="3600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539552" y="1196976"/>
            <a:ext cx="8064896" cy="4895850"/>
          </a:xfrm>
          <a:prstGeom prst="rect">
            <a:avLst/>
          </a:prstGeom>
        </p:spPr>
        <p:txBody>
          <a:bodyPr vert="horz" lIns="0" tIns="36000" rIns="0" bIns="3600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7236296" y="6327740"/>
            <a:ext cx="1008112" cy="227082"/>
          </a:xfrm>
          <a:prstGeom prst="rect">
            <a:avLst/>
          </a:prstGeom>
        </p:spPr>
        <p:txBody>
          <a:bodyPr vert="horz" lIns="91440" tIns="45720" rIns="91440" bIns="45720" rtlCol="0" anchor="ctr"/>
          <a:lstStyle>
            <a:lvl1pPr algn="r">
              <a:defRPr sz="1200">
                <a:solidFill>
                  <a:schemeClr val="bg1"/>
                </a:solidFill>
              </a:defRPr>
            </a:lvl1pPr>
          </a:lstStyle>
          <a:p>
            <a:fld id="{D4F06C36-30E3-4EC4-970C-BDB2513E3A51}" type="datetime1">
              <a:rPr lang="nl-NL" smtClean="0"/>
              <a:t>9-5-2019</a:t>
            </a:fld>
            <a:endParaRPr lang="nl-NL" dirty="0"/>
          </a:p>
        </p:txBody>
      </p:sp>
      <p:sp>
        <p:nvSpPr>
          <p:cNvPr id="5" name="Tijdelijke aanduiding voor voettekst 4"/>
          <p:cNvSpPr>
            <a:spLocks noGrp="1"/>
          </p:cNvSpPr>
          <p:nvPr>
            <p:ph type="ftr" sz="quarter" idx="3"/>
          </p:nvPr>
        </p:nvSpPr>
        <p:spPr>
          <a:xfrm>
            <a:off x="5220072" y="6562118"/>
            <a:ext cx="3024336" cy="207188"/>
          </a:xfrm>
          <a:prstGeom prst="rect">
            <a:avLst/>
          </a:prstGeom>
        </p:spPr>
        <p:txBody>
          <a:bodyPr vert="horz" lIns="91440" tIns="45720" rIns="91440" bIns="45720" rtlCol="0" anchor="ctr"/>
          <a:lstStyle>
            <a:lvl1pPr algn="r">
              <a:defRPr sz="1200">
                <a:solidFill>
                  <a:schemeClr val="bg1"/>
                </a:solidFill>
              </a:defRPr>
            </a:lvl1pPr>
          </a:lstStyle>
          <a:p>
            <a:r>
              <a:rPr lang="nl-NL" dirty="0" smtClean="0"/>
              <a:t>voorbeeldpresentatie</a:t>
            </a:r>
            <a:endParaRPr lang="nl-NL" dirty="0"/>
          </a:p>
        </p:txBody>
      </p:sp>
      <p:sp>
        <p:nvSpPr>
          <p:cNvPr id="6" name="Tijdelijke aanduiding voor dianummer 5"/>
          <p:cNvSpPr>
            <a:spLocks noGrp="1"/>
          </p:cNvSpPr>
          <p:nvPr>
            <p:ph type="sldNum" sz="quarter" idx="4"/>
          </p:nvPr>
        </p:nvSpPr>
        <p:spPr>
          <a:xfrm>
            <a:off x="-4356" y="6602881"/>
            <a:ext cx="461556" cy="257295"/>
          </a:xfrm>
          <a:prstGeom prst="rect">
            <a:avLst/>
          </a:prstGeom>
        </p:spPr>
        <p:txBody>
          <a:bodyPr vert="horz" lIns="91440" tIns="45720" rIns="91440" bIns="45720" rtlCol="0" anchor="ctr"/>
          <a:lstStyle>
            <a:lvl1pPr algn="r">
              <a:defRPr sz="1200">
                <a:solidFill>
                  <a:schemeClr val="bg1"/>
                </a:solidFill>
              </a:defRPr>
            </a:lvl1pPr>
          </a:lstStyle>
          <a:p>
            <a:fld id="{3B032377-C103-4EFE-98C1-80A6E5A7472A}" type="slidenum">
              <a:rPr lang="nl-NL" smtClean="0"/>
              <a:pPr/>
              <a:t>‹nr.›</a:t>
            </a:fld>
            <a:endParaRPr lang="nl-NL" dirty="0"/>
          </a:p>
        </p:txBody>
      </p:sp>
    </p:spTree>
    <p:extLst>
      <p:ext uri="{BB962C8B-B14F-4D97-AF65-F5344CB8AC3E}">
        <p14:creationId xmlns:p14="http://schemas.microsoft.com/office/powerpoint/2010/main" val="2608960681"/>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0" r:id="rId4"/>
    <p:sldLayoutId id="2147483652" r:id="rId5"/>
    <p:sldLayoutId id="2147483653" r:id="rId6"/>
    <p:sldLayoutId id="2147483654" r:id="rId7"/>
    <p:sldLayoutId id="2147483655" r:id="rId8"/>
    <p:sldLayoutId id="2147483657" r:id="rId9"/>
    <p:sldLayoutId id="2147483660" r:id="rId10"/>
    <p:sldLayoutId id="2147483662" r:id="rId11"/>
    <p:sldLayoutId id="2147483663" r:id="rId12"/>
    <p:sldLayoutId id="2147483664" r:id="rId13"/>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14400" rtl="0" eaLnBrk="1" latinLnBrk="0" hangingPunct="1">
        <a:spcBef>
          <a:spcPct val="0"/>
        </a:spcBef>
        <a:buNone/>
        <a:defRPr sz="3600" kern="1200">
          <a:solidFill>
            <a:schemeClr val="tx2"/>
          </a:solidFill>
          <a:latin typeface="+mj-lt"/>
          <a:ea typeface="+mj-ea"/>
          <a:cs typeface="+mj-cs"/>
        </a:defRPr>
      </a:lvl1pPr>
    </p:titleStyle>
    <p:bodyStyle>
      <a:lvl1pPr marL="0" indent="0" algn="l" defTabSz="914400" rtl="0" eaLnBrk="1" latinLnBrk="0" hangingPunct="1">
        <a:spcBef>
          <a:spcPct val="20000"/>
        </a:spcBef>
        <a:buFontTx/>
        <a:buNone/>
        <a:defRPr sz="2600" kern="1200">
          <a:solidFill>
            <a:schemeClr val="tx2"/>
          </a:solidFill>
          <a:latin typeface="+mn-lt"/>
          <a:ea typeface="+mn-ea"/>
          <a:cs typeface="+mn-cs"/>
        </a:defRPr>
      </a:lvl1pPr>
      <a:lvl2pPr marL="742950" indent="-285750" algn="l" defTabSz="914400" rtl="0" eaLnBrk="1" latinLnBrk="0" hangingPunct="1">
        <a:spcBef>
          <a:spcPct val="20000"/>
        </a:spcBef>
        <a:buSzPct val="85000"/>
        <a:buFont typeface="Wingdings" panose="05000000000000000000" pitchFamily="2" charset="2"/>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SzPct val="85000"/>
        <a:buFont typeface="Wingdings" panose="05000000000000000000" pitchFamily="2" charset="2"/>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SzPct val="85000"/>
        <a:buFont typeface="Wingdings" panose="05000000000000000000" pitchFamily="2" charset="2"/>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SzPct val="85000"/>
        <a:buFont typeface="Wingdings" panose="05000000000000000000" pitchFamily="2" charset="2"/>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ijdelijke aanduiding voor afbeelding 2"/>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358" r="358"/>
          <a:stretch/>
        </p:blipFill>
        <p:spPr/>
      </p:pic>
      <p:pic>
        <p:nvPicPr>
          <p:cNvPr id="7" name="Afbeelding 8"/>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t="194" b="194"/>
          <a:stretch>
            <a:fillRect/>
          </a:stretch>
        </p:blipFill>
        <p:spPr>
          <a:prstGeom prst="rect">
            <a:avLst/>
          </a:prstGeom>
        </p:spPr>
      </p:pic>
      <p:sp>
        <p:nvSpPr>
          <p:cNvPr id="5" name="Tekstvak 4"/>
          <p:cNvSpPr txBox="1"/>
          <p:nvPr/>
        </p:nvSpPr>
        <p:spPr>
          <a:xfrm>
            <a:off x="6876256" y="6228000"/>
            <a:ext cx="1261096" cy="349702"/>
          </a:xfrm>
          <a:prstGeom prst="rect">
            <a:avLst/>
          </a:prstGeom>
          <a:noFill/>
        </p:spPr>
        <p:txBody>
          <a:bodyPr wrap="none" lIns="72000" tIns="36000" rIns="72000" bIns="36000" rtlCol="0">
            <a:spAutoFit/>
          </a:bodyPr>
          <a:lstStyle/>
          <a:p>
            <a:r>
              <a:rPr lang="nl-BE" dirty="0" smtClean="0">
                <a:solidFill>
                  <a:schemeClr val="bg1"/>
                </a:solidFill>
              </a:rPr>
              <a:t>31/01/2019</a:t>
            </a:r>
            <a:endParaRPr lang="nl-BE" dirty="0">
              <a:solidFill>
                <a:schemeClr val="bg1"/>
              </a:solidFill>
            </a:endParaRPr>
          </a:p>
        </p:txBody>
      </p:sp>
    </p:spTree>
    <p:extLst>
      <p:ext uri="{BB962C8B-B14F-4D97-AF65-F5344CB8AC3E}">
        <p14:creationId xmlns:p14="http://schemas.microsoft.com/office/powerpoint/2010/main" val="631417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Engelse voorkeursterm</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10</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Standaard in meervoudsvorm</a:t>
            </a:r>
          </a:p>
          <a:p>
            <a:pPr lvl="1"/>
            <a:r>
              <a:rPr lang="nl-BE" dirty="0" smtClean="0"/>
              <a:t>Niet altijd gemakkelijk te achterhalen</a:t>
            </a:r>
          </a:p>
          <a:p>
            <a:pPr lvl="1"/>
            <a:r>
              <a:rPr lang="nl-BE" dirty="0" smtClean="0"/>
              <a:t>Wordt gecorrigeerd door Getty indien niet ok</a:t>
            </a:r>
          </a:p>
          <a:p>
            <a:pPr lvl="1"/>
            <a:endParaRPr lang="nl-BE" dirty="0" smtClean="0"/>
          </a:p>
        </p:txBody>
      </p:sp>
    </p:spTree>
    <p:extLst>
      <p:ext uri="{BB962C8B-B14F-4D97-AF65-F5344CB8AC3E}">
        <p14:creationId xmlns:p14="http://schemas.microsoft.com/office/powerpoint/2010/main" val="2778894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Engelstalige definitie</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11</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Vertaling van de Nederlandstalige definitie</a:t>
            </a:r>
          </a:p>
          <a:p>
            <a:pPr lvl="1"/>
            <a:r>
              <a:rPr lang="nl-BE" dirty="0" smtClean="0"/>
              <a:t>Vorm niet cruciaal om geaccepteerd te worden</a:t>
            </a:r>
          </a:p>
          <a:p>
            <a:pPr marL="0" lvl="1" indent="0">
              <a:buNone/>
            </a:pPr>
            <a:r>
              <a:rPr lang="nl-BE" dirty="0" smtClean="0">
                <a:sym typeface="Wingdings" panose="05000000000000000000" pitchFamily="2" charset="2"/>
              </a:rPr>
              <a:t> grammatica, zinsbouw en woordgebruik kunnen door Getty omgevormd worden tot een geschiktere Engelstalige definitie</a:t>
            </a:r>
            <a:endParaRPr lang="nl-BE" dirty="0" smtClean="0"/>
          </a:p>
        </p:txBody>
      </p:sp>
    </p:spTree>
    <p:extLst>
      <p:ext uri="{BB962C8B-B14F-4D97-AF65-F5344CB8AC3E}">
        <p14:creationId xmlns:p14="http://schemas.microsoft.com/office/powerpoint/2010/main" val="2680062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Drie bronnen</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12</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Waarin de Nederlandstalige voorkeursterm gebruikt wordt. Het uitleggen van de term mag, maar hoeft niet</a:t>
            </a:r>
          </a:p>
          <a:p>
            <a:pPr lvl="1"/>
            <a:r>
              <a:rPr lang="nl-BE" dirty="0" smtClean="0"/>
              <a:t>Stabiele en betrouwbare bronnen van autoriteiten*</a:t>
            </a:r>
          </a:p>
          <a:p>
            <a:pPr lvl="1"/>
            <a:r>
              <a:rPr lang="nl-BE" dirty="0" smtClean="0"/>
              <a:t>Via bibliografische referentie of hyperlink (online bronnen zijn evenwaardig, indien betrouwbaar)**</a:t>
            </a:r>
          </a:p>
          <a:p>
            <a:pPr marL="0" lvl="1" indent="0">
              <a:buNone/>
            </a:pPr>
            <a:endParaRPr lang="nl-BE" dirty="0" smtClean="0"/>
          </a:p>
        </p:txBody>
      </p:sp>
    </p:spTree>
    <p:extLst>
      <p:ext uri="{BB962C8B-B14F-4D97-AF65-F5344CB8AC3E}">
        <p14:creationId xmlns:p14="http://schemas.microsoft.com/office/powerpoint/2010/main" val="4263213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Eén Engelstalige bron</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13</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Waarin de Engelstalige voorkeursterm gebruikt wordt. Het uitleggen van de term mag, maar hoeft niet</a:t>
            </a:r>
          </a:p>
          <a:p>
            <a:pPr lvl="1"/>
            <a:r>
              <a:rPr lang="nl-BE" dirty="0" smtClean="0"/>
              <a:t>Stabiele en betrouwbare bronnen van autoriteiten</a:t>
            </a:r>
          </a:p>
          <a:p>
            <a:pPr lvl="1"/>
            <a:r>
              <a:rPr lang="nl-BE" dirty="0" smtClean="0"/>
              <a:t>Via bibliografische referentie of hyperlink (online bronnen zijn evenwaardig, indien betrouwbaar)</a:t>
            </a:r>
          </a:p>
          <a:p>
            <a:pPr lvl="1"/>
            <a:r>
              <a:rPr lang="nl-BE" dirty="0" smtClean="0"/>
              <a:t>In zeldzame gevallen zijn deze niet voorhanden. Het concept kan toch aangevraagd worden </a:t>
            </a:r>
            <a:r>
              <a:rPr lang="nl-BE" dirty="0" smtClean="0">
                <a:sym typeface="Wingdings" panose="05000000000000000000" pitchFamily="2" charset="2"/>
              </a:rPr>
              <a:t> we noteren dan: geen Engels equivalent</a:t>
            </a:r>
            <a:endParaRPr lang="nl-BE" dirty="0" smtClean="0"/>
          </a:p>
          <a:p>
            <a:pPr marL="0" lvl="1" indent="0">
              <a:buNone/>
            </a:pPr>
            <a:endParaRPr lang="nl-BE" dirty="0" smtClean="0"/>
          </a:p>
        </p:txBody>
      </p:sp>
    </p:spTree>
    <p:extLst>
      <p:ext uri="{BB962C8B-B14F-4D97-AF65-F5344CB8AC3E}">
        <p14:creationId xmlns:p14="http://schemas.microsoft.com/office/powerpoint/2010/main" val="3117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Termen</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14</a:t>
            </a:fld>
            <a:endParaRPr lang="nl-NL"/>
          </a:p>
        </p:txBody>
      </p:sp>
      <p:sp>
        <p:nvSpPr>
          <p:cNvPr id="7" name="Tijdelijke aanduiding voor inhoud 6"/>
          <p:cNvSpPr>
            <a:spLocks noGrp="1"/>
          </p:cNvSpPr>
          <p:nvPr>
            <p:ph idx="1"/>
          </p:nvPr>
        </p:nvSpPr>
        <p:spPr/>
        <p:txBody>
          <a:bodyPr>
            <a:normAutofit fontScale="92500"/>
          </a:bodyPr>
          <a:lstStyle/>
          <a:p>
            <a:endParaRPr lang="nl-BE" dirty="0" smtClean="0"/>
          </a:p>
          <a:p>
            <a:pPr lvl="1"/>
            <a:r>
              <a:rPr lang="nl-BE" dirty="0" smtClean="0"/>
              <a:t>Voorkeursterm (descriptor): objectnamen in het meervoud</a:t>
            </a:r>
          </a:p>
          <a:p>
            <a:pPr lvl="1"/>
            <a:r>
              <a:rPr lang="nl-BE" dirty="0" smtClean="0"/>
              <a:t>Alternatieve descriptor = voorkeursterm in andere grammaticale vorm</a:t>
            </a:r>
          </a:p>
          <a:p>
            <a:pPr lvl="2"/>
            <a:r>
              <a:rPr lang="nl-BE" dirty="0" smtClean="0"/>
              <a:t>Werkwoorden: voltooid deelwoord</a:t>
            </a:r>
          </a:p>
          <a:p>
            <a:pPr lvl="2"/>
            <a:r>
              <a:rPr lang="nl-BE" dirty="0" smtClean="0"/>
              <a:t>Zelfstandige naamwoorden: enkelvoud</a:t>
            </a:r>
          </a:p>
          <a:p>
            <a:pPr lvl="2"/>
            <a:r>
              <a:rPr lang="nl-BE" dirty="0" smtClean="0"/>
              <a:t>Stijlen/perioden: descriptor is het bijvoeglijk naamwoord. Alternatieve dan zelfstandige naamwoord (bijv. </a:t>
            </a:r>
            <a:r>
              <a:rPr lang="nl-BE" dirty="0" err="1" smtClean="0"/>
              <a:t>luministisch</a:t>
            </a:r>
            <a:r>
              <a:rPr lang="nl-BE" dirty="0" smtClean="0"/>
              <a:t> – </a:t>
            </a:r>
            <a:r>
              <a:rPr lang="nl-BE" dirty="0" err="1" smtClean="0"/>
              <a:t>luminisme</a:t>
            </a:r>
            <a:r>
              <a:rPr lang="nl-BE" dirty="0" smtClean="0"/>
              <a:t>)</a:t>
            </a:r>
          </a:p>
          <a:p>
            <a:pPr lvl="1"/>
            <a:r>
              <a:rPr lang="nl-BE" dirty="0" smtClean="0"/>
              <a:t>Synoniem: exacte synoniemen: synoniemen moeten elkaar kunnen vervangen*</a:t>
            </a:r>
          </a:p>
          <a:p>
            <a:pPr lvl="1"/>
            <a:r>
              <a:rPr lang="nl-BE" dirty="0" smtClean="0"/>
              <a:t>Homoniemen: al of niet opgenomen** in AAT: </a:t>
            </a:r>
            <a:r>
              <a:rPr lang="nl-BE" dirty="0" err="1" smtClean="0"/>
              <a:t>qualifier</a:t>
            </a:r>
            <a:r>
              <a:rPr lang="nl-BE" dirty="0" smtClean="0"/>
              <a:t> nodig!</a:t>
            </a:r>
          </a:p>
        </p:txBody>
      </p:sp>
    </p:spTree>
    <p:extLst>
      <p:ext uri="{BB962C8B-B14F-4D97-AF65-F5344CB8AC3E}">
        <p14:creationId xmlns:p14="http://schemas.microsoft.com/office/powerpoint/2010/main" val="26904389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Afgewezen concepten: waarom?</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15</a:t>
            </a:fld>
            <a:endParaRPr lang="nl-NL"/>
          </a:p>
        </p:txBody>
      </p:sp>
      <p:sp>
        <p:nvSpPr>
          <p:cNvPr id="7" name="Tijdelijke aanduiding voor inhoud 6"/>
          <p:cNvSpPr>
            <a:spLocks noGrp="1"/>
          </p:cNvSpPr>
          <p:nvPr>
            <p:ph idx="1"/>
          </p:nvPr>
        </p:nvSpPr>
        <p:spPr/>
        <p:txBody>
          <a:bodyPr>
            <a:normAutofit fontScale="85000" lnSpcReduction="20000"/>
          </a:bodyPr>
          <a:lstStyle/>
          <a:p>
            <a:pPr lvl="1"/>
            <a:r>
              <a:rPr lang="nl-BE" dirty="0"/>
              <a:t>H</a:t>
            </a:r>
            <a:r>
              <a:rPr lang="nl-BE" dirty="0" smtClean="0"/>
              <a:t>et concept is niet onderscheidend genoeg gedefinieerd. Men kan niet ‘ontdubbelen’ met andere concepten</a:t>
            </a:r>
          </a:p>
          <a:p>
            <a:pPr lvl="1"/>
            <a:endParaRPr lang="nl-BE" dirty="0" smtClean="0"/>
          </a:p>
          <a:p>
            <a:pPr lvl="2"/>
            <a:r>
              <a:rPr lang="nl-BE" dirty="0" smtClean="0">
                <a:sym typeface="Wingdings" panose="05000000000000000000" pitchFamily="2" charset="2"/>
              </a:rPr>
              <a:t>Vb1 </a:t>
            </a:r>
            <a:r>
              <a:rPr lang="nl-BE" i="1" dirty="0" smtClean="0">
                <a:sym typeface="Wingdings" panose="05000000000000000000" pitchFamily="2" charset="2"/>
              </a:rPr>
              <a:t>plukstoel</a:t>
            </a:r>
            <a:r>
              <a:rPr lang="nl-BE" dirty="0" smtClean="0">
                <a:sym typeface="Wingdings" panose="05000000000000000000" pitchFamily="2" charset="2"/>
              </a:rPr>
              <a:t>: </a:t>
            </a:r>
          </a:p>
          <a:p>
            <a:pPr lvl="2"/>
            <a:r>
              <a:rPr lang="nl-BE" dirty="0" smtClean="0">
                <a:sym typeface="Wingdings" panose="05000000000000000000" pitchFamily="2" charset="2"/>
              </a:rPr>
              <a:t>Definitie: </a:t>
            </a:r>
            <a:r>
              <a:rPr lang="nl-BE" dirty="0"/>
              <a:t>Zitmeubel waarop de hopplukker zit bij de manuele </a:t>
            </a:r>
            <a:r>
              <a:rPr lang="nl-BE" dirty="0" err="1" smtClean="0"/>
              <a:t>hoppluk</a:t>
            </a:r>
            <a:r>
              <a:rPr lang="nl-BE" dirty="0"/>
              <a:t>.</a:t>
            </a:r>
            <a:endParaRPr lang="nl-BE" dirty="0" smtClean="0">
              <a:sym typeface="Wingdings" panose="05000000000000000000" pitchFamily="2" charset="2"/>
            </a:endParaRPr>
          </a:p>
          <a:p>
            <a:pPr lvl="2"/>
            <a:r>
              <a:rPr lang="nl-BE" dirty="0" smtClean="0">
                <a:sym typeface="Wingdings" panose="05000000000000000000" pitchFamily="2" charset="2"/>
              </a:rPr>
              <a:t> hoe verschilt een plukstoel van een andere stoel? Wat zijn kenmerken van de plukstoel? </a:t>
            </a:r>
            <a:r>
              <a:rPr lang="nl-BE" dirty="0" err="1" smtClean="0">
                <a:sym typeface="Wingdings" panose="05000000000000000000" pitchFamily="2" charset="2"/>
              </a:rPr>
              <a:t>Bijv</a:t>
            </a:r>
            <a:r>
              <a:rPr lang="nl-BE" dirty="0" smtClean="0">
                <a:sym typeface="Wingdings" panose="05000000000000000000" pitchFamily="2" charset="2"/>
              </a:rPr>
              <a:t> laag, geen leuning, korte poten? etc.</a:t>
            </a:r>
          </a:p>
          <a:p>
            <a:pPr lvl="2"/>
            <a:r>
              <a:rPr lang="nl-BE" dirty="0" smtClean="0">
                <a:sym typeface="Wingdings" panose="05000000000000000000" pitchFamily="2" charset="2"/>
              </a:rPr>
              <a:t>Vb2 </a:t>
            </a:r>
            <a:r>
              <a:rPr lang="nl-BE" i="1" dirty="0" smtClean="0">
                <a:sym typeface="Wingdings" panose="05000000000000000000" pitchFamily="2" charset="2"/>
              </a:rPr>
              <a:t>grafbeeld</a:t>
            </a:r>
            <a:r>
              <a:rPr lang="nl-BE" dirty="0" smtClean="0">
                <a:sym typeface="Wingdings" panose="05000000000000000000" pitchFamily="2" charset="2"/>
              </a:rPr>
              <a:t>:</a:t>
            </a:r>
          </a:p>
          <a:p>
            <a:pPr lvl="2"/>
            <a:r>
              <a:rPr lang="nl-BE" dirty="0" smtClean="0">
                <a:sym typeface="Wingdings" panose="05000000000000000000" pitchFamily="2" charset="2"/>
              </a:rPr>
              <a:t>Definitie: Beeld dat op een graf geplaatst wordt.</a:t>
            </a:r>
          </a:p>
          <a:p>
            <a:pPr lvl="2"/>
            <a:r>
              <a:rPr lang="nl-BE" dirty="0" smtClean="0">
                <a:sym typeface="Wingdings" panose="05000000000000000000" pitchFamily="2" charset="2"/>
              </a:rPr>
              <a:t> definitie verraadt niet waar het over gaat: te algemeen, te breed</a:t>
            </a:r>
          </a:p>
          <a:p>
            <a:pPr lvl="1"/>
            <a:r>
              <a:rPr lang="nl-BE" dirty="0" smtClean="0">
                <a:sym typeface="Wingdings" panose="05000000000000000000" pitchFamily="2" charset="2"/>
              </a:rPr>
              <a:t>Het concept is te zeldzaam of specifiek</a:t>
            </a:r>
          </a:p>
          <a:p>
            <a:pPr lvl="1"/>
            <a:endParaRPr lang="nl-BE" dirty="0" smtClean="0">
              <a:sym typeface="Wingdings" panose="05000000000000000000" pitchFamily="2" charset="2"/>
            </a:endParaRPr>
          </a:p>
          <a:p>
            <a:pPr lvl="2"/>
            <a:r>
              <a:rPr lang="nl-BE" dirty="0" err="1" smtClean="0">
                <a:sym typeface="Wingdings" panose="05000000000000000000" pitchFamily="2" charset="2"/>
              </a:rPr>
              <a:t>Vb</a:t>
            </a:r>
            <a:r>
              <a:rPr lang="nl-BE" dirty="0" smtClean="0">
                <a:sym typeface="Wingdings" panose="05000000000000000000" pitchFamily="2" charset="2"/>
              </a:rPr>
              <a:t>: er bestaan heel wat soorten </a:t>
            </a:r>
            <a:r>
              <a:rPr lang="nl-BE" i="1" dirty="0" err="1" smtClean="0">
                <a:sym typeface="Wingdings" panose="05000000000000000000" pitchFamily="2" charset="2"/>
              </a:rPr>
              <a:t>aak</a:t>
            </a:r>
            <a:r>
              <a:rPr lang="nl-BE" dirty="0" err="1" smtClean="0">
                <a:sym typeface="Wingdings" panose="05000000000000000000" pitchFamily="2" charset="2"/>
              </a:rPr>
              <a:t>types</a:t>
            </a:r>
            <a:r>
              <a:rPr lang="nl-BE" dirty="0" smtClean="0">
                <a:sym typeface="Wingdings" panose="05000000000000000000" pitchFamily="2" charset="2"/>
              </a:rPr>
              <a:t> (= scheepstype). Al deze </a:t>
            </a:r>
            <a:r>
              <a:rPr lang="nl-BE" dirty="0" err="1" smtClean="0">
                <a:sym typeface="Wingdings" panose="05000000000000000000" pitchFamily="2" charset="2"/>
              </a:rPr>
              <a:t>ondertypes</a:t>
            </a:r>
            <a:r>
              <a:rPr lang="nl-BE" dirty="0" smtClean="0">
                <a:sym typeface="Wingdings" panose="05000000000000000000" pitchFamily="2" charset="2"/>
              </a:rPr>
              <a:t> worden geweerd uit AAT. Een aak zelf wordt als specifiek beschouwd</a:t>
            </a:r>
          </a:p>
          <a:p>
            <a:endParaRPr lang="nl-BE" dirty="0">
              <a:sym typeface="Wingdings" panose="05000000000000000000" pitchFamily="2" charset="2"/>
            </a:endParaRPr>
          </a:p>
          <a:p>
            <a:endParaRPr lang="nl-BE" dirty="0" smtClean="0"/>
          </a:p>
          <a:p>
            <a:pPr lvl="1"/>
            <a:endParaRPr lang="nl-BE" dirty="0" smtClean="0"/>
          </a:p>
        </p:txBody>
      </p:sp>
    </p:spTree>
    <p:extLst>
      <p:ext uri="{BB962C8B-B14F-4D97-AF65-F5344CB8AC3E}">
        <p14:creationId xmlns:p14="http://schemas.microsoft.com/office/powerpoint/2010/main" val="27269524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Voorbeelden definities</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16</a:t>
            </a:fld>
            <a:endParaRPr lang="nl-NL"/>
          </a:p>
        </p:txBody>
      </p:sp>
      <p:sp>
        <p:nvSpPr>
          <p:cNvPr id="7" name="Tijdelijke aanduiding voor inhoud 6"/>
          <p:cNvSpPr>
            <a:spLocks noGrp="1"/>
          </p:cNvSpPr>
          <p:nvPr>
            <p:ph idx="1"/>
          </p:nvPr>
        </p:nvSpPr>
        <p:spPr/>
        <p:txBody>
          <a:bodyPr>
            <a:normAutofit lnSpcReduction="10000"/>
          </a:bodyPr>
          <a:lstStyle/>
          <a:p>
            <a:pPr lvl="1"/>
            <a:r>
              <a:rPr lang="nl-BE" dirty="0" smtClean="0"/>
              <a:t>Voorbeelden afgewezen concepten:</a:t>
            </a:r>
          </a:p>
          <a:p>
            <a:pPr lvl="2"/>
            <a:r>
              <a:rPr lang="nl-BE" dirty="0" smtClean="0">
                <a:sym typeface="Wingdings" panose="05000000000000000000" pitchFamily="2" charset="2"/>
              </a:rPr>
              <a:t>Vb1 </a:t>
            </a:r>
            <a:r>
              <a:rPr lang="nl-BE" i="1" dirty="0" smtClean="0">
                <a:sym typeface="Wingdings" panose="05000000000000000000" pitchFamily="2" charset="2"/>
              </a:rPr>
              <a:t>woelbord</a:t>
            </a:r>
            <a:r>
              <a:rPr lang="nl-BE" dirty="0" smtClean="0">
                <a:sym typeface="Wingdings" panose="05000000000000000000" pitchFamily="2" charset="2"/>
              </a:rPr>
              <a:t>: </a:t>
            </a:r>
          </a:p>
          <a:p>
            <a:pPr lvl="2"/>
            <a:r>
              <a:rPr lang="nl-BE" dirty="0" smtClean="0">
                <a:sym typeface="Wingdings" panose="05000000000000000000" pitchFamily="2" charset="2"/>
              </a:rPr>
              <a:t>Definitie: Onderdeel van een woeltuig.</a:t>
            </a:r>
          </a:p>
          <a:p>
            <a:pPr lvl="2"/>
            <a:r>
              <a:rPr lang="nl-BE" dirty="0" smtClean="0">
                <a:sym typeface="Wingdings" panose="05000000000000000000" pitchFamily="2" charset="2"/>
              </a:rPr>
              <a:t> veel te beperkt: wat doet onderdeel of hoe ziet het eruit?</a:t>
            </a:r>
          </a:p>
          <a:p>
            <a:pPr lvl="2"/>
            <a:r>
              <a:rPr lang="nl-BE" dirty="0" smtClean="0">
                <a:sym typeface="Wingdings" panose="05000000000000000000" pitchFamily="2" charset="2"/>
              </a:rPr>
              <a:t>Vb2 grafbeeld:</a:t>
            </a:r>
          </a:p>
          <a:p>
            <a:pPr lvl="2"/>
            <a:r>
              <a:rPr lang="nl-BE" dirty="0" smtClean="0">
                <a:sym typeface="Wingdings" panose="05000000000000000000" pitchFamily="2" charset="2"/>
              </a:rPr>
              <a:t>Definitie: Beeld dat op een graf geplaatst wordt.</a:t>
            </a:r>
          </a:p>
          <a:p>
            <a:pPr lvl="2"/>
            <a:r>
              <a:rPr lang="nl-BE" dirty="0" smtClean="0">
                <a:sym typeface="Wingdings" panose="05000000000000000000" pitchFamily="2" charset="2"/>
              </a:rPr>
              <a:t> definitie verraadt niet waar het over gaat: te algemeen, te breed</a:t>
            </a:r>
          </a:p>
          <a:p>
            <a:pPr lvl="1"/>
            <a:r>
              <a:rPr lang="nl-BE" dirty="0" smtClean="0">
                <a:sym typeface="Wingdings" panose="05000000000000000000" pitchFamily="2" charset="2"/>
              </a:rPr>
              <a:t>Het concept is te zeldzaam of specifiek</a:t>
            </a:r>
          </a:p>
          <a:p>
            <a:pPr lvl="2"/>
            <a:r>
              <a:rPr lang="nl-BE" dirty="0" err="1" smtClean="0">
                <a:sym typeface="Wingdings" panose="05000000000000000000" pitchFamily="2" charset="2"/>
              </a:rPr>
              <a:t>Vb</a:t>
            </a:r>
            <a:r>
              <a:rPr lang="nl-BE" dirty="0" smtClean="0">
                <a:sym typeface="Wingdings" panose="05000000000000000000" pitchFamily="2" charset="2"/>
              </a:rPr>
              <a:t>: er bestaan heel wat soorten </a:t>
            </a:r>
            <a:r>
              <a:rPr lang="nl-BE" dirty="0" err="1" smtClean="0">
                <a:sym typeface="Wingdings" panose="05000000000000000000" pitchFamily="2" charset="2"/>
              </a:rPr>
              <a:t>aaktypes</a:t>
            </a:r>
            <a:r>
              <a:rPr lang="nl-BE" dirty="0" smtClean="0">
                <a:sym typeface="Wingdings" panose="05000000000000000000" pitchFamily="2" charset="2"/>
              </a:rPr>
              <a:t> (= scheepstype). Al deze </a:t>
            </a:r>
            <a:r>
              <a:rPr lang="nl-BE" dirty="0" err="1" smtClean="0">
                <a:sym typeface="Wingdings" panose="05000000000000000000" pitchFamily="2" charset="2"/>
              </a:rPr>
              <a:t>ondertypes</a:t>
            </a:r>
            <a:r>
              <a:rPr lang="nl-BE" dirty="0" smtClean="0">
                <a:sym typeface="Wingdings" panose="05000000000000000000" pitchFamily="2" charset="2"/>
              </a:rPr>
              <a:t> worden geweerd uit AAT. Een aak zelf wordt als specifiek beschouwd</a:t>
            </a:r>
          </a:p>
          <a:p>
            <a:endParaRPr lang="nl-BE" dirty="0">
              <a:sym typeface="Wingdings" panose="05000000000000000000" pitchFamily="2" charset="2"/>
            </a:endParaRPr>
          </a:p>
          <a:p>
            <a:endParaRPr lang="nl-BE" dirty="0" smtClean="0"/>
          </a:p>
          <a:p>
            <a:pPr lvl="1"/>
            <a:endParaRPr lang="nl-BE" dirty="0" smtClean="0"/>
          </a:p>
        </p:txBody>
      </p:sp>
    </p:spTree>
    <p:extLst>
      <p:ext uri="{BB962C8B-B14F-4D97-AF65-F5344CB8AC3E}">
        <p14:creationId xmlns:p14="http://schemas.microsoft.com/office/powerpoint/2010/main" val="25912938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Invullen aanvraagformulier</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17</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err="1" smtClean="0"/>
              <a:t>Broader</a:t>
            </a:r>
            <a:r>
              <a:rPr lang="nl-BE" dirty="0" smtClean="0"/>
              <a:t> term = Engelse voorkeursterm</a:t>
            </a:r>
          </a:p>
          <a:p>
            <a:pPr lvl="1"/>
            <a:r>
              <a:rPr lang="nl-BE" dirty="0" smtClean="0"/>
              <a:t>Bron notatie voorbeeld*: </a:t>
            </a:r>
          </a:p>
          <a:p>
            <a:pPr marL="0" lvl="1" indent="0">
              <a:buNone/>
            </a:pPr>
            <a:r>
              <a:rPr lang="en-US" dirty="0" err="1" smtClean="0"/>
              <a:t>Polden</a:t>
            </a:r>
            <a:r>
              <a:rPr lang="en-US" dirty="0"/>
              <a:t>, Sarah. A Clear View: The Belgian </a:t>
            </a:r>
            <a:r>
              <a:rPr lang="en-US" dirty="0" err="1"/>
              <a:t>Luminist</a:t>
            </a:r>
            <a:r>
              <a:rPr lang="en-US" dirty="0"/>
              <a:t> Tradition. London: </a:t>
            </a:r>
            <a:r>
              <a:rPr lang="en-US" dirty="0" err="1"/>
              <a:t>Whitford</a:t>
            </a:r>
            <a:r>
              <a:rPr lang="en-US" dirty="0"/>
              <a:t> and Hughes, </a:t>
            </a:r>
            <a:r>
              <a:rPr lang="en-US" dirty="0" smtClean="0"/>
              <a:t>1987</a:t>
            </a:r>
          </a:p>
          <a:p>
            <a:pPr marL="0" lvl="1" indent="0">
              <a:buNone/>
            </a:pPr>
            <a:endParaRPr lang="nl-BE" dirty="0" smtClean="0"/>
          </a:p>
          <a:p>
            <a:pPr lvl="1"/>
            <a:r>
              <a:rPr lang="nl-BE" dirty="0" smtClean="0"/>
              <a:t>Geef de volledige bron, geen verkorte citatie**</a:t>
            </a:r>
          </a:p>
          <a:p>
            <a:pPr lvl="1"/>
            <a:r>
              <a:rPr lang="nl-BE" dirty="0" smtClean="0"/>
              <a:t>De pagina of lemma wordt apart genoteerd</a:t>
            </a:r>
          </a:p>
          <a:p>
            <a:pPr lvl="1"/>
            <a:r>
              <a:rPr lang="nl-BE" dirty="0" smtClean="0"/>
              <a:t>Je mag altijd opmerkingen noteren in opmerkingen-veld!</a:t>
            </a:r>
          </a:p>
          <a:p>
            <a:pPr lvl="1"/>
            <a:endParaRPr lang="nl-BE" dirty="0" smtClean="0"/>
          </a:p>
        </p:txBody>
      </p:sp>
    </p:spTree>
    <p:extLst>
      <p:ext uri="{BB962C8B-B14F-4D97-AF65-F5344CB8AC3E}">
        <p14:creationId xmlns:p14="http://schemas.microsoft.com/office/powerpoint/2010/main" val="2791334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nl-BE" dirty="0" smtClean="0"/>
              <a:t>Redactiegroep Vlaanderen-Nederland: wie?</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18</a:t>
            </a:fld>
            <a:endParaRPr lang="nl-NL"/>
          </a:p>
        </p:txBody>
      </p:sp>
      <p:sp>
        <p:nvSpPr>
          <p:cNvPr id="7" name="Tijdelijke aanduiding voor inhoud 6"/>
          <p:cNvSpPr>
            <a:spLocks noGrp="1"/>
          </p:cNvSpPr>
          <p:nvPr>
            <p:ph idx="1"/>
          </p:nvPr>
        </p:nvSpPr>
        <p:spPr/>
        <p:txBody>
          <a:bodyPr>
            <a:normAutofit fontScale="92500" lnSpcReduction="20000"/>
          </a:bodyPr>
          <a:lstStyle/>
          <a:p>
            <a:pPr lvl="1"/>
            <a:r>
              <a:rPr lang="nl-BE" dirty="0" smtClean="0"/>
              <a:t>Vlaanderen structureel: erfgoedconsulenten van de Vlaamse overheid, Jubelpark en KIK/KIKIRPA</a:t>
            </a:r>
            <a:endParaRPr lang="nl-BE" dirty="0" smtClean="0">
              <a:sym typeface="Wingdings" panose="05000000000000000000" pitchFamily="2" charset="2"/>
            </a:endParaRPr>
          </a:p>
          <a:p>
            <a:pPr lvl="1"/>
            <a:r>
              <a:rPr lang="nl-BE" dirty="0" smtClean="0">
                <a:sym typeface="Wingdings" panose="05000000000000000000" pitchFamily="2" charset="2"/>
              </a:rPr>
              <a:t>Nederland structureel: minder afgevaardigden*. Nederland investeert in infrastructuur en vertaling</a:t>
            </a:r>
          </a:p>
          <a:p>
            <a:pPr lvl="1"/>
            <a:r>
              <a:rPr lang="nl-BE" dirty="0" smtClean="0">
                <a:sym typeface="Wingdings" panose="05000000000000000000" pitchFamily="2" charset="2"/>
              </a:rPr>
              <a:t>Projectmatige leden: </a:t>
            </a:r>
            <a:r>
              <a:rPr lang="nl-BE" dirty="0" err="1" smtClean="0">
                <a:sym typeface="Wingdings" panose="05000000000000000000" pitchFamily="2" charset="2"/>
              </a:rPr>
              <a:t>vb</a:t>
            </a:r>
            <a:r>
              <a:rPr lang="nl-BE" dirty="0" smtClean="0">
                <a:sym typeface="Wingdings" panose="05000000000000000000" pitchFamily="2" charset="2"/>
              </a:rPr>
              <a:t> voor </a:t>
            </a:r>
            <a:r>
              <a:rPr lang="nl-BE" dirty="0" err="1" smtClean="0">
                <a:sym typeface="Wingdings" panose="05000000000000000000" pitchFamily="2" charset="2"/>
              </a:rPr>
              <a:t>Europeana</a:t>
            </a:r>
            <a:r>
              <a:rPr lang="nl-BE" dirty="0" smtClean="0">
                <a:sym typeface="Wingdings" panose="05000000000000000000" pitchFamily="2" charset="2"/>
              </a:rPr>
              <a:t> fashion: modetrefwoorden</a:t>
            </a:r>
          </a:p>
          <a:p>
            <a:pPr lvl="1"/>
            <a:r>
              <a:rPr lang="nl-BE" dirty="0" smtClean="0">
                <a:sym typeface="Wingdings" panose="05000000000000000000" pitchFamily="2" charset="2"/>
              </a:rPr>
              <a:t>Profiel van de leden: iedereen heeft andere achtergrond en kennis. Er wordt op het internet gekeken of de aangeleverde informatie bevestigd kan worden. Soms ontbreekt de kennis of achtergrondinformatie waardoor er negatieve feedback wordt gegeven</a:t>
            </a:r>
          </a:p>
          <a:p>
            <a:r>
              <a:rPr lang="nl-BE" dirty="0" err="1" smtClean="0">
                <a:sym typeface="Wingdings" panose="05000000000000000000" pitchFamily="2" charset="2"/>
              </a:rPr>
              <a:t>Vb</a:t>
            </a:r>
            <a:r>
              <a:rPr lang="nl-BE" dirty="0" smtClean="0">
                <a:sym typeface="Wingdings" panose="05000000000000000000" pitchFamily="2" charset="2"/>
              </a:rPr>
              <a:t> </a:t>
            </a:r>
            <a:r>
              <a:rPr lang="nl-BE" i="1" dirty="0" smtClean="0">
                <a:sym typeface="Wingdings" panose="05000000000000000000" pitchFamily="2" charset="2"/>
              </a:rPr>
              <a:t>proeflezen</a:t>
            </a:r>
            <a:r>
              <a:rPr lang="nl-BE" dirty="0" smtClean="0">
                <a:sym typeface="Wingdings" panose="05000000000000000000" pitchFamily="2" charset="2"/>
              </a:rPr>
              <a:t>: vakterm of in de volksmond?</a:t>
            </a:r>
          </a:p>
          <a:p>
            <a:r>
              <a:rPr lang="nl-BE" dirty="0" smtClean="0">
                <a:sym typeface="Wingdings" panose="05000000000000000000" pitchFamily="2" charset="2"/>
              </a:rPr>
              <a:t>Vb2 </a:t>
            </a:r>
            <a:r>
              <a:rPr lang="nl-BE" i="1" dirty="0" smtClean="0">
                <a:sym typeface="Wingdings" panose="05000000000000000000" pitchFamily="2" charset="2"/>
              </a:rPr>
              <a:t>letterstempel</a:t>
            </a:r>
            <a:r>
              <a:rPr lang="nl-BE" dirty="0" smtClean="0">
                <a:sym typeface="Wingdings" panose="05000000000000000000" pitchFamily="2" charset="2"/>
              </a:rPr>
              <a:t>: verbetering van de definitie, maar de verbetering was niet ok</a:t>
            </a:r>
            <a:endParaRPr lang="nl-BE" dirty="0">
              <a:sym typeface="Wingdings" panose="05000000000000000000" pitchFamily="2" charset="2"/>
            </a:endParaRPr>
          </a:p>
          <a:p>
            <a:pPr marL="0" lvl="1" indent="0">
              <a:buNone/>
            </a:pPr>
            <a:endParaRPr lang="nl-BE" dirty="0"/>
          </a:p>
          <a:p>
            <a:pPr marL="0" lvl="1" indent="0">
              <a:buNone/>
            </a:pPr>
            <a:endParaRPr lang="nl-BE" dirty="0" smtClean="0"/>
          </a:p>
        </p:txBody>
      </p:sp>
    </p:spTree>
    <p:extLst>
      <p:ext uri="{BB962C8B-B14F-4D97-AF65-F5344CB8AC3E}">
        <p14:creationId xmlns:p14="http://schemas.microsoft.com/office/powerpoint/2010/main" val="24961754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ijdelijke aanduiding voor afbeelding 2"/>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358" r="358"/>
          <a:stretch/>
        </p:blipFill>
        <p:spPr/>
      </p:pic>
      <p:pic>
        <p:nvPicPr>
          <p:cNvPr id="6" name="Afbeelding 8"/>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t="194" b="194"/>
          <a:stretch>
            <a:fillRect/>
          </a:stretch>
        </p:blipFill>
        <p:spPr>
          <a:prstGeom prst="rect">
            <a:avLst/>
          </a:prstGeom>
        </p:spPr>
      </p:pic>
    </p:spTree>
    <p:extLst>
      <p:ext uri="{BB962C8B-B14F-4D97-AF65-F5344CB8AC3E}">
        <p14:creationId xmlns:p14="http://schemas.microsoft.com/office/powerpoint/2010/main" val="4180770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nl-BE" dirty="0" smtClean="0"/>
              <a:t>Anet-AAT: Richtlijnen bij het aanvragen van een </a:t>
            </a:r>
            <a:r>
              <a:rPr lang="nl-BE" dirty="0" smtClean="0">
                <a:solidFill>
                  <a:srgbClr val="C00000"/>
                </a:solidFill>
              </a:rPr>
              <a:t>nieuw AAT-concept</a:t>
            </a:r>
            <a:endParaRPr lang="nl-NL" dirty="0"/>
          </a:p>
        </p:txBody>
      </p:sp>
      <p:sp>
        <p:nvSpPr>
          <p:cNvPr id="8" name="Ondertitel 7"/>
          <p:cNvSpPr>
            <a:spLocks noGrp="1"/>
          </p:cNvSpPr>
          <p:nvPr>
            <p:ph type="subTitle" idx="1"/>
          </p:nvPr>
        </p:nvSpPr>
        <p:spPr/>
        <p:txBody>
          <a:bodyPr/>
          <a:lstStyle/>
          <a:p>
            <a:r>
              <a:rPr lang="nl-BE" dirty="0" smtClean="0"/>
              <a:t>Karen Andree</a:t>
            </a:r>
          </a:p>
          <a:p>
            <a:endParaRPr lang="nl-BE" dirty="0" smtClean="0"/>
          </a:p>
        </p:txBody>
      </p:sp>
    </p:spTree>
    <p:extLst>
      <p:ext uri="{BB962C8B-B14F-4D97-AF65-F5344CB8AC3E}">
        <p14:creationId xmlns:p14="http://schemas.microsoft.com/office/powerpoint/2010/main" val="2929459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Overzicht </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3</a:t>
            </a:fld>
            <a:endParaRPr lang="nl-NL"/>
          </a:p>
        </p:txBody>
      </p:sp>
      <p:sp>
        <p:nvSpPr>
          <p:cNvPr id="7" name="Tijdelijke aanduiding voor inhoud 6"/>
          <p:cNvSpPr>
            <a:spLocks noGrp="1"/>
          </p:cNvSpPr>
          <p:nvPr>
            <p:ph idx="1"/>
          </p:nvPr>
        </p:nvSpPr>
        <p:spPr/>
        <p:txBody>
          <a:bodyPr>
            <a:normAutofit lnSpcReduction="10000"/>
          </a:bodyPr>
          <a:lstStyle/>
          <a:p>
            <a:endParaRPr lang="nl-BE" dirty="0" smtClean="0"/>
          </a:p>
          <a:p>
            <a:pPr lvl="1"/>
            <a:r>
              <a:rPr lang="nl-BE" dirty="0" smtClean="0"/>
              <a:t>Procedure: wat gebeurt er met je aanvraag?</a:t>
            </a:r>
          </a:p>
          <a:p>
            <a:pPr lvl="1"/>
            <a:r>
              <a:rPr lang="nl-BE" dirty="0" smtClean="0"/>
              <a:t>Voorwaarden voor een nieuw concept</a:t>
            </a:r>
          </a:p>
          <a:p>
            <a:pPr lvl="1"/>
            <a:r>
              <a:rPr lang="nl-BE" dirty="0" smtClean="0"/>
              <a:t>Nodige informatie om een concept aan te vragen</a:t>
            </a:r>
          </a:p>
          <a:p>
            <a:pPr lvl="2"/>
            <a:r>
              <a:rPr lang="nl-BE" dirty="0" smtClean="0"/>
              <a:t>Termen</a:t>
            </a:r>
          </a:p>
          <a:p>
            <a:pPr lvl="2"/>
            <a:r>
              <a:rPr lang="nl-BE" dirty="0" smtClean="0"/>
              <a:t>Scope </a:t>
            </a:r>
            <a:r>
              <a:rPr lang="nl-BE" dirty="0" err="1" smtClean="0"/>
              <a:t>Notes</a:t>
            </a:r>
            <a:endParaRPr lang="nl-BE" dirty="0" smtClean="0"/>
          </a:p>
          <a:p>
            <a:pPr lvl="2"/>
            <a:r>
              <a:rPr lang="nl-BE" dirty="0" smtClean="0"/>
              <a:t>Bronnen</a:t>
            </a:r>
          </a:p>
          <a:p>
            <a:pPr lvl="2"/>
            <a:r>
              <a:rPr lang="nl-BE" dirty="0" smtClean="0"/>
              <a:t>Bredere concept – plaats in de hiërarchie</a:t>
            </a:r>
            <a:endParaRPr lang="nl-BE" dirty="0"/>
          </a:p>
          <a:p>
            <a:pPr lvl="1"/>
            <a:r>
              <a:rPr lang="nl-BE" dirty="0" smtClean="0">
                <a:solidFill>
                  <a:srgbClr val="000000"/>
                </a:solidFill>
              </a:rPr>
              <a:t>Invullen aanvraagformulier (</a:t>
            </a:r>
            <a:r>
              <a:rPr lang="nl-BE" dirty="0" err="1" smtClean="0">
                <a:solidFill>
                  <a:srgbClr val="000000"/>
                </a:solidFill>
              </a:rPr>
              <a:t>excel</a:t>
            </a:r>
            <a:r>
              <a:rPr lang="nl-BE" dirty="0" smtClean="0">
                <a:solidFill>
                  <a:srgbClr val="000000"/>
                </a:solidFill>
              </a:rPr>
              <a:t>)</a:t>
            </a:r>
          </a:p>
          <a:p>
            <a:pPr lvl="1"/>
            <a:r>
              <a:rPr lang="nl-BE" dirty="0">
                <a:solidFill>
                  <a:srgbClr val="000000"/>
                </a:solidFill>
              </a:rPr>
              <a:t>R</a:t>
            </a:r>
            <a:r>
              <a:rPr lang="nl-BE" dirty="0" smtClean="0">
                <a:solidFill>
                  <a:srgbClr val="000000"/>
                </a:solidFill>
              </a:rPr>
              <a:t>edactiegroep Vlaanderen-Nederland: wie?</a:t>
            </a:r>
          </a:p>
          <a:p>
            <a:pPr lvl="1"/>
            <a:r>
              <a:rPr lang="nl-BE" dirty="0" smtClean="0">
                <a:solidFill>
                  <a:srgbClr val="000000"/>
                </a:solidFill>
              </a:rPr>
              <a:t>Nuttige info</a:t>
            </a:r>
            <a:endParaRPr lang="nl-BE" dirty="0">
              <a:solidFill>
                <a:srgbClr val="000000"/>
              </a:solidFill>
            </a:endParaRPr>
          </a:p>
          <a:p>
            <a:pPr marL="1080000" lvl="4" indent="0">
              <a:buNone/>
            </a:pPr>
            <a:endParaRPr lang="nl-BE" dirty="0" smtClean="0"/>
          </a:p>
        </p:txBody>
      </p:sp>
    </p:spTree>
    <p:extLst>
      <p:ext uri="{BB962C8B-B14F-4D97-AF65-F5344CB8AC3E}">
        <p14:creationId xmlns:p14="http://schemas.microsoft.com/office/powerpoint/2010/main" val="2105086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nl-BE" dirty="0" smtClean="0"/>
              <a:t>Procedure: wat gebeurt er met je aanvraag?</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4</a:t>
            </a:fld>
            <a:endParaRPr lang="nl-NL"/>
          </a:p>
        </p:txBody>
      </p:sp>
      <p:sp>
        <p:nvSpPr>
          <p:cNvPr id="7" name="Tijdelijke aanduiding voor inhoud 6"/>
          <p:cNvSpPr>
            <a:spLocks noGrp="1"/>
          </p:cNvSpPr>
          <p:nvPr>
            <p:ph idx="1"/>
          </p:nvPr>
        </p:nvSpPr>
        <p:spPr/>
        <p:txBody>
          <a:bodyPr>
            <a:normAutofit fontScale="92500" lnSpcReduction="10000"/>
          </a:bodyPr>
          <a:lstStyle/>
          <a:p>
            <a:endParaRPr lang="nl-BE" dirty="0" smtClean="0"/>
          </a:p>
          <a:p>
            <a:pPr lvl="1"/>
            <a:r>
              <a:rPr lang="nl-BE" dirty="0" smtClean="0">
                <a:solidFill>
                  <a:srgbClr val="C00000"/>
                </a:solidFill>
              </a:rPr>
              <a:t>Stap 1</a:t>
            </a:r>
            <a:r>
              <a:rPr lang="nl-BE" dirty="0" smtClean="0"/>
              <a:t>: gebruiker maakt concept aan</a:t>
            </a:r>
          </a:p>
          <a:p>
            <a:pPr lvl="1"/>
            <a:r>
              <a:rPr lang="nl-BE" dirty="0" smtClean="0">
                <a:solidFill>
                  <a:srgbClr val="C00000"/>
                </a:solidFill>
              </a:rPr>
              <a:t>Stap 2</a:t>
            </a:r>
            <a:r>
              <a:rPr lang="nl-BE" dirty="0" smtClean="0"/>
              <a:t>: Anet-medewerker (Karen) checkt de aanvraag en zendt eventueel terug naar gebruiker</a:t>
            </a:r>
          </a:p>
          <a:p>
            <a:pPr lvl="1"/>
            <a:r>
              <a:rPr lang="nl-BE" dirty="0" smtClean="0">
                <a:solidFill>
                  <a:srgbClr val="C00000"/>
                </a:solidFill>
              </a:rPr>
              <a:t>Stap 3:</a:t>
            </a:r>
            <a:r>
              <a:rPr lang="nl-BE" dirty="0" smtClean="0"/>
              <a:t> Anet-medewerker (Karen) plaatst aanvraag in bestand van de redactiegroep Vlaanderen-Nederland</a:t>
            </a:r>
          </a:p>
          <a:p>
            <a:pPr lvl="1"/>
            <a:r>
              <a:rPr lang="nl-BE" dirty="0" smtClean="0">
                <a:solidFill>
                  <a:srgbClr val="C00000"/>
                </a:solidFill>
              </a:rPr>
              <a:t>Stap 4</a:t>
            </a:r>
            <a:r>
              <a:rPr lang="nl-BE" dirty="0" smtClean="0"/>
              <a:t>: beoordeling redactie </a:t>
            </a:r>
            <a:r>
              <a:rPr lang="nl-BE" dirty="0" err="1" smtClean="0"/>
              <a:t>Vl</a:t>
            </a:r>
            <a:r>
              <a:rPr lang="nl-BE" dirty="0" smtClean="0"/>
              <a:t>-Nl volgens ‘vier ogen’- principe</a:t>
            </a:r>
          </a:p>
          <a:p>
            <a:pPr lvl="1"/>
            <a:r>
              <a:rPr lang="nl-BE" dirty="0" smtClean="0">
                <a:solidFill>
                  <a:srgbClr val="C00000"/>
                </a:solidFill>
              </a:rPr>
              <a:t>Stap 5</a:t>
            </a:r>
            <a:r>
              <a:rPr lang="nl-BE" dirty="0" smtClean="0"/>
              <a:t>: goedgekeurd op redactie </a:t>
            </a:r>
            <a:r>
              <a:rPr lang="nl-BE" dirty="0" err="1" smtClean="0"/>
              <a:t>Vl</a:t>
            </a:r>
            <a:r>
              <a:rPr lang="nl-BE" dirty="0" smtClean="0"/>
              <a:t>-Nl? </a:t>
            </a:r>
            <a:r>
              <a:rPr lang="nl-BE" dirty="0" smtClean="0">
                <a:sym typeface="Wingdings" panose="05000000000000000000" pitchFamily="2" charset="2"/>
              </a:rPr>
              <a:t> d</a:t>
            </a:r>
            <a:r>
              <a:rPr lang="nl-BE" dirty="0" smtClean="0"/>
              <a:t>oorgestuurd naar Getty </a:t>
            </a:r>
            <a:endParaRPr lang="nl-BE" dirty="0"/>
          </a:p>
          <a:p>
            <a:pPr lvl="1"/>
            <a:r>
              <a:rPr lang="nl-BE" dirty="0" smtClean="0">
                <a:solidFill>
                  <a:srgbClr val="C00000"/>
                </a:solidFill>
              </a:rPr>
              <a:t>Stap 6</a:t>
            </a:r>
            <a:r>
              <a:rPr lang="nl-BE" dirty="0" smtClean="0"/>
              <a:t>: Getty geeft feedback over de nieuwe concepten </a:t>
            </a:r>
          </a:p>
          <a:p>
            <a:pPr lvl="1"/>
            <a:r>
              <a:rPr lang="nl-BE" dirty="0" smtClean="0">
                <a:solidFill>
                  <a:srgbClr val="C00000"/>
                </a:solidFill>
              </a:rPr>
              <a:t>Stap 7</a:t>
            </a:r>
            <a:r>
              <a:rPr lang="nl-BE" dirty="0" smtClean="0"/>
              <a:t>: afgekeurd door de redactie </a:t>
            </a:r>
            <a:r>
              <a:rPr lang="nl-BE" dirty="0" err="1" smtClean="0"/>
              <a:t>Vl</a:t>
            </a:r>
            <a:r>
              <a:rPr lang="nl-BE" dirty="0" smtClean="0"/>
              <a:t>-Nl of door Getty? </a:t>
            </a:r>
            <a:r>
              <a:rPr lang="nl-BE" dirty="0" smtClean="0">
                <a:sym typeface="Wingdings" panose="05000000000000000000" pitchFamily="2" charset="2"/>
              </a:rPr>
              <a:t> dialoog redactie </a:t>
            </a:r>
            <a:r>
              <a:rPr lang="nl-BE" dirty="0" err="1" smtClean="0">
                <a:sym typeface="Wingdings" panose="05000000000000000000" pitchFamily="2" charset="2"/>
              </a:rPr>
              <a:t>Vl</a:t>
            </a:r>
            <a:r>
              <a:rPr lang="nl-BE" dirty="0" smtClean="0">
                <a:sym typeface="Wingdings" panose="05000000000000000000" pitchFamily="2" charset="2"/>
              </a:rPr>
              <a:t>-Nl met aanvrager</a:t>
            </a:r>
            <a:endParaRPr lang="nl-BE" dirty="0" smtClean="0"/>
          </a:p>
        </p:txBody>
      </p:sp>
    </p:spTree>
    <p:extLst>
      <p:ext uri="{BB962C8B-B14F-4D97-AF65-F5344CB8AC3E}">
        <p14:creationId xmlns:p14="http://schemas.microsoft.com/office/powerpoint/2010/main" val="26208996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Voorwaarden voor een nieuw concept</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5</a:t>
            </a:fld>
            <a:endParaRPr lang="nl-NL"/>
          </a:p>
        </p:txBody>
      </p:sp>
      <p:sp>
        <p:nvSpPr>
          <p:cNvPr id="7" name="Tijdelijke aanduiding voor inhoud 6"/>
          <p:cNvSpPr>
            <a:spLocks noGrp="1"/>
          </p:cNvSpPr>
          <p:nvPr>
            <p:ph idx="1"/>
          </p:nvPr>
        </p:nvSpPr>
        <p:spPr/>
        <p:txBody>
          <a:bodyPr>
            <a:normAutofit fontScale="92500" lnSpcReduction="20000"/>
          </a:bodyPr>
          <a:lstStyle/>
          <a:p>
            <a:endParaRPr lang="nl-BE" dirty="0" smtClean="0"/>
          </a:p>
          <a:p>
            <a:pPr lvl="1"/>
            <a:r>
              <a:rPr lang="nl-BE" dirty="0" smtClean="0"/>
              <a:t>Het concept onderscheidt zich van andere concepten en kan als dusdanig beschreven worden </a:t>
            </a:r>
            <a:r>
              <a:rPr lang="nl-BE" dirty="0" smtClean="0">
                <a:sym typeface="Wingdings" panose="05000000000000000000" pitchFamily="2" charset="2"/>
              </a:rPr>
              <a:t> de kenmerken van dit concept worden in een scope of definitie gevat</a:t>
            </a:r>
          </a:p>
          <a:p>
            <a:pPr lvl="1"/>
            <a:endParaRPr lang="nl-BE" dirty="0" smtClean="0"/>
          </a:p>
          <a:p>
            <a:pPr lvl="1"/>
            <a:r>
              <a:rPr lang="nl-BE" dirty="0" smtClean="0"/>
              <a:t>Het concept kan gepast worden in de boomstructuur </a:t>
            </a:r>
            <a:r>
              <a:rPr lang="nl-BE" dirty="0" smtClean="0">
                <a:sym typeface="Wingdings" panose="05000000000000000000" pitchFamily="2" charset="2"/>
              </a:rPr>
              <a:t> valt binnen de scope van AAT</a:t>
            </a:r>
          </a:p>
          <a:p>
            <a:pPr lvl="1"/>
            <a:endParaRPr lang="nl-BE" dirty="0">
              <a:sym typeface="Wingdings" panose="05000000000000000000" pitchFamily="2" charset="2"/>
            </a:endParaRPr>
          </a:p>
          <a:p>
            <a:pPr lvl="1"/>
            <a:r>
              <a:rPr lang="nl-BE" dirty="0" smtClean="0">
                <a:sym typeface="Wingdings" panose="05000000000000000000" pitchFamily="2" charset="2"/>
              </a:rPr>
              <a:t>Het concept is niet ‘complex’</a:t>
            </a:r>
          </a:p>
          <a:p>
            <a:pPr lvl="1"/>
            <a:endParaRPr lang="nl-BE" dirty="0" smtClean="0"/>
          </a:p>
          <a:p>
            <a:pPr lvl="1"/>
            <a:r>
              <a:rPr lang="nl-BE" dirty="0" smtClean="0"/>
              <a:t>Concept al gesignaleerd in AAT, maar in andere hoedanigheid (</a:t>
            </a:r>
            <a:r>
              <a:rPr lang="nl-BE" dirty="0" err="1" smtClean="0"/>
              <a:t>bvb</a:t>
            </a:r>
            <a:r>
              <a:rPr lang="nl-BE" dirty="0" smtClean="0"/>
              <a:t> andere tak in hiërarchie)? </a:t>
            </a:r>
            <a:r>
              <a:rPr lang="nl-BE" dirty="0" smtClean="0">
                <a:sym typeface="Wingdings" panose="05000000000000000000" pitchFamily="2" charset="2"/>
              </a:rPr>
              <a:t> kunnen deze </a:t>
            </a:r>
            <a:r>
              <a:rPr lang="nl-BE" dirty="0" err="1" smtClean="0">
                <a:sym typeface="Wingdings" panose="05000000000000000000" pitchFamily="2" charset="2"/>
              </a:rPr>
              <a:t>gemerged</a:t>
            </a:r>
            <a:r>
              <a:rPr lang="nl-BE" dirty="0" smtClean="0">
                <a:sym typeface="Wingdings" panose="05000000000000000000" pitchFamily="2" charset="2"/>
              </a:rPr>
              <a:t> worden?</a:t>
            </a:r>
            <a:endParaRPr lang="nl-BE" dirty="0">
              <a:sym typeface="Wingdings" panose="05000000000000000000" pitchFamily="2" charset="2"/>
            </a:endParaRPr>
          </a:p>
          <a:p>
            <a:pPr lvl="3"/>
            <a:r>
              <a:rPr lang="nl-BE" dirty="0" err="1" smtClean="0">
                <a:sym typeface="Wingdings" panose="05000000000000000000" pitchFamily="2" charset="2"/>
              </a:rPr>
              <a:t>Vb</a:t>
            </a:r>
            <a:r>
              <a:rPr lang="nl-BE" dirty="0" smtClean="0">
                <a:sym typeface="Wingdings" panose="05000000000000000000" pitchFamily="2" charset="2"/>
              </a:rPr>
              <a:t> </a:t>
            </a:r>
            <a:r>
              <a:rPr lang="nl-BE" i="1" dirty="0" smtClean="0">
                <a:sym typeface="Wingdings" panose="05000000000000000000" pitchFamily="2" charset="2"/>
              </a:rPr>
              <a:t>drukkersprivileges</a:t>
            </a:r>
            <a:endParaRPr lang="nl-BE" i="1" dirty="0" smtClean="0"/>
          </a:p>
          <a:p>
            <a:pPr marL="0" lvl="1" indent="0">
              <a:buNone/>
            </a:pPr>
            <a:endParaRPr lang="nl-BE" dirty="0" smtClean="0"/>
          </a:p>
        </p:txBody>
      </p:sp>
    </p:spTree>
    <p:extLst>
      <p:ext uri="{BB962C8B-B14F-4D97-AF65-F5344CB8AC3E}">
        <p14:creationId xmlns:p14="http://schemas.microsoft.com/office/powerpoint/2010/main" val="29887610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nl-BE" dirty="0" smtClean="0"/>
              <a:t>Nodige informatie om een concept aan te vragen</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6</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Termen</a:t>
            </a:r>
          </a:p>
          <a:p>
            <a:pPr lvl="1"/>
            <a:r>
              <a:rPr lang="nl-BE" dirty="0" smtClean="0"/>
              <a:t>Scope </a:t>
            </a:r>
            <a:r>
              <a:rPr lang="nl-BE" dirty="0" err="1" smtClean="0"/>
              <a:t>notes</a:t>
            </a:r>
            <a:endParaRPr lang="nl-BE" dirty="0" smtClean="0"/>
          </a:p>
          <a:p>
            <a:pPr lvl="1"/>
            <a:r>
              <a:rPr lang="nl-BE" dirty="0" smtClean="0"/>
              <a:t>Bronnen</a:t>
            </a:r>
          </a:p>
        </p:txBody>
      </p:sp>
    </p:spTree>
    <p:extLst>
      <p:ext uri="{BB962C8B-B14F-4D97-AF65-F5344CB8AC3E}">
        <p14:creationId xmlns:p14="http://schemas.microsoft.com/office/powerpoint/2010/main" val="8755699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nl-BE" dirty="0">
                <a:solidFill>
                  <a:srgbClr val="C00000"/>
                </a:solidFill>
              </a:rPr>
              <a:t>T</a:t>
            </a:r>
            <a:r>
              <a:rPr lang="nl-BE" dirty="0" smtClean="0">
                <a:solidFill>
                  <a:srgbClr val="C00000"/>
                </a:solidFill>
              </a:rPr>
              <a:t>en</a:t>
            </a:r>
            <a:r>
              <a:rPr lang="nl-BE" dirty="0" smtClean="0"/>
              <a:t> </a:t>
            </a:r>
            <a:r>
              <a:rPr lang="nl-BE" dirty="0" smtClean="0">
                <a:solidFill>
                  <a:srgbClr val="C00000"/>
                </a:solidFill>
              </a:rPr>
              <a:t>minste</a:t>
            </a:r>
            <a:r>
              <a:rPr lang="nl-BE" dirty="0" smtClean="0"/>
              <a:t> gevraagd bij aanvraag nieuw concept </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7</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Een Nederlandse voorkeursterm</a:t>
            </a:r>
          </a:p>
          <a:p>
            <a:pPr lvl="1"/>
            <a:r>
              <a:rPr lang="nl-BE" dirty="0" smtClean="0"/>
              <a:t>Een Nederlandse definitie (‘scope </a:t>
            </a:r>
            <a:r>
              <a:rPr lang="nl-BE" dirty="0" err="1" smtClean="0"/>
              <a:t>note</a:t>
            </a:r>
            <a:r>
              <a:rPr lang="nl-BE" dirty="0" smtClean="0"/>
              <a:t>’)</a:t>
            </a:r>
            <a:endParaRPr lang="nl-BE" dirty="0"/>
          </a:p>
          <a:p>
            <a:pPr lvl="1"/>
            <a:r>
              <a:rPr lang="nl-BE" dirty="0" smtClean="0"/>
              <a:t>Een Engelse voorkeursterm</a:t>
            </a:r>
          </a:p>
          <a:p>
            <a:pPr lvl="1"/>
            <a:r>
              <a:rPr lang="nl-BE" dirty="0" smtClean="0"/>
              <a:t>Een Engelse definitie</a:t>
            </a:r>
          </a:p>
          <a:p>
            <a:pPr lvl="1"/>
            <a:r>
              <a:rPr lang="nl-BE" dirty="0" smtClean="0"/>
              <a:t>Drie bronnen waarin de Nederlandstalige voorkeursterm </a:t>
            </a:r>
            <a:r>
              <a:rPr lang="nl-BE" i="1" dirty="0" smtClean="0">
                <a:solidFill>
                  <a:schemeClr val="tx1"/>
                </a:solidFill>
              </a:rPr>
              <a:t>gebruikt</a:t>
            </a:r>
            <a:r>
              <a:rPr lang="nl-BE" dirty="0" smtClean="0"/>
              <a:t> wordt</a:t>
            </a:r>
          </a:p>
          <a:p>
            <a:pPr lvl="1"/>
            <a:r>
              <a:rPr lang="nl-BE" dirty="0" smtClean="0"/>
              <a:t>Eén Engelstalige bron waar de Engelstalige voorkeursterm gebruikt wordt</a:t>
            </a:r>
          </a:p>
          <a:p>
            <a:pPr lvl="1"/>
            <a:r>
              <a:rPr lang="nl-BE" dirty="0" smtClean="0"/>
              <a:t>Het bovenliggende concept (‘</a:t>
            </a:r>
            <a:r>
              <a:rPr lang="nl-BE" dirty="0" err="1" smtClean="0"/>
              <a:t>broader</a:t>
            </a:r>
            <a:r>
              <a:rPr lang="nl-BE" dirty="0" smtClean="0"/>
              <a:t> term’)</a:t>
            </a:r>
          </a:p>
          <a:p>
            <a:pPr marL="0" lvl="1" indent="0">
              <a:buNone/>
            </a:pPr>
            <a:endParaRPr lang="nl-BE" dirty="0" smtClean="0"/>
          </a:p>
        </p:txBody>
      </p:sp>
    </p:spTree>
    <p:extLst>
      <p:ext uri="{BB962C8B-B14F-4D97-AF65-F5344CB8AC3E}">
        <p14:creationId xmlns:p14="http://schemas.microsoft.com/office/powerpoint/2010/main" val="1975006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Nederlandse voorkeursterm</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8</a:t>
            </a:fld>
            <a:endParaRPr lang="nl-NL"/>
          </a:p>
        </p:txBody>
      </p:sp>
      <p:sp>
        <p:nvSpPr>
          <p:cNvPr id="7" name="Tijdelijke aanduiding voor inhoud 6"/>
          <p:cNvSpPr>
            <a:spLocks noGrp="1"/>
          </p:cNvSpPr>
          <p:nvPr>
            <p:ph idx="1"/>
          </p:nvPr>
        </p:nvSpPr>
        <p:spPr/>
        <p:txBody>
          <a:bodyPr>
            <a:normAutofit/>
          </a:bodyPr>
          <a:lstStyle/>
          <a:p>
            <a:endParaRPr lang="nl-BE" dirty="0" smtClean="0"/>
          </a:p>
          <a:p>
            <a:pPr lvl="1"/>
            <a:r>
              <a:rPr lang="nl-BE" dirty="0" smtClean="0"/>
              <a:t>= descriptor</a:t>
            </a:r>
          </a:p>
          <a:p>
            <a:pPr lvl="1"/>
            <a:r>
              <a:rPr lang="nl-BE" dirty="0" smtClean="0"/>
              <a:t>Standaard in het meervoud</a:t>
            </a:r>
          </a:p>
        </p:txBody>
      </p:sp>
    </p:spTree>
    <p:extLst>
      <p:ext uri="{BB962C8B-B14F-4D97-AF65-F5344CB8AC3E}">
        <p14:creationId xmlns:p14="http://schemas.microsoft.com/office/powerpoint/2010/main" val="19113769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BE" dirty="0" smtClean="0"/>
              <a:t>Nederlandse definitie</a:t>
            </a:r>
            <a:endParaRPr lang="nl-NL" dirty="0"/>
          </a:p>
        </p:txBody>
      </p:sp>
      <p:sp>
        <p:nvSpPr>
          <p:cNvPr id="6" name="Tijdelijke aanduiding voor dianummer 5"/>
          <p:cNvSpPr>
            <a:spLocks noGrp="1"/>
          </p:cNvSpPr>
          <p:nvPr>
            <p:ph type="sldNum" sz="quarter" idx="12"/>
          </p:nvPr>
        </p:nvSpPr>
        <p:spPr/>
        <p:txBody>
          <a:bodyPr/>
          <a:lstStyle/>
          <a:p>
            <a:fld id="{3B032377-C103-4EFE-98C1-80A6E5A7472A}" type="slidenum">
              <a:rPr lang="nl-NL" smtClean="0"/>
              <a:t>9</a:t>
            </a:fld>
            <a:endParaRPr lang="nl-NL"/>
          </a:p>
        </p:txBody>
      </p:sp>
      <p:sp>
        <p:nvSpPr>
          <p:cNvPr id="7" name="Tijdelijke aanduiding voor inhoud 6"/>
          <p:cNvSpPr>
            <a:spLocks noGrp="1"/>
          </p:cNvSpPr>
          <p:nvPr>
            <p:ph idx="1"/>
          </p:nvPr>
        </p:nvSpPr>
        <p:spPr/>
        <p:txBody>
          <a:bodyPr>
            <a:normAutofit/>
          </a:bodyPr>
          <a:lstStyle/>
          <a:p>
            <a:r>
              <a:rPr lang="nl-BE" dirty="0" smtClean="0"/>
              <a:t>Een ‘goede’ definitie:</a:t>
            </a:r>
          </a:p>
          <a:p>
            <a:endParaRPr lang="nl-BE" dirty="0" smtClean="0"/>
          </a:p>
          <a:p>
            <a:pPr lvl="1"/>
            <a:r>
              <a:rPr lang="nl-BE" dirty="0"/>
              <a:t>Focust op de </a:t>
            </a:r>
            <a:r>
              <a:rPr lang="nl-BE" i="1" dirty="0"/>
              <a:t>kenmerken</a:t>
            </a:r>
            <a:r>
              <a:rPr lang="nl-BE" dirty="0"/>
              <a:t> van het concept, in het bijzonder waarin dit te herkennen valt of afwijkt van andere </a:t>
            </a:r>
            <a:r>
              <a:rPr lang="nl-BE" dirty="0" smtClean="0"/>
              <a:t>concepten</a:t>
            </a:r>
          </a:p>
          <a:p>
            <a:pPr lvl="1"/>
            <a:r>
              <a:rPr lang="nl-BE" dirty="0" smtClean="0"/>
              <a:t>Is kort en bondig van stijl</a:t>
            </a:r>
          </a:p>
          <a:p>
            <a:pPr lvl="1"/>
            <a:r>
              <a:rPr lang="nl-BE" dirty="0" smtClean="0"/>
              <a:t>Is niet encyclopedisch van inhoud*</a:t>
            </a:r>
            <a:endParaRPr lang="nl-BE" dirty="0"/>
          </a:p>
          <a:p>
            <a:pPr lvl="1"/>
            <a:r>
              <a:rPr lang="nl-BE" dirty="0" smtClean="0"/>
              <a:t>Is zoveel mogelijk in eigen woorden opgesteld</a:t>
            </a:r>
          </a:p>
          <a:p>
            <a:pPr lvl="1"/>
            <a:r>
              <a:rPr lang="nl-BE" dirty="0" smtClean="0"/>
              <a:t>Is zo helder mogelijk: begrijpelijk voor iedereen</a:t>
            </a:r>
          </a:p>
          <a:p>
            <a:pPr marL="0" lvl="1" indent="0">
              <a:buNone/>
            </a:pPr>
            <a:endParaRPr lang="nl-BE" dirty="0" smtClean="0"/>
          </a:p>
        </p:txBody>
      </p:sp>
    </p:spTree>
    <p:extLst>
      <p:ext uri="{BB962C8B-B14F-4D97-AF65-F5344CB8AC3E}">
        <p14:creationId xmlns:p14="http://schemas.microsoft.com/office/powerpoint/2010/main" val="2938717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Kantoorthema">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1501</Words>
  <Application>Microsoft Office PowerPoint</Application>
  <PresentationFormat>Diavoorstelling (4:3)</PresentationFormat>
  <Paragraphs>185</Paragraphs>
  <Slides>19</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Calibri</vt:lpstr>
      <vt:lpstr>Wingdings</vt:lpstr>
      <vt:lpstr>Kantoorthema</vt:lpstr>
      <vt:lpstr>PowerPoint-presentatie</vt:lpstr>
      <vt:lpstr>Anet-AAT: Richtlijnen bij het aanvragen van een nieuw AAT-concept</vt:lpstr>
      <vt:lpstr>Overzicht </vt:lpstr>
      <vt:lpstr>Procedure: wat gebeurt er met je aanvraag?</vt:lpstr>
      <vt:lpstr>Voorwaarden voor een nieuw concept</vt:lpstr>
      <vt:lpstr>Nodige informatie om een concept aan te vragen</vt:lpstr>
      <vt:lpstr>Ten minste gevraagd bij aanvraag nieuw concept </vt:lpstr>
      <vt:lpstr>Nederlandse voorkeursterm</vt:lpstr>
      <vt:lpstr>Nederlandse definitie</vt:lpstr>
      <vt:lpstr>Engelse voorkeursterm</vt:lpstr>
      <vt:lpstr>Engelstalige definitie</vt:lpstr>
      <vt:lpstr>Drie bronnen</vt:lpstr>
      <vt:lpstr>Eén Engelstalige bron</vt:lpstr>
      <vt:lpstr>Termen</vt:lpstr>
      <vt:lpstr>Afgewezen concepten: waarom?</vt:lpstr>
      <vt:lpstr>Voorbeelden definities</vt:lpstr>
      <vt:lpstr>Invullen aanvraagformulier</vt:lpstr>
      <vt:lpstr>Redactiegroep Vlaanderen-Nederland: wie?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2013-10-11T12:12:31Z</dcterms:created>
  <dcterms:modified xsi:type="dcterms:W3CDTF">2019-05-09T09:42:11Z</dcterms:modified>
</cp:coreProperties>
</file>