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91" r:id="rId9"/>
    <p:sldId id="290" r:id="rId10"/>
    <p:sldId id="292" r:id="rId11"/>
    <p:sldId id="293" r:id="rId12"/>
    <p:sldId id="294" r:id="rId13"/>
    <p:sldId id="295" r:id="rId14"/>
    <p:sldId id="296" r:id="rId15"/>
    <p:sldId id="297" r:id="rId16"/>
    <p:sldId id="299" r:id="rId17"/>
    <p:sldId id="300" r:id="rId18"/>
    <p:sldId id="302" r:id="rId19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pos="340">
          <p15:clr>
            <a:srgbClr val="A4A3A4"/>
          </p15:clr>
        </p15:guide>
        <p15:guide id="4" pos="5420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6"/>
    <a:srgbClr val="D5F4FF"/>
    <a:srgbClr val="E7E9E2"/>
    <a:srgbClr val="AF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492" autoAdjust="0"/>
  </p:normalViewPr>
  <p:slideViewPr>
    <p:cSldViewPr snapToObjects="1" showGuides="1">
      <p:cViewPr varScale="1">
        <p:scale>
          <a:sx n="87" d="100"/>
          <a:sy n="87" d="100"/>
        </p:scale>
        <p:origin x="2298" y="45"/>
      </p:cViewPr>
      <p:guideLst>
        <p:guide orient="horz" pos="754"/>
        <p:guide orient="horz" pos="3838"/>
        <p:guide pos="340"/>
        <p:guide pos="54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764"/>
    </p:cViewPr>
  </p:sorterViewPr>
  <p:notesViewPr>
    <p:cSldViewPr snapToObjects="1">
      <p:cViewPr varScale="1">
        <p:scale>
          <a:sx n="81" d="100"/>
          <a:sy n="81" d="100"/>
        </p:scale>
        <p:origin x="-402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r>
              <a:rPr lang="nl-BE" smtClean="0"/>
              <a:t>04-12-2018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908E2D88-A443-4BD9-B76C-DEDAF17D37A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798763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r>
              <a:rPr lang="nl-BE" smtClean="0"/>
              <a:t>04-12-2018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2A99E7CB-B55B-433F-ACF3-9EACF2CD01B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68023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04-12-2018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743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10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04-12-2018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982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11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04-12-2018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439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12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04-12-2018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290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13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04-12-2018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399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14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04-12-2018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421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15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04-12-2018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7415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16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04-12-2018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583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17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04-12-2018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981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18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04-12-2018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40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2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04-12-2018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53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3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04-12-2018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553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4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04-12-2018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454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5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04-12-2018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521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6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04-12-2018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801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7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04-12-2018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633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5">
              <a:defRPr/>
            </a:pPr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8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04-12-2018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596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9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04-12-2018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35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zonde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" y="5191203"/>
            <a:ext cx="9154800" cy="1667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8064500" cy="2160017"/>
          </a:xfrm>
        </p:spPr>
        <p:txBody>
          <a:bodyPr lIns="72000" rIns="72000" anchor="b" anchorCtr="0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1656184"/>
          </a:xfrm>
        </p:spPr>
        <p:txBody>
          <a:bodyPr lIns="72000" rIns="72000">
            <a:noAutofit/>
          </a:bodyPr>
          <a:lstStyle>
            <a:lvl1pPr marL="0" indent="0" algn="l">
              <a:buNone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294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-13998" y="-1523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1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10-12-2018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9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539750" y="3645024"/>
            <a:ext cx="40320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tekst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810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552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1440000"/>
            <a:ext cx="3960000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44008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 </a:t>
            </a:r>
          </a:p>
          <a:p>
            <a:r>
              <a:rPr lang="nl-BE" dirty="0" smtClean="0"/>
              <a:t>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2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</a:t>
            </a:r>
          </a:p>
          <a:p>
            <a:r>
              <a:rPr lang="nl-BE" dirty="0" smtClean="0"/>
              <a:t>De foto moet achter de boog staan.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00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0000" y="1440000"/>
            <a:ext cx="3960000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8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9246" y="-6037"/>
            <a:ext cx="9153245" cy="68527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9245" y="5197559"/>
            <a:ext cx="9162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Kopieer vanuit een andere dia de hoge boog met volledige logo en plak hem in deze dia. De foto moet achter de boog staan.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539750" y="2730292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23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00808"/>
            <a:ext cx="8064500" cy="1656184"/>
          </a:xfrm>
        </p:spPr>
        <p:txBody>
          <a:bodyPr lIns="72000" rIns="72000" anchor="b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03833"/>
          </a:xfrm>
        </p:spPr>
        <p:txBody>
          <a:bodyPr lIns="72000" rIns="72000" anchor="b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75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/>
          <a:lstStyle>
            <a:lvl2pPr marL="216000" indent="-216000">
              <a:defRPr sz="2600"/>
            </a:lvl2pPr>
            <a:lvl3pPr marL="576000" indent="-216000">
              <a:defRPr sz="2400"/>
            </a:lvl3pPr>
            <a:lvl4pPr marL="936000" indent="-216000">
              <a:defRPr sz="2200"/>
            </a:lvl4pPr>
            <a:lvl5pPr marL="1296000" indent="-216000"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7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4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 en 2 kolommen: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5"/>
            <a:ext cx="3957836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957836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3959225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959225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3096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1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4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6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e of diagram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013176"/>
            <a:ext cx="8064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5590455"/>
            <a:ext cx="8064500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545668" y="0"/>
            <a:ext cx="8058582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 smtClean="0"/>
              <a:t>Klik op het pictogram om een illustratie, grafiek, tabel of filmpje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20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4F06C36-30E3-4EC4-970C-BDB2513E3A51}" type="datetime1">
              <a:rPr lang="nl-NL" smtClean="0"/>
              <a:t>10-12-2018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voorbeeldpresentatie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4356" y="6602881"/>
            <a:ext cx="461556" cy="257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032377-C103-4EFE-98C1-80A6E5A7472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896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60" r:id="rId10"/>
    <p:sldLayoutId id="2147483662" r:id="rId11"/>
    <p:sldLayoutId id="2147483663" r:id="rId12"/>
    <p:sldLayoutId id="2147483664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net.b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helpdesk@anet.b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net.b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helpdesk@anet.b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net.b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helpdesk@anet.b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net.be/broca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net.be/broca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Workshop: Brocade Menubeheer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sz="1800" dirty="0" smtClean="0"/>
              <a:t>Nov/dec </a:t>
            </a:r>
            <a:r>
              <a:rPr lang="nl-BE" sz="1800" dirty="0" smtClean="0"/>
              <a:t>2018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Anke Jacobs  - Alain Descamps</a:t>
            </a:r>
          </a:p>
        </p:txBody>
      </p:sp>
    </p:spTree>
    <p:extLst>
      <p:ext uri="{BB962C8B-B14F-4D97-AF65-F5344CB8AC3E}">
        <p14:creationId xmlns:p14="http://schemas.microsoft.com/office/powerpoint/2010/main" val="29294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5"/>
          </a:xfrm>
          <a:solidFill>
            <a:srgbClr val="E7E9E2"/>
          </a:solidFill>
        </p:spPr>
        <p:txBody>
          <a:bodyPr/>
          <a:lstStyle/>
          <a:p>
            <a:r>
              <a:rPr lang="nl-BE" dirty="0" smtClean="0"/>
              <a:t>	Dekking x/y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3168352"/>
          </a:xfrm>
        </p:spPr>
        <p:txBody>
          <a:bodyPr>
            <a:normAutofit/>
          </a:bodyPr>
          <a:lstStyle/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Hoeveel menu opties uit jouw </a:t>
            </a:r>
            <a:r>
              <a:rPr lang="nl-BE" dirty="0" err="1" smtClean="0"/>
              <a:t>logging</a:t>
            </a:r>
            <a:r>
              <a:rPr lang="nl-BE" dirty="0" smtClean="0"/>
              <a:t> staan er nu in Favorieten of </a:t>
            </a:r>
            <a:r>
              <a:rPr lang="nl-BE" dirty="0" err="1" smtClean="0"/>
              <a:t>Grid</a:t>
            </a:r>
            <a:r>
              <a:rPr lang="nl-BE" dirty="0" smtClean="0"/>
              <a:t>?</a:t>
            </a:r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Brocade Home: Uw menu opties, niet in uw </a:t>
            </a:r>
            <a:r>
              <a:rPr lang="nl-BE" dirty="0" err="1" smtClean="0"/>
              <a:t>grid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Dynamisch!</a:t>
            </a:r>
            <a:endParaRPr lang="nl-BE" dirty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/>
          </a:p>
          <a:p>
            <a:pPr lvl="1" indent="0">
              <a:buClr>
                <a:srgbClr val="00B0F0"/>
              </a:buClr>
              <a:buNone/>
            </a:pPr>
            <a:endParaRPr lang="nl-BE" dirty="0" smtClean="0"/>
          </a:p>
          <a:p>
            <a:pPr lvl="1" indent="0">
              <a:buClr>
                <a:srgbClr val="00B0F0"/>
              </a:buClr>
              <a:buNone/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10</a:t>
            </a:fld>
            <a:endParaRPr lang="nl-NL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0" y="4818121"/>
            <a:ext cx="9180512" cy="2042055"/>
          </a:xfrm>
          <a:prstGeom prst="rect">
            <a:avLst/>
          </a:prstGeom>
          <a:solidFill>
            <a:srgbClr val="D5F4FF"/>
          </a:solidFill>
        </p:spPr>
        <p:txBody>
          <a:bodyPr vert="horz" lIns="0" tIns="36000" rIns="0" bIns="36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Clr>
                <a:srgbClr val="00B0F0"/>
              </a:buClr>
              <a:buNone/>
            </a:pPr>
            <a:r>
              <a:rPr lang="nl-BE" b="1" cap="small" dirty="0" err="1" smtClean="0">
                <a:solidFill>
                  <a:srgbClr val="00B0F0"/>
                </a:solidFill>
              </a:rPr>
              <a:t>Conculsie</a:t>
            </a:r>
            <a:endParaRPr lang="nl-BE" b="1" cap="small" dirty="0" smtClean="0">
              <a:solidFill>
                <a:srgbClr val="00B0F0"/>
              </a:solidFill>
            </a:endParaRPr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 smtClean="0">
              <a:solidFill>
                <a:srgbClr val="00B0F0"/>
              </a:solidFill>
            </a:endParaRPr>
          </a:p>
          <a:p>
            <a:pPr lvl="1" indent="0">
              <a:buClr>
                <a:srgbClr val="00B0F0"/>
              </a:buClr>
              <a:buNone/>
            </a:pPr>
            <a:r>
              <a:rPr lang="nl-BE" dirty="0" smtClean="0">
                <a:solidFill>
                  <a:srgbClr val="00B0F0"/>
                </a:solidFill>
              </a:rPr>
              <a:t>Al jouw populaire menu opties staan max 2 clicks verwijderd. </a:t>
            </a:r>
          </a:p>
          <a:p>
            <a:pPr lvl="1" indent="0">
              <a:buClr>
                <a:srgbClr val="00B0F0"/>
              </a:buClr>
              <a:buFont typeface="Wingdings" panose="05000000000000000000" pitchFamily="2" charset="2"/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37872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5"/>
          </a:xfrm>
          <a:solidFill>
            <a:srgbClr val="E7E9E2"/>
          </a:solidFill>
        </p:spPr>
        <p:txBody>
          <a:bodyPr/>
          <a:lstStyle/>
          <a:p>
            <a:r>
              <a:rPr lang="nl-BE" dirty="0" smtClean="0"/>
              <a:t>	Feedback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7374" y="2636912"/>
            <a:ext cx="8064896" cy="3168352"/>
          </a:xfrm>
        </p:spPr>
        <p:txBody>
          <a:bodyPr>
            <a:normAutofit/>
          </a:bodyPr>
          <a:lstStyle/>
          <a:p>
            <a:pPr lvl="1" indent="0">
              <a:buClr>
                <a:srgbClr val="00B0F0"/>
              </a:buClr>
              <a:buNone/>
            </a:pPr>
            <a:r>
              <a:rPr lang="nl-BE" dirty="0" smtClean="0"/>
              <a:t>Suggesties voor </a:t>
            </a:r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nieuwe </a:t>
            </a:r>
            <a:r>
              <a:rPr lang="nl-BE" dirty="0" err="1" smtClean="0"/>
              <a:t>grids</a:t>
            </a:r>
            <a:endParaRPr lang="nl-BE" dirty="0" smtClean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aanpassingen aan </a:t>
            </a:r>
            <a:r>
              <a:rPr lang="nl-BE" dirty="0" err="1" smtClean="0"/>
              <a:t>grids</a:t>
            </a:r>
            <a:endParaRPr lang="nl-BE" dirty="0" smtClean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 smtClean="0"/>
          </a:p>
          <a:p>
            <a:pPr lvl="1" indent="0">
              <a:buClr>
                <a:srgbClr val="00B0F0"/>
              </a:buClr>
              <a:buNone/>
            </a:pPr>
            <a:r>
              <a:rPr lang="nl-BE" dirty="0" smtClean="0"/>
              <a:t>Gezamenlijk, niet ieder zijn persoonlijke </a:t>
            </a:r>
            <a:r>
              <a:rPr lang="nl-BE" dirty="0" err="1" smtClean="0"/>
              <a:t>grids</a:t>
            </a:r>
            <a:r>
              <a:rPr lang="nl-BE" dirty="0" smtClean="0"/>
              <a:t>. </a:t>
            </a:r>
            <a:endParaRPr lang="nl-BE" dirty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/>
          </a:p>
          <a:p>
            <a:pPr lvl="1" indent="0">
              <a:buClr>
                <a:srgbClr val="00B0F0"/>
              </a:buClr>
              <a:buNone/>
            </a:pPr>
            <a:endParaRPr lang="nl-BE" dirty="0" smtClean="0"/>
          </a:p>
          <a:p>
            <a:pPr lvl="1" indent="0">
              <a:buClr>
                <a:srgbClr val="00B0F0"/>
              </a:buClr>
              <a:buNone/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11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-4356" y="1196752"/>
            <a:ext cx="9148356" cy="1200329"/>
          </a:xfrm>
          <a:prstGeom prst="rect">
            <a:avLst/>
          </a:prstGeom>
          <a:solidFill>
            <a:srgbClr val="D5F4FF"/>
          </a:solidFill>
        </p:spPr>
        <p:txBody>
          <a:bodyPr wrap="square" rtlCol="0">
            <a:spAutoFit/>
          </a:bodyPr>
          <a:lstStyle/>
          <a:p>
            <a:pPr algn="ctr"/>
            <a:endParaRPr lang="nl-BE" sz="800" b="1" cap="small" dirty="0" smtClean="0">
              <a:solidFill>
                <a:srgbClr val="00B0F0"/>
              </a:solidFill>
            </a:endParaRPr>
          </a:p>
          <a:p>
            <a:pPr algn="ctr"/>
            <a:r>
              <a:rPr lang="nl-BE" sz="2800" b="1" cap="small" dirty="0" smtClean="0">
                <a:solidFill>
                  <a:srgbClr val="00B0F0"/>
                </a:solidFill>
                <a:hlinkClick r:id="rId3"/>
              </a:rPr>
              <a:t>https://anet.be</a:t>
            </a:r>
            <a:r>
              <a:rPr lang="nl-BE" sz="2800" b="1" cap="small" dirty="0" smtClean="0">
                <a:solidFill>
                  <a:srgbClr val="00B0F0"/>
                </a:solidFill>
              </a:rPr>
              <a:t> &gt; Workshop &gt; Evaluatieformulier</a:t>
            </a:r>
          </a:p>
          <a:p>
            <a:pPr algn="ctr"/>
            <a:r>
              <a:rPr lang="nl-BE" sz="2800" dirty="0" smtClean="0"/>
              <a:t>	</a:t>
            </a:r>
            <a:r>
              <a:rPr lang="nl-BE" sz="2800" dirty="0" smtClean="0">
                <a:hlinkClick r:id="rId4"/>
              </a:rPr>
              <a:t>helpdesk@anet.be</a:t>
            </a:r>
            <a:r>
              <a:rPr lang="nl-BE" sz="2800" dirty="0" smtClean="0"/>
              <a:t> </a:t>
            </a:r>
          </a:p>
          <a:p>
            <a:pPr algn="ctr"/>
            <a:r>
              <a:rPr lang="nl-BE" sz="800" dirty="0" smtClean="0"/>
              <a:t> </a:t>
            </a:r>
            <a:endParaRPr lang="nl-BE" sz="800" dirty="0"/>
          </a:p>
        </p:txBody>
      </p:sp>
    </p:spTree>
    <p:extLst>
      <p:ext uri="{BB962C8B-B14F-4D97-AF65-F5344CB8AC3E}">
        <p14:creationId xmlns:p14="http://schemas.microsoft.com/office/powerpoint/2010/main" val="65819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5"/>
          </a:xfrm>
          <a:solidFill>
            <a:srgbClr val="E7E9E2"/>
          </a:solidFill>
        </p:spPr>
        <p:txBody>
          <a:bodyPr/>
          <a:lstStyle/>
          <a:p>
            <a:r>
              <a:rPr lang="nl-BE" dirty="0" smtClean="0"/>
              <a:t>	Boomstructuur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824536"/>
          </a:xfrm>
        </p:spPr>
        <p:txBody>
          <a:bodyPr>
            <a:normAutofit/>
          </a:bodyPr>
          <a:lstStyle/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err="1" smtClean="0"/>
              <a:t>Overlay</a:t>
            </a:r>
            <a:endParaRPr lang="nl-BE" dirty="0" smtClean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Browsen doorheen folders</a:t>
            </a:r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Klikken op toepassing, is toepassing activeren</a:t>
            </a:r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Weet waar je bent</a:t>
            </a:r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/>
          </a:p>
          <a:p>
            <a:pPr lvl="1" indent="0">
              <a:buClr>
                <a:srgbClr val="00B0F0"/>
              </a:buClr>
              <a:buNone/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12</a:t>
            </a:fld>
            <a:endParaRPr lang="nl-NL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1815" t="15210" r="86175" b="81255"/>
          <a:stretch/>
        </p:blipFill>
        <p:spPr bwMode="auto">
          <a:xfrm>
            <a:off x="5004048" y="288139"/>
            <a:ext cx="600075" cy="593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316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5"/>
          </a:xfrm>
          <a:solidFill>
            <a:srgbClr val="E7E9E2"/>
          </a:solidFill>
        </p:spPr>
        <p:txBody>
          <a:bodyPr/>
          <a:lstStyle/>
          <a:p>
            <a:r>
              <a:rPr lang="nl-BE" dirty="0" smtClean="0"/>
              <a:t>	Zoeken in menu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824536"/>
          </a:xfrm>
        </p:spPr>
        <p:txBody>
          <a:bodyPr>
            <a:normAutofit/>
          </a:bodyPr>
          <a:lstStyle/>
          <a:p>
            <a:pPr marL="673200" lvl="1" indent="-457200">
              <a:buClr>
                <a:srgbClr val="00B0F0"/>
              </a:buClr>
            </a:pPr>
            <a:r>
              <a:rPr lang="nl-BE" dirty="0" smtClean="0"/>
              <a:t>Zoeken op woorden of roepcode</a:t>
            </a:r>
          </a:p>
          <a:p>
            <a:pPr marL="673200" lvl="1" indent="-457200">
              <a:buClr>
                <a:srgbClr val="00B0F0"/>
              </a:buClr>
            </a:pPr>
            <a:r>
              <a:rPr lang="nl-BE" dirty="0" smtClean="0"/>
              <a:t>Altijd beschikbaar</a:t>
            </a:r>
          </a:p>
          <a:p>
            <a:pPr marL="673200" lvl="1" indent="-457200">
              <a:buClr>
                <a:srgbClr val="00B0F0"/>
              </a:buClr>
            </a:pPr>
            <a:r>
              <a:rPr lang="nl-BE" dirty="0" err="1" smtClean="0"/>
              <a:t>Overlay</a:t>
            </a:r>
            <a:endParaRPr lang="nl-BE" dirty="0" smtClean="0"/>
          </a:p>
          <a:p>
            <a:pPr marL="673200" lvl="1" indent="-457200">
              <a:buClr>
                <a:srgbClr val="00B0F0"/>
              </a:buClr>
            </a:pPr>
            <a:r>
              <a:rPr lang="nl-BE" dirty="0" smtClean="0"/>
              <a:t>Folders</a:t>
            </a:r>
          </a:p>
          <a:p>
            <a:pPr marL="673200" lvl="1" indent="-457200">
              <a:buClr>
                <a:srgbClr val="00B0F0"/>
              </a:buClr>
            </a:pPr>
            <a:r>
              <a:rPr lang="nl-BE" dirty="0" smtClean="0"/>
              <a:t>Toepassingen</a:t>
            </a:r>
          </a:p>
          <a:p>
            <a:pPr marL="673200" lvl="1" indent="-457200">
              <a:buClr>
                <a:srgbClr val="00B0F0"/>
              </a:buClr>
            </a:pPr>
            <a:r>
              <a:rPr lang="nl-BE" dirty="0" smtClean="0"/>
              <a:t>Context wordt mee getoond</a:t>
            </a:r>
          </a:p>
          <a:p>
            <a:pPr marL="673200" lvl="1" indent="-457200">
              <a:buClr>
                <a:srgbClr val="00B0F0"/>
              </a:buClr>
            </a:pPr>
            <a:endParaRPr lang="nl-BE" dirty="0" smtClean="0"/>
          </a:p>
          <a:p>
            <a:pPr marL="673200" lvl="1" indent="-457200">
              <a:buClr>
                <a:srgbClr val="00B0F0"/>
              </a:buClr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13</a:t>
            </a:fld>
            <a:endParaRPr lang="nl-NL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5625" t="15551" r="82820" b="81738"/>
          <a:stretch/>
        </p:blipFill>
        <p:spPr bwMode="auto">
          <a:xfrm>
            <a:off x="4283968" y="318936"/>
            <a:ext cx="542925" cy="531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18961" t="53151" r="79970" b="44529"/>
          <a:stretch/>
        </p:blipFill>
        <p:spPr bwMode="auto">
          <a:xfrm>
            <a:off x="2699792" y="2862761"/>
            <a:ext cx="504056" cy="608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18961" t="49934" r="79856" b="47666"/>
          <a:stretch/>
        </p:blipFill>
        <p:spPr bwMode="auto">
          <a:xfrm>
            <a:off x="3193976" y="3298527"/>
            <a:ext cx="648072" cy="606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4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5"/>
          </a:xfrm>
          <a:solidFill>
            <a:srgbClr val="E7E9E2"/>
          </a:solidFill>
        </p:spPr>
        <p:txBody>
          <a:bodyPr/>
          <a:lstStyle/>
          <a:p>
            <a:r>
              <a:rPr lang="nl-BE" dirty="0" smtClean="0"/>
              <a:t>	Zoeken met behulp van data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464496"/>
          </a:xfrm>
        </p:spPr>
        <p:txBody>
          <a:bodyPr>
            <a:normAutofit/>
          </a:bodyPr>
          <a:lstStyle/>
          <a:p>
            <a:pPr marL="673200" lvl="1" indent="-457200">
              <a:buClr>
                <a:srgbClr val="00B0F0"/>
              </a:buClr>
            </a:pPr>
            <a:r>
              <a:rPr lang="nl-BE" dirty="0" smtClean="0"/>
              <a:t>Unieke </a:t>
            </a:r>
            <a:r>
              <a:rPr lang="nl-BE" dirty="0" err="1" smtClean="0"/>
              <a:t>loi</a:t>
            </a:r>
            <a:endParaRPr lang="nl-BE" dirty="0" smtClean="0"/>
          </a:p>
          <a:p>
            <a:pPr marL="673200" lvl="1" indent="-457200">
              <a:buClr>
                <a:srgbClr val="00B0F0"/>
              </a:buClr>
            </a:pPr>
            <a:r>
              <a:rPr lang="nl-BE" dirty="0" smtClean="0"/>
              <a:t>: is trigger</a:t>
            </a:r>
          </a:p>
          <a:p>
            <a:pPr marL="673200" lvl="1" indent="-457200">
              <a:buClr>
                <a:srgbClr val="00B0F0"/>
              </a:buClr>
            </a:pPr>
            <a:r>
              <a:rPr lang="nl-BE" dirty="0" smtClean="0"/>
              <a:t>Toont enkel opties waar ik toegang toe heb</a:t>
            </a:r>
          </a:p>
          <a:p>
            <a:pPr marL="673200" lvl="1" indent="-457200">
              <a:buClr>
                <a:srgbClr val="00B0F0"/>
              </a:buClr>
            </a:pPr>
            <a:r>
              <a:rPr lang="nl-BE" dirty="0" smtClean="0"/>
              <a:t>Hoofdletters</a:t>
            </a:r>
          </a:p>
          <a:p>
            <a:pPr marL="673200" lvl="1" indent="-457200">
              <a:buClr>
                <a:srgbClr val="00B0F0"/>
              </a:buClr>
            </a:pPr>
            <a:r>
              <a:rPr lang="nl-BE" dirty="0" smtClean="0"/>
              <a:t>Standaard voor iedereen beschikbaar</a:t>
            </a:r>
          </a:p>
          <a:p>
            <a:pPr marL="673200" lvl="1" indent="-457200">
              <a:buClr>
                <a:srgbClr val="00B0F0"/>
              </a:buClr>
            </a:pPr>
            <a:endParaRPr lang="nl-BE" dirty="0" smtClean="0"/>
          </a:p>
          <a:p>
            <a:pPr marL="673200" lvl="1" indent="-457200">
              <a:buClr>
                <a:srgbClr val="00B0F0"/>
              </a:buClr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14</a:t>
            </a:fld>
            <a:endParaRPr lang="nl-NL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17573" t="15370" r="80733" b="81456"/>
          <a:stretch/>
        </p:blipFill>
        <p:spPr bwMode="auto">
          <a:xfrm>
            <a:off x="6444208" y="270359"/>
            <a:ext cx="596265" cy="628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49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5"/>
          </a:xfrm>
          <a:solidFill>
            <a:srgbClr val="E7E9E2"/>
          </a:solidFill>
        </p:spPr>
        <p:txBody>
          <a:bodyPr/>
          <a:lstStyle/>
          <a:p>
            <a:r>
              <a:rPr lang="nl-BE" dirty="0" smtClean="0"/>
              <a:t>	Zoeken met behulp van data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896544"/>
          </a:xfrm>
        </p:spPr>
        <p:txBody>
          <a:bodyPr>
            <a:normAutofit/>
          </a:bodyPr>
          <a:lstStyle/>
          <a:p>
            <a:pPr marL="673200" lvl="1" indent="-457200">
              <a:buClr>
                <a:srgbClr val="00B0F0"/>
              </a:buClr>
            </a:pPr>
            <a:r>
              <a:rPr lang="nl-BE" dirty="0" smtClean="0"/>
              <a:t>Data element dat geen </a:t>
            </a:r>
            <a:r>
              <a:rPr lang="nl-BE" dirty="0" err="1" smtClean="0"/>
              <a:t>loi</a:t>
            </a:r>
            <a:r>
              <a:rPr lang="nl-BE" dirty="0" smtClean="0"/>
              <a:t> is</a:t>
            </a:r>
          </a:p>
          <a:p>
            <a:pPr marL="673200" lvl="1" indent="-457200">
              <a:buClr>
                <a:srgbClr val="00B0F0"/>
              </a:buClr>
            </a:pPr>
            <a:r>
              <a:rPr lang="nl-BE" dirty="0" smtClean="0"/>
              <a:t>Barcode, bibliografisch nummer, </a:t>
            </a:r>
            <a:r>
              <a:rPr lang="nl-BE" dirty="0" err="1" smtClean="0"/>
              <a:t>brocade</a:t>
            </a:r>
            <a:r>
              <a:rPr lang="nl-BE" dirty="0" smtClean="0"/>
              <a:t> </a:t>
            </a:r>
            <a:r>
              <a:rPr lang="nl-BE" dirty="0" err="1" smtClean="0"/>
              <a:t>gebruikersid</a:t>
            </a:r>
            <a:r>
              <a:rPr lang="nl-BE" dirty="0" smtClean="0"/>
              <a:t>, …</a:t>
            </a:r>
          </a:p>
          <a:p>
            <a:pPr marL="673200" lvl="1" indent="-457200">
              <a:buClr>
                <a:srgbClr val="00B0F0"/>
              </a:buClr>
            </a:pPr>
            <a:r>
              <a:rPr lang="nl-BE" dirty="0" smtClean="0"/>
              <a:t>Gebruik moet voorgeprogrammeerd en toegekend zijn voor jouw account</a:t>
            </a:r>
          </a:p>
          <a:p>
            <a:pPr marL="673200" lvl="1" indent="-457200">
              <a:buClr>
                <a:srgbClr val="00B0F0"/>
              </a:buClr>
            </a:pPr>
            <a:r>
              <a:rPr lang="nl-BE" dirty="0" smtClean="0"/>
              <a:t>Vraagt rekencapaciteit (tijd) van de server</a:t>
            </a:r>
          </a:p>
          <a:p>
            <a:pPr marL="673200" lvl="1" indent="-457200">
              <a:buClr>
                <a:srgbClr val="00B0F0"/>
              </a:buClr>
            </a:pPr>
            <a:r>
              <a:rPr lang="nl-BE" dirty="0" smtClean="0"/>
              <a:t>Enkel relevante zoekopties opnemen</a:t>
            </a:r>
          </a:p>
          <a:p>
            <a:pPr marL="1033200" lvl="2" indent="-457200">
              <a:buClr>
                <a:srgbClr val="00B0F0"/>
              </a:buClr>
            </a:pPr>
            <a:r>
              <a:rPr lang="nl-BE" dirty="0" smtClean="0"/>
              <a:t>Standaard: </a:t>
            </a:r>
            <a:r>
              <a:rPr lang="nl-BE" dirty="0" err="1" smtClean="0"/>
              <a:t>catnumber</a:t>
            </a:r>
            <a:r>
              <a:rPr lang="nl-BE" dirty="0" smtClean="0"/>
              <a:t>, </a:t>
            </a:r>
            <a:r>
              <a:rPr lang="nl-BE" dirty="0" err="1" smtClean="0"/>
              <a:t>euser</a:t>
            </a:r>
            <a:r>
              <a:rPr lang="nl-BE" dirty="0" smtClean="0"/>
              <a:t>, </a:t>
            </a:r>
            <a:r>
              <a:rPr lang="nl-BE" dirty="0" err="1" smtClean="0"/>
              <a:t>objbarcode</a:t>
            </a:r>
            <a:endParaRPr lang="nl-BE" dirty="0"/>
          </a:p>
          <a:p>
            <a:pPr marL="673200" lvl="1" indent="-457200">
              <a:buClr>
                <a:srgbClr val="00B0F0"/>
              </a:buClr>
            </a:pPr>
            <a:r>
              <a:rPr lang="nl-BE" dirty="0" smtClean="0"/>
              <a:t>Dit is geen </a:t>
            </a:r>
            <a:r>
              <a:rPr lang="nl-BE" dirty="0" err="1" smtClean="0"/>
              <a:t>opac</a:t>
            </a:r>
            <a:r>
              <a:rPr lang="nl-BE" dirty="0" smtClean="0"/>
              <a:t>-achtige feature: geen booleaanse toestanden, geen *, wel eenduidige data elementen</a:t>
            </a:r>
          </a:p>
          <a:p>
            <a:pPr marL="673200" lvl="1" indent="-457200">
              <a:buClr>
                <a:srgbClr val="00B0F0"/>
              </a:buClr>
            </a:pPr>
            <a:endParaRPr lang="nl-BE" dirty="0" smtClean="0"/>
          </a:p>
          <a:p>
            <a:pPr marL="673200" lvl="1" indent="-457200">
              <a:buClr>
                <a:srgbClr val="00B0F0"/>
              </a:buClr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15</a:t>
            </a:fld>
            <a:endParaRPr lang="nl-NL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17573" t="15370" r="80733" b="81456"/>
          <a:stretch/>
        </p:blipFill>
        <p:spPr bwMode="auto">
          <a:xfrm>
            <a:off x="6444208" y="270359"/>
            <a:ext cx="596265" cy="628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7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5"/>
          </a:xfrm>
          <a:solidFill>
            <a:srgbClr val="E7E9E2"/>
          </a:solidFill>
        </p:spPr>
        <p:txBody>
          <a:bodyPr/>
          <a:lstStyle/>
          <a:p>
            <a:r>
              <a:rPr lang="nl-BE" dirty="0" smtClean="0"/>
              <a:t>	Feedback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7374" y="2636911"/>
            <a:ext cx="8499122" cy="3965969"/>
          </a:xfrm>
        </p:spPr>
        <p:txBody>
          <a:bodyPr>
            <a:normAutofit fontScale="92500" lnSpcReduction="10000"/>
          </a:bodyPr>
          <a:lstStyle/>
          <a:p>
            <a:pPr lvl="1" indent="0">
              <a:buClr>
                <a:srgbClr val="00B0F0"/>
              </a:buClr>
              <a:buNone/>
            </a:pPr>
            <a:r>
              <a:rPr lang="nl-BE" dirty="0" smtClean="0"/>
              <a:t>Suggesties voor </a:t>
            </a:r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nieuwe </a:t>
            </a:r>
            <a:r>
              <a:rPr lang="nl-BE" dirty="0" err="1" smtClean="0"/>
              <a:t>grids</a:t>
            </a:r>
            <a:endParaRPr lang="nl-BE" dirty="0" smtClean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aanpassingen aan </a:t>
            </a:r>
            <a:r>
              <a:rPr lang="nl-BE" dirty="0" err="1" smtClean="0"/>
              <a:t>grids</a:t>
            </a:r>
            <a:endParaRPr lang="nl-BE" dirty="0" smtClean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Verwoordingen</a:t>
            </a:r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Boomstructuur</a:t>
            </a:r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Zoeken op basis van data </a:t>
            </a:r>
            <a:br>
              <a:rPr lang="nl-BE" dirty="0" smtClean="0"/>
            </a:br>
            <a:r>
              <a:rPr lang="nl-BE" dirty="0" smtClean="0"/>
              <a:t>(extra mogelijkheden, extra menusuggesties bij een element) </a:t>
            </a:r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 smtClean="0"/>
          </a:p>
          <a:p>
            <a:pPr lvl="1" indent="0">
              <a:buClr>
                <a:srgbClr val="00B0F0"/>
              </a:buClr>
              <a:buNone/>
            </a:pPr>
            <a:r>
              <a:rPr lang="nl-BE" dirty="0" smtClean="0"/>
              <a:t>Alles wordt serieus bekeken en afgewogen, de beslissing wordt gemotiveerd.  Geen garanties.</a:t>
            </a:r>
            <a:endParaRPr lang="nl-BE" dirty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/>
          </a:p>
          <a:p>
            <a:pPr lvl="1" indent="0">
              <a:buClr>
                <a:srgbClr val="00B0F0"/>
              </a:buClr>
              <a:buNone/>
            </a:pPr>
            <a:endParaRPr lang="nl-BE" dirty="0" smtClean="0"/>
          </a:p>
          <a:p>
            <a:pPr lvl="1" indent="0">
              <a:buClr>
                <a:srgbClr val="00B0F0"/>
              </a:buClr>
              <a:buNone/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16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-4356" y="1196752"/>
            <a:ext cx="9148356" cy="1200329"/>
          </a:xfrm>
          <a:prstGeom prst="rect">
            <a:avLst/>
          </a:prstGeom>
          <a:solidFill>
            <a:srgbClr val="D5F4FF"/>
          </a:solidFill>
        </p:spPr>
        <p:txBody>
          <a:bodyPr wrap="square" rtlCol="0">
            <a:spAutoFit/>
          </a:bodyPr>
          <a:lstStyle/>
          <a:p>
            <a:pPr algn="ctr"/>
            <a:endParaRPr lang="nl-BE" sz="800" b="1" cap="small" dirty="0" smtClean="0">
              <a:solidFill>
                <a:srgbClr val="00B0F0"/>
              </a:solidFill>
            </a:endParaRPr>
          </a:p>
          <a:p>
            <a:pPr algn="ctr"/>
            <a:r>
              <a:rPr lang="nl-BE" sz="2800" b="1" cap="small" dirty="0" smtClean="0">
                <a:solidFill>
                  <a:srgbClr val="00B0F0"/>
                </a:solidFill>
                <a:hlinkClick r:id="rId3"/>
              </a:rPr>
              <a:t>https://anet.be</a:t>
            </a:r>
            <a:r>
              <a:rPr lang="nl-BE" sz="2800" b="1" cap="small" dirty="0" smtClean="0">
                <a:solidFill>
                  <a:srgbClr val="00B0F0"/>
                </a:solidFill>
              </a:rPr>
              <a:t> &gt; Workshop &gt; Evaluatieformulier</a:t>
            </a:r>
          </a:p>
          <a:p>
            <a:pPr algn="ctr"/>
            <a:r>
              <a:rPr lang="nl-BE" sz="2800" dirty="0" smtClean="0"/>
              <a:t>	</a:t>
            </a:r>
            <a:r>
              <a:rPr lang="nl-BE" sz="2800" dirty="0" smtClean="0">
                <a:hlinkClick r:id="rId4"/>
              </a:rPr>
              <a:t>helpdesk@anet.be</a:t>
            </a:r>
            <a:r>
              <a:rPr lang="nl-BE" sz="2800" dirty="0" smtClean="0"/>
              <a:t> </a:t>
            </a:r>
          </a:p>
          <a:p>
            <a:pPr algn="ctr"/>
            <a:r>
              <a:rPr lang="nl-BE" sz="800" dirty="0" smtClean="0"/>
              <a:t> </a:t>
            </a:r>
            <a:endParaRPr lang="nl-BE" sz="800" dirty="0"/>
          </a:p>
        </p:txBody>
      </p:sp>
    </p:spTree>
    <p:extLst>
      <p:ext uri="{BB962C8B-B14F-4D97-AF65-F5344CB8AC3E}">
        <p14:creationId xmlns:p14="http://schemas.microsoft.com/office/powerpoint/2010/main" val="159283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5"/>
          </a:xfrm>
          <a:solidFill>
            <a:srgbClr val="E7E9E2"/>
          </a:solidFill>
        </p:spPr>
        <p:txBody>
          <a:bodyPr/>
          <a:lstStyle/>
          <a:p>
            <a:r>
              <a:rPr lang="nl-BE" dirty="0" smtClean="0"/>
              <a:t>	Quick </a:t>
            </a:r>
            <a:r>
              <a:rPr lang="nl-BE" dirty="0" err="1" smtClean="0"/>
              <a:t>Questions</a:t>
            </a:r>
            <a:r>
              <a:rPr lang="nl-BE" dirty="0" smtClean="0"/>
              <a:t> (verwoordingen)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17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-4356" y="1196752"/>
            <a:ext cx="9148356" cy="1200329"/>
          </a:xfrm>
          <a:prstGeom prst="rect">
            <a:avLst/>
          </a:prstGeom>
          <a:solidFill>
            <a:srgbClr val="D5F4FF"/>
          </a:solidFill>
        </p:spPr>
        <p:txBody>
          <a:bodyPr wrap="square" rtlCol="0">
            <a:spAutoFit/>
          </a:bodyPr>
          <a:lstStyle/>
          <a:p>
            <a:pPr algn="ctr"/>
            <a:endParaRPr lang="nl-BE" sz="800" b="1" cap="small" dirty="0" smtClean="0">
              <a:solidFill>
                <a:srgbClr val="00B0F0"/>
              </a:solidFill>
            </a:endParaRPr>
          </a:p>
          <a:p>
            <a:pPr algn="ctr"/>
            <a:r>
              <a:rPr lang="nl-BE" sz="2800" b="1" cap="small" dirty="0" smtClean="0">
                <a:solidFill>
                  <a:srgbClr val="00B0F0"/>
                </a:solidFill>
                <a:hlinkClick r:id="rId3"/>
              </a:rPr>
              <a:t>https://anet.be</a:t>
            </a:r>
            <a:r>
              <a:rPr lang="nl-BE" sz="2800" b="1" cap="small" dirty="0" smtClean="0">
                <a:solidFill>
                  <a:srgbClr val="00B0F0"/>
                </a:solidFill>
              </a:rPr>
              <a:t> &gt; Workshop &gt; Quick </a:t>
            </a:r>
            <a:r>
              <a:rPr lang="nl-BE" sz="2800" b="1" cap="small" dirty="0" err="1" smtClean="0">
                <a:solidFill>
                  <a:srgbClr val="00B0F0"/>
                </a:solidFill>
              </a:rPr>
              <a:t>Questions</a:t>
            </a:r>
            <a:endParaRPr lang="nl-BE" sz="2800" b="1" cap="small" dirty="0" smtClean="0">
              <a:solidFill>
                <a:srgbClr val="00B0F0"/>
              </a:solidFill>
            </a:endParaRPr>
          </a:p>
          <a:p>
            <a:pPr algn="ctr"/>
            <a:r>
              <a:rPr lang="nl-BE" sz="2800" dirty="0" smtClean="0"/>
              <a:t>	</a:t>
            </a:r>
            <a:r>
              <a:rPr lang="nl-BE" sz="2800" dirty="0" smtClean="0">
                <a:hlinkClick r:id="rId4"/>
              </a:rPr>
              <a:t>helpdesk@anet.be</a:t>
            </a:r>
            <a:r>
              <a:rPr lang="nl-BE" sz="2800" dirty="0" smtClean="0"/>
              <a:t> </a:t>
            </a:r>
          </a:p>
          <a:p>
            <a:pPr algn="ctr"/>
            <a:r>
              <a:rPr lang="nl-BE" sz="800" dirty="0" smtClean="0"/>
              <a:t> </a:t>
            </a:r>
            <a:endParaRPr lang="nl-BE" sz="800" dirty="0"/>
          </a:p>
        </p:txBody>
      </p:sp>
    </p:spTree>
    <p:extLst>
      <p:ext uri="{BB962C8B-B14F-4D97-AF65-F5344CB8AC3E}">
        <p14:creationId xmlns:p14="http://schemas.microsoft.com/office/powerpoint/2010/main" val="338699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5"/>
          </a:xfrm>
          <a:solidFill>
            <a:srgbClr val="E7E9E2"/>
          </a:solidFill>
        </p:spPr>
        <p:txBody>
          <a:bodyPr/>
          <a:lstStyle/>
          <a:p>
            <a:r>
              <a:rPr lang="nl-BE" dirty="0" smtClean="0"/>
              <a:t>	Work in </a:t>
            </a:r>
            <a:r>
              <a:rPr lang="nl-BE" dirty="0" err="1" smtClean="0"/>
              <a:t>progress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7374" y="1340769"/>
            <a:ext cx="8064896" cy="5262112"/>
          </a:xfrm>
        </p:spPr>
        <p:txBody>
          <a:bodyPr>
            <a:normAutofit/>
          </a:bodyPr>
          <a:lstStyle/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/>
          </a:p>
          <a:p>
            <a:pPr lvl="1" indent="0">
              <a:buClr>
                <a:srgbClr val="00B0F0"/>
              </a:buClr>
              <a:buNone/>
            </a:pPr>
            <a:endParaRPr lang="nl-BE" dirty="0" smtClean="0"/>
          </a:p>
          <a:p>
            <a:pPr lvl="1" indent="0">
              <a:buClr>
                <a:srgbClr val="00B0F0"/>
              </a:buClr>
              <a:buNone/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18</a:t>
            </a:fld>
            <a:endParaRPr lang="nl-NL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539552" y="1484784"/>
            <a:ext cx="8064896" cy="4464496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73200" lvl="1" indent="-457200">
              <a:buClr>
                <a:srgbClr val="00B0F0"/>
              </a:buClr>
            </a:pPr>
            <a:r>
              <a:rPr lang="nl-BE" dirty="0" smtClean="0"/>
              <a:t>Account blijft beschikbaar tot eind dec</a:t>
            </a:r>
          </a:p>
          <a:p>
            <a:pPr marL="673200" lvl="1" indent="-457200">
              <a:buClr>
                <a:srgbClr val="00B0F0"/>
              </a:buClr>
            </a:pPr>
            <a:r>
              <a:rPr lang="nl-BE" dirty="0" smtClean="0"/>
              <a:t>Wij gaan verder aan de slag</a:t>
            </a:r>
          </a:p>
          <a:p>
            <a:pPr marL="673200" lvl="1" indent="-457200">
              <a:buClr>
                <a:srgbClr val="00B0F0"/>
              </a:buClr>
            </a:pPr>
            <a:r>
              <a:rPr lang="nl-BE" dirty="0" smtClean="0"/>
              <a:t>Vragen?</a:t>
            </a:r>
          </a:p>
          <a:p>
            <a:pPr marL="1033200" lvl="2" indent="-457200">
              <a:buClr>
                <a:srgbClr val="00B0F0"/>
              </a:buClr>
            </a:pPr>
            <a:r>
              <a:rPr lang="nl-BE" dirty="0" smtClean="0"/>
              <a:t>Meter/peter binnen jouw instelling?</a:t>
            </a:r>
          </a:p>
          <a:p>
            <a:pPr marL="1033200" lvl="2" indent="-457200">
              <a:buClr>
                <a:srgbClr val="00B0F0"/>
              </a:buClr>
            </a:pPr>
            <a:r>
              <a:rPr lang="nl-BE" dirty="0" smtClean="0"/>
              <a:t>Helpdesk</a:t>
            </a:r>
          </a:p>
          <a:p>
            <a:pPr marL="1033200" lvl="2" indent="-457200">
              <a:buClr>
                <a:srgbClr val="00B0F0"/>
              </a:buClr>
            </a:pPr>
            <a:r>
              <a:rPr lang="nl-BE" dirty="0" smtClean="0"/>
              <a:t>Spreek iemand van Anet aan</a:t>
            </a:r>
          </a:p>
        </p:txBody>
      </p:sp>
    </p:spTree>
    <p:extLst>
      <p:ext uri="{BB962C8B-B14F-4D97-AF65-F5344CB8AC3E}">
        <p14:creationId xmlns:p14="http://schemas.microsoft.com/office/powerpoint/2010/main" val="361958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5"/>
          </a:xfrm>
          <a:solidFill>
            <a:srgbClr val="E7E9E2"/>
          </a:solidFill>
        </p:spPr>
        <p:txBody>
          <a:bodyPr/>
          <a:lstStyle/>
          <a:p>
            <a:r>
              <a:rPr lang="nl-BE" dirty="0" smtClean="0"/>
              <a:t>	Waarom nu al een workshop?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Oplevering Release 4.40 (jan 2019)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Impact: alle Brocade gebruikers, vanaf dag 1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Informeren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Feedback</a:t>
            </a:r>
          </a:p>
          <a:p>
            <a:pPr marL="457200" indent="-457200">
              <a:buFontTx/>
              <a:buChar char="-"/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4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5"/>
          </a:xfrm>
          <a:solidFill>
            <a:srgbClr val="E7E9E2"/>
          </a:solidFill>
        </p:spPr>
        <p:txBody>
          <a:bodyPr/>
          <a:lstStyle/>
          <a:p>
            <a:r>
              <a:rPr lang="nl-BE" dirty="0" smtClean="0"/>
              <a:t>	Doel van het nieuwe menubeheer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Overzichtelijker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Sneller naar de gewenste toepassing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Persoonlijker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Herkenbaar</a:t>
            </a:r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63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5"/>
          </a:xfrm>
          <a:solidFill>
            <a:srgbClr val="E7E9E2"/>
          </a:solidFill>
        </p:spPr>
        <p:txBody>
          <a:bodyPr/>
          <a:lstStyle/>
          <a:p>
            <a:r>
              <a:rPr lang="nl-BE" dirty="0" smtClean="0"/>
              <a:t>	Opbouw van een Brocade scherm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060848"/>
            <a:ext cx="8064896" cy="4031978"/>
          </a:xfrm>
        </p:spPr>
        <p:txBody>
          <a:bodyPr>
            <a:normAutofit/>
          </a:bodyPr>
          <a:lstStyle/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err="1" smtClean="0"/>
              <a:t>Topmenu</a:t>
            </a:r>
            <a:endParaRPr lang="nl-BE" dirty="0" smtClean="0"/>
          </a:p>
          <a:p>
            <a:pPr lvl="1" indent="0">
              <a:buClr>
                <a:srgbClr val="00B0F0"/>
              </a:buClr>
              <a:buNone/>
            </a:pPr>
            <a:endParaRPr lang="nl-BE" sz="3200" dirty="0" smtClean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err="1" smtClean="0"/>
              <a:t>Workspace</a:t>
            </a:r>
            <a:endParaRPr lang="nl-BE" dirty="0" smtClean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sz="3200" dirty="0" smtClean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err="1" smtClean="0"/>
              <a:t>Taskbar</a:t>
            </a:r>
            <a:endParaRPr lang="nl-BE" dirty="0" smtClean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sz="3200" dirty="0" smtClean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Roepcode/URL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</a:t>
            </a:fld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-4356" y="1196752"/>
            <a:ext cx="9148356" cy="769441"/>
          </a:xfrm>
          <a:prstGeom prst="rect">
            <a:avLst/>
          </a:prstGeom>
          <a:solidFill>
            <a:srgbClr val="D5F4FF"/>
          </a:solidFill>
        </p:spPr>
        <p:txBody>
          <a:bodyPr wrap="square" rtlCol="0">
            <a:spAutoFit/>
          </a:bodyPr>
          <a:lstStyle/>
          <a:p>
            <a:pPr algn="ctr"/>
            <a:endParaRPr lang="nl-BE" sz="800" b="1" cap="small" dirty="0" smtClean="0">
              <a:solidFill>
                <a:srgbClr val="00B0F0"/>
              </a:solidFill>
            </a:endParaRPr>
          </a:p>
          <a:p>
            <a:pPr algn="ctr"/>
            <a:r>
              <a:rPr lang="nl-BE" sz="2800" b="1" cap="small" dirty="0" smtClean="0">
                <a:solidFill>
                  <a:srgbClr val="00B0F0"/>
                </a:solidFill>
              </a:rPr>
              <a:t>Moto</a:t>
            </a:r>
            <a:r>
              <a:rPr lang="nl-BE" sz="2800" dirty="0" smtClean="0"/>
              <a:t>	</a:t>
            </a:r>
            <a:r>
              <a:rPr lang="nl-BE" sz="2800" dirty="0" smtClean="0">
                <a:hlinkClick r:id="rId3"/>
              </a:rPr>
              <a:t>https://anet.be/brocade</a:t>
            </a:r>
            <a:endParaRPr lang="nl-BE" sz="2800" dirty="0" smtClean="0"/>
          </a:p>
          <a:p>
            <a:pPr algn="ctr"/>
            <a:r>
              <a:rPr lang="nl-BE" sz="800" dirty="0" smtClean="0"/>
              <a:t> </a:t>
            </a:r>
            <a:endParaRPr lang="nl-BE" sz="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572000" y="2146945"/>
            <a:ext cx="4320480" cy="1786112"/>
          </a:xfrm>
          <a:prstGeom prst="wedgeRoundRectCallout">
            <a:avLst>
              <a:gd name="adj1" fmla="val -82814"/>
              <a:gd name="adj2" fmla="val -37080"/>
              <a:gd name="adj3" fmla="val 16667"/>
            </a:avLst>
          </a:prstGeom>
          <a:solidFill>
            <a:srgbClr val="E7E9E2"/>
          </a:solidFill>
          <a:ln w="12700">
            <a:solidFill>
              <a:srgbClr val="004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004466"/>
                </a:solidFill>
              </a:rPr>
              <a:t>Blauwe balk</a:t>
            </a:r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004466"/>
                </a:solidFill>
              </a:rPr>
              <a:t>Altijd bereikbaar</a:t>
            </a:r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004466"/>
                </a:solidFill>
              </a:rPr>
              <a:t>Enkel herschreven bij nieuwe toepassing</a:t>
            </a:r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004466"/>
                </a:solidFill>
              </a:rPr>
              <a:t>Titel als </a:t>
            </a:r>
            <a:r>
              <a:rPr lang="nl-BE" dirty="0" smtClean="0">
                <a:solidFill>
                  <a:srgbClr val="004466"/>
                </a:solidFill>
              </a:rPr>
              <a:t>URL</a:t>
            </a:r>
            <a:endParaRPr lang="nl-BE" dirty="0">
              <a:solidFill>
                <a:srgbClr val="004466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72000" y="3204417"/>
            <a:ext cx="4320480" cy="1080120"/>
          </a:xfrm>
          <a:prstGeom prst="wedgeRoundRectCallout">
            <a:avLst>
              <a:gd name="adj1" fmla="val -82422"/>
              <a:gd name="adj2" fmla="val -29451"/>
              <a:gd name="adj3" fmla="val 16667"/>
            </a:avLst>
          </a:prstGeom>
          <a:solidFill>
            <a:srgbClr val="E7E9E2"/>
          </a:solidFill>
          <a:ln w="12700">
            <a:solidFill>
              <a:srgbClr val="004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004466"/>
                </a:solidFill>
              </a:rPr>
              <a:t>Grijze balk + witte scherm</a:t>
            </a:r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004466"/>
                </a:solidFill>
              </a:rPr>
              <a:t>Wordt telkens herschreven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569822" y="4242310"/>
            <a:ext cx="4320480" cy="1080120"/>
          </a:xfrm>
          <a:prstGeom prst="wedgeRoundRectCallout">
            <a:avLst>
              <a:gd name="adj1" fmla="val -84138"/>
              <a:gd name="adj2" fmla="val -31599"/>
              <a:gd name="adj3" fmla="val 16667"/>
            </a:avLst>
          </a:prstGeom>
          <a:solidFill>
            <a:srgbClr val="E7E9E2"/>
          </a:solidFill>
          <a:ln w="12700">
            <a:solidFill>
              <a:srgbClr val="004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004466"/>
                </a:solidFill>
              </a:rPr>
              <a:t>Grijze balk</a:t>
            </a:r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004466"/>
                </a:solidFill>
              </a:rPr>
              <a:t>Hoort bij de toepassing</a:t>
            </a:r>
            <a:endParaRPr lang="nl-BE" dirty="0">
              <a:solidFill>
                <a:srgbClr val="004466"/>
              </a:solidFill>
            </a:endParaRPr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004466"/>
                </a:solidFill>
              </a:rPr>
              <a:t>Acties in de context van de actieve toepassing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572000" y="5323706"/>
            <a:ext cx="4320480" cy="1345654"/>
          </a:xfrm>
          <a:prstGeom prst="wedgeRoundRectCallout">
            <a:avLst>
              <a:gd name="adj1" fmla="val -85045"/>
              <a:gd name="adj2" fmla="val -29280"/>
              <a:gd name="adj3" fmla="val 16667"/>
            </a:avLst>
          </a:prstGeom>
          <a:solidFill>
            <a:srgbClr val="E7E9E2"/>
          </a:solidFill>
          <a:ln w="12700">
            <a:solidFill>
              <a:srgbClr val="004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004466"/>
                </a:solidFill>
              </a:rPr>
              <a:t>Korte verwoording van een menu folder of ingang</a:t>
            </a:r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004466"/>
                </a:solidFill>
              </a:rPr>
              <a:t>Unieke ID</a:t>
            </a:r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004466"/>
                </a:solidFill>
              </a:rPr>
              <a:t>https://</a:t>
            </a:r>
            <a:r>
              <a:rPr lang="nl-BE" dirty="0" smtClean="0">
                <a:solidFill>
                  <a:srgbClr val="004466"/>
                </a:solidFill>
              </a:rPr>
              <a:t>anet.be/menu/roepcode</a:t>
            </a:r>
            <a:endParaRPr lang="nl-BE" dirty="0">
              <a:solidFill>
                <a:srgbClr val="0044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5"/>
          </a:xfrm>
          <a:solidFill>
            <a:srgbClr val="E7E9E2"/>
          </a:solidFill>
        </p:spPr>
        <p:txBody>
          <a:bodyPr/>
          <a:lstStyle/>
          <a:p>
            <a:r>
              <a:rPr lang="nl-BE" dirty="0" smtClean="0"/>
              <a:t>	Opbouw van een Brocade scherm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3140968"/>
            <a:ext cx="8064896" cy="2951858"/>
          </a:xfrm>
        </p:spPr>
        <p:txBody>
          <a:bodyPr>
            <a:normAutofit/>
          </a:bodyPr>
          <a:lstStyle/>
          <a:p>
            <a:pPr lvl="1" indent="0">
              <a:buClr>
                <a:srgbClr val="00B0F0"/>
              </a:buClr>
              <a:buNone/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5</a:t>
            </a:fld>
            <a:endParaRPr lang="nl-NL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4206" t="9228" r="2654" b="72671"/>
          <a:stretch/>
        </p:blipFill>
        <p:spPr bwMode="auto">
          <a:xfrm>
            <a:off x="-1" y="1138834"/>
            <a:ext cx="9240471" cy="1858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ounded Rectangular Callout 18"/>
          <p:cNvSpPr/>
          <p:nvPr/>
        </p:nvSpPr>
        <p:spPr>
          <a:xfrm>
            <a:off x="323528" y="5565475"/>
            <a:ext cx="3240360" cy="631436"/>
          </a:xfrm>
          <a:prstGeom prst="wedgeRoundRectCallout">
            <a:avLst>
              <a:gd name="adj1" fmla="val 151801"/>
              <a:gd name="adj2" fmla="val -543469"/>
              <a:gd name="adj3" fmla="val 16667"/>
            </a:avLst>
          </a:prstGeom>
          <a:solidFill>
            <a:srgbClr val="E7E9E2"/>
          </a:solidFill>
          <a:ln w="12700">
            <a:solidFill>
              <a:srgbClr val="004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861750" lvl="2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004466"/>
                </a:solidFill>
              </a:rPr>
              <a:t>Zoek in menu</a:t>
            </a:r>
          </a:p>
          <a:p>
            <a:pPr marL="861750" lvl="2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004466"/>
                </a:solidFill>
              </a:rPr>
              <a:t>Enkel in boomstructuur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971600" y="4790023"/>
            <a:ext cx="4248472" cy="631436"/>
          </a:xfrm>
          <a:prstGeom prst="wedgeRoundRectCallout">
            <a:avLst>
              <a:gd name="adj1" fmla="val -11833"/>
              <a:gd name="adj2" fmla="val -534952"/>
              <a:gd name="adj3" fmla="val 16667"/>
            </a:avLst>
          </a:prstGeom>
          <a:solidFill>
            <a:srgbClr val="E7E9E2"/>
          </a:solidFill>
          <a:ln w="12700">
            <a:solidFill>
              <a:srgbClr val="004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861750" lvl="2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004466"/>
                </a:solidFill>
              </a:rPr>
              <a:t>Meest of laatst gebruikte opties</a:t>
            </a:r>
          </a:p>
          <a:p>
            <a:pPr marL="861750" lvl="2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004466"/>
                </a:solidFill>
              </a:rPr>
              <a:t>Via persoonlijke voorkeuren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23528" y="4025721"/>
            <a:ext cx="2400038" cy="631436"/>
          </a:xfrm>
          <a:prstGeom prst="wedgeRoundRectCallout">
            <a:avLst>
              <a:gd name="adj1" fmla="val -54088"/>
              <a:gd name="adj2" fmla="val -415693"/>
              <a:gd name="adj3" fmla="val 16667"/>
            </a:avLst>
          </a:prstGeom>
          <a:solidFill>
            <a:srgbClr val="E7E9E2"/>
          </a:solidFill>
          <a:ln w="12700">
            <a:solidFill>
              <a:srgbClr val="004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861750" lvl="2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004466"/>
                </a:solidFill>
              </a:rPr>
              <a:t>Copy/Paste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555776" y="4027230"/>
            <a:ext cx="3168352" cy="631436"/>
          </a:xfrm>
          <a:prstGeom prst="wedgeRoundRectCallout">
            <a:avLst>
              <a:gd name="adj1" fmla="val -115273"/>
              <a:gd name="adj2" fmla="val -417397"/>
              <a:gd name="adj3" fmla="val 16667"/>
            </a:avLst>
          </a:prstGeom>
          <a:solidFill>
            <a:srgbClr val="E7E9E2"/>
          </a:solidFill>
          <a:ln w="12700">
            <a:solidFill>
              <a:srgbClr val="004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861750" lvl="2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004466"/>
                </a:solidFill>
              </a:rPr>
              <a:t>Home</a:t>
            </a:r>
          </a:p>
          <a:p>
            <a:pPr marL="861750" lvl="2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004466"/>
                </a:solidFill>
              </a:rPr>
              <a:t>Hetzelfde voor iedereen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3131840" y="5578134"/>
            <a:ext cx="5832648" cy="631436"/>
          </a:xfrm>
          <a:prstGeom prst="wedgeRoundRectCallout">
            <a:avLst>
              <a:gd name="adj1" fmla="val 42402"/>
              <a:gd name="adj2" fmla="val -658468"/>
              <a:gd name="adj3" fmla="val 16667"/>
            </a:avLst>
          </a:prstGeom>
          <a:solidFill>
            <a:srgbClr val="E7E9E2"/>
          </a:solidFill>
          <a:ln w="12700">
            <a:solidFill>
              <a:srgbClr val="004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861750" lvl="2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004466"/>
                </a:solidFill>
              </a:rPr>
              <a:t>Titel van en link naar laatste geopende toepassing</a:t>
            </a:r>
          </a:p>
          <a:p>
            <a:pPr marL="861750" lvl="2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004466"/>
                </a:solidFill>
              </a:rPr>
              <a:t>URL via roepcode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796136" y="4027230"/>
            <a:ext cx="3168352" cy="631436"/>
          </a:xfrm>
          <a:prstGeom prst="wedgeRoundRectCallout">
            <a:avLst>
              <a:gd name="adj1" fmla="val -208815"/>
              <a:gd name="adj2" fmla="val -413990"/>
              <a:gd name="adj3" fmla="val 16667"/>
            </a:avLst>
          </a:prstGeom>
          <a:solidFill>
            <a:srgbClr val="E7E9E2"/>
          </a:solidFill>
          <a:ln w="12700">
            <a:solidFill>
              <a:srgbClr val="004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861750" lvl="2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004466"/>
                </a:solidFill>
              </a:rPr>
              <a:t>Back</a:t>
            </a:r>
          </a:p>
          <a:p>
            <a:pPr marL="861750" lvl="2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004466"/>
                </a:solidFill>
              </a:rPr>
              <a:t>Niet altijd voorspelbaar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364088" y="4802682"/>
            <a:ext cx="3600400" cy="631436"/>
          </a:xfrm>
          <a:prstGeom prst="wedgeRoundRectCallout">
            <a:avLst>
              <a:gd name="adj1" fmla="val -78911"/>
              <a:gd name="adj2" fmla="val -531544"/>
              <a:gd name="adj3" fmla="val 16667"/>
            </a:avLst>
          </a:prstGeom>
          <a:solidFill>
            <a:srgbClr val="E7E9E2"/>
          </a:solidFill>
          <a:ln w="12700">
            <a:solidFill>
              <a:srgbClr val="004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861750" lvl="2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004466"/>
                </a:solidFill>
              </a:rPr>
              <a:t>Afmelden</a:t>
            </a:r>
          </a:p>
        </p:txBody>
      </p:sp>
    </p:spTree>
    <p:extLst>
      <p:ext uri="{BB962C8B-B14F-4D97-AF65-F5344CB8AC3E}">
        <p14:creationId xmlns:p14="http://schemas.microsoft.com/office/powerpoint/2010/main" val="411375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6" grpId="0" animBg="1"/>
      <p:bldP spid="16" grpId="1" animBg="1"/>
      <p:bldP spid="10" grpId="0" animBg="1"/>
      <p:bldP spid="10" grpId="1" animBg="1"/>
      <p:bldP spid="13" grpId="0" animBg="1"/>
      <p:bldP spid="13" grpId="1" animBg="1"/>
      <p:bldP spid="18" grpId="0" animBg="1"/>
      <p:bldP spid="18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5"/>
          </a:xfrm>
          <a:solidFill>
            <a:srgbClr val="E7E9E2"/>
          </a:solidFill>
        </p:spPr>
        <p:txBody>
          <a:bodyPr/>
          <a:lstStyle/>
          <a:p>
            <a:r>
              <a:rPr lang="nl-BE" dirty="0" smtClean="0"/>
              <a:t>	Nieuwe Brocade menu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060848"/>
            <a:ext cx="8064896" cy="1224136"/>
          </a:xfrm>
        </p:spPr>
        <p:txBody>
          <a:bodyPr>
            <a:normAutofit/>
          </a:bodyPr>
          <a:lstStyle/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Login: jouw Brocade account</a:t>
            </a:r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err="1"/>
              <a:t>p</a:t>
            </a:r>
            <a:r>
              <a:rPr lang="nl-BE" dirty="0" err="1" smtClean="0"/>
              <a:t>w</a:t>
            </a:r>
            <a:r>
              <a:rPr lang="nl-BE" dirty="0" smtClean="0"/>
              <a:t>: </a:t>
            </a:r>
            <a:r>
              <a:rPr lang="nl-BE" dirty="0" err="1" smtClean="0"/>
              <a:t>anet</a:t>
            </a:r>
            <a:endParaRPr lang="nl-BE" dirty="0" smtClean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/>
          </a:p>
          <a:p>
            <a:pPr lvl="1" indent="0">
              <a:buClr>
                <a:srgbClr val="00B0F0"/>
              </a:buClr>
              <a:buNone/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6</a:t>
            </a:fld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-4356" y="1196752"/>
            <a:ext cx="9148356" cy="769441"/>
          </a:xfrm>
          <a:prstGeom prst="rect">
            <a:avLst/>
          </a:prstGeom>
          <a:solidFill>
            <a:srgbClr val="D5F4FF"/>
          </a:solidFill>
        </p:spPr>
        <p:txBody>
          <a:bodyPr wrap="square" rtlCol="0">
            <a:spAutoFit/>
          </a:bodyPr>
          <a:lstStyle/>
          <a:p>
            <a:pPr algn="ctr"/>
            <a:endParaRPr lang="nl-BE" sz="800" b="1" cap="small" dirty="0" smtClean="0">
              <a:solidFill>
                <a:srgbClr val="00B0F0"/>
              </a:solidFill>
            </a:endParaRPr>
          </a:p>
          <a:p>
            <a:pPr algn="ctr"/>
            <a:r>
              <a:rPr lang="nl-BE" sz="2800" b="1" cap="small" dirty="0" smtClean="0">
                <a:solidFill>
                  <a:srgbClr val="00B0F0"/>
                </a:solidFill>
              </a:rPr>
              <a:t>Demo</a:t>
            </a:r>
            <a:r>
              <a:rPr lang="nl-BE" sz="2800" dirty="0" smtClean="0"/>
              <a:t>	</a:t>
            </a:r>
            <a:r>
              <a:rPr lang="nl-BE" sz="2800" dirty="0" smtClean="0">
                <a:hlinkClick r:id="rId3"/>
              </a:rPr>
              <a:t>https://demo.anet.be</a:t>
            </a:r>
            <a:endParaRPr lang="nl-BE" sz="2800" dirty="0" smtClean="0"/>
          </a:p>
          <a:p>
            <a:pPr algn="ctr"/>
            <a:r>
              <a:rPr lang="nl-BE" sz="800" dirty="0" smtClean="0"/>
              <a:t> </a:t>
            </a:r>
            <a:endParaRPr lang="nl-BE" sz="800" dirty="0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539552" y="3573016"/>
            <a:ext cx="8064896" cy="288032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Keuzes: statistieken, ervaring</a:t>
            </a:r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Kortere verwoording als de context duidelijk is</a:t>
            </a:r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Hover: roepcode wordt zichtbaar</a:t>
            </a:r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err="1" smtClean="0"/>
              <a:t>Kruimelpad</a:t>
            </a:r>
            <a:r>
              <a:rPr lang="nl-BE" dirty="0" smtClean="0"/>
              <a:t> tot 3 niveaus</a:t>
            </a:r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 smtClean="0"/>
          </a:p>
          <a:p>
            <a:pPr lvl="1" indent="0">
              <a:buClr>
                <a:srgbClr val="00B0F0"/>
              </a:buClr>
              <a:buFont typeface="Wingdings" panose="05000000000000000000" pitchFamily="2" charset="2"/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77210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5"/>
          </a:xfrm>
          <a:solidFill>
            <a:srgbClr val="E7E9E2"/>
          </a:solidFill>
        </p:spPr>
        <p:txBody>
          <a:bodyPr/>
          <a:lstStyle/>
          <a:p>
            <a:r>
              <a:rPr lang="nl-BE" dirty="0" smtClean="0"/>
              <a:t>	</a:t>
            </a:r>
            <a:r>
              <a:rPr lang="nl-BE" dirty="0" err="1" smtClean="0"/>
              <a:t>Grid</a:t>
            </a:r>
            <a:r>
              <a:rPr lang="nl-BE" dirty="0" smtClean="0"/>
              <a:t> Brocade Home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824536"/>
          </a:xfrm>
        </p:spPr>
        <p:txBody>
          <a:bodyPr>
            <a:normAutofit fontScale="92500" lnSpcReduction="10000"/>
          </a:bodyPr>
          <a:lstStyle/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Standaard </a:t>
            </a:r>
            <a:r>
              <a:rPr lang="nl-BE" dirty="0" err="1" smtClean="0"/>
              <a:t>grid</a:t>
            </a:r>
            <a:r>
              <a:rPr lang="nl-BE" dirty="0" smtClean="0"/>
              <a:t>, altijd beschikbaar</a:t>
            </a:r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Link naar Brocade boomstructuur</a:t>
            </a:r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Lijsten </a:t>
            </a:r>
            <a:r>
              <a:rPr lang="nl-BE" dirty="0"/>
              <a:t>- Persoonlijk overzicht  </a:t>
            </a:r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Checklists  </a:t>
            </a:r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Takenkalender </a:t>
            </a:r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Helpdesk  </a:t>
            </a:r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/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Jouw </a:t>
            </a:r>
            <a:r>
              <a:rPr lang="nl-BE" dirty="0"/>
              <a:t>persoonlijke voorkeuren  </a:t>
            </a:r>
            <a:endParaRPr lang="nl-BE" dirty="0" smtClean="0"/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Software </a:t>
            </a:r>
            <a:r>
              <a:rPr lang="nl-BE" dirty="0"/>
              <a:t>archief  </a:t>
            </a:r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/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Uw </a:t>
            </a:r>
            <a:r>
              <a:rPr lang="nl-BE" dirty="0"/>
              <a:t>menu opties, niet in uw </a:t>
            </a:r>
            <a:r>
              <a:rPr lang="nl-BE" dirty="0" err="1"/>
              <a:t>grid</a:t>
            </a:r>
            <a:r>
              <a:rPr lang="nl-BE" dirty="0"/>
              <a:t>  </a:t>
            </a:r>
            <a:endParaRPr lang="nl-BE" dirty="0" smtClean="0"/>
          </a:p>
          <a:p>
            <a:pPr marL="1033200" lvl="2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Werk </a:t>
            </a:r>
            <a:r>
              <a:rPr lang="nl-BE" dirty="0"/>
              <a:t>als andere gebruiker </a:t>
            </a:r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/>
          </a:p>
          <a:p>
            <a:pPr lvl="1" indent="0">
              <a:buClr>
                <a:srgbClr val="00B0F0"/>
              </a:buClr>
              <a:buNone/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7</a:t>
            </a:fld>
            <a:endParaRPr lang="nl-NL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8376" t="15630" r="90160" b="81814"/>
          <a:stretch/>
        </p:blipFill>
        <p:spPr bwMode="auto">
          <a:xfrm>
            <a:off x="5004048" y="317793"/>
            <a:ext cx="528320" cy="518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944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5"/>
          </a:xfrm>
          <a:solidFill>
            <a:srgbClr val="E7E9E2"/>
          </a:solidFill>
        </p:spPr>
        <p:txBody>
          <a:bodyPr/>
          <a:lstStyle/>
          <a:p>
            <a:r>
              <a:rPr lang="nl-BE" dirty="0" smtClean="0"/>
              <a:t>	Favorieten en </a:t>
            </a:r>
            <a:r>
              <a:rPr lang="nl-BE" dirty="0" err="1" smtClean="0"/>
              <a:t>Grids</a:t>
            </a:r>
            <a:r>
              <a:rPr lang="nl-BE" dirty="0" smtClean="0"/>
              <a:t> instellen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8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-4356" y="1196752"/>
            <a:ext cx="9148356" cy="1200329"/>
          </a:xfrm>
          <a:prstGeom prst="rect">
            <a:avLst/>
          </a:prstGeom>
          <a:solidFill>
            <a:srgbClr val="D5F4FF"/>
          </a:solidFill>
        </p:spPr>
        <p:txBody>
          <a:bodyPr wrap="square" rtlCol="0">
            <a:spAutoFit/>
          </a:bodyPr>
          <a:lstStyle/>
          <a:p>
            <a:pPr algn="ctr"/>
            <a:endParaRPr lang="nl-BE" sz="800" b="1" cap="small" dirty="0" smtClean="0">
              <a:solidFill>
                <a:srgbClr val="00B0F0"/>
              </a:solidFill>
            </a:endParaRPr>
          </a:p>
          <a:p>
            <a:pPr algn="ctr"/>
            <a:r>
              <a:rPr lang="nl-BE" sz="2800" b="1" cap="small" dirty="0" smtClean="0">
                <a:solidFill>
                  <a:srgbClr val="00B0F0"/>
                </a:solidFill>
              </a:rPr>
              <a:t>Persoonlijke voorkeuren</a:t>
            </a:r>
            <a:br>
              <a:rPr lang="nl-BE" sz="2800" b="1" cap="small" dirty="0" smtClean="0">
                <a:solidFill>
                  <a:srgbClr val="00B0F0"/>
                </a:solidFill>
              </a:rPr>
            </a:br>
            <a:r>
              <a:rPr lang="nl-BE" sz="2800" b="1" cap="small" dirty="0" smtClean="0">
                <a:solidFill>
                  <a:srgbClr val="00B0F0"/>
                </a:solidFill>
              </a:rPr>
              <a:t>Rubriek Voorkeuren - Navigatie en Menu</a:t>
            </a:r>
            <a:endParaRPr lang="nl-BE" sz="2800" dirty="0" smtClean="0"/>
          </a:p>
          <a:p>
            <a:pPr algn="ctr"/>
            <a:r>
              <a:rPr lang="nl-BE" sz="800" dirty="0" smtClean="0"/>
              <a:t> </a:t>
            </a:r>
            <a:endParaRPr lang="nl-BE" sz="8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39552" y="2541096"/>
            <a:ext cx="3957836" cy="791865"/>
          </a:xfrm>
          <a:prstGeom prst="rect">
            <a:avLst/>
          </a:prstGeom>
          <a:solidFill>
            <a:srgbClr val="E7E9E2"/>
          </a:solidFill>
        </p:spPr>
        <p:txBody>
          <a:bodyPr vert="horz" lIns="0" tIns="36000" rIns="0" bIns="3600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dirty="0" smtClean="0">
                <a:solidFill>
                  <a:srgbClr val="004466"/>
                </a:solidFill>
              </a:rPr>
              <a:t>Favorieten</a:t>
            </a:r>
            <a:endParaRPr lang="nl-BE" dirty="0">
              <a:solidFill>
                <a:srgbClr val="004466"/>
              </a:solidFill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539552" y="3429000"/>
            <a:ext cx="3957836" cy="26638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Altijd beschikbaar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err="1" smtClean="0"/>
              <a:t>Overlay</a:t>
            </a:r>
            <a:endParaRPr lang="nl-BE" dirty="0" smtClean="0"/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Zelf in te stellen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Roepcodes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Advies: max 12</a:t>
            </a:r>
            <a:endParaRPr lang="nl-BE" dirty="0"/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4654518" y="2544394"/>
            <a:ext cx="3959225" cy="791865"/>
          </a:xfrm>
          <a:prstGeom prst="rect">
            <a:avLst/>
          </a:prstGeom>
          <a:solidFill>
            <a:srgbClr val="E7E9E2"/>
          </a:solidFill>
        </p:spPr>
        <p:txBody>
          <a:bodyPr vert="horz" lIns="0" tIns="36000" rIns="0" bIns="36000" rtlCol="0" anchor="ctr" anchorCtr="0">
            <a:normAutofit/>
          </a:bodyPr>
          <a:lstStyle>
            <a:defPPr>
              <a:defRPr lang="nl-NL"/>
            </a:defPPr>
            <a:lvl1pPr indent="0" algn="ctr">
              <a:spcBef>
                <a:spcPct val="20000"/>
              </a:spcBef>
              <a:buFontTx/>
              <a:buNone/>
              <a:defRPr sz="2600">
                <a:solidFill>
                  <a:srgbClr val="004466"/>
                </a:solidFill>
              </a:defRPr>
            </a:lvl1pPr>
            <a:lvl2pPr marL="216000" indent="-216000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>
                <a:solidFill>
                  <a:schemeClr val="tx2"/>
                </a:solidFill>
              </a:defRPr>
            </a:lvl2pPr>
            <a:lvl3pPr marL="576000" indent="-216000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</a:defRPr>
            </a:lvl3pPr>
            <a:lvl4pPr marL="936000" indent="-216000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>
                <a:solidFill>
                  <a:schemeClr val="tx2"/>
                </a:solidFill>
              </a:defRPr>
            </a:lvl4pPr>
            <a:lvl5pPr marL="1296000" indent="-216000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l-BE" dirty="0" err="1"/>
              <a:t>Grid</a:t>
            </a:r>
            <a:endParaRPr lang="nl-BE" dirty="0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4645025" y="3428999"/>
            <a:ext cx="3959225" cy="26638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/>
              <a:t>Altijd beschikbaar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/>
              <a:t>Nieuwe </a:t>
            </a:r>
            <a:r>
              <a:rPr lang="nl-BE" dirty="0" smtClean="0"/>
              <a:t>toepassing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Kiezen uit aangeboden </a:t>
            </a:r>
            <a:r>
              <a:rPr lang="nl-BE" dirty="0" err="1" smtClean="0"/>
              <a:t>grids</a:t>
            </a:r>
            <a:endParaRPr lang="nl-BE" dirty="0" smtClean="0"/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Advies: max 5 + 1</a:t>
            </a:r>
          </a:p>
        </p:txBody>
      </p:sp>
    </p:spTree>
    <p:extLst>
      <p:ext uri="{BB962C8B-B14F-4D97-AF65-F5344CB8AC3E}">
        <p14:creationId xmlns:p14="http://schemas.microsoft.com/office/powerpoint/2010/main" val="277087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5"/>
          </a:xfrm>
          <a:solidFill>
            <a:srgbClr val="E7E9E2"/>
          </a:solidFill>
        </p:spPr>
        <p:txBody>
          <a:bodyPr/>
          <a:lstStyle/>
          <a:p>
            <a:r>
              <a:rPr lang="nl-BE" dirty="0" smtClean="0"/>
              <a:t>	</a:t>
            </a:r>
            <a:r>
              <a:rPr lang="nl-BE" dirty="0" err="1" smtClean="0"/>
              <a:t>Grids</a:t>
            </a:r>
            <a:r>
              <a:rPr lang="nl-BE" dirty="0" smtClean="0"/>
              <a:t> instellen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5112568"/>
          </a:xfrm>
        </p:spPr>
        <p:txBody>
          <a:bodyPr>
            <a:normAutofit/>
          </a:bodyPr>
          <a:lstStyle/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ZOEK geeft overzicht beschikbare </a:t>
            </a:r>
            <a:r>
              <a:rPr lang="nl-BE" dirty="0" err="1" smtClean="0"/>
              <a:t>grids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Doorklikken geeft inhoud van de </a:t>
            </a:r>
            <a:r>
              <a:rPr lang="nl-BE" dirty="0" err="1" smtClean="0"/>
              <a:t>grid</a:t>
            </a:r>
            <a:endParaRPr lang="nl-BE" dirty="0" smtClean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Volgorde: jij bepaalt</a:t>
            </a:r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Brocade Home: standaard achteraan</a:t>
            </a:r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nl-BE" dirty="0" err="1"/>
              <a:t>x</a:t>
            </a:r>
            <a:r>
              <a:rPr lang="nl-BE" dirty="0" err="1" smtClean="0"/>
              <a:t>menuhis</a:t>
            </a:r>
            <a:r>
              <a:rPr lang="nl-BE" dirty="0" smtClean="0"/>
              <a:t>: Mijn historiek</a:t>
            </a:r>
          </a:p>
          <a:p>
            <a:pPr marL="2971800" lvl="5" indent="-457200">
              <a:buClr>
                <a:srgbClr val="00B0F0"/>
              </a:buClr>
            </a:pPr>
            <a:r>
              <a:rPr lang="nl-BE" dirty="0" smtClean="0"/>
              <a:t>Laatst gebruikte opties</a:t>
            </a:r>
          </a:p>
          <a:p>
            <a:pPr marL="2971800" lvl="5" indent="-457200">
              <a:buClr>
                <a:srgbClr val="00B0F0"/>
              </a:buClr>
            </a:pPr>
            <a:r>
              <a:rPr lang="nl-BE" dirty="0" smtClean="0"/>
              <a:t>Meeste gebruikte opties</a:t>
            </a:r>
          </a:p>
          <a:p>
            <a:pPr marL="673200" lvl="1" indent="-457200">
              <a:buClr>
                <a:srgbClr val="00B0F0"/>
              </a:buClr>
            </a:pPr>
            <a:r>
              <a:rPr lang="nl-BE" dirty="0" err="1" smtClean="0"/>
              <a:t>Xfavor</a:t>
            </a:r>
            <a:r>
              <a:rPr lang="nl-BE" dirty="0" smtClean="0"/>
              <a:t>: Mijn favorieten</a:t>
            </a:r>
          </a:p>
          <a:p>
            <a:pPr lvl="5" indent="0">
              <a:buClr>
                <a:srgbClr val="00B0F0"/>
              </a:buClr>
              <a:buNone/>
            </a:pPr>
            <a:r>
              <a:rPr lang="nl-BE" sz="2400" b="1" dirty="0" smtClean="0">
                <a:solidFill>
                  <a:srgbClr val="00B0F0"/>
                </a:solidFill>
              </a:rPr>
              <a:t>!</a:t>
            </a:r>
            <a:r>
              <a:rPr lang="nl-BE" dirty="0"/>
              <a:t>	</a:t>
            </a:r>
            <a:r>
              <a:rPr lang="nl-BE" dirty="0" smtClean="0"/>
              <a:t>Dubbel</a:t>
            </a:r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673200" lvl="1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nl-BE" dirty="0"/>
          </a:p>
          <a:p>
            <a:pPr lvl="1" indent="0">
              <a:buClr>
                <a:srgbClr val="00B0F0"/>
              </a:buClr>
              <a:buNone/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33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B0F0"/>
      </a:hlink>
      <a:folHlink>
        <a:srgbClr val="00B0F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489</Words>
  <Application>Microsoft Office PowerPoint</Application>
  <PresentationFormat>On-screen Show (4:3)</PresentationFormat>
  <Paragraphs>233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Kantoorthema</vt:lpstr>
      <vt:lpstr>Workshop: Brocade Menubeheer</vt:lpstr>
      <vt:lpstr> Waarom nu al een workshop?</vt:lpstr>
      <vt:lpstr> Doel van het nieuwe menubeheer</vt:lpstr>
      <vt:lpstr> Opbouw van een Brocade scherm</vt:lpstr>
      <vt:lpstr> Opbouw van een Brocade scherm</vt:lpstr>
      <vt:lpstr> Nieuwe Brocade menu</vt:lpstr>
      <vt:lpstr> Grid Brocade Home </vt:lpstr>
      <vt:lpstr> Favorieten en Grids instellen</vt:lpstr>
      <vt:lpstr> Grids instellen</vt:lpstr>
      <vt:lpstr> Dekking x/y</vt:lpstr>
      <vt:lpstr> Feedback</vt:lpstr>
      <vt:lpstr> Boomstructuur</vt:lpstr>
      <vt:lpstr> Zoeken in menu</vt:lpstr>
      <vt:lpstr> Zoeken met behulp van data</vt:lpstr>
      <vt:lpstr> Zoeken met behulp van data</vt:lpstr>
      <vt:lpstr> Feedback</vt:lpstr>
      <vt:lpstr> Quick Questions (verwoordingen)</vt:lpstr>
      <vt:lpstr> Work in progress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2013-10-11T12:12:31Z</dcterms:created>
  <dcterms:modified xsi:type="dcterms:W3CDTF">2018-12-10T10:29:05Z</dcterms:modified>
</cp:coreProperties>
</file>