
<file path=[Content_Types].xml><?xml version="1.0" encoding="utf-8"?>
<Types xmlns="http://schemas.openxmlformats.org/package/2006/content-types">
  <Default Extension="tmp" ContentType="image/png"/>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0"/>
  </p:notesMasterIdLst>
  <p:sldIdLst>
    <p:sldId id="282" r:id="rId2"/>
    <p:sldId id="317" r:id="rId3"/>
    <p:sldId id="355" r:id="rId4"/>
    <p:sldId id="346" r:id="rId5"/>
    <p:sldId id="339" r:id="rId6"/>
    <p:sldId id="381" r:id="rId7"/>
    <p:sldId id="351" r:id="rId8"/>
    <p:sldId id="361" r:id="rId9"/>
    <p:sldId id="362" r:id="rId10"/>
    <p:sldId id="366" r:id="rId11"/>
    <p:sldId id="364" r:id="rId12"/>
    <p:sldId id="367" r:id="rId13"/>
    <p:sldId id="450" r:id="rId14"/>
    <p:sldId id="435" r:id="rId15"/>
    <p:sldId id="436" r:id="rId16"/>
    <p:sldId id="437" r:id="rId17"/>
    <p:sldId id="438" r:id="rId18"/>
    <p:sldId id="439" r:id="rId19"/>
    <p:sldId id="440" r:id="rId20"/>
    <p:sldId id="441" r:id="rId21"/>
    <p:sldId id="442" r:id="rId22"/>
    <p:sldId id="443" r:id="rId23"/>
    <p:sldId id="444" r:id="rId24"/>
    <p:sldId id="445" r:id="rId25"/>
    <p:sldId id="446" r:id="rId26"/>
    <p:sldId id="447" r:id="rId27"/>
    <p:sldId id="448" r:id="rId28"/>
    <p:sldId id="280" r:id="rId2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p15:clr>
            <a:srgbClr val="A4A3A4"/>
          </p15:clr>
        </p15:guide>
        <p15:guide id="2" orient="horz" pos="3838">
          <p15:clr>
            <a:srgbClr val="A4A3A4"/>
          </p15:clr>
        </p15:guide>
        <p15:guide id="3" pos="340">
          <p15:clr>
            <a:srgbClr val="A4A3A4"/>
          </p15:clr>
        </p15:guide>
        <p15:guide id="4" pos="5420">
          <p15:clr>
            <a:srgbClr val="A4A3A4"/>
          </p15:clr>
        </p15:guide>
        <p15:guide id="5"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71682" autoAdjust="0"/>
  </p:normalViewPr>
  <p:slideViewPr>
    <p:cSldViewPr snapToObjects="1" showGuides="1">
      <p:cViewPr varScale="1">
        <p:scale>
          <a:sx n="49" d="100"/>
          <a:sy n="49" d="100"/>
        </p:scale>
        <p:origin x="509" y="58"/>
      </p:cViewPr>
      <p:guideLst>
        <p:guide orient="horz" pos="754"/>
        <p:guide orient="horz" pos="3838"/>
        <p:guide pos="340"/>
        <p:guide pos="542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a:t>A1 </a:t>
            </a:r>
            <a:r>
              <a:rPr lang="nl-BE" baseline="0"/>
              <a:t>tijdschrifartikels 2014-2016 : totaal = 7455 </a:t>
            </a:r>
            <a:endParaRPr lang="nl-BE"/>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a:t>2014-2016 :</a:t>
            </a:r>
            <a:r>
              <a:rPr lang="nl-BE" baseline="0"/>
              <a:t> 14433 publicaties</a:t>
            </a:r>
            <a:endParaRPr lang="nl-BE"/>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pieChart>
        <c:varyColors val="1"/>
        <c:ser>
          <c:idx val="0"/>
          <c:order val="0"/>
          <c:dPt>
            <c:idx val="0"/>
            <c:bubble3D val="0"/>
            <c:spPr>
              <a:solidFill>
                <a:schemeClr val="accent6"/>
              </a:solidFill>
              <a:ln w="19050">
                <a:solidFill>
                  <a:schemeClr val="lt1"/>
                </a:solidFill>
              </a:ln>
              <a:effectLst/>
            </c:spPr>
          </c:dPt>
          <c:dPt>
            <c:idx val="1"/>
            <c:bubble3D val="0"/>
            <c:spPr>
              <a:solidFill>
                <a:schemeClr val="accent4">
                  <a:lumMod val="75000"/>
                </a:schemeClr>
              </a:solidFill>
              <a:ln w="19050">
                <a:solidFill>
                  <a:schemeClr val="lt1"/>
                </a:solidFill>
              </a:ln>
              <a:effectLst/>
            </c:spPr>
          </c:dPt>
          <c:dPt>
            <c:idx val="2"/>
            <c:bubble3D val="0"/>
            <c:spPr>
              <a:solidFill>
                <a:schemeClr val="accent6">
                  <a:lumMod val="40000"/>
                  <a:lumOff val="60000"/>
                </a:schemeClr>
              </a:solidFill>
              <a:ln w="19050">
                <a:solidFill>
                  <a:schemeClr val="lt1"/>
                </a:solidFill>
              </a:ln>
              <a:effectLst/>
            </c:spPr>
          </c:dPt>
          <c:dPt>
            <c:idx val="3"/>
            <c:bubble3D val="0"/>
            <c:spPr>
              <a:solidFill>
                <a:srgbClr val="FF0000"/>
              </a:solidFill>
              <a:ln w="19050">
                <a:solidFill>
                  <a:schemeClr val="lt1"/>
                </a:solidFill>
              </a:ln>
              <a:effectLst/>
            </c:spPr>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nl-BE"/>
              </a:p>
            </c:txPr>
            <c:dLblPos val="outEnd"/>
            <c:showLegendKey val="0"/>
            <c:showVal val="1"/>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[anetgebruikersdag2016.xlsx]Blad1!$H$2:$K$2</c:f>
              <c:strCache>
                <c:ptCount val="4"/>
                <c:pt idx="0">
                  <c:v>green</c:v>
                </c:pt>
                <c:pt idx="1">
                  <c:v>gold</c:v>
                </c:pt>
                <c:pt idx="2">
                  <c:v>green  onder embargo</c:v>
                </c:pt>
                <c:pt idx="3">
                  <c:v>geen open access</c:v>
                </c:pt>
              </c:strCache>
            </c:strRef>
          </c:cat>
          <c:val>
            <c:numRef>
              <c:f>[anetgebruikersdag2016.xlsx]Blad1!$H$3:$K$3</c:f>
              <c:numCache>
                <c:formatCode>General</c:formatCode>
                <c:ptCount val="4"/>
                <c:pt idx="0">
                  <c:v>1088</c:v>
                </c:pt>
                <c:pt idx="1">
                  <c:v>2504</c:v>
                </c:pt>
                <c:pt idx="2">
                  <c:v>495</c:v>
                </c:pt>
                <c:pt idx="3">
                  <c:v>10346</c:v>
                </c:pt>
              </c:numCache>
            </c:numRef>
          </c:val>
        </c:ser>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solidFill>
      <a:sysClr val="window" lastClr="FFFFFF"/>
    </a:solidFill>
    <a:ln>
      <a:noFill/>
    </a:ln>
    <a:effectLst/>
  </c:spPr>
  <c:txPr>
    <a:bodyPr/>
    <a:lstStyle/>
    <a:p>
      <a:pPr>
        <a:defRPr/>
      </a:pPr>
      <a:endParaRPr lang="nl-B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a:t>A1 </a:t>
            </a:r>
            <a:r>
              <a:rPr lang="nl-BE" baseline="0"/>
              <a:t>tijdschrifartikels 2014-2016 : totaal = 7455 </a:t>
            </a:r>
            <a:endParaRPr lang="nl-BE"/>
          </a:p>
        </c:rich>
      </c:tx>
      <c:layout/>
      <c:overlay val="0"/>
      <c:spPr>
        <a:solidFill>
          <a:sysClr val="window" lastClr="FFFFFF"/>
        </a:solid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pieChart>
        <c:varyColors val="1"/>
        <c:ser>
          <c:idx val="0"/>
          <c:order val="0"/>
          <c:dPt>
            <c:idx val="0"/>
            <c:bubble3D val="0"/>
            <c:spPr>
              <a:solidFill>
                <a:schemeClr val="accent6"/>
              </a:solidFill>
              <a:ln w="19050">
                <a:solidFill>
                  <a:schemeClr val="lt1"/>
                </a:solidFill>
              </a:ln>
              <a:effectLst/>
            </c:spPr>
          </c:dPt>
          <c:dPt>
            <c:idx val="1"/>
            <c:bubble3D val="0"/>
            <c:spPr>
              <a:solidFill>
                <a:schemeClr val="accent4">
                  <a:lumMod val="75000"/>
                </a:schemeClr>
              </a:solidFill>
              <a:ln w="19050">
                <a:solidFill>
                  <a:schemeClr val="lt1"/>
                </a:solidFill>
              </a:ln>
              <a:effectLst/>
            </c:spPr>
          </c:dPt>
          <c:dPt>
            <c:idx val="2"/>
            <c:bubble3D val="0"/>
            <c:spPr>
              <a:solidFill>
                <a:srgbClr val="FF0000"/>
              </a:solidFill>
              <a:ln w="19050">
                <a:solidFill>
                  <a:schemeClr val="lt1"/>
                </a:solidFill>
              </a:ln>
              <a:effectLst/>
            </c:spPr>
          </c:dPt>
          <c:dPt>
            <c:idx val="3"/>
            <c:bubble3D val="0"/>
            <c:spPr>
              <a:solidFill>
                <a:schemeClr val="accent6">
                  <a:lumMod val="40000"/>
                  <a:lumOff val="60000"/>
                </a:schemeClr>
              </a:solidFill>
              <a:ln w="19050">
                <a:solidFill>
                  <a:schemeClr val="lt1"/>
                </a:solidFill>
              </a:ln>
              <a:effectLst/>
            </c:spPr>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nl-BE"/>
              </a:p>
            </c:txPr>
            <c:dLblPos val="outEnd"/>
            <c:showLegendKey val="0"/>
            <c:showVal val="1"/>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[anetgebruikersdag2016.xlsx]Blad1!$A$17:$A$20</c:f>
              <c:strCache>
                <c:ptCount val="4"/>
                <c:pt idx="0">
                  <c:v>a1 green</c:v>
                </c:pt>
                <c:pt idx="1">
                  <c:v>a1 gold</c:v>
                </c:pt>
                <c:pt idx="2">
                  <c:v>geen oa</c:v>
                </c:pt>
                <c:pt idx="3">
                  <c:v>a1green onder embargo</c:v>
                </c:pt>
              </c:strCache>
            </c:strRef>
          </c:cat>
          <c:val>
            <c:numRef>
              <c:f>[anetgebruikersdag2016.xlsx]Blad1!$B$17:$B$20</c:f>
              <c:numCache>
                <c:formatCode>General</c:formatCode>
                <c:ptCount val="4"/>
                <c:pt idx="0">
                  <c:v>993</c:v>
                </c:pt>
                <c:pt idx="1">
                  <c:v>1799</c:v>
                </c:pt>
                <c:pt idx="2">
                  <c:v>4663</c:v>
                </c:pt>
                <c:pt idx="3">
                  <c:v>432</c:v>
                </c:pt>
              </c:numCache>
            </c:numRef>
          </c:val>
        </c:ser>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solidFill>
      <a:sysClr val="window" lastClr="FFFFFF"/>
    </a:solidFill>
    <a:ln>
      <a:noFill/>
    </a:ln>
    <a:effectLst/>
  </c:spPr>
  <c:txPr>
    <a:bodyPr/>
    <a:lstStyle/>
    <a:p>
      <a:pPr>
        <a:defRPr/>
      </a:pPr>
      <a:endParaRPr lang="nl-B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E7BB96-5CC4-4FBA-B6DA-4C0FA69C8B55}" type="datetimeFigureOut">
              <a:rPr lang="nl-NL" smtClean="0"/>
              <a:t>19-9-2016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99E7CB-B55B-433F-ACF3-9EACF2CD01B5}" type="slidenum">
              <a:rPr lang="nl-NL" smtClean="0"/>
              <a:t>‹nr.›</a:t>
            </a:fld>
            <a:endParaRPr lang="nl-NL"/>
          </a:p>
        </p:txBody>
      </p:sp>
    </p:spTree>
    <p:extLst>
      <p:ext uri="{BB962C8B-B14F-4D97-AF65-F5344CB8AC3E}">
        <p14:creationId xmlns:p14="http://schemas.microsoft.com/office/powerpoint/2010/main" val="827680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2A99E7CB-B55B-433F-ACF3-9EACF2CD01B5}" type="slidenum">
              <a:rPr lang="nl-NL" smtClean="0"/>
              <a:t>1</a:t>
            </a:fld>
            <a:endParaRPr lang="nl-NL"/>
          </a:p>
        </p:txBody>
      </p:sp>
    </p:spTree>
    <p:extLst>
      <p:ext uri="{BB962C8B-B14F-4D97-AF65-F5344CB8AC3E}">
        <p14:creationId xmlns:p14="http://schemas.microsoft.com/office/powerpoint/2010/main" val="1387258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smtClean="0"/>
          </a:p>
          <a:p>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2A99E7CB-B55B-433F-ACF3-9EACF2CD01B5}" type="slidenum">
              <a:rPr lang="nl-NL" smtClean="0"/>
              <a:t>11</a:t>
            </a:fld>
            <a:endParaRPr lang="nl-NL"/>
          </a:p>
        </p:txBody>
      </p:sp>
    </p:spTree>
    <p:extLst>
      <p:ext uri="{BB962C8B-B14F-4D97-AF65-F5344CB8AC3E}">
        <p14:creationId xmlns:p14="http://schemas.microsoft.com/office/powerpoint/2010/main" val="4111778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2A99E7CB-B55B-433F-ACF3-9EACF2CD01B5}" type="slidenum">
              <a:rPr lang="nl-NL" smtClean="0"/>
              <a:t>12</a:t>
            </a:fld>
            <a:endParaRPr lang="nl-NL"/>
          </a:p>
        </p:txBody>
      </p:sp>
    </p:spTree>
    <p:extLst>
      <p:ext uri="{BB962C8B-B14F-4D97-AF65-F5344CB8AC3E}">
        <p14:creationId xmlns:p14="http://schemas.microsoft.com/office/powerpoint/2010/main" val="4032720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
        <p:nvSpPr>
          <p:cNvPr id="4" name="Tijdelijke aanduiding voor dianummer 3"/>
          <p:cNvSpPr>
            <a:spLocks noGrp="1"/>
          </p:cNvSpPr>
          <p:nvPr>
            <p:ph type="sldNum" sz="quarter" idx="10"/>
          </p:nvPr>
        </p:nvSpPr>
        <p:spPr/>
        <p:txBody>
          <a:bodyPr/>
          <a:lstStyle/>
          <a:p>
            <a:fld id="{2A99E7CB-B55B-433F-ACF3-9EACF2CD01B5}" type="slidenum">
              <a:rPr lang="nl-NL" smtClean="0">
                <a:solidFill>
                  <a:prstClr val="black"/>
                </a:solidFill>
              </a:rPr>
              <a:pPr/>
              <a:t>13</a:t>
            </a:fld>
            <a:endParaRPr lang="nl-NL">
              <a:solidFill>
                <a:prstClr val="black"/>
              </a:solidFill>
            </a:endParaRPr>
          </a:p>
        </p:txBody>
      </p:sp>
    </p:spTree>
    <p:extLst>
      <p:ext uri="{BB962C8B-B14F-4D97-AF65-F5344CB8AC3E}">
        <p14:creationId xmlns:p14="http://schemas.microsoft.com/office/powerpoint/2010/main" val="2588639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2A99E7CB-B55B-433F-ACF3-9EACF2CD01B5}" type="slidenum">
              <a:rPr lang="nl-NL" smtClean="0"/>
              <a:t>14</a:t>
            </a:fld>
            <a:endParaRPr lang="nl-NL"/>
          </a:p>
        </p:txBody>
      </p:sp>
    </p:spTree>
    <p:extLst>
      <p:ext uri="{BB962C8B-B14F-4D97-AF65-F5344CB8AC3E}">
        <p14:creationId xmlns:p14="http://schemas.microsoft.com/office/powerpoint/2010/main" val="1215377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C6CEA6FB-CDE9-4E6A-A6BD-0D8240568958}" type="slidenum">
              <a:rPr lang="nl-BE" smtClean="0"/>
              <a:t>16</a:t>
            </a:fld>
            <a:endParaRPr lang="nl-BE"/>
          </a:p>
        </p:txBody>
      </p:sp>
    </p:spTree>
    <p:extLst>
      <p:ext uri="{BB962C8B-B14F-4D97-AF65-F5344CB8AC3E}">
        <p14:creationId xmlns:p14="http://schemas.microsoft.com/office/powerpoint/2010/main" val="851419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C6CEA6FB-CDE9-4E6A-A6BD-0D8240568958}" type="slidenum">
              <a:rPr lang="nl-BE" smtClean="0"/>
              <a:t>17</a:t>
            </a:fld>
            <a:endParaRPr lang="nl-BE"/>
          </a:p>
        </p:txBody>
      </p:sp>
    </p:spTree>
    <p:extLst>
      <p:ext uri="{BB962C8B-B14F-4D97-AF65-F5344CB8AC3E}">
        <p14:creationId xmlns:p14="http://schemas.microsoft.com/office/powerpoint/2010/main" val="803690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C6CEA6FB-CDE9-4E6A-A6BD-0D8240568958}" type="slidenum">
              <a:rPr lang="nl-BE" smtClean="0"/>
              <a:t>21</a:t>
            </a:fld>
            <a:endParaRPr lang="nl-BE"/>
          </a:p>
        </p:txBody>
      </p:sp>
    </p:spTree>
    <p:extLst>
      <p:ext uri="{BB962C8B-B14F-4D97-AF65-F5344CB8AC3E}">
        <p14:creationId xmlns:p14="http://schemas.microsoft.com/office/powerpoint/2010/main" val="1727306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C6CEA6FB-CDE9-4E6A-A6BD-0D8240568958}" type="slidenum">
              <a:rPr lang="nl-BE" smtClean="0"/>
              <a:t>22</a:t>
            </a:fld>
            <a:endParaRPr lang="nl-BE"/>
          </a:p>
        </p:txBody>
      </p:sp>
    </p:spTree>
    <p:extLst>
      <p:ext uri="{BB962C8B-B14F-4D97-AF65-F5344CB8AC3E}">
        <p14:creationId xmlns:p14="http://schemas.microsoft.com/office/powerpoint/2010/main" val="4233473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C6CEA6FB-CDE9-4E6A-A6BD-0D8240568958}" type="slidenum">
              <a:rPr lang="nl-BE" smtClean="0"/>
              <a:t>23</a:t>
            </a:fld>
            <a:endParaRPr lang="nl-BE"/>
          </a:p>
        </p:txBody>
      </p:sp>
    </p:spTree>
    <p:extLst>
      <p:ext uri="{BB962C8B-B14F-4D97-AF65-F5344CB8AC3E}">
        <p14:creationId xmlns:p14="http://schemas.microsoft.com/office/powerpoint/2010/main" val="2258281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C6CEA6FB-CDE9-4E6A-A6BD-0D8240568958}" type="slidenum">
              <a:rPr lang="nl-BE" smtClean="0"/>
              <a:t>24</a:t>
            </a:fld>
            <a:endParaRPr lang="nl-BE"/>
          </a:p>
        </p:txBody>
      </p:sp>
    </p:spTree>
    <p:extLst>
      <p:ext uri="{BB962C8B-B14F-4D97-AF65-F5344CB8AC3E}">
        <p14:creationId xmlns:p14="http://schemas.microsoft.com/office/powerpoint/2010/main" val="1394332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
        <p:nvSpPr>
          <p:cNvPr id="4" name="Tijdelijke aanduiding voor dianummer 3"/>
          <p:cNvSpPr>
            <a:spLocks noGrp="1"/>
          </p:cNvSpPr>
          <p:nvPr>
            <p:ph type="sldNum" sz="quarter" idx="10"/>
          </p:nvPr>
        </p:nvSpPr>
        <p:spPr/>
        <p:txBody>
          <a:bodyPr/>
          <a:lstStyle/>
          <a:p>
            <a:fld id="{2A99E7CB-B55B-433F-ACF3-9EACF2CD01B5}" type="slidenum">
              <a:rPr lang="nl-NL" smtClean="0"/>
              <a:t>3</a:t>
            </a:fld>
            <a:endParaRPr lang="nl-NL"/>
          </a:p>
        </p:txBody>
      </p:sp>
    </p:spTree>
    <p:extLst>
      <p:ext uri="{BB962C8B-B14F-4D97-AF65-F5344CB8AC3E}">
        <p14:creationId xmlns:p14="http://schemas.microsoft.com/office/powerpoint/2010/main" val="182301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
        <p:nvSpPr>
          <p:cNvPr id="4" name="Tijdelijke aanduiding voor dianummer 3"/>
          <p:cNvSpPr>
            <a:spLocks noGrp="1"/>
          </p:cNvSpPr>
          <p:nvPr>
            <p:ph type="sldNum" sz="quarter" idx="10"/>
          </p:nvPr>
        </p:nvSpPr>
        <p:spPr/>
        <p:txBody>
          <a:bodyPr/>
          <a:lstStyle/>
          <a:p>
            <a:fld id="{C6CEA6FB-CDE9-4E6A-A6BD-0D8240568958}" type="slidenum">
              <a:rPr lang="nl-BE" smtClean="0"/>
              <a:t>25</a:t>
            </a:fld>
            <a:endParaRPr lang="nl-BE"/>
          </a:p>
        </p:txBody>
      </p:sp>
    </p:spTree>
    <p:extLst>
      <p:ext uri="{BB962C8B-B14F-4D97-AF65-F5344CB8AC3E}">
        <p14:creationId xmlns:p14="http://schemas.microsoft.com/office/powerpoint/2010/main" val="1456569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C6CEA6FB-CDE9-4E6A-A6BD-0D8240568958}" type="slidenum">
              <a:rPr lang="nl-BE" smtClean="0"/>
              <a:t>26</a:t>
            </a:fld>
            <a:endParaRPr lang="nl-BE"/>
          </a:p>
        </p:txBody>
      </p:sp>
    </p:spTree>
    <p:extLst>
      <p:ext uri="{BB962C8B-B14F-4D97-AF65-F5344CB8AC3E}">
        <p14:creationId xmlns:p14="http://schemas.microsoft.com/office/powerpoint/2010/main" val="499062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2A99E7CB-B55B-433F-ACF3-9EACF2CD01B5}" type="slidenum">
              <a:rPr lang="nl-NL" smtClean="0"/>
              <a:t>4</a:t>
            </a:fld>
            <a:endParaRPr lang="nl-NL"/>
          </a:p>
        </p:txBody>
      </p:sp>
    </p:spTree>
    <p:extLst>
      <p:ext uri="{BB962C8B-B14F-4D97-AF65-F5344CB8AC3E}">
        <p14:creationId xmlns:p14="http://schemas.microsoft.com/office/powerpoint/2010/main" val="1674682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2A99E7CB-B55B-433F-ACF3-9EACF2CD01B5}" type="slidenum">
              <a:rPr lang="nl-NL" smtClean="0"/>
              <a:t>5</a:t>
            </a:fld>
            <a:endParaRPr lang="nl-NL"/>
          </a:p>
        </p:txBody>
      </p:sp>
    </p:spTree>
    <p:extLst>
      <p:ext uri="{BB962C8B-B14F-4D97-AF65-F5344CB8AC3E}">
        <p14:creationId xmlns:p14="http://schemas.microsoft.com/office/powerpoint/2010/main" val="1820030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2A99E7CB-B55B-433F-ACF3-9EACF2CD01B5}" type="slidenum">
              <a:rPr lang="nl-NL" smtClean="0"/>
              <a:t>6</a:t>
            </a:fld>
            <a:endParaRPr lang="nl-NL"/>
          </a:p>
        </p:txBody>
      </p:sp>
    </p:spTree>
    <p:extLst>
      <p:ext uri="{BB962C8B-B14F-4D97-AF65-F5344CB8AC3E}">
        <p14:creationId xmlns:p14="http://schemas.microsoft.com/office/powerpoint/2010/main" val="3351502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
        <p:nvSpPr>
          <p:cNvPr id="4" name="Tijdelijke aanduiding voor dianummer 3"/>
          <p:cNvSpPr>
            <a:spLocks noGrp="1"/>
          </p:cNvSpPr>
          <p:nvPr>
            <p:ph type="sldNum" sz="quarter" idx="10"/>
          </p:nvPr>
        </p:nvSpPr>
        <p:spPr/>
        <p:txBody>
          <a:bodyPr/>
          <a:lstStyle/>
          <a:p>
            <a:fld id="{2A99E7CB-B55B-433F-ACF3-9EACF2CD01B5}" type="slidenum">
              <a:rPr lang="nl-NL" smtClean="0"/>
              <a:t>7</a:t>
            </a:fld>
            <a:endParaRPr lang="nl-NL"/>
          </a:p>
        </p:txBody>
      </p:sp>
    </p:spTree>
    <p:extLst>
      <p:ext uri="{BB962C8B-B14F-4D97-AF65-F5344CB8AC3E}">
        <p14:creationId xmlns:p14="http://schemas.microsoft.com/office/powerpoint/2010/main" val="2135676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2A99E7CB-B55B-433F-ACF3-9EACF2CD01B5}" type="slidenum">
              <a:rPr lang="nl-NL" smtClean="0"/>
              <a:t>8</a:t>
            </a:fld>
            <a:endParaRPr lang="nl-NL"/>
          </a:p>
        </p:txBody>
      </p:sp>
    </p:spTree>
    <p:extLst>
      <p:ext uri="{BB962C8B-B14F-4D97-AF65-F5344CB8AC3E}">
        <p14:creationId xmlns:p14="http://schemas.microsoft.com/office/powerpoint/2010/main" val="3186516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2A99E7CB-B55B-433F-ACF3-9EACF2CD01B5}" type="slidenum">
              <a:rPr lang="nl-NL" smtClean="0"/>
              <a:t>9</a:t>
            </a:fld>
            <a:endParaRPr lang="nl-NL"/>
          </a:p>
        </p:txBody>
      </p:sp>
    </p:spTree>
    <p:extLst>
      <p:ext uri="{BB962C8B-B14F-4D97-AF65-F5344CB8AC3E}">
        <p14:creationId xmlns:p14="http://schemas.microsoft.com/office/powerpoint/2010/main" val="2471861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2A99E7CB-B55B-433F-ACF3-9EACF2CD01B5}" type="slidenum">
              <a:rPr lang="nl-NL" smtClean="0"/>
              <a:t>10</a:t>
            </a:fld>
            <a:endParaRPr lang="nl-NL"/>
          </a:p>
        </p:txBody>
      </p:sp>
    </p:spTree>
    <p:extLst>
      <p:ext uri="{BB962C8B-B14F-4D97-AF65-F5344CB8AC3E}">
        <p14:creationId xmlns:p14="http://schemas.microsoft.com/office/powerpoint/2010/main" val="400101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91124"/>
            <a:ext cx="9154800" cy="1668844"/>
          </a:xfrm>
          <a:prstGeom prst="rect">
            <a:avLst/>
          </a:prstGeom>
        </p:spPr>
      </p:pic>
      <p:sp>
        <p:nvSpPr>
          <p:cNvPr id="2" name="Titel 1"/>
          <p:cNvSpPr>
            <a:spLocks noGrp="1"/>
          </p:cNvSpPr>
          <p:nvPr>
            <p:ph type="ctrTitle"/>
          </p:nvPr>
        </p:nvSpPr>
        <p:spPr>
          <a:xfrm>
            <a:off x="539750" y="1196975"/>
            <a:ext cx="8064500" cy="2160017"/>
          </a:xfrm>
        </p:spPr>
        <p:txBody>
          <a:bodyPr lIns="72000" rIns="72000" anchor="b" anchorCtr="0">
            <a:noAutofit/>
          </a:bodyPr>
          <a:lstStyle>
            <a:lvl1pPr algn="l">
              <a:defRPr sz="3600" b="1">
                <a:solidFill>
                  <a:schemeClr val="tx2"/>
                </a:solidFill>
              </a:defRPr>
            </a:lvl1pPr>
          </a:lstStyle>
          <a:p>
            <a:r>
              <a:rPr lang="en-US" dirty="0" smtClean="0"/>
              <a:t>Click to edit Master title style</a:t>
            </a:r>
            <a:endParaRPr lang="en-GB" noProof="0" dirty="0"/>
          </a:p>
        </p:txBody>
      </p:sp>
      <p:sp>
        <p:nvSpPr>
          <p:cNvPr id="3" name="Ondertitel 2"/>
          <p:cNvSpPr>
            <a:spLocks noGrp="1"/>
          </p:cNvSpPr>
          <p:nvPr>
            <p:ph type="subTitle" idx="1"/>
          </p:nvPr>
        </p:nvSpPr>
        <p:spPr>
          <a:xfrm>
            <a:off x="539750" y="3645024"/>
            <a:ext cx="8064500" cy="1656184"/>
          </a:xfrm>
        </p:spPr>
        <p:txBody>
          <a:bodyPr lIns="72000" rIns="72000">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6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subtitle style</a:t>
            </a:r>
          </a:p>
        </p:txBody>
      </p:sp>
    </p:spTree>
    <p:extLst>
      <p:ext uri="{BB962C8B-B14F-4D97-AF65-F5344CB8AC3E}">
        <p14:creationId xmlns:p14="http://schemas.microsoft.com/office/powerpoint/2010/main" val="1962942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beelding full page zonder bijschrift">
    <p:spTree>
      <p:nvGrpSpPr>
        <p:cNvPr id="1" name=""/>
        <p:cNvGrpSpPr/>
        <p:nvPr/>
      </p:nvGrpSpPr>
      <p:grpSpPr>
        <a:xfrm>
          <a:off x="0" y="0"/>
          <a:ext cx="0" cy="0"/>
          <a:chOff x="0" y="0"/>
          <a:chExt cx="0" cy="0"/>
        </a:xfrm>
      </p:grpSpPr>
      <p:sp>
        <p:nvSpPr>
          <p:cNvPr id="3" name="Tijdelijke aanduiding voor afbeelding 2"/>
          <p:cNvSpPr>
            <a:spLocks noGrp="1" noChangeAspect="1"/>
          </p:cNvSpPr>
          <p:nvPr>
            <p:ph type="pic" idx="1" hasCustomPrompt="1"/>
          </p:nvPr>
        </p:nvSpPr>
        <p:spPr>
          <a:xfrm>
            <a:off x="0" y="0"/>
            <a:ext cx="9144000" cy="67693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Click on the pictogram </a:t>
            </a:r>
            <a:r>
              <a:rPr lang="nl-NL" dirty="0" err="1" smtClean="0"/>
              <a:t>to</a:t>
            </a:r>
            <a:r>
              <a:rPr lang="nl-NL" dirty="0" smtClean="0"/>
              <a:t> </a:t>
            </a:r>
            <a:r>
              <a:rPr lang="nl-NL" dirty="0" err="1" smtClean="0"/>
              <a:t>insert</a:t>
            </a:r>
            <a:r>
              <a:rPr lang="nl-NL" dirty="0" smtClean="0"/>
              <a:t> </a:t>
            </a:r>
            <a:r>
              <a:rPr lang="nl-NL" dirty="0" err="1" smtClean="0"/>
              <a:t>an</a:t>
            </a:r>
            <a:r>
              <a:rPr lang="nl-NL" dirty="0" smtClean="0"/>
              <a:t> image</a:t>
            </a:r>
          </a:p>
        </p:txBody>
      </p:sp>
      <p:sp>
        <p:nvSpPr>
          <p:cNvPr id="12" name="Tijdelijke aanduiding voor afbeelding 11"/>
          <p:cNvSpPr>
            <a:spLocks noGrp="1"/>
          </p:cNvSpPr>
          <p:nvPr>
            <p:ph type="pic" sz="quarter" idx="13" hasCustomPrompt="1"/>
          </p:nvPr>
        </p:nvSpPr>
        <p:spPr>
          <a:xfrm>
            <a:off x="0" y="6024562"/>
            <a:ext cx="9162000" cy="83343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a:lvl1pPr>
          </a:lstStyle>
          <a:p>
            <a:r>
              <a:rPr lang="nl-BE" dirty="0" smtClean="0"/>
              <a:t>Copy the small bleu </a:t>
            </a:r>
            <a:r>
              <a:rPr lang="nl-BE" dirty="0" err="1" smtClean="0"/>
              <a:t>footer</a:t>
            </a:r>
            <a:r>
              <a:rPr lang="nl-BE" dirty="0" smtClean="0"/>
              <a:t> </a:t>
            </a:r>
            <a:r>
              <a:rPr lang="nl-BE" dirty="0" err="1" smtClean="0"/>
              <a:t>from</a:t>
            </a:r>
            <a:r>
              <a:rPr lang="nl-BE" dirty="0" smtClean="0"/>
              <a:t> </a:t>
            </a:r>
            <a:r>
              <a:rPr lang="nl-BE" dirty="0" err="1" smtClean="0"/>
              <a:t>another</a:t>
            </a:r>
            <a:r>
              <a:rPr lang="nl-BE" dirty="0" smtClean="0"/>
              <a:t> slide </a:t>
            </a:r>
            <a:r>
              <a:rPr lang="nl-BE" dirty="0" err="1" smtClean="0"/>
              <a:t>and</a:t>
            </a:r>
            <a:r>
              <a:rPr lang="nl-BE" dirty="0" smtClean="0"/>
              <a:t> paste </a:t>
            </a:r>
            <a:r>
              <a:rPr lang="nl-BE" dirty="0" err="1" smtClean="0"/>
              <a:t>it</a:t>
            </a:r>
            <a:r>
              <a:rPr lang="nl-BE" dirty="0" smtClean="0"/>
              <a:t> </a:t>
            </a:r>
            <a:r>
              <a:rPr lang="nl-BE" dirty="0" err="1" smtClean="0"/>
              <a:t>here</a:t>
            </a:r>
            <a:r>
              <a:rPr lang="nl-BE" dirty="0" smtClean="0"/>
              <a:t>. Make </a:t>
            </a:r>
            <a:r>
              <a:rPr lang="nl-BE" dirty="0" err="1" smtClean="0"/>
              <a:t>sure</a:t>
            </a:r>
            <a:r>
              <a:rPr lang="nl-BE" dirty="0" smtClean="0"/>
              <a:t> </a:t>
            </a:r>
            <a:r>
              <a:rPr lang="nl-BE" dirty="0" err="1" smtClean="0"/>
              <a:t>that</a:t>
            </a:r>
            <a:r>
              <a:rPr lang="nl-BE" dirty="0" smtClean="0"/>
              <a:t> the picture is </a:t>
            </a:r>
            <a:r>
              <a:rPr lang="nl-BE" dirty="0" err="1" smtClean="0"/>
              <a:t>positioned</a:t>
            </a:r>
            <a:r>
              <a:rPr lang="nl-BE" dirty="0" smtClean="0"/>
              <a:t> </a:t>
            </a:r>
            <a:r>
              <a:rPr lang="nl-BE" dirty="0" err="1" smtClean="0"/>
              <a:t>behind</a:t>
            </a:r>
            <a:r>
              <a:rPr lang="nl-BE" dirty="0" smtClean="0"/>
              <a:t> the </a:t>
            </a:r>
            <a:r>
              <a:rPr lang="nl-BE" dirty="0" err="1" smtClean="0"/>
              <a:t>footer</a:t>
            </a:r>
            <a:r>
              <a:rPr lang="nl-BE" dirty="0" smtClean="0"/>
              <a:t>.</a:t>
            </a:r>
            <a:endParaRPr lang="nl-NL" dirty="0" smtClean="0"/>
          </a:p>
        </p:txBody>
      </p:sp>
      <p:sp>
        <p:nvSpPr>
          <p:cNvPr id="5" name="Tijdelijke aanduiding voor datum 4"/>
          <p:cNvSpPr>
            <a:spLocks noGrp="1"/>
          </p:cNvSpPr>
          <p:nvPr>
            <p:ph type="dt" sz="half" idx="10"/>
          </p:nvPr>
        </p:nvSpPr>
        <p:spPr/>
        <p:txBody>
          <a:bodyPr/>
          <a:lstStyle/>
          <a:p>
            <a:fld id="{8FF760A7-6202-4C5B-B798-73425609F823}" type="datetime1">
              <a:rPr lang="nl-NL" smtClean="0"/>
              <a:t>19-9-2016</a:t>
            </a:fld>
            <a:endParaRPr lang="nl-NL"/>
          </a:p>
        </p:txBody>
      </p:sp>
      <p:sp>
        <p:nvSpPr>
          <p:cNvPr id="6" name="Tijdelijke aanduiding voor voettekst 5"/>
          <p:cNvSpPr>
            <a:spLocks noGrp="1"/>
          </p:cNvSpPr>
          <p:nvPr>
            <p:ph type="ftr" sz="quarter" idx="11"/>
          </p:nvPr>
        </p:nvSpPr>
        <p:spPr/>
        <p:txBody>
          <a:bodyPr/>
          <a:lstStyle/>
          <a:p>
            <a:r>
              <a:rPr lang="nl-NL" smtClean="0"/>
              <a:t>voorbeeldpresentatie</a:t>
            </a:r>
            <a:endParaRPr lang="nl-NL"/>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‹nr.›</a:t>
            </a:fld>
            <a:endParaRPr lang="nl-NL"/>
          </a:p>
        </p:txBody>
      </p:sp>
    </p:spTree>
    <p:extLst>
      <p:ext uri="{BB962C8B-B14F-4D97-AF65-F5344CB8AC3E}">
        <p14:creationId xmlns:p14="http://schemas.microsoft.com/office/powerpoint/2010/main" val="2902849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beelding full page">
    <p:spTree>
      <p:nvGrpSpPr>
        <p:cNvPr id="1" name=""/>
        <p:cNvGrpSpPr/>
        <p:nvPr/>
      </p:nvGrpSpPr>
      <p:grpSpPr>
        <a:xfrm>
          <a:off x="0" y="0"/>
          <a:ext cx="0" cy="0"/>
          <a:chOff x="0" y="0"/>
          <a:chExt cx="0" cy="0"/>
        </a:xfrm>
      </p:grpSpPr>
      <p:sp>
        <p:nvSpPr>
          <p:cNvPr id="3" name="Tijdelijke aanduiding voor afbeelding 2"/>
          <p:cNvSpPr>
            <a:spLocks noGrp="1"/>
          </p:cNvSpPr>
          <p:nvPr>
            <p:ph type="pic" idx="1" hasCustomPrompt="1"/>
          </p:nvPr>
        </p:nvSpPr>
        <p:spPr>
          <a:xfrm>
            <a:off x="0" y="0"/>
            <a:ext cx="9144000" cy="6858000"/>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Click on the pictogram </a:t>
            </a:r>
            <a:r>
              <a:rPr lang="nl-NL" dirty="0" err="1" smtClean="0"/>
              <a:t>to</a:t>
            </a:r>
            <a:r>
              <a:rPr lang="nl-NL" dirty="0" smtClean="0"/>
              <a:t> </a:t>
            </a:r>
            <a:r>
              <a:rPr lang="nl-NL" dirty="0" err="1" smtClean="0"/>
              <a:t>insert</a:t>
            </a:r>
            <a:r>
              <a:rPr lang="nl-NL" dirty="0" smtClean="0"/>
              <a:t> </a:t>
            </a:r>
            <a:r>
              <a:rPr lang="nl-NL" dirty="0" err="1" smtClean="0"/>
              <a:t>an</a:t>
            </a:r>
            <a:r>
              <a:rPr lang="nl-NL" dirty="0" smtClean="0"/>
              <a:t> image</a:t>
            </a:r>
          </a:p>
          <a:p>
            <a:endParaRPr lang="nl-NL" dirty="0"/>
          </a:p>
        </p:txBody>
      </p:sp>
      <p:sp>
        <p:nvSpPr>
          <p:cNvPr id="12" name="Tijdelijke aanduiding voor afbeelding 11"/>
          <p:cNvSpPr>
            <a:spLocks noGrp="1"/>
          </p:cNvSpPr>
          <p:nvPr>
            <p:ph type="pic" sz="quarter" idx="13" hasCustomPrompt="1"/>
          </p:nvPr>
        </p:nvSpPr>
        <p:spPr>
          <a:xfrm>
            <a:off x="0" y="6024562"/>
            <a:ext cx="9162000" cy="83343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a:lvl1pPr>
          </a:lstStyle>
          <a:p>
            <a:r>
              <a:rPr lang="nl-BE" dirty="0" smtClean="0"/>
              <a:t>Copy the small bleu </a:t>
            </a:r>
            <a:r>
              <a:rPr lang="nl-BE" dirty="0" err="1" smtClean="0"/>
              <a:t>footer</a:t>
            </a:r>
            <a:r>
              <a:rPr lang="nl-BE" dirty="0" smtClean="0"/>
              <a:t> </a:t>
            </a:r>
            <a:r>
              <a:rPr lang="nl-BE" dirty="0" err="1" smtClean="0"/>
              <a:t>from</a:t>
            </a:r>
            <a:r>
              <a:rPr lang="nl-BE" dirty="0" smtClean="0"/>
              <a:t> </a:t>
            </a:r>
            <a:r>
              <a:rPr lang="nl-BE" dirty="0" err="1" smtClean="0"/>
              <a:t>another</a:t>
            </a:r>
            <a:r>
              <a:rPr lang="nl-BE" dirty="0" smtClean="0"/>
              <a:t> slide </a:t>
            </a:r>
            <a:r>
              <a:rPr lang="nl-BE" dirty="0" err="1" smtClean="0"/>
              <a:t>and</a:t>
            </a:r>
            <a:r>
              <a:rPr lang="nl-BE" dirty="0" smtClean="0"/>
              <a:t> paste </a:t>
            </a:r>
            <a:r>
              <a:rPr lang="nl-BE" dirty="0" err="1" smtClean="0"/>
              <a:t>it</a:t>
            </a:r>
            <a:r>
              <a:rPr lang="nl-BE" dirty="0" smtClean="0"/>
              <a:t> </a:t>
            </a:r>
            <a:r>
              <a:rPr lang="nl-BE" dirty="0" err="1" smtClean="0"/>
              <a:t>here</a:t>
            </a:r>
            <a:r>
              <a:rPr lang="nl-BE" dirty="0" smtClean="0"/>
              <a:t>. Make </a:t>
            </a:r>
            <a:r>
              <a:rPr lang="nl-BE" dirty="0" err="1" smtClean="0"/>
              <a:t>sure</a:t>
            </a:r>
            <a:r>
              <a:rPr lang="nl-BE" dirty="0" smtClean="0"/>
              <a:t> </a:t>
            </a:r>
            <a:r>
              <a:rPr lang="nl-BE" dirty="0" err="1" smtClean="0"/>
              <a:t>that</a:t>
            </a:r>
            <a:r>
              <a:rPr lang="nl-BE" dirty="0" smtClean="0"/>
              <a:t> the picture is </a:t>
            </a:r>
            <a:r>
              <a:rPr lang="nl-BE" dirty="0" err="1" smtClean="0"/>
              <a:t>positioned</a:t>
            </a:r>
            <a:r>
              <a:rPr lang="nl-BE" dirty="0" smtClean="0"/>
              <a:t> </a:t>
            </a:r>
            <a:r>
              <a:rPr lang="nl-BE" dirty="0" err="1" smtClean="0"/>
              <a:t>behind</a:t>
            </a:r>
            <a:r>
              <a:rPr lang="nl-BE" dirty="0" smtClean="0"/>
              <a:t> the </a:t>
            </a:r>
            <a:r>
              <a:rPr lang="nl-BE" dirty="0" err="1" smtClean="0"/>
              <a:t>footer</a:t>
            </a:r>
            <a:r>
              <a:rPr lang="nl-BE" dirty="0" smtClean="0"/>
              <a:t>.</a:t>
            </a:r>
            <a:endParaRPr lang="nl-NL" dirty="0" smtClean="0"/>
          </a:p>
        </p:txBody>
      </p:sp>
      <p:sp>
        <p:nvSpPr>
          <p:cNvPr id="5" name="Tijdelijke aanduiding voor datum 4"/>
          <p:cNvSpPr>
            <a:spLocks noGrp="1"/>
          </p:cNvSpPr>
          <p:nvPr>
            <p:ph type="dt" sz="half" idx="10"/>
          </p:nvPr>
        </p:nvSpPr>
        <p:spPr/>
        <p:txBody>
          <a:bodyPr/>
          <a:lstStyle/>
          <a:p>
            <a:fld id="{0B5B9C03-3D12-4CEF-B48A-0BFA09CB6C9F}" type="datetime1">
              <a:rPr lang="nl-NL" smtClean="0"/>
              <a:t>19-9-2016</a:t>
            </a:fld>
            <a:endParaRPr lang="nl-NL"/>
          </a:p>
        </p:txBody>
      </p:sp>
      <p:sp>
        <p:nvSpPr>
          <p:cNvPr id="6" name="Tijdelijke aanduiding voor voettekst 5"/>
          <p:cNvSpPr>
            <a:spLocks noGrp="1"/>
          </p:cNvSpPr>
          <p:nvPr>
            <p:ph type="ftr" sz="quarter" idx="11"/>
          </p:nvPr>
        </p:nvSpPr>
        <p:spPr/>
        <p:txBody>
          <a:bodyPr/>
          <a:lstStyle/>
          <a:p>
            <a:r>
              <a:rPr lang="nl-NL" smtClean="0"/>
              <a:t>presentation sample</a:t>
            </a:r>
            <a:endParaRPr lang="nl-NL"/>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‹nr.›</a:t>
            </a:fld>
            <a:endParaRPr lang="nl-NL"/>
          </a:p>
        </p:txBody>
      </p:sp>
      <p:sp>
        <p:nvSpPr>
          <p:cNvPr id="8" name="Ondertitel 2"/>
          <p:cNvSpPr>
            <a:spLocks noGrp="1"/>
          </p:cNvSpPr>
          <p:nvPr>
            <p:ph type="subTitle" idx="14" hasCustomPrompt="1"/>
          </p:nvPr>
        </p:nvSpPr>
        <p:spPr>
          <a:xfrm>
            <a:off x="539750" y="3645024"/>
            <a:ext cx="4032000" cy="472813"/>
          </a:xfrm>
          <a:solidFill>
            <a:schemeClr val="accent4">
              <a:alpha val="75000"/>
            </a:schemeClr>
          </a:solidFill>
        </p:spPr>
        <p:txBody>
          <a:bodyPr lIns="72000" tIns="36000" rIns="72000" bIns="36000">
            <a:spAutoFit/>
          </a:bodyPr>
          <a:lstStyle>
            <a:lvl1pPr marL="0" indent="0" algn="l">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Click </a:t>
            </a:r>
            <a:r>
              <a:rPr lang="nl-NL" dirty="0" err="1" smtClean="0"/>
              <a:t>to</a:t>
            </a:r>
            <a:r>
              <a:rPr lang="nl-NL" dirty="0" smtClean="0"/>
              <a:t> </a:t>
            </a:r>
            <a:r>
              <a:rPr lang="nl-NL" dirty="0" err="1" smtClean="0"/>
              <a:t>insert</a:t>
            </a:r>
            <a:r>
              <a:rPr lang="nl-NL" dirty="0" smtClean="0"/>
              <a:t> </a:t>
            </a:r>
            <a:r>
              <a:rPr lang="nl-NL" dirty="0" err="1" smtClean="0"/>
              <a:t>text</a:t>
            </a:r>
            <a:endParaRPr lang="nl-NL" dirty="0"/>
          </a:p>
        </p:txBody>
      </p:sp>
    </p:spTree>
    <p:extLst>
      <p:ext uri="{BB962C8B-B14F-4D97-AF65-F5344CB8AC3E}">
        <p14:creationId xmlns:p14="http://schemas.microsoft.com/office/powerpoint/2010/main" val="1168159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tekst en afbeelding rechts">
    <p:spTree>
      <p:nvGrpSpPr>
        <p:cNvPr id="1" name=""/>
        <p:cNvGrpSpPr/>
        <p:nvPr/>
      </p:nvGrpSpPr>
      <p:grpSpPr>
        <a:xfrm>
          <a:off x="0" y="0"/>
          <a:ext cx="0" cy="0"/>
          <a:chOff x="0" y="0"/>
          <a:chExt cx="0" cy="0"/>
        </a:xfrm>
      </p:grpSpPr>
      <p:sp>
        <p:nvSpPr>
          <p:cNvPr id="3" name="Tijdelijke aanduiding voor afbeelding 2"/>
          <p:cNvSpPr>
            <a:spLocks noGrp="1" noChangeAspect="1"/>
          </p:cNvSpPr>
          <p:nvPr>
            <p:ph type="pic" idx="1" hasCustomPrompt="1"/>
          </p:nvPr>
        </p:nvSpPr>
        <p:spPr>
          <a:xfrm>
            <a:off x="4644008" y="0"/>
            <a:ext cx="4499992" cy="67693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Click on the pictogram </a:t>
            </a:r>
            <a:r>
              <a:rPr lang="nl-NL" dirty="0" err="1" smtClean="0"/>
              <a:t>to</a:t>
            </a:r>
            <a:r>
              <a:rPr lang="nl-NL" dirty="0" smtClean="0"/>
              <a:t> </a:t>
            </a:r>
            <a:r>
              <a:rPr lang="nl-NL" dirty="0" err="1" smtClean="0"/>
              <a:t>insert</a:t>
            </a:r>
            <a:r>
              <a:rPr lang="nl-NL" dirty="0" smtClean="0"/>
              <a:t> </a:t>
            </a:r>
            <a:r>
              <a:rPr lang="nl-NL" dirty="0" err="1" smtClean="0"/>
              <a:t>an</a:t>
            </a:r>
            <a:r>
              <a:rPr lang="nl-NL" dirty="0" smtClean="0"/>
              <a:t> image</a:t>
            </a:r>
          </a:p>
        </p:txBody>
      </p:sp>
      <p:sp>
        <p:nvSpPr>
          <p:cNvPr id="12" name="Tijdelijke aanduiding voor afbeelding 11"/>
          <p:cNvSpPr>
            <a:spLocks noGrp="1"/>
          </p:cNvSpPr>
          <p:nvPr>
            <p:ph type="pic" sz="quarter" idx="13" hasCustomPrompt="1"/>
          </p:nvPr>
        </p:nvSpPr>
        <p:spPr>
          <a:xfrm>
            <a:off x="0" y="6024562"/>
            <a:ext cx="9162000" cy="83343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a:lvl1pPr>
          </a:lstStyle>
          <a:p>
            <a:r>
              <a:rPr lang="nl-BE" dirty="0" smtClean="0"/>
              <a:t>Copy the small bleu </a:t>
            </a:r>
            <a:r>
              <a:rPr lang="nl-BE" dirty="0" err="1" smtClean="0"/>
              <a:t>footer</a:t>
            </a:r>
            <a:r>
              <a:rPr lang="nl-BE" dirty="0" smtClean="0"/>
              <a:t> </a:t>
            </a:r>
            <a:r>
              <a:rPr lang="nl-BE" dirty="0" err="1" smtClean="0"/>
              <a:t>from</a:t>
            </a:r>
            <a:r>
              <a:rPr lang="nl-BE" dirty="0" smtClean="0"/>
              <a:t> </a:t>
            </a:r>
            <a:r>
              <a:rPr lang="nl-BE" dirty="0" err="1" smtClean="0"/>
              <a:t>another</a:t>
            </a:r>
            <a:r>
              <a:rPr lang="nl-BE" dirty="0" smtClean="0"/>
              <a:t> slide </a:t>
            </a:r>
            <a:r>
              <a:rPr lang="nl-BE" dirty="0" err="1" smtClean="0"/>
              <a:t>and</a:t>
            </a:r>
            <a:r>
              <a:rPr lang="nl-BE" dirty="0" smtClean="0"/>
              <a:t> paste </a:t>
            </a:r>
            <a:r>
              <a:rPr lang="nl-BE" dirty="0" err="1" smtClean="0"/>
              <a:t>it</a:t>
            </a:r>
            <a:r>
              <a:rPr lang="nl-BE" dirty="0" smtClean="0"/>
              <a:t> </a:t>
            </a:r>
            <a:r>
              <a:rPr lang="nl-BE" dirty="0" err="1" smtClean="0"/>
              <a:t>here</a:t>
            </a:r>
            <a:r>
              <a:rPr lang="nl-BE" dirty="0" smtClean="0"/>
              <a:t>. Make </a:t>
            </a:r>
            <a:r>
              <a:rPr lang="nl-BE" dirty="0" err="1" smtClean="0"/>
              <a:t>sure</a:t>
            </a:r>
            <a:r>
              <a:rPr lang="nl-BE" dirty="0" smtClean="0"/>
              <a:t> </a:t>
            </a:r>
            <a:r>
              <a:rPr lang="nl-BE" dirty="0" err="1" smtClean="0"/>
              <a:t>that</a:t>
            </a:r>
            <a:r>
              <a:rPr lang="nl-BE" dirty="0" smtClean="0"/>
              <a:t> the picture is </a:t>
            </a:r>
            <a:r>
              <a:rPr lang="nl-BE" dirty="0" err="1" smtClean="0"/>
              <a:t>positioned</a:t>
            </a:r>
            <a:r>
              <a:rPr lang="nl-BE" dirty="0" smtClean="0"/>
              <a:t> </a:t>
            </a:r>
            <a:r>
              <a:rPr lang="nl-BE" dirty="0" err="1" smtClean="0"/>
              <a:t>behind</a:t>
            </a:r>
            <a:r>
              <a:rPr lang="nl-BE" dirty="0" smtClean="0"/>
              <a:t> the </a:t>
            </a:r>
            <a:r>
              <a:rPr lang="nl-BE" dirty="0" err="1" smtClean="0"/>
              <a:t>footer</a:t>
            </a:r>
            <a:r>
              <a:rPr lang="nl-BE" dirty="0" smtClean="0"/>
              <a:t>.</a:t>
            </a:r>
            <a:endParaRPr lang="nl-NL" dirty="0" smtClean="0"/>
          </a:p>
        </p:txBody>
      </p:sp>
      <p:sp>
        <p:nvSpPr>
          <p:cNvPr id="5" name="Tijdelijke aanduiding voor datum 4"/>
          <p:cNvSpPr>
            <a:spLocks noGrp="1"/>
          </p:cNvSpPr>
          <p:nvPr>
            <p:ph type="dt" sz="half" idx="10"/>
          </p:nvPr>
        </p:nvSpPr>
        <p:spPr/>
        <p:txBody>
          <a:bodyPr/>
          <a:lstStyle/>
          <a:p>
            <a:fld id="{8FF760A7-6202-4C5B-B798-73425609F823}" type="datetime1">
              <a:rPr lang="nl-NL" smtClean="0"/>
              <a:t>19-9-2016</a:t>
            </a:fld>
            <a:endParaRPr lang="nl-NL"/>
          </a:p>
        </p:txBody>
      </p:sp>
      <p:sp>
        <p:nvSpPr>
          <p:cNvPr id="6" name="Tijdelijke aanduiding voor voettekst 5"/>
          <p:cNvSpPr>
            <a:spLocks noGrp="1"/>
          </p:cNvSpPr>
          <p:nvPr>
            <p:ph type="ftr" sz="quarter" idx="11"/>
          </p:nvPr>
        </p:nvSpPr>
        <p:spPr/>
        <p:txBody>
          <a:bodyPr/>
          <a:lstStyle/>
          <a:p>
            <a:r>
              <a:rPr lang="nl-NL" smtClean="0"/>
              <a:t>voorbeeldpresentatie</a:t>
            </a:r>
            <a:endParaRPr lang="nl-NL"/>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‹nr.›</a:t>
            </a:fld>
            <a:endParaRPr lang="nl-NL"/>
          </a:p>
        </p:txBody>
      </p:sp>
      <p:sp>
        <p:nvSpPr>
          <p:cNvPr id="11" name="Titel 1"/>
          <p:cNvSpPr>
            <a:spLocks noGrp="1"/>
          </p:cNvSpPr>
          <p:nvPr>
            <p:ph type="title"/>
          </p:nvPr>
        </p:nvSpPr>
        <p:spPr>
          <a:xfrm>
            <a:off x="540000" y="360000"/>
            <a:ext cx="3960000" cy="936105"/>
          </a:xfrm>
        </p:spPr>
        <p:txBody>
          <a:bodyPr/>
          <a:lstStyle/>
          <a:p>
            <a:r>
              <a:rPr lang="en-US" dirty="0" smtClean="0"/>
              <a:t>Click to edit Master title style</a:t>
            </a:r>
            <a:endParaRPr lang="nl-NL" dirty="0"/>
          </a:p>
        </p:txBody>
      </p:sp>
      <p:sp>
        <p:nvSpPr>
          <p:cNvPr id="13" name="Tijdelijke aanduiding voor inhoud 2"/>
          <p:cNvSpPr>
            <a:spLocks noGrp="1"/>
          </p:cNvSpPr>
          <p:nvPr>
            <p:ph sz="half" idx="14"/>
          </p:nvPr>
        </p:nvSpPr>
        <p:spPr>
          <a:xfrm>
            <a:off x="540000" y="1440000"/>
            <a:ext cx="3960242" cy="4860000"/>
          </a:xfrm>
        </p:spPr>
        <p:txBody>
          <a:bodyPr/>
          <a:lstStyle>
            <a:lvl1pPr>
              <a:defRPr sz="2400"/>
            </a:lvl1pPr>
            <a:lvl2pPr marL="285750" indent="-285750">
              <a:defRPr sz="2000"/>
            </a:lvl2pPr>
            <a:lvl3pPr marL="538163" indent="-228600">
              <a:defRPr sz="1800"/>
            </a:lvl3pPr>
            <a:lvl4pPr marL="804863" indent="-228600">
              <a:defRPr sz="1600"/>
            </a:lvl4pPr>
            <a:lvl5pPr marL="1084263" indent="-228600">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Tree>
    <p:extLst>
      <p:ext uri="{BB962C8B-B14F-4D97-AF65-F5344CB8AC3E}">
        <p14:creationId xmlns:p14="http://schemas.microsoft.com/office/powerpoint/2010/main" val="3929851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3" name="Tijdelijke aanduiding voor afbeelding 2"/>
          <p:cNvSpPr>
            <a:spLocks noGrp="1" noChangeAspect="1"/>
          </p:cNvSpPr>
          <p:nvPr>
            <p:ph type="pic" idx="1" hasCustomPrompt="1"/>
          </p:nvPr>
        </p:nvSpPr>
        <p:spPr>
          <a:xfrm>
            <a:off x="0" y="0"/>
            <a:ext cx="4499992" cy="67693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Click on the pictogram </a:t>
            </a:r>
            <a:r>
              <a:rPr lang="nl-NL" dirty="0" err="1" smtClean="0"/>
              <a:t>to</a:t>
            </a:r>
            <a:r>
              <a:rPr lang="nl-NL" dirty="0" smtClean="0"/>
              <a:t> </a:t>
            </a:r>
            <a:r>
              <a:rPr lang="nl-NL" dirty="0" err="1" smtClean="0"/>
              <a:t>insert</a:t>
            </a:r>
            <a:r>
              <a:rPr lang="nl-NL" dirty="0" smtClean="0"/>
              <a:t> </a:t>
            </a:r>
            <a:r>
              <a:rPr lang="nl-NL" dirty="0" err="1" smtClean="0"/>
              <a:t>an</a:t>
            </a:r>
            <a:r>
              <a:rPr lang="nl-NL" dirty="0" smtClean="0"/>
              <a:t> image</a:t>
            </a:r>
          </a:p>
        </p:txBody>
      </p:sp>
      <p:sp>
        <p:nvSpPr>
          <p:cNvPr id="12" name="Tijdelijke aanduiding voor afbeelding 11"/>
          <p:cNvSpPr>
            <a:spLocks noGrp="1"/>
          </p:cNvSpPr>
          <p:nvPr>
            <p:ph type="pic" sz="quarter" idx="13" hasCustomPrompt="1"/>
          </p:nvPr>
        </p:nvSpPr>
        <p:spPr>
          <a:xfrm>
            <a:off x="0" y="6024562"/>
            <a:ext cx="9162000" cy="83343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a:lvl1pPr>
          </a:lstStyle>
          <a:p>
            <a:r>
              <a:rPr lang="nl-BE" dirty="0" smtClean="0"/>
              <a:t>Copy the small bleu </a:t>
            </a:r>
            <a:r>
              <a:rPr lang="nl-BE" dirty="0" err="1" smtClean="0"/>
              <a:t>footer</a:t>
            </a:r>
            <a:r>
              <a:rPr lang="nl-BE" dirty="0" smtClean="0"/>
              <a:t> </a:t>
            </a:r>
            <a:r>
              <a:rPr lang="nl-BE" dirty="0" err="1" smtClean="0"/>
              <a:t>from</a:t>
            </a:r>
            <a:r>
              <a:rPr lang="nl-BE" dirty="0" smtClean="0"/>
              <a:t> </a:t>
            </a:r>
            <a:r>
              <a:rPr lang="nl-BE" dirty="0" err="1" smtClean="0"/>
              <a:t>another</a:t>
            </a:r>
            <a:r>
              <a:rPr lang="nl-BE" dirty="0" smtClean="0"/>
              <a:t> slide </a:t>
            </a:r>
            <a:r>
              <a:rPr lang="nl-BE" dirty="0" err="1" smtClean="0"/>
              <a:t>and</a:t>
            </a:r>
            <a:r>
              <a:rPr lang="nl-BE" dirty="0" smtClean="0"/>
              <a:t> paste </a:t>
            </a:r>
            <a:r>
              <a:rPr lang="nl-BE" dirty="0" err="1" smtClean="0"/>
              <a:t>it</a:t>
            </a:r>
            <a:r>
              <a:rPr lang="nl-BE" dirty="0" smtClean="0"/>
              <a:t> </a:t>
            </a:r>
            <a:r>
              <a:rPr lang="nl-BE" dirty="0" err="1" smtClean="0"/>
              <a:t>here</a:t>
            </a:r>
            <a:r>
              <a:rPr lang="nl-BE" dirty="0" smtClean="0"/>
              <a:t>. Make </a:t>
            </a:r>
            <a:r>
              <a:rPr lang="nl-BE" dirty="0" err="1" smtClean="0"/>
              <a:t>sure</a:t>
            </a:r>
            <a:r>
              <a:rPr lang="nl-BE" dirty="0" smtClean="0"/>
              <a:t> </a:t>
            </a:r>
            <a:r>
              <a:rPr lang="nl-BE" dirty="0" err="1" smtClean="0"/>
              <a:t>that</a:t>
            </a:r>
            <a:r>
              <a:rPr lang="nl-BE" dirty="0" smtClean="0"/>
              <a:t> the picture is </a:t>
            </a:r>
            <a:r>
              <a:rPr lang="nl-BE" dirty="0" err="1" smtClean="0"/>
              <a:t>positioned</a:t>
            </a:r>
            <a:r>
              <a:rPr lang="nl-BE" dirty="0" smtClean="0"/>
              <a:t> </a:t>
            </a:r>
            <a:r>
              <a:rPr lang="nl-BE" dirty="0" err="1" smtClean="0"/>
              <a:t>behind</a:t>
            </a:r>
            <a:r>
              <a:rPr lang="nl-BE" dirty="0" smtClean="0"/>
              <a:t> the </a:t>
            </a:r>
            <a:r>
              <a:rPr lang="nl-BE" dirty="0" err="1" smtClean="0"/>
              <a:t>footer</a:t>
            </a:r>
            <a:r>
              <a:rPr lang="nl-BE" dirty="0" smtClean="0"/>
              <a:t>.</a:t>
            </a:r>
            <a:endParaRPr lang="nl-NL" dirty="0" smtClean="0"/>
          </a:p>
          <a:p>
            <a:endParaRPr lang="nl-NL" dirty="0"/>
          </a:p>
        </p:txBody>
      </p:sp>
      <p:sp>
        <p:nvSpPr>
          <p:cNvPr id="5" name="Tijdelijke aanduiding voor datum 4"/>
          <p:cNvSpPr>
            <a:spLocks noGrp="1"/>
          </p:cNvSpPr>
          <p:nvPr>
            <p:ph type="dt" sz="half" idx="10"/>
          </p:nvPr>
        </p:nvSpPr>
        <p:spPr/>
        <p:txBody>
          <a:bodyPr/>
          <a:lstStyle/>
          <a:p>
            <a:fld id="{8FF760A7-6202-4C5B-B798-73425609F823}" type="datetime1">
              <a:rPr lang="nl-NL" smtClean="0"/>
              <a:t>19-9-2016</a:t>
            </a:fld>
            <a:endParaRPr lang="nl-NL"/>
          </a:p>
        </p:txBody>
      </p:sp>
      <p:sp>
        <p:nvSpPr>
          <p:cNvPr id="6" name="Tijdelijke aanduiding voor voettekst 5"/>
          <p:cNvSpPr>
            <a:spLocks noGrp="1"/>
          </p:cNvSpPr>
          <p:nvPr>
            <p:ph type="ftr" sz="quarter" idx="11"/>
          </p:nvPr>
        </p:nvSpPr>
        <p:spPr/>
        <p:txBody>
          <a:bodyPr/>
          <a:lstStyle/>
          <a:p>
            <a:r>
              <a:rPr lang="nl-NL" smtClean="0"/>
              <a:t>voorbeeldpresentatie</a:t>
            </a:r>
            <a:endParaRPr lang="nl-NL"/>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‹nr.›</a:t>
            </a:fld>
            <a:endParaRPr lang="nl-NL"/>
          </a:p>
        </p:txBody>
      </p:sp>
      <p:sp>
        <p:nvSpPr>
          <p:cNvPr id="8" name="Titel 1"/>
          <p:cNvSpPr>
            <a:spLocks noGrp="1"/>
          </p:cNvSpPr>
          <p:nvPr>
            <p:ph type="title"/>
          </p:nvPr>
        </p:nvSpPr>
        <p:spPr>
          <a:xfrm>
            <a:off x="4860000" y="360000"/>
            <a:ext cx="3960000" cy="936105"/>
          </a:xfrm>
        </p:spPr>
        <p:txBody>
          <a:bodyPr/>
          <a:lstStyle/>
          <a:p>
            <a:r>
              <a:rPr lang="en-US" dirty="0" smtClean="0"/>
              <a:t>Click to edit Master title style</a:t>
            </a:r>
            <a:endParaRPr lang="nl-NL" dirty="0"/>
          </a:p>
        </p:txBody>
      </p:sp>
      <p:sp>
        <p:nvSpPr>
          <p:cNvPr id="9" name="Tijdelijke aanduiding voor inhoud 2"/>
          <p:cNvSpPr>
            <a:spLocks noGrp="1"/>
          </p:cNvSpPr>
          <p:nvPr>
            <p:ph sz="half" idx="14"/>
          </p:nvPr>
        </p:nvSpPr>
        <p:spPr>
          <a:xfrm>
            <a:off x="4860000" y="1440000"/>
            <a:ext cx="3960242" cy="4680000"/>
          </a:xfrm>
        </p:spPr>
        <p:txBody>
          <a:bodyPr/>
          <a:lstStyle>
            <a:lvl1pPr>
              <a:defRPr sz="2400"/>
            </a:lvl1pPr>
            <a:lvl2pPr marL="285750" indent="-285750">
              <a:defRPr sz="2000"/>
            </a:lvl2pPr>
            <a:lvl3pPr marL="538163" indent="-228600">
              <a:defRPr sz="1800"/>
            </a:lvl3pPr>
            <a:lvl4pPr marL="804863" indent="-228600">
              <a:defRPr sz="1600"/>
            </a:lvl4pPr>
            <a:lvl5pPr marL="1084263" indent="-228600">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Tree>
    <p:extLst>
      <p:ext uri="{BB962C8B-B14F-4D97-AF65-F5344CB8AC3E}">
        <p14:creationId xmlns:p14="http://schemas.microsoft.com/office/powerpoint/2010/main" val="1863057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afbeelding full page">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9246" y="-6037"/>
            <a:ext cx="9153245" cy="6852793"/>
          </a:xfrm>
        </p:spPr>
        <p:txBody>
          <a:bodyPr/>
          <a:lstStyle>
            <a:lvl1pPr>
              <a:defRPr/>
            </a:lvl1pPr>
          </a:lstStyle>
          <a:p>
            <a:r>
              <a:rPr lang="nl-NL" dirty="0" smtClean="0"/>
              <a:t>Click on the pictogram </a:t>
            </a:r>
            <a:r>
              <a:rPr lang="nl-NL" dirty="0" err="1" smtClean="0"/>
              <a:t>to</a:t>
            </a:r>
            <a:r>
              <a:rPr lang="nl-NL" dirty="0" smtClean="0"/>
              <a:t> </a:t>
            </a:r>
            <a:r>
              <a:rPr lang="nl-NL" dirty="0" err="1" smtClean="0"/>
              <a:t>insert</a:t>
            </a:r>
            <a:r>
              <a:rPr lang="nl-NL" dirty="0" smtClean="0"/>
              <a:t> </a:t>
            </a:r>
            <a:r>
              <a:rPr lang="nl-NL" dirty="0" err="1" smtClean="0"/>
              <a:t>an</a:t>
            </a:r>
            <a:r>
              <a:rPr lang="nl-NL" dirty="0" smtClean="0"/>
              <a:t> image</a:t>
            </a:r>
            <a:endParaRPr lang="nl-NL" dirty="0"/>
          </a:p>
        </p:txBody>
      </p:sp>
      <p:sp>
        <p:nvSpPr>
          <p:cNvPr id="8" name="Tijdelijke aanduiding voor afbeelding 7"/>
          <p:cNvSpPr>
            <a:spLocks noGrp="1"/>
          </p:cNvSpPr>
          <p:nvPr>
            <p:ph type="pic" sz="quarter" idx="13" hasCustomPrompt="1"/>
          </p:nvPr>
        </p:nvSpPr>
        <p:spPr>
          <a:xfrm>
            <a:off x="-9245" y="5197559"/>
            <a:ext cx="9162000" cy="1662617"/>
          </a:xfrm>
        </p:spPr>
        <p:txBody>
          <a:bodyPr/>
          <a:lstStyle>
            <a:lvl1pPr>
              <a:defRPr baseline="0"/>
            </a:lvl1pPr>
          </a:lstStyle>
          <a:p>
            <a:r>
              <a:rPr lang="nl-BE" dirty="0" smtClean="0"/>
              <a:t>Copy the large, bleu </a:t>
            </a:r>
            <a:r>
              <a:rPr lang="nl-BE" dirty="0" err="1" smtClean="0"/>
              <a:t>curved</a:t>
            </a:r>
            <a:r>
              <a:rPr lang="nl-BE" dirty="0" smtClean="0"/>
              <a:t> logo </a:t>
            </a:r>
            <a:r>
              <a:rPr lang="nl-BE" dirty="0" err="1" smtClean="0"/>
              <a:t>footer</a:t>
            </a:r>
            <a:r>
              <a:rPr lang="nl-BE" dirty="0" smtClean="0"/>
              <a:t> </a:t>
            </a:r>
            <a:r>
              <a:rPr lang="nl-BE" dirty="0" err="1" smtClean="0"/>
              <a:t>from</a:t>
            </a:r>
            <a:r>
              <a:rPr lang="nl-BE" dirty="0" smtClean="0"/>
              <a:t> </a:t>
            </a:r>
            <a:r>
              <a:rPr lang="nl-BE" dirty="0" err="1" smtClean="0"/>
              <a:t>another</a:t>
            </a:r>
            <a:r>
              <a:rPr lang="nl-BE" dirty="0" smtClean="0"/>
              <a:t> slide </a:t>
            </a:r>
            <a:r>
              <a:rPr lang="nl-BE" dirty="0" err="1" smtClean="0"/>
              <a:t>and</a:t>
            </a:r>
            <a:r>
              <a:rPr lang="nl-BE" dirty="0" smtClean="0"/>
              <a:t> paste </a:t>
            </a:r>
            <a:r>
              <a:rPr lang="nl-BE" dirty="0" err="1" smtClean="0"/>
              <a:t>it</a:t>
            </a:r>
            <a:r>
              <a:rPr lang="nl-BE" dirty="0" smtClean="0"/>
              <a:t> </a:t>
            </a:r>
            <a:r>
              <a:rPr lang="nl-BE" dirty="0" err="1" smtClean="0"/>
              <a:t>here</a:t>
            </a:r>
            <a:r>
              <a:rPr lang="nl-BE" dirty="0" smtClean="0"/>
              <a:t>. Make </a:t>
            </a:r>
            <a:r>
              <a:rPr lang="nl-BE" dirty="0" err="1" smtClean="0"/>
              <a:t>sure</a:t>
            </a:r>
            <a:r>
              <a:rPr lang="nl-BE" dirty="0" smtClean="0"/>
              <a:t> </a:t>
            </a:r>
            <a:r>
              <a:rPr lang="nl-BE" dirty="0" err="1" smtClean="0"/>
              <a:t>that</a:t>
            </a:r>
            <a:r>
              <a:rPr lang="nl-BE" dirty="0" smtClean="0"/>
              <a:t> the picture is </a:t>
            </a:r>
            <a:r>
              <a:rPr lang="nl-BE" dirty="0" err="1" smtClean="0"/>
              <a:t>positioned</a:t>
            </a:r>
            <a:r>
              <a:rPr lang="nl-BE" dirty="0" smtClean="0"/>
              <a:t> </a:t>
            </a:r>
            <a:r>
              <a:rPr lang="nl-BE" dirty="0" err="1" smtClean="0"/>
              <a:t>behind</a:t>
            </a:r>
            <a:r>
              <a:rPr lang="nl-BE" dirty="0" smtClean="0"/>
              <a:t> the </a:t>
            </a:r>
            <a:r>
              <a:rPr lang="nl-BE" dirty="0" err="1" smtClean="0"/>
              <a:t>footer</a:t>
            </a:r>
            <a:r>
              <a:rPr lang="nl-BE" dirty="0" smtClean="0"/>
              <a:t>.</a:t>
            </a:r>
            <a:endParaRPr lang="nl-NL" dirty="0"/>
          </a:p>
        </p:txBody>
      </p:sp>
      <p:sp>
        <p:nvSpPr>
          <p:cNvPr id="2" name="Titel 1"/>
          <p:cNvSpPr>
            <a:spLocks noGrp="1"/>
          </p:cNvSpPr>
          <p:nvPr>
            <p:ph type="ctrTitle"/>
          </p:nvPr>
        </p:nvSpPr>
        <p:spPr>
          <a:xfrm>
            <a:off x="539750" y="2730292"/>
            <a:ext cx="8064500" cy="626701"/>
          </a:xfrm>
          <a:solidFill>
            <a:schemeClr val="accent4">
              <a:alpha val="75000"/>
            </a:schemeClr>
          </a:solidFill>
        </p:spPr>
        <p:txBody>
          <a:bodyPr lIns="72000" tIns="36000" rIns="72000" bIns="36000" anchor="b" anchorCtr="0">
            <a:spAutoFit/>
          </a:bodyPr>
          <a:lstStyle>
            <a:lvl1pPr algn="l">
              <a:defRPr sz="3600" b="1">
                <a:solidFill>
                  <a:schemeClr val="bg1"/>
                </a:solidFill>
              </a:defRPr>
            </a:lvl1pPr>
          </a:lstStyle>
          <a:p>
            <a:r>
              <a:rPr lang="en-US" dirty="0" smtClean="0"/>
              <a:t>Click to edit Master title style</a:t>
            </a:r>
            <a:endParaRPr lang="nl-NL" dirty="0"/>
          </a:p>
        </p:txBody>
      </p:sp>
      <p:sp>
        <p:nvSpPr>
          <p:cNvPr id="3" name="Ondertitel 2"/>
          <p:cNvSpPr>
            <a:spLocks noGrp="1"/>
          </p:cNvSpPr>
          <p:nvPr>
            <p:ph type="subTitle" idx="1" hasCustomPrompt="1"/>
          </p:nvPr>
        </p:nvSpPr>
        <p:spPr>
          <a:xfrm>
            <a:off x="539750" y="3645024"/>
            <a:ext cx="8064500" cy="472813"/>
          </a:xfrm>
          <a:solidFill>
            <a:schemeClr val="accent4">
              <a:alpha val="75000"/>
            </a:schemeClr>
          </a:solidFill>
        </p:spPr>
        <p:txBody>
          <a:bodyPr lIns="72000" tIns="36000" rIns="72000" bIns="36000">
            <a:spAutoFit/>
          </a:bodyPr>
          <a:lstStyle>
            <a:lvl1pPr marL="0" indent="0" algn="l">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text styles</a:t>
            </a:r>
            <a:endParaRPr lang="nl-NL" dirty="0" smtClean="0"/>
          </a:p>
        </p:txBody>
      </p:sp>
    </p:spTree>
    <p:extLst>
      <p:ext uri="{BB962C8B-B14F-4D97-AF65-F5344CB8AC3E}">
        <p14:creationId xmlns:p14="http://schemas.microsoft.com/office/powerpoint/2010/main" val="1082348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a:xfrm>
            <a:off x="539750" y="1700808"/>
            <a:ext cx="8064500" cy="1656184"/>
          </a:xfrm>
        </p:spPr>
        <p:txBody>
          <a:bodyPr lIns="72000" rIns="72000" anchor="b" anchorCtr="0">
            <a:noAutofit/>
          </a:bodyPr>
          <a:lstStyle>
            <a:lvl1pPr algn="l">
              <a:defRPr sz="3600" b="1" cap="none"/>
            </a:lvl1pPr>
          </a:lstStyle>
          <a:p>
            <a:r>
              <a:rPr lang="en-US" dirty="0" smtClean="0"/>
              <a:t>Click to edit Master title style</a:t>
            </a:r>
            <a:endParaRPr lang="nl-NL" dirty="0"/>
          </a:p>
        </p:txBody>
      </p:sp>
      <p:sp>
        <p:nvSpPr>
          <p:cNvPr id="3" name="Tijdelijke aanduiding voor tekst 2"/>
          <p:cNvSpPr>
            <a:spLocks noGrp="1"/>
          </p:cNvSpPr>
          <p:nvPr>
            <p:ph type="body" idx="1"/>
          </p:nvPr>
        </p:nvSpPr>
        <p:spPr>
          <a:xfrm>
            <a:off x="539750" y="1196975"/>
            <a:ext cx="8064500" cy="503833"/>
          </a:xfrm>
        </p:spPr>
        <p:txBody>
          <a:bodyPr lIns="72000" rIns="72000" anchor="b">
            <a:noAutofit/>
          </a:bodyPr>
          <a:lstStyle>
            <a:lvl1pPr marL="0" indent="0">
              <a:buNone/>
              <a:defRPr sz="2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endParaRPr lang="nl-NL" dirty="0" smtClean="0"/>
          </a:p>
        </p:txBody>
      </p:sp>
      <p:sp>
        <p:nvSpPr>
          <p:cNvPr id="4" name="Tijdelijke aanduiding voor datum 3"/>
          <p:cNvSpPr>
            <a:spLocks noGrp="1"/>
          </p:cNvSpPr>
          <p:nvPr>
            <p:ph type="dt" sz="half" idx="10"/>
          </p:nvPr>
        </p:nvSpPr>
        <p:spPr/>
        <p:txBody>
          <a:bodyPr/>
          <a:lstStyle/>
          <a:p>
            <a:fld id="{6C413591-0879-46AD-9582-0D174F07BD07}" type="datetime1">
              <a:rPr lang="nl-NL" smtClean="0"/>
              <a:t>19-9-2016</a:t>
            </a:fld>
            <a:endParaRPr lang="nl-NL"/>
          </a:p>
        </p:txBody>
      </p:sp>
      <p:sp>
        <p:nvSpPr>
          <p:cNvPr id="5" name="Tijdelijke aanduiding voor voettekst 4"/>
          <p:cNvSpPr>
            <a:spLocks noGrp="1"/>
          </p:cNvSpPr>
          <p:nvPr>
            <p:ph type="ftr" sz="quarter" idx="11"/>
          </p:nvPr>
        </p:nvSpPr>
        <p:spPr/>
        <p:txBody>
          <a:bodyPr/>
          <a:lstStyle/>
          <a:p>
            <a:r>
              <a:rPr lang="nl-NL" smtClean="0"/>
              <a:t>presentation sample</a:t>
            </a:r>
            <a:endParaRPr lang="nl-NL"/>
          </a:p>
        </p:txBody>
      </p:sp>
      <p:sp>
        <p:nvSpPr>
          <p:cNvPr id="6" name="Tijdelijke aanduiding voor dianummer 5"/>
          <p:cNvSpPr>
            <a:spLocks noGrp="1"/>
          </p:cNvSpPr>
          <p:nvPr>
            <p:ph type="sldNum" sz="quarter" idx="12"/>
          </p:nvPr>
        </p:nvSpPr>
        <p:spPr/>
        <p:txBody>
          <a:bodyPr/>
          <a:lstStyle/>
          <a:p>
            <a:fld id="{3B032377-C103-4EFE-98C1-80A6E5A7472A}" type="slidenum">
              <a:rPr lang="nl-NL" smtClean="0"/>
              <a:t>‹nr.›</a:t>
            </a:fld>
            <a:endParaRPr lang="nl-NL"/>
          </a:p>
        </p:txBody>
      </p:sp>
    </p:spTree>
    <p:extLst>
      <p:ext uri="{BB962C8B-B14F-4D97-AF65-F5344CB8AC3E}">
        <p14:creationId xmlns:p14="http://schemas.microsoft.com/office/powerpoint/2010/main" val="3417753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p:txBody>
          <a:bodyPr/>
          <a:lstStyle/>
          <a:p>
            <a:r>
              <a:rPr lang="en-GB" noProof="0" dirty="0" smtClean="0"/>
              <a:t>Click to edit Master title style</a:t>
            </a:r>
            <a:endParaRPr lang="en-GB" noProof="0" dirty="0"/>
          </a:p>
        </p:txBody>
      </p:sp>
      <p:sp>
        <p:nvSpPr>
          <p:cNvPr id="3" name="Tijdelijke aanduiding voor inhoud 2"/>
          <p:cNvSpPr>
            <a:spLocks noGrp="1"/>
          </p:cNvSpPr>
          <p:nvPr>
            <p:ph idx="1"/>
          </p:nvPr>
        </p:nvSpPr>
        <p:spPr>
          <a:xfrm>
            <a:off x="539552" y="1196976"/>
            <a:ext cx="8064896" cy="4895850"/>
          </a:xfrm>
        </p:spPr>
        <p:txBody>
          <a:bodyPr/>
          <a:lstStyle>
            <a:lvl2pPr marL="216000" indent="-216000">
              <a:defRPr sz="2600"/>
            </a:lvl2pPr>
            <a:lvl3pPr marL="576000" indent="-216000">
              <a:defRPr sz="2400"/>
            </a:lvl3pPr>
            <a:lvl4pPr marL="936000" indent="-216000">
              <a:defRPr sz="2200"/>
            </a:lvl4pPr>
            <a:lvl5pPr marL="1296000" indent="-216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Tijdelijke aanduiding voor datum 3"/>
          <p:cNvSpPr>
            <a:spLocks noGrp="1"/>
          </p:cNvSpPr>
          <p:nvPr>
            <p:ph type="dt" sz="half" idx="10"/>
          </p:nvPr>
        </p:nvSpPr>
        <p:spPr/>
        <p:txBody>
          <a:bodyPr/>
          <a:lstStyle/>
          <a:p>
            <a:fld id="{BD8C246D-1F25-4C30-8500-32DDE63D39AA}" type="datetime1">
              <a:rPr lang="nl-NL" smtClean="0"/>
              <a:t>19-9-2016</a:t>
            </a:fld>
            <a:endParaRPr lang="nl-NL" dirty="0"/>
          </a:p>
        </p:txBody>
      </p:sp>
      <p:sp>
        <p:nvSpPr>
          <p:cNvPr id="5" name="Tijdelijke aanduiding voor voettekst 4"/>
          <p:cNvSpPr>
            <a:spLocks noGrp="1"/>
          </p:cNvSpPr>
          <p:nvPr>
            <p:ph type="ftr" sz="quarter" idx="11"/>
          </p:nvPr>
        </p:nvSpPr>
        <p:spPr/>
        <p:txBody>
          <a:bodyPr/>
          <a:lstStyle/>
          <a:p>
            <a:r>
              <a:rPr lang="nl-NL" smtClean="0"/>
              <a:t>presentation sample</a:t>
            </a:r>
            <a:endParaRPr lang="nl-NL"/>
          </a:p>
        </p:txBody>
      </p:sp>
      <p:sp>
        <p:nvSpPr>
          <p:cNvPr id="6" name="Tijdelijke aanduiding voor dianummer 5"/>
          <p:cNvSpPr>
            <a:spLocks noGrp="1"/>
          </p:cNvSpPr>
          <p:nvPr>
            <p:ph type="sldNum" sz="quarter" idx="12"/>
          </p:nvPr>
        </p:nvSpPr>
        <p:spPr/>
        <p:txBody>
          <a:bodyPr/>
          <a:lstStyle/>
          <a:p>
            <a:fld id="{3B032377-C103-4EFE-98C1-80A6E5A7472A}" type="slidenum">
              <a:rPr lang="nl-NL" smtClean="0"/>
              <a:t>‹nr.›</a:t>
            </a:fld>
            <a:endParaRPr lang="nl-NL"/>
          </a:p>
        </p:txBody>
      </p:sp>
    </p:spTree>
    <p:extLst>
      <p:ext uri="{BB962C8B-B14F-4D97-AF65-F5344CB8AC3E}">
        <p14:creationId xmlns:p14="http://schemas.microsoft.com/office/powerpoint/2010/main" val="3610722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p:txBody>
          <a:bodyPr/>
          <a:lstStyle/>
          <a:p>
            <a:r>
              <a:rPr lang="en-US" dirty="0" smtClean="0"/>
              <a:t>Click to edit Master title style</a:t>
            </a:r>
            <a:endParaRPr lang="nl-NL" dirty="0"/>
          </a:p>
        </p:txBody>
      </p:sp>
      <p:sp>
        <p:nvSpPr>
          <p:cNvPr id="3" name="Tijdelijke aanduiding voor inhoud 2"/>
          <p:cNvSpPr>
            <a:spLocks noGrp="1"/>
          </p:cNvSpPr>
          <p:nvPr>
            <p:ph sz="half" idx="1"/>
          </p:nvPr>
        </p:nvSpPr>
        <p:spPr>
          <a:xfrm>
            <a:off x="539750" y="1196976"/>
            <a:ext cx="3960242" cy="4895849"/>
          </a:xfrm>
        </p:spPr>
        <p:txBody>
          <a:bodyPr/>
          <a:lstStyle>
            <a:lvl1pPr>
              <a:defRPr sz="2800"/>
            </a:lvl1pPr>
            <a:lvl2pPr marL="285750" indent="-285750">
              <a:defRPr sz="2400"/>
            </a:lvl2pPr>
            <a:lvl3pPr marL="538163" indent="-228600">
              <a:defRPr sz="2000"/>
            </a:lvl3pPr>
            <a:lvl4pPr marL="804863" indent="-228600">
              <a:defRPr sz="1800"/>
            </a:lvl4pPr>
            <a:lvl5pPr marL="1084263" indent="-22860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Tijdelijke aanduiding voor inhoud 3"/>
          <p:cNvSpPr>
            <a:spLocks noGrp="1"/>
          </p:cNvSpPr>
          <p:nvPr>
            <p:ph sz="half" idx="2"/>
          </p:nvPr>
        </p:nvSpPr>
        <p:spPr>
          <a:xfrm>
            <a:off x="4644008" y="1196976"/>
            <a:ext cx="3960242" cy="4895849"/>
          </a:xfrm>
        </p:spPr>
        <p:txBody>
          <a:bodyPr/>
          <a:lstStyle>
            <a:lvl1pPr>
              <a:defRPr sz="2800"/>
            </a:lvl1pPr>
            <a:lvl2pPr marL="285750" indent="-285750">
              <a:defRPr sz="2400"/>
            </a:lvl2pPr>
            <a:lvl3pPr marL="538163" indent="-228600">
              <a:defRPr sz="2000"/>
            </a:lvl3pPr>
            <a:lvl4pPr marL="804863" indent="-228600">
              <a:defRPr sz="1800"/>
            </a:lvl4pPr>
            <a:lvl5pPr marL="1084263" indent="-22860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5" name="Tijdelijke aanduiding voor datum 4"/>
          <p:cNvSpPr>
            <a:spLocks noGrp="1"/>
          </p:cNvSpPr>
          <p:nvPr>
            <p:ph type="dt" sz="half" idx="10"/>
          </p:nvPr>
        </p:nvSpPr>
        <p:spPr/>
        <p:txBody>
          <a:bodyPr/>
          <a:lstStyle/>
          <a:p>
            <a:fld id="{646FA1FB-674A-4817-9225-B8C94CE5BF52}" type="datetime1">
              <a:rPr lang="nl-NL" smtClean="0"/>
              <a:t>19-9-2016</a:t>
            </a:fld>
            <a:endParaRPr lang="nl-NL"/>
          </a:p>
        </p:txBody>
      </p:sp>
      <p:sp>
        <p:nvSpPr>
          <p:cNvPr id="6" name="Tijdelijke aanduiding voor voettekst 5"/>
          <p:cNvSpPr>
            <a:spLocks noGrp="1"/>
          </p:cNvSpPr>
          <p:nvPr>
            <p:ph type="ftr" sz="quarter" idx="11"/>
          </p:nvPr>
        </p:nvSpPr>
        <p:spPr/>
        <p:txBody>
          <a:bodyPr/>
          <a:lstStyle/>
          <a:p>
            <a:r>
              <a:rPr lang="nl-NL" smtClean="0"/>
              <a:t>presentation sample</a:t>
            </a:r>
            <a:endParaRPr lang="nl-NL"/>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‹nr.›</a:t>
            </a:fld>
            <a:endParaRPr lang="nl-NL"/>
          </a:p>
        </p:txBody>
      </p:sp>
    </p:spTree>
    <p:extLst>
      <p:ext uri="{BB962C8B-B14F-4D97-AF65-F5344CB8AC3E}">
        <p14:creationId xmlns:p14="http://schemas.microsoft.com/office/powerpoint/2010/main" val="3702426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p:txBody>
          <a:bodyPr/>
          <a:lstStyle>
            <a:lvl1pPr>
              <a:defRPr/>
            </a:lvl1pPr>
          </a:lstStyle>
          <a:p>
            <a:r>
              <a:rPr lang="en-US" dirty="0" smtClean="0"/>
              <a:t>Click to edit Master title style</a:t>
            </a:r>
            <a:endParaRPr lang="nl-NL" dirty="0"/>
          </a:p>
        </p:txBody>
      </p:sp>
      <p:sp>
        <p:nvSpPr>
          <p:cNvPr id="3" name="Tijdelijke aanduiding voor tekst 2"/>
          <p:cNvSpPr>
            <a:spLocks noGrp="1"/>
          </p:cNvSpPr>
          <p:nvPr>
            <p:ph type="body" idx="1" hasCustomPrompt="1"/>
          </p:nvPr>
        </p:nvSpPr>
        <p:spPr>
          <a:xfrm>
            <a:off x="539552" y="1196975"/>
            <a:ext cx="3957836" cy="791865"/>
          </a:xfrm>
          <a:solidFill>
            <a:schemeClr val="accent4"/>
          </a:solidFill>
        </p:spPr>
        <p:txBody>
          <a:bodyPr lIns="72000" rIns="72000" anchor="b"/>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title style</a:t>
            </a:r>
            <a:endParaRPr lang="nl-NL" dirty="0" smtClean="0"/>
          </a:p>
        </p:txBody>
      </p:sp>
      <p:sp>
        <p:nvSpPr>
          <p:cNvPr id="4" name="Tijdelijke aanduiding voor inhoud 3"/>
          <p:cNvSpPr>
            <a:spLocks noGrp="1"/>
          </p:cNvSpPr>
          <p:nvPr>
            <p:ph sz="half" idx="2"/>
          </p:nvPr>
        </p:nvSpPr>
        <p:spPr>
          <a:xfrm>
            <a:off x="539552" y="2060848"/>
            <a:ext cx="3957836" cy="4031977"/>
          </a:xfrm>
        </p:spPr>
        <p:txBody>
          <a:bodyPr/>
          <a:lstStyle>
            <a:lvl1pPr>
              <a:defRPr sz="2400"/>
            </a:lvl1pPr>
            <a:lvl2pPr marL="285750" indent="-285750">
              <a:defRPr sz="2000"/>
            </a:lvl2pPr>
            <a:lvl3pPr marL="538163" indent="-228600">
              <a:defRPr sz="1800"/>
            </a:lvl3pPr>
            <a:lvl4pPr marL="804863" indent="-228600">
              <a:defRPr sz="1600"/>
            </a:lvl4pPr>
            <a:lvl5pPr marL="1084263" indent="-22860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smtClean="0"/>
          </a:p>
        </p:txBody>
      </p:sp>
      <p:sp>
        <p:nvSpPr>
          <p:cNvPr id="5" name="Tijdelijke aanduiding voor tekst 4"/>
          <p:cNvSpPr>
            <a:spLocks noGrp="1"/>
          </p:cNvSpPr>
          <p:nvPr>
            <p:ph type="body" sz="quarter" idx="3" hasCustomPrompt="1"/>
          </p:nvPr>
        </p:nvSpPr>
        <p:spPr>
          <a:xfrm>
            <a:off x="4645025" y="1196975"/>
            <a:ext cx="3959225" cy="791865"/>
          </a:xfrm>
          <a:solidFill>
            <a:schemeClr val="accent4"/>
          </a:solidFill>
        </p:spPr>
        <p:txBody>
          <a:bodyPr lIns="72000" rIns="72000" anchor="b"/>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title style</a:t>
            </a:r>
            <a:endParaRPr lang="nl-NL" dirty="0" smtClean="0"/>
          </a:p>
        </p:txBody>
      </p:sp>
      <p:sp>
        <p:nvSpPr>
          <p:cNvPr id="6" name="Tijdelijke aanduiding voor inhoud 5"/>
          <p:cNvSpPr>
            <a:spLocks noGrp="1"/>
          </p:cNvSpPr>
          <p:nvPr>
            <p:ph sz="quarter" idx="4"/>
          </p:nvPr>
        </p:nvSpPr>
        <p:spPr>
          <a:xfrm>
            <a:off x="4645025" y="2060848"/>
            <a:ext cx="3959225" cy="4031977"/>
          </a:xfrm>
        </p:spPr>
        <p:txBody>
          <a:bodyPr/>
          <a:lstStyle>
            <a:lvl1pPr>
              <a:defRPr sz="2400"/>
            </a:lvl1pPr>
            <a:lvl2pPr marL="285750" indent="-285750">
              <a:defRPr sz="2000"/>
            </a:lvl2pPr>
            <a:lvl3pPr marL="538163" indent="-228600">
              <a:defRPr sz="1800"/>
            </a:lvl3pPr>
            <a:lvl4pPr marL="804863" indent="-228600">
              <a:defRPr sz="1600"/>
            </a:lvl4pPr>
            <a:lvl5pPr marL="1084263" indent="-22860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smtClean="0"/>
          </a:p>
        </p:txBody>
      </p:sp>
      <p:sp>
        <p:nvSpPr>
          <p:cNvPr id="7" name="Tijdelijke aanduiding voor datum 6"/>
          <p:cNvSpPr>
            <a:spLocks noGrp="1"/>
          </p:cNvSpPr>
          <p:nvPr>
            <p:ph type="dt" sz="half" idx="10"/>
          </p:nvPr>
        </p:nvSpPr>
        <p:spPr/>
        <p:txBody>
          <a:bodyPr/>
          <a:lstStyle/>
          <a:p>
            <a:fld id="{B04E5F3B-B7AE-4DB5-9A74-D9CE43F9D19A}" type="datetime1">
              <a:rPr lang="nl-NL" smtClean="0"/>
              <a:t>19-9-2016</a:t>
            </a:fld>
            <a:endParaRPr lang="nl-NL"/>
          </a:p>
        </p:txBody>
      </p:sp>
      <p:sp>
        <p:nvSpPr>
          <p:cNvPr id="8" name="Tijdelijke aanduiding voor voettekst 7"/>
          <p:cNvSpPr>
            <a:spLocks noGrp="1"/>
          </p:cNvSpPr>
          <p:nvPr>
            <p:ph type="ftr" sz="quarter" idx="11"/>
          </p:nvPr>
        </p:nvSpPr>
        <p:spPr/>
        <p:txBody>
          <a:bodyPr/>
          <a:lstStyle/>
          <a:p>
            <a:r>
              <a:rPr lang="nl-NL" smtClean="0"/>
              <a:t>presentation sample</a:t>
            </a:r>
            <a:endParaRPr lang="nl-NL"/>
          </a:p>
        </p:txBody>
      </p:sp>
      <p:sp>
        <p:nvSpPr>
          <p:cNvPr id="9" name="Tijdelijke aanduiding voor dianummer 8"/>
          <p:cNvSpPr>
            <a:spLocks noGrp="1"/>
          </p:cNvSpPr>
          <p:nvPr>
            <p:ph type="sldNum" sz="quarter" idx="12"/>
          </p:nvPr>
        </p:nvSpPr>
        <p:spPr/>
        <p:txBody>
          <a:bodyPr/>
          <a:lstStyle/>
          <a:p>
            <a:fld id="{3B032377-C103-4EFE-98C1-80A6E5A7472A}" type="slidenum">
              <a:rPr lang="nl-NL" smtClean="0"/>
              <a:t>‹nr.›</a:t>
            </a:fld>
            <a:endParaRPr lang="nl-NL"/>
          </a:p>
        </p:txBody>
      </p:sp>
    </p:spTree>
    <p:extLst>
      <p:ext uri="{BB962C8B-B14F-4D97-AF65-F5344CB8AC3E}">
        <p14:creationId xmlns:p14="http://schemas.microsoft.com/office/powerpoint/2010/main" val="1387136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p:txBody>
          <a:bodyPr/>
          <a:lstStyle/>
          <a:p>
            <a:r>
              <a:rPr lang="en-US" dirty="0" smtClean="0"/>
              <a:t>Click to edit Master title style</a:t>
            </a:r>
            <a:endParaRPr lang="nl-NL" dirty="0"/>
          </a:p>
        </p:txBody>
      </p:sp>
      <p:sp>
        <p:nvSpPr>
          <p:cNvPr id="3" name="Tijdelijke aanduiding voor datum 2"/>
          <p:cNvSpPr>
            <a:spLocks noGrp="1"/>
          </p:cNvSpPr>
          <p:nvPr>
            <p:ph type="dt" sz="half" idx="10"/>
          </p:nvPr>
        </p:nvSpPr>
        <p:spPr/>
        <p:txBody>
          <a:bodyPr/>
          <a:lstStyle/>
          <a:p>
            <a:fld id="{A84DE53C-CBC2-4D0D-BE79-AC7B9332A2E4}" type="datetime1">
              <a:rPr lang="nl-NL" smtClean="0"/>
              <a:t>19-9-2016</a:t>
            </a:fld>
            <a:endParaRPr lang="nl-NL"/>
          </a:p>
        </p:txBody>
      </p:sp>
      <p:sp>
        <p:nvSpPr>
          <p:cNvPr id="4" name="Tijdelijke aanduiding voor voettekst 3"/>
          <p:cNvSpPr>
            <a:spLocks noGrp="1"/>
          </p:cNvSpPr>
          <p:nvPr>
            <p:ph type="ftr" sz="quarter" idx="11"/>
          </p:nvPr>
        </p:nvSpPr>
        <p:spPr/>
        <p:txBody>
          <a:bodyPr/>
          <a:lstStyle/>
          <a:p>
            <a:r>
              <a:rPr lang="nl-NL" smtClean="0"/>
              <a:t>presentation sample</a:t>
            </a:r>
            <a:endParaRPr lang="nl-NL"/>
          </a:p>
        </p:txBody>
      </p:sp>
      <p:sp>
        <p:nvSpPr>
          <p:cNvPr id="5" name="Tijdelijke aanduiding voor dianummer 4"/>
          <p:cNvSpPr>
            <a:spLocks noGrp="1"/>
          </p:cNvSpPr>
          <p:nvPr>
            <p:ph type="sldNum" sz="quarter" idx="12"/>
          </p:nvPr>
        </p:nvSpPr>
        <p:spPr/>
        <p:txBody>
          <a:bodyPr/>
          <a:lstStyle/>
          <a:p>
            <a:fld id="{3B032377-C103-4EFE-98C1-80A6E5A7472A}" type="slidenum">
              <a:rPr lang="nl-NL" smtClean="0"/>
              <a:t>‹nr.›</a:t>
            </a:fld>
            <a:endParaRPr lang="nl-NL"/>
          </a:p>
        </p:txBody>
      </p:sp>
    </p:spTree>
    <p:extLst>
      <p:ext uri="{BB962C8B-B14F-4D97-AF65-F5344CB8AC3E}">
        <p14:creationId xmlns:p14="http://schemas.microsoft.com/office/powerpoint/2010/main" val="2852483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jdelijke aanduiding voor datum 1"/>
          <p:cNvSpPr>
            <a:spLocks noGrp="1"/>
          </p:cNvSpPr>
          <p:nvPr>
            <p:ph type="dt" sz="half" idx="10"/>
          </p:nvPr>
        </p:nvSpPr>
        <p:spPr/>
        <p:txBody>
          <a:bodyPr/>
          <a:lstStyle/>
          <a:p>
            <a:fld id="{9C9D236E-6308-42DA-9521-065242E67706}" type="datetime1">
              <a:rPr lang="nl-NL" smtClean="0"/>
              <a:t>19-9-2016</a:t>
            </a:fld>
            <a:endParaRPr lang="nl-NL"/>
          </a:p>
        </p:txBody>
      </p:sp>
      <p:sp>
        <p:nvSpPr>
          <p:cNvPr id="3" name="Tijdelijke aanduiding voor voettekst 2"/>
          <p:cNvSpPr>
            <a:spLocks noGrp="1"/>
          </p:cNvSpPr>
          <p:nvPr>
            <p:ph type="ftr" sz="quarter" idx="11"/>
          </p:nvPr>
        </p:nvSpPr>
        <p:spPr/>
        <p:txBody>
          <a:bodyPr/>
          <a:lstStyle/>
          <a:p>
            <a:r>
              <a:rPr lang="nl-NL" smtClean="0"/>
              <a:t>presentation sample</a:t>
            </a:r>
            <a:endParaRPr lang="nl-NL"/>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‹nr.›</a:t>
            </a:fld>
            <a:endParaRPr lang="nl-NL"/>
          </a:p>
        </p:txBody>
      </p:sp>
    </p:spTree>
    <p:extLst>
      <p:ext uri="{BB962C8B-B14F-4D97-AF65-F5344CB8AC3E}">
        <p14:creationId xmlns:p14="http://schemas.microsoft.com/office/powerpoint/2010/main" val="2424664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a:xfrm>
            <a:off x="539750" y="5013176"/>
            <a:ext cx="8064500" cy="566738"/>
          </a:xfrm>
        </p:spPr>
        <p:txBody>
          <a:bodyPr anchor="b">
            <a:normAutofit/>
          </a:bodyPr>
          <a:lstStyle>
            <a:lvl1pPr algn="l">
              <a:defRPr sz="2400" b="0"/>
            </a:lvl1pPr>
          </a:lstStyle>
          <a:p>
            <a:r>
              <a:rPr lang="en-US" dirty="0" smtClean="0"/>
              <a:t>Click to edit Master title style</a:t>
            </a:r>
            <a:endParaRPr lang="nl-NL" dirty="0"/>
          </a:p>
        </p:txBody>
      </p:sp>
      <p:sp>
        <p:nvSpPr>
          <p:cNvPr id="4" name="Tijdelijke aanduiding voor tekst 3"/>
          <p:cNvSpPr>
            <a:spLocks noGrp="1"/>
          </p:cNvSpPr>
          <p:nvPr>
            <p:ph type="body" sz="half" idx="2"/>
          </p:nvPr>
        </p:nvSpPr>
        <p:spPr>
          <a:xfrm>
            <a:off x="539750" y="5590455"/>
            <a:ext cx="8064500" cy="411257"/>
          </a:xfrm>
        </p:spPr>
        <p:txBody>
          <a:bodyPr>
            <a:spAutoFit/>
          </a:bodyPr>
          <a:lstStyle>
            <a:lvl1pPr marL="0" indent="0">
              <a:buNone/>
              <a:defRPr sz="220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nl-NL" dirty="0" smtClean="0"/>
          </a:p>
        </p:txBody>
      </p:sp>
      <p:sp>
        <p:nvSpPr>
          <p:cNvPr id="5" name="Tijdelijke aanduiding voor datum 4"/>
          <p:cNvSpPr>
            <a:spLocks noGrp="1"/>
          </p:cNvSpPr>
          <p:nvPr>
            <p:ph type="dt" sz="half" idx="10"/>
          </p:nvPr>
        </p:nvSpPr>
        <p:spPr/>
        <p:txBody>
          <a:bodyPr/>
          <a:lstStyle/>
          <a:p>
            <a:fld id="{987CDA56-D034-4608-9254-05EC00C23D20}" type="datetime1">
              <a:rPr lang="nl-NL" smtClean="0"/>
              <a:t>19-9-2016</a:t>
            </a:fld>
            <a:endParaRPr lang="nl-NL"/>
          </a:p>
        </p:txBody>
      </p:sp>
      <p:sp>
        <p:nvSpPr>
          <p:cNvPr id="6" name="Tijdelijke aanduiding voor voettekst 5"/>
          <p:cNvSpPr>
            <a:spLocks noGrp="1"/>
          </p:cNvSpPr>
          <p:nvPr>
            <p:ph type="ftr" sz="quarter" idx="11"/>
          </p:nvPr>
        </p:nvSpPr>
        <p:spPr/>
        <p:txBody>
          <a:bodyPr/>
          <a:lstStyle/>
          <a:p>
            <a:r>
              <a:rPr lang="nl-NL" smtClean="0"/>
              <a:t>presentation sample</a:t>
            </a:r>
            <a:endParaRPr lang="nl-NL"/>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‹nr.›</a:t>
            </a:fld>
            <a:endParaRPr lang="nl-NL"/>
          </a:p>
        </p:txBody>
      </p:sp>
      <p:sp>
        <p:nvSpPr>
          <p:cNvPr id="10" name="Tijdelijke aanduiding voor inhoud 9"/>
          <p:cNvSpPr>
            <a:spLocks noGrp="1"/>
          </p:cNvSpPr>
          <p:nvPr>
            <p:ph sz="quarter" idx="13" hasCustomPrompt="1"/>
          </p:nvPr>
        </p:nvSpPr>
        <p:spPr>
          <a:xfrm>
            <a:off x="545668" y="0"/>
            <a:ext cx="8058582" cy="4984577"/>
          </a:xfrm>
        </p:spPr>
        <p:txBody>
          <a:bodyPr/>
          <a:lstStyle>
            <a:lvl1pPr>
              <a:defRPr baseline="0"/>
            </a:lvl1pPr>
          </a:lstStyle>
          <a:p>
            <a:pPr lvl="0"/>
            <a:r>
              <a:rPr lang="en-US" dirty="0" smtClean="0"/>
              <a:t>Click on the pictogram to insert an illustration, a graph, a table or a movie</a:t>
            </a:r>
          </a:p>
        </p:txBody>
      </p:sp>
    </p:spTree>
    <p:extLst>
      <p:ext uri="{BB962C8B-B14F-4D97-AF65-F5344CB8AC3E}">
        <p14:creationId xmlns:p14="http://schemas.microsoft.com/office/powerpoint/2010/main" val="1002059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39552" y="116632"/>
            <a:ext cx="8064896" cy="936105"/>
          </a:xfrm>
          <a:prstGeom prst="rect">
            <a:avLst/>
          </a:prstGeom>
        </p:spPr>
        <p:txBody>
          <a:bodyPr vert="horz" lIns="0" tIns="36000" rIns="0" bIns="36000" rtlCol="0" anchor="ctr">
            <a:normAutofit/>
          </a:bodyPr>
          <a:lstStyle/>
          <a:p>
            <a:r>
              <a:rPr lang="en-US" noProof="0" dirty="0" smtClean="0"/>
              <a:t>Click to edit Master title style</a:t>
            </a:r>
            <a:endParaRPr lang="en-GB" noProof="0" dirty="0"/>
          </a:p>
        </p:txBody>
      </p:sp>
      <p:sp>
        <p:nvSpPr>
          <p:cNvPr id="3" name="Tijdelijke aanduiding voor tekst 2"/>
          <p:cNvSpPr>
            <a:spLocks noGrp="1"/>
          </p:cNvSpPr>
          <p:nvPr>
            <p:ph type="body" idx="1"/>
          </p:nvPr>
        </p:nvSpPr>
        <p:spPr>
          <a:xfrm>
            <a:off x="539552" y="1196976"/>
            <a:ext cx="8064896" cy="4895850"/>
          </a:xfrm>
          <a:prstGeom prst="rect">
            <a:avLst/>
          </a:prstGeom>
        </p:spPr>
        <p:txBody>
          <a:bodyPr vert="horz" lIns="0" tIns="36000" rIns="0" bIns="36000" rtlCol="0">
            <a:noAutofit/>
          </a:bodyPr>
          <a:lstStyle/>
          <a:p>
            <a:pPr lvl="0"/>
            <a:r>
              <a:rPr lang="en-US" dirty="0" smtClean="0"/>
              <a:t>Click to edit Master text style</a:t>
            </a:r>
            <a:r>
              <a:rPr lang="en-GB" noProof="0" dirty="0" smtClean="0"/>
              <a:t>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Tijdelijke aanduiding voor datum 3"/>
          <p:cNvSpPr>
            <a:spLocks noGrp="1"/>
          </p:cNvSpPr>
          <p:nvPr>
            <p:ph type="dt" sz="half" idx="2"/>
          </p:nvPr>
        </p:nvSpPr>
        <p:spPr>
          <a:xfrm>
            <a:off x="7236296" y="6327740"/>
            <a:ext cx="1008112" cy="227082"/>
          </a:xfrm>
          <a:prstGeom prst="rect">
            <a:avLst/>
          </a:prstGeom>
        </p:spPr>
        <p:txBody>
          <a:bodyPr vert="horz" lIns="91440" tIns="45720" rIns="91440" bIns="45720" rtlCol="0" anchor="ctr"/>
          <a:lstStyle>
            <a:lvl1pPr algn="r">
              <a:defRPr sz="1200">
                <a:solidFill>
                  <a:schemeClr val="bg1"/>
                </a:solidFill>
              </a:defRPr>
            </a:lvl1pPr>
          </a:lstStyle>
          <a:p>
            <a:fld id="{81387B45-9DD3-490C-941E-7E9FB03FF3E2}" type="datetime1">
              <a:rPr lang="nl-NL" smtClean="0"/>
              <a:t>19-9-2016</a:t>
            </a:fld>
            <a:endParaRPr lang="nl-NL" dirty="0"/>
          </a:p>
        </p:txBody>
      </p:sp>
      <p:sp>
        <p:nvSpPr>
          <p:cNvPr id="5" name="Tijdelijke aanduiding voor voettekst 4"/>
          <p:cNvSpPr>
            <a:spLocks noGrp="1"/>
          </p:cNvSpPr>
          <p:nvPr>
            <p:ph type="ftr" sz="quarter" idx="3"/>
          </p:nvPr>
        </p:nvSpPr>
        <p:spPr>
          <a:xfrm>
            <a:off x="5220072" y="6562118"/>
            <a:ext cx="3024336" cy="207188"/>
          </a:xfrm>
          <a:prstGeom prst="rect">
            <a:avLst/>
          </a:prstGeom>
        </p:spPr>
        <p:txBody>
          <a:bodyPr vert="horz" lIns="91440" tIns="45720" rIns="91440" bIns="45720" rtlCol="0" anchor="ctr"/>
          <a:lstStyle>
            <a:lvl1pPr algn="r">
              <a:defRPr sz="1200">
                <a:solidFill>
                  <a:schemeClr val="bg1"/>
                </a:solidFill>
              </a:defRPr>
            </a:lvl1pPr>
          </a:lstStyle>
          <a:p>
            <a:r>
              <a:rPr lang="nl-NL" smtClean="0"/>
              <a:t>presentation sample</a:t>
            </a:r>
            <a:endParaRPr lang="nl-NL" dirty="0"/>
          </a:p>
        </p:txBody>
      </p:sp>
      <p:sp>
        <p:nvSpPr>
          <p:cNvPr id="6" name="Tijdelijke aanduiding voor dianummer 5"/>
          <p:cNvSpPr>
            <a:spLocks noGrp="1"/>
          </p:cNvSpPr>
          <p:nvPr>
            <p:ph type="sldNum" sz="quarter" idx="4"/>
          </p:nvPr>
        </p:nvSpPr>
        <p:spPr>
          <a:xfrm>
            <a:off x="-4356" y="6602881"/>
            <a:ext cx="461556" cy="257295"/>
          </a:xfrm>
          <a:prstGeom prst="rect">
            <a:avLst/>
          </a:prstGeom>
        </p:spPr>
        <p:txBody>
          <a:bodyPr vert="horz" lIns="91440" tIns="45720" rIns="91440" bIns="45720" rtlCol="0" anchor="ctr"/>
          <a:lstStyle>
            <a:lvl1pPr algn="r">
              <a:defRPr sz="1200">
                <a:solidFill>
                  <a:schemeClr val="bg1"/>
                </a:solidFill>
              </a:defRPr>
            </a:lvl1pPr>
          </a:lstStyle>
          <a:p>
            <a:fld id="{3B032377-C103-4EFE-98C1-80A6E5A7472A}" type="slidenum">
              <a:rPr lang="nl-NL" smtClean="0"/>
              <a:pPr/>
              <a:t>‹nr.›</a:t>
            </a:fld>
            <a:endParaRPr lang="nl-NL" dirty="0"/>
          </a:p>
        </p:txBody>
      </p:sp>
    </p:spTree>
    <p:extLst>
      <p:ext uri="{BB962C8B-B14F-4D97-AF65-F5344CB8AC3E}">
        <p14:creationId xmlns:p14="http://schemas.microsoft.com/office/powerpoint/2010/main" val="260896068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0" r:id="rId4"/>
    <p:sldLayoutId id="2147483652" r:id="rId5"/>
    <p:sldLayoutId id="2147483653" r:id="rId6"/>
    <p:sldLayoutId id="2147483654" r:id="rId7"/>
    <p:sldLayoutId id="2147483655" r:id="rId8"/>
    <p:sldLayoutId id="2147483657" r:id="rId9"/>
    <p:sldLayoutId id="2147483664" r:id="rId10"/>
    <p:sldLayoutId id="2147483660" r:id="rId11"/>
    <p:sldLayoutId id="2147483662" r:id="rId12"/>
    <p:sldLayoutId id="2147483663" r:id="rId13"/>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3600"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600" kern="1200">
          <a:solidFill>
            <a:schemeClr val="tx2"/>
          </a:solidFill>
          <a:latin typeface="+mn-lt"/>
          <a:ea typeface="+mn-ea"/>
          <a:cs typeface="+mn-cs"/>
        </a:defRPr>
      </a:lvl1pPr>
      <a:lvl2pPr marL="712788" indent="-285750" algn="l" defTabSz="914400" rtl="0" eaLnBrk="1" latinLnBrk="0" hangingPunct="1">
        <a:spcBef>
          <a:spcPct val="20000"/>
        </a:spcBef>
        <a:buSzPct val="85000"/>
        <a:buFont typeface="Wingdings" panose="05000000000000000000" pitchFamily="2" charset="2"/>
        <a:buChar char="§"/>
        <a:defRPr sz="2400" kern="1200">
          <a:solidFill>
            <a:schemeClr val="tx2"/>
          </a:solidFill>
          <a:latin typeface="+mn-lt"/>
          <a:ea typeface="+mn-ea"/>
          <a:cs typeface="+mn-cs"/>
        </a:defRPr>
      </a:lvl2pPr>
      <a:lvl3pPr marL="1084263" indent="-228600" algn="l" defTabSz="914400" rtl="0" eaLnBrk="1" latinLnBrk="0" hangingPunct="1">
        <a:spcBef>
          <a:spcPct val="20000"/>
        </a:spcBef>
        <a:buSzPct val="85000"/>
        <a:buFont typeface="Wingdings" panose="05000000000000000000" pitchFamily="2" charset="2"/>
        <a:buChar char="§"/>
        <a:defRPr sz="2200" kern="1200">
          <a:solidFill>
            <a:schemeClr val="tx2"/>
          </a:solidFill>
          <a:latin typeface="+mn-lt"/>
          <a:ea typeface="+mn-ea"/>
          <a:cs typeface="+mn-cs"/>
        </a:defRPr>
      </a:lvl3pPr>
      <a:lvl4pPr marL="1433513" indent="-228600" algn="l" defTabSz="914400" rtl="0" eaLnBrk="1" latinLnBrk="0" hangingPunct="1">
        <a:spcBef>
          <a:spcPct val="20000"/>
        </a:spcBef>
        <a:buSzPct val="85000"/>
        <a:buFont typeface="Wingdings" panose="05000000000000000000" pitchFamily="2" charset="2"/>
        <a:buChar char="§"/>
        <a:defRPr sz="2000" kern="1200">
          <a:solidFill>
            <a:schemeClr val="tx2"/>
          </a:solidFill>
          <a:latin typeface="+mn-lt"/>
          <a:ea typeface="+mn-ea"/>
          <a:cs typeface="+mn-cs"/>
        </a:defRPr>
      </a:lvl4pPr>
      <a:lvl5pPr marL="1797050" indent="-228600" algn="l" defTabSz="914400" rtl="0" eaLnBrk="1" latinLnBrk="0" hangingPunct="1">
        <a:spcBef>
          <a:spcPct val="20000"/>
        </a:spcBef>
        <a:buSzPct val="85000"/>
        <a:buFont typeface="Wingdings" panose="05000000000000000000" pitchFamily="2" charset="2"/>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dx.doi.org/10.1016/j.joi.2016.08.002"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hyperlink" Target="http://thecostofknowledge.com/"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www.wired.com/2015/11/editors-of-the-journal-lingua-protest-quit-in-battle-for-open-access/" TargetMode="External"/><Relationship Id="rId2" Type="http://schemas.openxmlformats.org/officeDocument/2006/relationships/hyperlink" Target="http://www.nytimes.com/2016/03/16/science/asap-bio-biologists-published-to-the-internet.html"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dx.doi.org/10.17617/1.3"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icis.ucdavis.edu/wp-content/uploads/2015/07/UC-Pay-It-Forward-Project-Final-Report.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doaj.org/"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tm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2"/>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prstGeom prst="rect">
            <a:avLst/>
          </a:prstGeom>
        </p:spPr>
      </p:pic>
      <p:pic>
        <p:nvPicPr>
          <p:cNvPr id="6" name="Tijdelijke aanduiding voor afbeelding 5"/>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t="246" b="246"/>
          <a:stretch>
            <a:fillRect/>
          </a:stretch>
        </p:blipFill>
        <p:spPr/>
      </p:pic>
      <p:sp>
        <p:nvSpPr>
          <p:cNvPr id="4" name="Titel 3"/>
          <p:cNvSpPr>
            <a:spLocks noGrp="1"/>
          </p:cNvSpPr>
          <p:nvPr>
            <p:ph type="ctrTitle"/>
          </p:nvPr>
        </p:nvSpPr>
        <p:spPr>
          <a:xfrm>
            <a:off x="539750" y="1068299"/>
            <a:ext cx="8064500" cy="2288694"/>
          </a:xfrm>
        </p:spPr>
        <p:txBody>
          <a:bodyPr/>
          <a:lstStyle/>
          <a:p>
            <a:r>
              <a:rPr lang="nl-BE" b="0" noProof="0" dirty="0" smtClean="0"/>
              <a:t>Open Access : uitdagingen voor de organisatie van een </a:t>
            </a:r>
            <a:r>
              <a:rPr lang="nl-BE" b="0" noProof="0" dirty="0" err="1" smtClean="0"/>
              <a:t>repository</a:t>
            </a:r>
            <a:r>
              <a:rPr lang="nl-BE" b="0" noProof="0" dirty="0" smtClean="0"/>
              <a:t>  en de aankooppolitiek van wetenschappelijke literatuur</a:t>
            </a:r>
            <a:endParaRPr lang="nl-BE" noProof="0" dirty="0"/>
          </a:p>
        </p:txBody>
      </p:sp>
    </p:spTree>
    <p:extLst>
      <p:ext uri="{BB962C8B-B14F-4D97-AF65-F5344CB8AC3E}">
        <p14:creationId xmlns:p14="http://schemas.microsoft.com/office/powerpoint/2010/main" val="1889825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Gold Open Access</a:t>
            </a:r>
            <a:endParaRPr lang="en-GB" dirty="0"/>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10</a:t>
            </a:fld>
            <a:endParaRPr lang="nl-NL"/>
          </a:p>
        </p:txBody>
      </p:sp>
      <p:sp>
        <p:nvSpPr>
          <p:cNvPr id="6" name="Tijdelijke aanduiding voor inhoud 5"/>
          <p:cNvSpPr>
            <a:spLocks noGrp="1"/>
          </p:cNvSpPr>
          <p:nvPr>
            <p:ph idx="1"/>
          </p:nvPr>
        </p:nvSpPr>
        <p:spPr/>
        <p:txBody>
          <a:bodyPr/>
          <a:lstStyle/>
          <a:p>
            <a:pPr marL="457200" indent="-457200">
              <a:buFont typeface="Arial" panose="020B0604020202020204" pitchFamily="34" charset="0"/>
              <a:buChar char="•"/>
            </a:pPr>
            <a:r>
              <a:rPr lang="en-GB" dirty="0" err="1" smtClean="0"/>
              <a:t>Relatie</a:t>
            </a:r>
            <a:r>
              <a:rPr lang="en-GB" dirty="0" smtClean="0"/>
              <a:t> APC </a:t>
            </a:r>
            <a:r>
              <a:rPr lang="en-GB" dirty="0" err="1" smtClean="0"/>
              <a:t>en</a:t>
            </a:r>
            <a:r>
              <a:rPr lang="en-GB" dirty="0" smtClean="0"/>
              <a:t> Impact Factor</a:t>
            </a:r>
          </a:p>
          <a:p>
            <a:pPr marL="673200" lvl="1" indent="-457200">
              <a:buFont typeface="Arial" panose="020B0604020202020204" pitchFamily="34" charset="0"/>
              <a:buChar char="•"/>
            </a:pPr>
            <a:r>
              <a:rPr lang="en-GB" dirty="0" err="1" smtClean="0"/>
              <a:t>Ongeveer</a:t>
            </a:r>
            <a:r>
              <a:rPr lang="en-GB" dirty="0" smtClean="0"/>
              <a:t> 10% van de OA </a:t>
            </a:r>
            <a:r>
              <a:rPr lang="en-GB" dirty="0" err="1" smtClean="0"/>
              <a:t>tijdschriften</a:t>
            </a:r>
            <a:r>
              <a:rPr lang="en-GB" dirty="0" smtClean="0"/>
              <a:t> </a:t>
            </a:r>
            <a:r>
              <a:rPr lang="en-GB" dirty="0" err="1" smtClean="0"/>
              <a:t>heeft</a:t>
            </a:r>
            <a:r>
              <a:rPr lang="en-GB" dirty="0" smtClean="0"/>
              <a:t> </a:t>
            </a:r>
            <a:r>
              <a:rPr lang="en-GB" dirty="0" err="1" smtClean="0"/>
              <a:t>een</a:t>
            </a:r>
            <a:r>
              <a:rPr lang="en-GB" dirty="0" smtClean="0"/>
              <a:t> IF</a:t>
            </a:r>
          </a:p>
          <a:p>
            <a:pPr marL="673200" lvl="1" indent="-457200">
              <a:buFont typeface="Arial" panose="020B0604020202020204" pitchFamily="34" charset="0"/>
              <a:buChar char="•"/>
            </a:pPr>
            <a:r>
              <a:rPr lang="en-GB" dirty="0" err="1" smtClean="0"/>
              <a:t>Daarvan</a:t>
            </a:r>
            <a:r>
              <a:rPr lang="en-GB" dirty="0" smtClean="0"/>
              <a:t> </a:t>
            </a:r>
            <a:r>
              <a:rPr lang="en-GB" dirty="0" err="1" smtClean="0"/>
              <a:t>werkt</a:t>
            </a:r>
            <a:r>
              <a:rPr lang="en-GB" dirty="0" smtClean="0"/>
              <a:t> 40% met APC’s</a:t>
            </a:r>
          </a:p>
          <a:p>
            <a:pPr marL="673200" lvl="1" indent="-457200">
              <a:buFont typeface="Arial" panose="020B0604020202020204" pitchFamily="34" charset="0"/>
              <a:buChar char="•"/>
            </a:pPr>
            <a:r>
              <a:rPr lang="en-GB" dirty="0" err="1" smtClean="0"/>
              <a:t>Gemiddelde</a:t>
            </a:r>
            <a:r>
              <a:rPr lang="en-GB" dirty="0" smtClean="0"/>
              <a:t> APC in 2014 van OA </a:t>
            </a:r>
            <a:r>
              <a:rPr lang="en-GB" dirty="0" err="1" smtClean="0"/>
              <a:t>tijdschriften</a:t>
            </a:r>
            <a:r>
              <a:rPr lang="en-GB" dirty="0" smtClean="0"/>
              <a:t> met IF is </a:t>
            </a:r>
            <a:r>
              <a:rPr lang="en-GB" dirty="0" err="1" smtClean="0"/>
              <a:t>meer</a:t>
            </a:r>
            <a:r>
              <a:rPr lang="en-GB" dirty="0" smtClean="0"/>
              <a:t> </a:t>
            </a:r>
            <a:r>
              <a:rPr lang="en-GB" dirty="0" err="1" smtClean="0"/>
              <a:t>dan</a:t>
            </a:r>
            <a:r>
              <a:rPr lang="en-GB" dirty="0" smtClean="0"/>
              <a:t> </a:t>
            </a:r>
            <a:r>
              <a:rPr lang="en-GB" dirty="0" err="1" smtClean="0"/>
              <a:t>dubbel</a:t>
            </a:r>
            <a:r>
              <a:rPr lang="en-GB" dirty="0" smtClean="0"/>
              <a:t> in </a:t>
            </a:r>
            <a:r>
              <a:rPr lang="en-GB" dirty="0" err="1" smtClean="0"/>
              <a:t>vgl</a:t>
            </a:r>
            <a:r>
              <a:rPr lang="en-GB" dirty="0" smtClean="0"/>
              <a:t>. met de </a:t>
            </a:r>
            <a:r>
              <a:rPr lang="en-GB" dirty="0" err="1" smtClean="0"/>
              <a:t>gemiddele</a:t>
            </a:r>
            <a:r>
              <a:rPr lang="en-GB" dirty="0" smtClean="0"/>
              <a:t> APC van </a:t>
            </a:r>
            <a:r>
              <a:rPr lang="en-GB" dirty="0" err="1" smtClean="0"/>
              <a:t>alle</a:t>
            </a:r>
            <a:r>
              <a:rPr lang="en-GB" dirty="0" smtClean="0"/>
              <a:t> OA </a:t>
            </a:r>
            <a:r>
              <a:rPr lang="en-GB" dirty="0" err="1" smtClean="0"/>
              <a:t>tijdschriften</a:t>
            </a:r>
            <a:r>
              <a:rPr lang="en-GB" dirty="0" smtClean="0"/>
              <a:t> (1948$ </a:t>
            </a:r>
            <a:r>
              <a:rPr lang="en-GB" dirty="0" err="1" smtClean="0"/>
              <a:t>tegenover</a:t>
            </a:r>
            <a:r>
              <a:rPr lang="en-GB" dirty="0" smtClean="0"/>
              <a:t> 964$)</a:t>
            </a:r>
          </a:p>
          <a:p>
            <a:pPr marL="673200" lvl="1" indent="-457200">
              <a:buFont typeface="Arial" panose="020B0604020202020204" pitchFamily="34" charset="0"/>
              <a:buChar char="•"/>
            </a:pPr>
            <a:endParaRPr lang="en-GB" dirty="0"/>
          </a:p>
        </p:txBody>
      </p:sp>
      <p:sp>
        <p:nvSpPr>
          <p:cNvPr id="7" name="Rechthoek 6"/>
          <p:cNvSpPr/>
          <p:nvPr/>
        </p:nvSpPr>
        <p:spPr>
          <a:xfrm>
            <a:off x="323528" y="5877272"/>
            <a:ext cx="7848872" cy="646331"/>
          </a:xfrm>
          <a:prstGeom prst="rect">
            <a:avLst/>
          </a:prstGeom>
        </p:spPr>
        <p:txBody>
          <a:bodyPr wrap="square">
            <a:spAutoFit/>
          </a:bodyPr>
          <a:lstStyle/>
          <a:p>
            <a:r>
              <a:rPr lang="en-GB" dirty="0" smtClean="0"/>
              <a:t>Source: </a:t>
            </a:r>
            <a:r>
              <a:rPr lang="en-GB" dirty="0" err="1" smtClean="0"/>
              <a:t>hgmorrison</a:t>
            </a:r>
            <a:r>
              <a:rPr lang="en-GB" dirty="0"/>
              <a:t>. “DOAJ, Impact Factor and APCs”. </a:t>
            </a:r>
            <a:r>
              <a:rPr lang="en-GB" i="1" dirty="0"/>
              <a:t>Sustaining the Knowledge Commons / </a:t>
            </a:r>
            <a:r>
              <a:rPr lang="en-GB" i="1" dirty="0" err="1"/>
              <a:t>Soutenir</a:t>
            </a:r>
            <a:r>
              <a:rPr lang="en-GB" i="1" dirty="0"/>
              <a:t> les </a:t>
            </a:r>
            <a:r>
              <a:rPr lang="en-GB" i="1" dirty="0" err="1"/>
              <a:t>savoirs</a:t>
            </a:r>
            <a:r>
              <a:rPr lang="en-GB" i="1" dirty="0"/>
              <a:t> </a:t>
            </a:r>
            <a:r>
              <a:rPr lang="en-GB" i="1" dirty="0" err="1"/>
              <a:t>communs</a:t>
            </a:r>
            <a:r>
              <a:rPr lang="en-GB" dirty="0"/>
              <a:t>. </a:t>
            </a:r>
            <a:r>
              <a:rPr lang="en-GB" dirty="0" err="1"/>
              <a:t>N.p</a:t>
            </a:r>
            <a:r>
              <a:rPr lang="en-GB" dirty="0"/>
              <a:t>., </a:t>
            </a:r>
            <a:r>
              <a:rPr lang="en-GB" dirty="0" err="1"/>
              <a:t>z.d</a:t>
            </a:r>
            <a:r>
              <a:rPr lang="en-GB" dirty="0"/>
              <a:t>. Web. 16 </a:t>
            </a:r>
            <a:r>
              <a:rPr lang="en-GB" dirty="0" err="1"/>
              <a:t>okt</a:t>
            </a:r>
            <a:r>
              <a:rPr lang="en-GB" dirty="0"/>
              <a:t>. 2015.</a:t>
            </a:r>
            <a:endParaRPr lang="en-GB" dirty="0">
              <a:effectLst/>
            </a:endParaRPr>
          </a:p>
        </p:txBody>
      </p:sp>
    </p:spTree>
    <p:extLst>
      <p:ext uri="{BB962C8B-B14F-4D97-AF65-F5344CB8AC3E}">
        <p14:creationId xmlns:p14="http://schemas.microsoft.com/office/powerpoint/2010/main" val="3632399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Haalbaarheidsstudie gold</a:t>
            </a:r>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11</a:t>
            </a:fld>
            <a:endParaRPr lang="nl-NL"/>
          </a:p>
        </p:txBody>
      </p:sp>
      <p:sp>
        <p:nvSpPr>
          <p:cNvPr id="6" name="Tijdelijke aanduiding voor inhoud 5"/>
          <p:cNvSpPr>
            <a:spLocks noGrp="1"/>
          </p:cNvSpPr>
          <p:nvPr>
            <p:ph idx="1"/>
          </p:nvPr>
        </p:nvSpPr>
        <p:spPr/>
        <p:txBody>
          <a:bodyPr/>
          <a:lstStyle/>
          <a:p>
            <a:pPr marL="1033200" lvl="2" indent="-457200">
              <a:buFont typeface="Arial" panose="020B0604020202020204" pitchFamily="34" charset="0"/>
              <a:buChar char="•"/>
            </a:pPr>
            <a:r>
              <a:rPr lang="nl-BE" dirty="0" smtClean="0"/>
              <a:t>Studie Max Planck </a:t>
            </a:r>
            <a:r>
              <a:rPr lang="nl-BE" dirty="0" err="1" smtClean="0"/>
              <a:t>Gesellschaft</a:t>
            </a:r>
            <a:r>
              <a:rPr lang="nl-BE" dirty="0"/>
              <a:t> </a:t>
            </a:r>
            <a:r>
              <a:rPr lang="nl-BE" dirty="0" smtClean="0"/>
              <a:t>: totale omslag naar gold zou voor meeste landen goedkoper zijn dan huidige systeem van licentiekosten. (indien de </a:t>
            </a:r>
            <a:r>
              <a:rPr lang="nl-BE" dirty="0" err="1" smtClean="0"/>
              <a:t>APC’s</a:t>
            </a:r>
            <a:r>
              <a:rPr lang="nl-BE" dirty="0" smtClean="0"/>
              <a:t> verlaagd worden)</a:t>
            </a:r>
          </a:p>
          <a:p>
            <a:pPr marL="1393200" lvl="3" indent="-457200">
              <a:buFont typeface="Arial" panose="020B0604020202020204" pitchFamily="34" charset="0"/>
              <a:buChar char="•"/>
            </a:pPr>
            <a:r>
              <a:rPr lang="nl-BE" dirty="0" smtClean="0"/>
              <a:t>Voor Nederland allicht toch duurder want:</a:t>
            </a:r>
          </a:p>
          <a:p>
            <a:pPr marL="1753200" lvl="4" indent="-457200">
              <a:buFont typeface="Arial" panose="020B0604020202020204" pitchFamily="34" charset="0"/>
              <a:buChar char="•"/>
            </a:pPr>
            <a:r>
              <a:rPr lang="nl-BE" dirty="0" smtClean="0"/>
              <a:t>Publiceren meer dan er gelezen wordt en abonnementen scherp geprijsd via deals met uitgevers</a:t>
            </a:r>
          </a:p>
          <a:p>
            <a:pPr marL="1753200" lvl="4" indent="-457200">
              <a:buFont typeface="Arial" panose="020B0604020202020204" pitchFamily="34" charset="0"/>
              <a:buChar char="•"/>
            </a:pPr>
            <a:r>
              <a:rPr lang="nl-BE" dirty="0" smtClean="0"/>
              <a:t>Onderhandelingen over </a:t>
            </a:r>
            <a:r>
              <a:rPr lang="nl-BE" dirty="0" smtClean="0"/>
              <a:t>transitie </a:t>
            </a:r>
            <a:r>
              <a:rPr lang="nl-BE" dirty="0" smtClean="0"/>
              <a:t>naar open access met verschillende uitgevers. Elke uitgever hanteert ander model en onderhandelingen zijn weinig transparant.</a:t>
            </a:r>
          </a:p>
          <a:p>
            <a:pPr lvl="4" indent="0">
              <a:buNone/>
            </a:pPr>
            <a:r>
              <a:rPr lang="nl-BE" dirty="0" smtClean="0"/>
              <a:t>(Springer, Sage, en Elsevier) </a:t>
            </a:r>
            <a:endParaRPr lang="nl-BE" dirty="0"/>
          </a:p>
          <a:p>
            <a:pPr marL="457200" indent="-457200">
              <a:buFont typeface="Arial" panose="020B0604020202020204" pitchFamily="34" charset="0"/>
              <a:buChar char="•"/>
            </a:pPr>
            <a:endParaRPr lang="nl-BE" dirty="0" smtClean="0"/>
          </a:p>
          <a:p>
            <a:pPr marL="457200" indent="-457200">
              <a:buFont typeface="Arial" panose="020B0604020202020204" pitchFamily="34" charset="0"/>
              <a:buChar char="•"/>
            </a:pPr>
            <a:endParaRPr lang="nl-BE" dirty="0"/>
          </a:p>
          <a:p>
            <a:pPr marL="457200" indent="-457200">
              <a:buFont typeface="Arial" panose="020B0604020202020204" pitchFamily="34" charset="0"/>
              <a:buChar char="•"/>
            </a:pPr>
            <a:endParaRPr lang="nl-BE" dirty="0" smtClean="0"/>
          </a:p>
          <a:p>
            <a:pPr marL="457200" indent="-457200">
              <a:buFont typeface="Arial" panose="020B0604020202020204" pitchFamily="34" charset="0"/>
              <a:buChar char="•"/>
            </a:pPr>
            <a:endParaRPr lang="nl-BE" dirty="0" smtClean="0"/>
          </a:p>
          <a:p>
            <a:endParaRPr lang="nl-BE" dirty="0"/>
          </a:p>
        </p:txBody>
      </p:sp>
    </p:spTree>
    <p:extLst>
      <p:ext uri="{BB962C8B-B14F-4D97-AF65-F5344CB8AC3E}">
        <p14:creationId xmlns:p14="http://schemas.microsoft.com/office/powerpoint/2010/main" val="78508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Aandeel hybride model</a:t>
            </a:r>
            <a:endParaRPr lang="nl-BE" dirty="0"/>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12</a:t>
            </a:fld>
            <a:endParaRPr lang="nl-NL"/>
          </a:p>
        </p:txBody>
      </p:sp>
      <p:sp>
        <p:nvSpPr>
          <p:cNvPr id="3" name="Tijdelijke aanduiding voor inhoud 2"/>
          <p:cNvSpPr>
            <a:spLocks noGrp="1"/>
          </p:cNvSpPr>
          <p:nvPr>
            <p:ph idx="1"/>
          </p:nvPr>
        </p:nvSpPr>
        <p:spPr/>
        <p:txBody>
          <a:bodyPr/>
          <a:lstStyle/>
          <a:p>
            <a:pPr marL="457200" indent="-457200">
              <a:buFont typeface="Arial" panose="020B0604020202020204" pitchFamily="34" charset="0"/>
              <a:buChar char="•"/>
            </a:pPr>
            <a:r>
              <a:rPr lang="nl-BE" dirty="0" smtClean="0">
                <a:latin typeface="Calibri" panose="020F0502020204030204" pitchFamily="34" charset="0"/>
                <a:ea typeface="Calibri" panose="020F0502020204030204" pitchFamily="34" charset="0"/>
                <a:cs typeface="Times New Roman" panose="02020603050405020304" pitchFamily="18" charset="0"/>
              </a:rPr>
              <a:t>Studie met data van 5 grootste wetenschappelijke uitgevers; </a:t>
            </a:r>
            <a:r>
              <a:rPr lang="nl-BE" dirty="0">
                <a:latin typeface="Calibri" panose="020F0502020204030204" pitchFamily="34" charset="0"/>
                <a:ea typeface="Calibri" panose="020F0502020204030204" pitchFamily="34" charset="0"/>
                <a:cs typeface="Times New Roman" panose="02020603050405020304" pitchFamily="18" charset="0"/>
              </a:rPr>
              <a:t>Elsevier, Springer, </a:t>
            </a:r>
            <a:r>
              <a:rPr lang="nl-BE" dirty="0" err="1">
                <a:latin typeface="Calibri" panose="020F0502020204030204" pitchFamily="34" charset="0"/>
                <a:ea typeface="Calibri" panose="020F0502020204030204" pitchFamily="34" charset="0"/>
                <a:cs typeface="Times New Roman" panose="02020603050405020304" pitchFamily="18" charset="0"/>
              </a:rPr>
              <a:t>Wiley</a:t>
            </a:r>
            <a:r>
              <a:rPr lang="nl-BE" dirty="0">
                <a:latin typeface="Calibri" panose="020F0502020204030204" pitchFamily="34" charset="0"/>
                <a:ea typeface="Calibri" panose="020F0502020204030204" pitchFamily="34" charset="0"/>
                <a:cs typeface="Times New Roman" panose="02020603050405020304" pitchFamily="18" charset="0"/>
              </a:rPr>
              <a:t>-Blackwell, Taylor &amp; Francis, </a:t>
            </a:r>
            <a:r>
              <a:rPr lang="nl-BE" dirty="0" err="1">
                <a:latin typeface="Calibri" panose="020F0502020204030204" pitchFamily="34" charset="0"/>
                <a:ea typeface="Calibri" panose="020F0502020204030204" pitchFamily="34" charset="0"/>
                <a:cs typeface="Times New Roman" panose="02020603050405020304" pitchFamily="18" charset="0"/>
              </a:rPr>
              <a:t>and</a:t>
            </a:r>
            <a:r>
              <a:rPr lang="nl-BE" dirty="0">
                <a:latin typeface="Calibri" panose="020F0502020204030204" pitchFamily="34" charset="0"/>
                <a:ea typeface="Calibri" panose="020F0502020204030204" pitchFamily="34" charset="0"/>
                <a:cs typeface="Times New Roman" panose="02020603050405020304" pitchFamily="18" charset="0"/>
              </a:rPr>
              <a:t> Sage. </a:t>
            </a:r>
            <a:endParaRPr lang="nl-BE" dirty="0" smtClean="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nl-BE" dirty="0" smtClean="0">
                <a:latin typeface="Calibri" panose="020F0502020204030204" pitchFamily="34" charset="0"/>
                <a:ea typeface="Calibri" panose="020F0502020204030204" pitchFamily="34" charset="0"/>
                <a:cs typeface="Times New Roman" panose="02020603050405020304" pitchFamily="18" charset="0"/>
              </a:rPr>
              <a:t>Conclusie: </a:t>
            </a:r>
          </a:p>
          <a:p>
            <a:pPr marL="673200" lvl="1" indent="-457200">
              <a:buFont typeface="Arial" panose="020B0604020202020204" pitchFamily="34" charset="0"/>
              <a:buChar char="•"/>
            </a:pPr>
            <a:r>
              <a:rPr lang="nl-BE" dirty="0" smtClean="0">
                <a:latin typeface="Calibri" panose="020F0502020204030204" pitchFamily="34" charset="0"/>
                <a:ea typeface="Calibri" panose="020F0502020204030204" pitchFamily="34" charset="0"/>
                <a:cs typeface="Times New Roman" panose="02020603050405020304" pitchFamily="18" charset="0"/>
              </a:rPr>
              <a:t>sterke toename aantal </a:t>
            </a:r>
            <a:r>
              <a:rPr lang="nl-BE" dirty="0" err="1">
                <a:latin typeface="Calibri" panose="020F0502020204030204" pitchFamily="34" charset="0"/>
                <a:ea typeface="Calibri" panose="020F0502020204030204" pitchFamily="34" charset="0"/>
                <a:cs typeface="Times New Roman" panose="02020603050405020304" pitchFamily="18" charset="0"/>
              </a:rPr>
              <a:t>hybrid</a:t>
            </a:r>
            <a:r>
              <a:rPr lang="nl-BE" dirty="0">
                <a:latin typeface="Calibri" panose="020F0502020204030204" pitchFamily="34" charset="0"/>
                <a:ea typeface="Calibri" panose="020F0502020204030204" pitchFamily="34" charset="0"/>
                <a:cs typeface="Times New Roman" panose="02020603050405020304" pitchFamily="18" charset="0"/>
              </a:rPr>
              <a:t> </a:t>
            </a:r>
            <a:r>
              <a:rPr lang="nl-BE" dirty="0" smtClean="0">
                <a:latin typeface="Calibri" panose="020F0502020204030204" pitchFamily="34" charset="0"/>
                <a:ea typeface="Calibri" panose="020F0502020204030204" pitchFamily="34" charset="0"/>
                <a:cs typeface="Times New Roman" panose="02020603050405020304" pitchFamily="18" charset="0"/>
              </a:rPr>
              <a:t>OA sinds </a:t>
            </a:r>
            <a:r>
              <a:rPr lang="nl-BE" dirty="0">
                <a:latin typeface="Calibri" panose="020F0502020204030204" pitchFamily="34" charset="0"/>
                <a:ea typeface="Calibri" panose="020F0502020204030204" pitchFamily="34" charset="0"/>
                <a:cs typeface="Times New Roman" panose="02020603050405020304" pitchFamily="18" charset="0"/>
              </a:rPr>
              <a:t>2007 (666 </a:t>
            </a:r>
            <a:r>
              <a:rPr lang="nl-BE" dirty="0" smtClean="0">
                <a:latin typeface="Calibri" panose="020F0502020204030204" pitchFamily="34" charset="0"/>
                <a:ea typeface="Calibri" panose="020F0502020204030204" pitchFamily="34" charset="0"/>
                <a:cs typeface="Times New Roman" panose="02020603050405020304" pitchFamily="18" charset="0"/>
              </a:rPr>
              <a:t>artikels</a:t>
            </a:r>
            <a:r>
              <a:rPr lang="nl-BE" dirty="0">
                <a:latin typeface="Calibri" panose="020F0502020204030204" pitchFamily="34" charset="0"/>
                <a:ea typeface="Calibri" panose="020F0502020204030204" pitchFamily="34" charset="0"/>
                <a:cs typeface="Times New Roman" panose="02020603050405020304" pitchFamily="18" charset="0"/>
              </a:rPr>
              <a:t>) </a:t>
            </a:r>
            <a:r>
              <a:rPr lang="nl-BE" dirty="0" smtClean="0">
                <a:latin typeface="Calibri" panose="020F0502020204030204" pitchFamily="34" charset="0"/>
                <a:ea typeface="Calibri" panose="020F0502020204030204" pitchFamily="34" charset="0"/>
                <a:cs typeface="Times New Roman" panose="02020603050405020304" pitchFamily="18" charset="0"/>
              </a:rPr>
              <a:t>tot </a:t>
            </a:r>
            <a:r>
              <a:rPr lang="nl-BE" dirty="0">
                <a:latin typeface="Calibri" panose="020F0502020204030204" pitchFamily="34" charset="0"/>
                <a:ea typeface="Calibri" panose="020F0502020204030204" pitchFamily="34" charset="0"/>
                <a:cs typeface="Times New Roman" panose="02020603050405020304" pitchFamily="18" charset="0"/>
              </a:rPr>
              <a:t>2013 (13 994 </a:t>
            </a:r>
            <a:r>
              <a:rPr lang="nl-BE" dirty="0" smtClean="0">
                <a:latin typeface="Calibri" panose="020F0502020204030204" pitchFamily="34" charset="0"/>
                <a:ea typeface="Calibri" panose="020F0502020204030204" pitchFamily="34" charset="0"/>
                <a:cs typeface="Times New Roman" panose="02020603050405020304" pitchFamily="18" charset="0"/>
              </a:rPr>
              <a:t>artikels). </a:t>
            </a:r>
          </a:p>
          <a:p>
            <a:r>
              <a:rPr lang="en-US" sz="2000" dirty="0" err="1"/>
              <a:t>Laakso</a:t>
            </a:r>
            <a:r>
              <a:rPr lang="en-US" sz="2000" dirty="0"/>
              <a:t>, M., &amp; </a:t>
            </a:r>
            <a:r>
              <a:rPr lang="en-US" sz="2000" dirty="0" err="1"/>
              <a:t>Björk</a:t>
            </a:r>
            <a:r>
              <a:rPr lang="en-US" sz="2000" dirty="0"/>
              <a:t>, B.-C. Hybrid open access—A longitudinal study. Journal of </a:t>
            </a:r>
            <a:r>
              <a:rPr lang="en-US" sz="2000" dirty="0" err="1"/>
              <a:t>Informetrics</a:t>
            </a:r>
            <a:r>
              <a:rPr lang="en-US" sz="2000" dirty="0"/>
              <a:t> (2016), </a:t>
            </a:r>
            <a:r>
              <a:rPr lang="en-US" sz="2000" dirty="0">
                <a:hlinkClick r:id="rId3"/>
              </a:rPr>
              <a:t>http://</a:t>
            </a:r>
            <a:r>
              <a:rPr lang="en-US" sz="2000" dirty="0" smtClean="0">
                <a:hlinkClick r:id="rId3"/>
              </a:rPr>
              <a:t>dx.doi.org/10.1016/j.joi.2016.08.002</a:t>
            </a:r>
            <a:endParaRPr lang="en-US" sz="2000" dirty="0" smtClean="0"/>
          </a:p>
          <a:p>
            <a:endParaRPr lang="en-US" sz="2000" dirty="0"/>
          </a:p>
          <a:p>
            <a:pPr marL="457200" indent="-457200">
              <a:buFont typeface="Arial" panose="020B0604020202020204" pitchFamily="34" charset="0"/>
              <a:buChar char="•"/>
            </a:pPr>
            <a:r>
              <a:rPr lang="en-US" sz="2800" dirty="0" err="1" smtClean="0"/>
              <a:t>Stelt</a:t>
            </a:r>
            <a:r>
              <a:rPr lang="en-US" sz="2800" dirty="0" smtClean="0"/>
              <a:t> in </a:t>
            </a:r>
            <a:r>
              <a:rPr lang="en-US" sz="2800" dirty="0" err="1" smtClean="0"/>
              <a:t>verhouding</a:t>
            </a:r>
            <a:r>
              <a:rPr lang="en-US" sz="2800" dirty="0" smtClean="0"/>
              <a:t> tot </a:t>
            </a:r>
            <a:r>
              <a:rPr lang="en-US" sz="2800" dirty="0" err="1" smtClean="0"/>
              <a:t>totaal</a:t>
            </a:r>
            <a:r>
              <a:rPr lang="en-US" sz="2800" dirty="0" smtClean="0"/>
              <a:t> </a:t>
            </a:r>
            <a:r>
              <a:rPr lang="en-US" sz="2800" dirty="0" err="1" smtClean="0"/>
              <a:t>aantal</a:t>
            </a:r>
            <a:r>
              <a:rPr lang="en-US" sz="2800" dirty="0" smtClean="0"/>
              <a:t> </a:t>
            </a:r>
            <a:r>
              <a:rPr lang="en-US" sz="2800" dirty="0" err="1" smtClean="0"/>
              <a:t>gepubliceerde</a:t>
            </a:r>
            <a:r>
              <a:rPr lang="en-US" sz="2800" dirty="0" smtClean="0"/>
              <a:t> </a:t>
            </a:r>
            <a:r>
              <a:rPr lang="en-US" sz="2800" dirty="0" err="1" smtClean="0"/>
              <a:t>wetenschappelijke</a:t>
            </a:r>
            <a:r>
              <a:rPr lang="en-US" sz="2800" dirty="0" smtClean="0"/>
              <a:t> </a:t>
            </a:r>
            <a:r>
              <a:rPr lang="en-US" sz="2800" dirty="0" err="1" smtClean="0"/>
              <a:t>artikels</a:t>
            </a:r>
            <a:r>
              <a:rPr lang="en-US" sz="2800" dirty="0" smtClean="0"/>
              <a:t> nog </a:t>
            </a:r>
            <a:r>
              <a:rPr lang="en-US" sz="2800" dirty="0" err="1" smtClean="0"/>
              <a:t>niet</a:t>
            </a:r>
            <a:r>
              <a:rPr lang="en-US" sz="2800" dirty="0" smtClean="0"/>
              <a:t> </a:t>
            </a:r>
            <a:r>
              <a:rPr lang="en-US" sz="2800" dirty="0" err="1" smtClean="0"/>
              <a:t>veel</a:t>
            </a:r>
            <a:r>
              <a:rPr lang="en-US" sz="2800" dirty="0" smtClean="0"/>
              <a:t> </a:t>
            </a:r>
            <a:r>
              <a:rPr lang="en-US" sz="2800" dirty="0" err="1" smtClean="0"/>
              <a:t>voor</a:t>
            </a:r>
            <a:r>
              <a:rPr lang="en-US" sz="2000" dirty="0" smtClean="0"/>
              <a:t>.</a:t>
            </a:r>
            <a:endParaRPr lang="nl-BE" sz="2400" dirty="0"/>
          </a:p>
          <a:p>
            <a:endParaRPr lang="nl-BE" dirty="0"/>
          </a:p>
        </p:txBody>
      </p:sp>
    </p:spTree>
    <p:extLst>
      <p:ext uri="{BB962C8B-B14F-4D97-AF65-F5344CB8AC3E}">
        <p14:creationId xmlns:p14="http://schemas.microsoft.com/office/powerpoint/2010/main" val="3114029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marL="457200" indent="-457200">
              <a:buFont typeface="Arial" panose="020B0604020202020204" pitchFamily="34" charset="0"/>
              <a:buChar char="•"/>
            </a:pPr>
            <a:r>
              <a:rPr lang="nl-BE" dirty="0" smtClean="0"/>
              <a:t>Universiteit </a:t>
            </a:r>
            <a:r>
              <a:rPr lang="nl-BE" dirty="0"/>
              <a:t>Antwerpen</a:t>
            </a:r>
          </a:p>
        </p:txBody>
      </p:sp>
      <p:sp>
        <p:nvSpPr>
          <p:cNvPr id="3" name="Tijdelijke aanduiding voor inhoud 2"/>
          <p:cNvSpPr>
            <a:spLocks noGrp="1"/>
          </p:cNvSpPr>
          <p:nvPr>
            <p:ph idx="1"/>
          </p:nvPr>
        </p:nvSpPr>
        <p:spPr/>
        <p:txBody>
          <a:bodyPr/>
          <a:lstStyle/>
          <a:p>
            <a:endParaRPr lang="nl-BE" noProof="0" dirty="0" smtClean="0"/>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solidFill>
                  <a:prstClr val="white"/>
                </a:solidFill>
              </a:rPr>
              <a:pPr/>
              <a:t>13</a:t>
            </a:fld>
            <a:endParaRPr lang="nl-NL">
              <a:solidFill>
                <a:prstClr val="white"/>
              </a:solidFill>
            </a:endParaRPr>
          </a:p>
        </p:txBody>
      </p:sp>
      <p:graphicFrame>
        <p:nvGraphicFramePr>
          <p:cNvPr id="7" name="Grafiek 6"/>
          <p:cNvGraphicFramePr>
            <a:graphicFrameLocks/>
          </p:cNvGraphicFramePr>
          <p:nvPr>
            <p:extLst/>
          </p:nvPr>
        </p:nvGraphicFramePr>
        <p:xfrm>
          <a:off x="179512" y="1700808"/>
          <a:ext cx="8640960" cy="477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fiek 8"/>
          <p:cNvGraphicFramePr>
            <a:graphicFrameLocks/>
          </p:cNvGraphicFramePr>
          <p:nvPr>
            <p:extLst/>
          </p:nvPr>
        </p:nvGraphicFramePr>
        <p:xfrm>
          <a:off x="35624" y="1701149"/>
          <a:ext cx="8928735" cy="5040560"/>
        </p:xfrm>
        <a:graphic>
          <a:graphicData uri="http://schemas.openxmlformats.org/drawingml/2006/chart">
            <c:chart xmlns:c="http://schemas.openxmlformats.org/drawingml/2006/chart" xmlns:r="http://schemas.openxmlformats.org/officeDocument/2006/relationships" r:id="rId4"/>
          </a:graphicData>
        </a:graphic>
      </p:graphicFrame>
      <p:pic>
        <p:nvPicPr>
          <p:cNvPr id="6" name="Afbeelding 5"/>
          <p:cNvPicPr>
            <a:picLocks noChangeAspect="1"/>
          </p:cNvPicPr>
          <p:nvPr/>
        </p:nvPicPr>
        <p:blipFill>
          <a:blip r:embed="rId5"/>
          <a:stretch>
            <a:fillRect/>
          </a:stretch>
        </p:blipFill>
        <p:spPr>
          <a:xfrm>
            <a:off x="66390" y="1575133"/>
            <a:ext cx="8985275" cy="5225809"/>
          </a:xfrm>
          <a:prstGeom prst="rect">
            <a:avLst/>
          </a:prstGeom>
        </p:spPr>
      </p:pic>
    </p:spTree>
    <p:extLst>
      <p:ext uri="{BB962C8B-B14F-4D97-AF65-F5344CB8AC3E}">
        <p14:creationId xmlns:p14="http://schemas.microsoft.com/office/powerpoint/2010/main" val="2664547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9"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dirty="0" smtClean="0"/>
              <a:t>Uitgeverijen onder druk</a:t>
            </a:r>
            <a:endParaRPr lang="nl-BE" noProof="0" dirty="0"/>
          </a:p>
        </p:txBody>
      </p:sp>
      <p:sp>
        <p:nvSpPr>
          <p:cNvPr id="3" name="Tijdelijke aanduiding voor inhoud 2"/>
          <p:cNvSpPr>
            <a:spLocks noGrp="1"/>
          </p:cNvSpPr>
          <p:nvPr>
            <p:ph idx="1"/>
          </p:nvPr>
        </p:nvSpPr>
        <p:spPr/>
        <p:txBody>
          <a:bodyPr/>
          <a:lstStyle/>
          <a:p>
            <a:pPr marL="457200" indent="-457200">
              <a:buFont typeface="Arial" panose="020B0604020202020204" pitchFamily="34" charset="0"/>
              <a:buChar char="•"/>
            </a:pPr>
            <a:r>
              <a:rPr lang="nl-BE" noProof="0" dirty="0" smtClean="0">
                <a:hlinkClick r:id="rId3"/>
              </a:rPr>
              <a:t>http://thecostofknowledge.com/</a:t>
            </a:r>
            <a:endParaRPr lang="nl-BE" noProof="0" dirty="0" smtClean="0"/>
          </a:p>
          <a:p>
            <a:pPr marL="673200" lvl="1" indent="-457200">
              <a:buFont typeface="Arial" panose="020B0604020202020204" pitchFamily="34" charset="0"/>
              <a:buChar char="•"/>
            </a:pPr>
            <a:r>
              <a:rPr lang="nl-BE" noProof="0" dirty="0" smtClean="0"/>
              <a:t>Elsevier Boycot</a:t>
            </a:r>
          </a:p>
          <a:p>
            <a:pPr marL="457200" indent="-457200">
              <a:buFont typeface="Arial" panose="020B0604020202020204" pitchFamily="34" charset="0"/>
              <a:buChar char="•"/>
            </a:pPr>
            <a:r>
              <a:rPr lang="nl-BE" noProof="0" dirty="0" smtClean="0"/>
              <a:t>Aanpassingen auteurswetgeving</a:t>
            </a:r>
          </a:p>
          <a:p>
            <a:pPr marL="673200" lvl="1" indent="-457200">
              <a:buFont typeface="Arial" panose="020B0604020202020204" pitchFamily="34" charset="0"/>
              <a:buChar char="•"/>
            </a:pPr>
            <a:r>
              <a:rPr lang="nl-BE" noProof="0" dirty="0" smtClean="0"/>
              <a:t>Duitsland</a:t>
            </a:r>
          </a:p>
          <a:p>
            <a:pPr marL="673200" lvl="1" indent="-457200">
              <a:buFont typeface="Arial" panose="020B0604020202020204" pitchFamily="34" charset="0"/>
              <a:buChar char="•"/>
            </a:pPr>
            <a:r>
              <a:rPr lang="nl-BE" noProof="0" dirty="0" smtClean="0"/>
              <a:t>Frankrijk</a:t>
            </a:r>
          </a:p>
          <a:p>
            <a:pPr marL="673200" lvl="1" indent="-457200">
              <a:buFont typeface="Arial" panose="020B0604020202020204" pitchFamily="34" charset="0"/>
              <a:buChar char="•"/>
            </a:pPr>
            <a:r>
              <a:rPr lang="nl-BE" noProof="0" dirty="0" smtClean="0"/>
              <a:t>Nederland</a:t>
            </a:r>
          </a:p>
          <a:p>
            <a:pPr marL="457200" indent="-457200">
              <a:buFont typeface="Arial" panose="020B0604020202020204" pitchFamily="34" charset="0"/>
              <a:buChar char="•"/>
            </a:pPr>
            <a:r>
              <a:rPr lang="nl-BE" dirty="0"/>
              <a:t>Piraterij</a:t>
            </a:r>
          </a:p>
          <a:p>
            <a:pPr marL="673200" lvl="1" indent="-457200">
              <a:buFont typeface="Arial" panose="020B0604020202020204" pitchFamily="34" charset="0"/>
              <a:buChar char="•"/>
            </a:pPr>
            <a:r>
              <a:rPr lang="nl-BE" dirty="0" smtClean="0"/>
              <a:t>I </a:t>
            </a:r>
            <a:r>
              <a:rPr lang="nl-BE" dirty="0" err="1"/>
              <a:t>can</a:t>
            </a:r>
            <a:r>
              <a:rPr lang="nl-BE" dirty="0"/>
              <a:t> </a:t>
            </a:r>
            <a:r>
              <a:rPr lang="nl-BE" dirty="0" err="1"/>
              <a:t>haz</a:t>
            </a:r>
            <a:r>
              <a:rPr lang="nl-BE" dirty="0"/>
              <a:t> PDF – twitter </a:t>
            </a:r>
            <a:r>
              <a:rPr lang="nl-BE" dirty="0" smtClean="0"/>
              <a:t>hashtag</a:t>
            </a:r>
          </a:p>
          <a:p>
            <a:pPr marL="673200" lvl="1" indent="-457200">
              <a:buFont typeface="Arial" panose="020B0604020202020204" pitchFamily="34" charset="0"/>
              <a:buChar char="•"/>
            </a:pPr>
            <a:r>
              <a:rPr lang="nl-BE" dirty="0" err="1"/>
              <a:t>Sci</a:t>
            </a:r>
            <a:r>
              <a:rPr lang="nl-BE" dirty="0"/>
              <a:t>-hub</a:t>
            </a:r>
          </a:p>
          <a:p>
            <a:pPr lvl="1" indent="0">
              <a:buNone/>
            </a:pPr>
            <a:endParaRPr lang="nl-BE" noProof="0" dirty="0" smtClean="0"/>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14</a:t>
            </a:fld>
            <a:endParaRPr lang="nl-NL"/>
          </a:p>
        </p:txBody>
      </p:sp>
      <p:pic>
        <p:nvPicPr>
          <p:cNvPr id="5" name="Afbeelding 4" descr="Sci-Hub: removing barriers in the way of science - Mozilla Firefox"/>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200" y="260648"/>
            <a:ext cx="7859216" cy="6436305"/>
          </a:xfrm>
          <a:prstGeom prst="rect">
            <a:avLst/>
          </a:prstGeom>
        </p:spPr>
      </p:pic>
    </p:spTree>
    <p:extLst>
      <p:ext uri="{BB962C8B-B14F-4D97-AF65-F5344CB8AC3E}">
        <p14:creationId xmlns:p14="http://schemas.microsoft.com/office/powerpoint/2010/main" val="2282702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dirty="0" smtClean="0"/>
              <a:t>Uitgeverijen onder druk</a:t>
            </a:r>
            <a:endParaRPr lang="nl-BE" noProof="0" dirty="0"/>
          </a:p>
        </p:txBody>
      </p:sp>
      <p:sp>
        <p:nvSpPr>
          <p:cNvPr id="3" name="Tijdelijke aanduiding voor inhoud 2"/>
          <p:cNvSpPr>
            <a:spLocks noGrp="1"/>
          </p:cNvSpPr>
          <p:nvPr>
            <p:ph idx="1"/>
          </p:nvPr>
        </p:nvSpPr>
        <p:spPr/>
        <p:txBody>
          <a:bodyPr/>
          <a:lstStyle/>
          <a:p>
            <a:pPr marL="673200" lvl="1" indent="-457200">
              <a:buFont typeface="Arial" panose="020B0604020202020204" pitchFamily="34" charset="0"/>
              <a:buChar char="•"/>
            </a:pPr>
            <a:r>
              <a:rPr lang="nl-BE" noProof="0" dirty="0" err="1" smtClean="0"/>
              <a:t>Handful</a:t>
            </a:r>
            <a:r>
              <a:rPr lang="nl-BE" noProof="0" dirty="0" smtClean="0"/>
              <a:t> of </a:t>
            </a:r>
            <a:r>
              <a:rPr lang="nl-BE" noProof="0" dirty="0" err="1" smtClean="0"/>
              <a:t>Biologists</a:t>
            </a:r>
            <a:r>
              <a:rPr lang="nl-BE" noProof="0" dirty="0" smtClean="0"/>
              <a:t> Went </a:t>
            </a:r>
            <a:r>
              <a:rPr lang="nl-BE" noProof="0" dirty="0" err="1" smtClean="0"/>
              <a:t>Rogue</a:t>
            </a:r>
            <a:r>
              <a:rPr lang="nl-BE" noProof="0" dirty="0" smtClean="0"/>
              <a:t> </a:t>
            </a:r>
            <a:r>
              <a:rPr lang="nl-BE" noProof="0" dirty="0" err="1" smtClean="0"/>
              <a:t>and</a:t>
            </a:r>
            <a:r>
              <a:rPr lang="nl-BE" noProof="0" dirty="0" smtClean="0"/>
              <a:t> </a:t>
            </a:r>
            <a:r>
              <a:rPr lang="nl-BE" noProof="0" dirty="0" err="1" smtClean="0"/>
              <a:t>Published</a:t>
            </a:r>
            <a:r>
              <a:rPr lang="nl-BE" noProof="0" dirty="0" smtClean="0"/>
              <a:t> </a:t>
            </a:r>
            <a:r>
              <a:rPr lang="nl-BE" noProof="0" dirty="0" err="1" smtClean="0"/>
              <a:t>Directly</a:t>
            </a:r>
            <a:r>
              <a:rPr lang="nl-BE" noProof="0" dirty="0" smtClean="0"/>
              <a:t> </a:t>
            </a:r>
            <a:r>
              <a:rPr lang="nl-BE" noProof="0" dirty="0" err="1" smtClean="0"/>
              <a:t>to</a:t>
            </a:r>
            <a:r>
              <a:rPr lang="nl-BE" noProof="0" dirty="0" smtClean="0"/>
              <a:t> Internet</a:t>
            </a:r>
          </a:p>
          <a:p>
            <a:pPr lvl="1" indent="0">
              <a:buNone/>
            </a:pPr>
            <a:r>
              <a:rPr lang="nl-BE" sz="1400" noProof="0" dirty="0" smtClean="0">
                <a:hlinkClick r:id="rId2"/>
              </a:rPr>
              <a:t>http://www.nytimes.com/2016/03/16/science/asap-bio-biologists-published-to-the-internet.html</a:t>
            </a:r>
            <a:endParaRPr lang="nl-BE" sz="1400" noProof="0" dirty="0" smtClean="0"/>
          </a:p>
          <a:p>
            <a:pPr marL="673200" lvl="1" indent="-457200">
              <a:buFont typeface="Arial" panose="020B0604020202020204" pitchFamily="34" charset="0"/>
              <a:buChar char="•"/>
            </a:pPr>
            <a:r>
              <a:rPr lang="nl-BE" noProof="0" dirty="0" smtClean="0"/>
              <a:t>Editors of </a:t>
            </a:r>
            <a:r>
              <a:rPr lang="nl-BE" noProof="0" dirty="0" err="1" smtClean="0"/>
              <a:t>the</a:t>
            </a:r>
            <a:r>
              <a:rPr lang="nl-BE" noProof="0" dirty="0" smtClean="0"/>
              <a:t> Journal Lingua Protest-</a:t>
            </a:r>
            <a:r>
              <a:rPr lang="nl-BE" noProof="0" dirty="0" err="1" smtClean="0"/>
              <a:t>Quit</a:t>
            </a:r>
            <a:r>
              <a:rPr lang="nl-BE" noProof="0" dirty="0" smtClean="0"/>
              <a:t> in Battle </a:t>
            </a:r>
            <a:r>
              <a:rPr lang="nl-BE" noProof="0" dirty="0" err="1" smtClean="0"/>
              <a:t>for</a:t>
            </a:r>
            <a:r>
              <a:rPr lang="nl-BE" noProof="0" dirty="0" smtClean="0"/>
              <a:t> Open Access</a:t>
            </a:r>
          </a:p>
          <a:p>
            <a:pPr lvl="1" indent="0">
              <a:buNone/>
            </a:pPr>
            <a:r>
              <a:rPr lang="nl-BE" sz="1400" noProof="0" dirty="0" smtClean="0">
                <a:hlinkClick r:id="rId3"/>
              </a:rPr>
              <a:t>http://www.wired.com/2015/11/editors-of-the-journal-lingua-protest-quit-in-battle-for-open-access/</a:t>
            </a:r>
            <a:endParaRPr lang="nl-BE" sz="1400" dirty="0"/>
          </a:p>
          <a:p>
            <a:pPr marL="673200" lvl="1" indent="-457200">
              <a:buFont typeface="Arial" panose="020B0604020202020204" pitchFamily="34" charset="0"/>
              <a:buChar char="•"/>
            </a:pPr>
            <a:r>
              <a:rPr lang="nl-BE" sz="2800" noProof="0" dirty="0" smtClean="0"/>
              <a:t>Fool</a:t>
            </a:r>
            <a:r>
              <a:rPr lang="nl-BE" sz="2800" dirty="0" smtClean="0"/>
              <a:t>s</a:t>
            </a:r>
            <a:r>
              <a:rPr lang="nl-BE" sz="2800" noProof="0" dirty="0" smtClean="0"/>
              <a:t> gold</a:t>
            </a:r>
            <a:endParaRPr lang="nl-BE" sz="3200" noProof="0" dirty="0" smtClean="0"/>
          </a:p>
          <a:p>
            <a:pPr lvl="1" indent="0">
              <a:buNone/>
            </a:pPr>
            <a:endParaRPr lang="nl-BE" sz="1400" noProof="0" dirty="0" smtClean="0"/>
          </a:p>
          <a:p>
            <a:pPr lvl="1" indent="0">
              <a:buNone/>
            </a:pPr>
            <a:endParaRPr lang="nl-BE" sz="1400" noProof="0" dirty="0" smtClean="0"/>
          </a:p>
          <a:p>
            <a:pPr lvl="1" indent="0">
              <a:buNone/>
            </a:pPr>
            <a:endParaRPr lang="nl-BE" sz="1400" noProof="0" dirty="0"/>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15</a:t>
            </a:fld>
            <a:endParaRPr lang="nl-NL"/>
          </a:p>
        </p:txBody>
      </p:sp>
    </p:spTree>
    <p:extLst>
      <p:ext uri="{BB962C8B-B14F-4D97-AF65-F5344CB8AC3E}">
        <p14:creationId xmlns:p14="http://schemas.microsoft.com/office/powerpoint/2010/main" val="2804723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nl-BE" dirty="0" smtClean="0"/>
              <a:t>GOA </a:t>
            </a:r>
            <a:r>
              <a:rPr lang="nl-BE" dirty="0" err="1" smtClean="0"/>
              <a:t>Publishers</a:t>
            </a:r>
            <a:r>
              <a:rPr lang="nl-BE" dirty="0" smtClean="0"/>
              <a:t>: nieuwe spelers in de markt</a:t>
            </a:r>
            <a:endParaRPr lang="nl-BE" dirty="0"/>
          </a:p>
        </p:txBody>
      </p:sp>
      <p:sp>
        <p:nvSpPr>
          <p:cNvPr id="8" name="Tijdelijke aanduiding voor tekst 7"/>
          <p:cNvSpPr>
            <a:spLocks noGrp="1"/>
          </p:cNvSpPr>
          <p:nvPr>
            <p:ph type="body" idx="1"/>
          </p:nvPr>
        </p:nvSpPr>
        <p:spPr/>
        <p:txBody>
          <a:bodyPr>
            <a:normAutofit/>
          </a:bodyPr>
          <a:lstStyle/>
          <a:p>
            <a:r>
              <a:rPr lang="nl-BE" dirty="0" smtClean="0"/>
              <a:t>Top 5 – aantal papers</a:t>
            </a:r>
            <a:endParaRPr lang="nl-BE" dirty="0"/>
          </a:p>
        </p:txBody>
      </p:sp>
      <p:sp>
        <p:nvSpPr>
          <p:cNvPr id="9" name="Tijdelijke aanduiding voor inhoud 8"/>
          <p:cNvSpPr>
            <a:spLocks noGrp="1"/>
          </p:cNvSpPr>
          <p:nvPr>
            <p:ph sz="half" idx="2"/>
          </p:nvPr>
        </p:nvSpPr>
        <p:spPr/>
        <p:txBody>
          <a:bodyPr>
            <a:normAutofit/>
          </a:bodyPr>
          <a:lstStyle/>
          <a:p>
            <a:r>
              <a:rPr lang="nl-BE" dirty="0" smtClean="0"/>
              <a:t>Elsevier</a:t>
            </a:r>
          </a:p>
          <a:p>
            <a:r>
              <a:rPr lang="nl-BE" dirty="0" smtClean="0"/>
              <a:t>Springer</a:t>
            </a:r>
          </a:p>
          <a:p>
            <a:r>
              <a:rPr lang="nl-BE" dirty="0" err="1" smtClean="0"/>
              <a:t>Wiley</a:t>
            </a:r>
            <a:endParaRPr lang="nl-BE" dirty="0" smtClean="0"/>
          </a:p>
          <a:p>
            <a:r>
              <a:rPr lang="nl-BE" dirty="0" smtClean="0"/>
              <a:t>Taylor &amp; Francis</a:t>
            </a:r>
          </a:p>
          <a:p>
            <a:r>
              <a:rPr lang="nl-BE" dirty="0" smtClean="0"/>
              <a:t>ACS (STM) | Sage (HSS)</a:t>
            </a:r>
          </a:p>
          <a:p>
            <a:endParaRPr lang="nl-BE" dirty="0" smtClean="0"/>
          </a:p>
          <a:p>
            <a:endParaRPr lang="nl-BE" dirty="0"/>
          </a:p>
          <a:p>
            <a:endParaRPr lang="nl-BE" dirty="0" smtClean="0"/>
          </a:p>
          <a:p>
            <a:r>
              <a:rPr lang="nl-BE" sz="1800" dirty="0" err="1" smtClean="0"/>
              <a:t>Doi</a:t>
            </a:r>
            <a:r>
              <a:rPr lang="nl-BE" sz="1800" dirty="0" smtClean="0"/>
              <a:t>: 10.1371/journal.pone.0127502</a:t>
            </a:r>
            <a:endParaRPr lang="nl-BE" sz="1800" dirty="0"/>
          </a:p>
        </p:txBody>
      </p:sp>
      <p:sp>
        <p:nvSpPr>
          <p:cNvPr id="10" name="Tijdelijke aanduiding voor tekst 9"/>
          <p:cNvSpPr>
            <a:spLocks noGrp="1"/>
          </p:cNvSpPr>
          <p:nvPr>
            <p:ph type="body" sz="quarter" idx="3"/>
          </p:nvPr>
        </p:nvSpPr>
        <p:spPr/>
        <p:txBody>
          <a:bodyPr/>
          <a:lstStyle/>
          <a:p>
            <a:r>
              <a:rPr lang="nl-BE" dirty="0" smtClean="0"/>
              <a:t>Top 5 – aantal APC-</a:t>
            </a:r>
            <a:r>
              <a:rPr lang="nl-BE" dirty="0" err="1" smtClean="0"/>
              <a:t>payments</a:t>
            </a:r>
            <a:r>
              <a:rPr lang="nl-BE" dirty="0" smtClean="0"/>
              <a:t> </a:t>
            </a:r>
            <a:endParaRPr lang="nl-BE" dirty="0"/>
          </a:p>
        </p:txBody>
      </p:sp>
      <p:sp>
        <p:nvSpPr>
          <p:cNvPr id="11" name="Tijdelijke aanduiding voor inhoud 10"/>
          <p:cNvSpPr>
            <a:spLocks noGrp="1"/>
          </p:cNvSpPr>
          <p:nvPr>
            <p:ph sz="quarter" idx="4"/>
          </p:nvPr>
        </p:nvSpPr>
        <p:spPr/>
        <p:txBody>
          <a:bodyPr/>
          <a:lstStyle/>
          <a:p>
            <a:r>
              <a:rPr lang="nl-BE" dirty="0" smtClean="0"/>
              <a:t>Elsevier</a:t>
            </a:r>
          </a:p>
          <a:p>
            <a:r>
              <a:rPr lang="nl-BE" dirty="0" err="1" smtClean="0"/>
              <a:t>Wiley</a:t>
            </a:r>
            <a:endParaRPr lang="nl-BE" dirty="0" smtClean="0"/>
          </a:p>
          <a:p>
            <a:r>
              <a:rPr lang="nl-BE" dirty="0" smtClean="0"/>
              <a:t>PLOS</a:t>
            </a:r>
          </a:p>
          <a:p>
            <a:r>
              <a:rPr lang="nl-BE" dirty="0" smtClean="0"/>
              <a:t>Oxford UP</a:t>
            </a:r>
          </a:p>
          <a:p>
            <a:r>
              <a:rPr lang="nl-BE" dirty="0" smtClean="0"/>
              <a:t>BMC</a:t>
            </a:r>
          </a:p>
          <a:p>
            <a:endParaRPr lang="nl-BE" dirty="0"/>
          </a:p>
          <a:p>
            <a:endParaRPr lang="nl-BE" dirty="0" smtClean="0"/>
          </a:p>
          <a:p>
            <a:endParaRPr lang="nl-BE" dirty="0"/>
          </a:p>
          <a:p>
            <a:r>
              <a:rPr lang="nl-BE" sz="1800" dirty="0" err="1" smtClean="0"/>
              <a:t>Doi</a:t>
            </a:r>
            <a:r>
              <a:rPr lang="nl-BE" sz="1800" dirty="0" smtClean="0"/>
              <a:t>: 10.1002/asi.23446</a:t>
            </a:r>
          </a:p>
          <a:p>
            <a:endParaRPr lang="nl-BE" dirty="0"/>
          </a:p>
        </p:txBody>
      </p:sp>
    </p:spTree>
    <p:extLst>
      <p:ext uri="{BB962C8B-B14F-4D97-AF65-F5344CB8AC3E}">
        <p14:creationId xmlns:p14="http://schemas.microsoft.com/office/powerpoint/2010/main" val="1194242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BE" dirty="0" smtClean="0"/>
              <a:t>Abonnementen &amp; Big deals</a:t>
            </a:r>
            <a:endParaRPr lang="nl-BE" dirty="0"/>
          </a:p>
        </p:txBody>
      </p:sp>
      <p:sp>
        <p:nvSpPr>
          <p:cNvPr id="8" name="Tijdelijke aanduiding voor inhoud 7"/>
          <p:cNvSpPr>
            <a:spLocks noGrp="1"/>
          </p:cNvSpPr>
          <p:nvPr>
            <p:ph idx="1"/>
          </p:nvPr>
        </p:nvSpPr>
        <p:spPr/>
        <p:txBody>
          <a:bodyPr/>
          <a:lstStyle/>
          <a:p>
            <a:r>
              <a:rPr lang="nl-BE" dirty="0" smtClean="0"/>
              <a:t>80% bibliotheekbudget wordt besteed aan abonnementen &amp; </a:t>
            </a:r>
            <a:r>
              <a:rPr lang="nl-BE" i="1" dirty="0" smtClean="0"/>
              <a:t>‘big deals’</a:t>
            </a:r>
          </a:p>
          <a:p>
            <a:pPr lvl="1"/>
            <a:r>
              <a:rPr lang="nl-BE" i="1" dirty="0" smtClean="0"/>
              <a:t>Big deal </a:t>
            </a:r>
            <a:r>
              <a:rPr lang="nl-BE" dirty="0" smtClean="0"/>
              <a:t>– principe</a:t>
            </a:r>
          </a:p>
          <a:p>
            <a:pPr lvl="2"/>
            <a:r>
              <a:rPr lang="nl-BE" dirty="0" smtClean="0"/>
              <a:t>Abonnementen bij uitgever X aanhouden</a:t>
            </a:r>
          </a:p>
          <a:p>
            <a:pPr lvl="2"/>
            <a:r>
              <a:rPr lang="nl-BE" dirty="0" smtClean="0"/>
              <a:t>Bijkomende fee &gt; Toegang tot een collectie</a:t>
            </a:r>
          </a:p>
          <a:p>
            <a:pPr lvl="2"/>
            <a:r>
              <a:rPr lang="nl-BE" dirty="0" smtClean="0"/>
              <a:t>Voordelen:</a:t>
            </a:r>
          </a:p>
          <a:p>
            <a:pPr lvl="3"/>
            <a:r>
              <a:rPr lang="nl-BE" dirty="0" smtClean="0"/>
              <a:t>Veel ruimere toegang dan met losse abonnementen</a:t>
            </a:r>
          </a:p>
          <a:p>
            <a:pPr lvl="3"/>
            <a:r>
              <a:rPr lang="nl-BE" dirty="0" smtClean="0"/>
              <a:t>Meerjarencontracten met vaste </a:t>
            </a:r>
            <a:r>
              <a:rPr lang="nl-BE" i="1" dirty="0" err="1" smtClean="0"/>
              <a:t>price</a:t>
            </a:r>
            <a:r>
              <a:rPr lang="nl-BE" i="1" dirty="0" smtClean="0"/>
              <a:t> cap</a:t>
            </a:r>
          </a:p>
          <a:p>
            <a:pPr lvl="2"/>
            <a:r>
              <a:rPr lang="nl-BE" dirty="0" smtClean="0"/>
              <a:t>Nadelen:</a:t>
            </a:r>
          </a:p>
          <a:p>
            <a:pPr lvl="3"/>
            <a:r>
              <a:rPr lang="nl-BE" dirty="0" smtClean="0"/>
              <a:t>Zware, vastliggende kost voor een Universiteit</a:t>
            </a:r>
            <a:endParaRPr lang="nl-BE" dirty="0"/>
          </a:p>
        </p:txBody>
      </p:sp>
    </p:spTree>
    <p:extLst>
      <p:ext uri="{BB962C8B-B14F-4D97-AF65-F5344CB8AC3E}">
        <p14:creationId xmlns:p14="http://schemas.microsoft.com/office/powerpoint/2010/main" val="2064453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Effect van OA op abonnementen</a:t>
            </a:r>
            <a:endParaRPr lang="nl-BE" dirty="0"/>
          </a:p>
        </p:txBody>
      </p:sp>
      <p:sp>
        <p:nvSpPr>
          <p:cNvPr id="3" name="Tijdelijke aanduiding voor inhoud 2"/>
          <p:cNvSpPr>
            <a:spLocks noGrp="1"/>
          </p:cNvSpPr>
          <p:nvPr>
            <p:ph idx="1"/>
          </p:nvPr>
        </p:nvSpPr>
        <p:spPr/>
        <p:txBody>
          <a:bodyPr/>
          <a:lstStyle/>
          <a:p>
            <a:r>
              <a:rPr lang="nl-BE" dirty="0" smtClean="0"/>
              <a:t>Als onderzoekers reeds betaalden voor de publicatie van hun artikel, en we betalen nog steeds een abonnement, dan is dat dubbelop.</a:t>
            </a:r>
          </a:p>
          <a:p>
            <a:pPr lvl="1"/>
            <a:r>
              <a:rPr lang="nl-BE" dirty="0" smtClean="0"/>
              <a:t>De abonnementsprijs zou moeten dalen?</a:t>
            </a:r>
          </a:p>
          <a:p>
            <a:pPr lvl="1"/>
            <a:r>
              <a:rPr lang="nl-BE" dirty="0" smtClean="0"/>
              <a:t>De waarde van collectie?</a:t>
            </a:r>
          </a:p>
          <a:p>
            <a:pPr lvl="1"/>
            <a:endParaRPr lang="nl-BE" dirty="0"/>
          </a:p>
          <a:p>
            <a:pPr marL="0" lvl="1" indent="0">
              <a:buNone/>
            </a:pPr>
            <a:r>
              <a:rPr lang="nl-BE" dirty="0" smtClean="0"/>
              <a:t>Meerjarencontracten houden risico in omdat de evolutie van (Gold) OA snel gaat, en wij ons toch engageren voor een langere termijn.</a:t>
            </a:r>
          </a:p>
          <a:p>
            <a:endParaRPr lang="nl-BE" dirty="0" smtClean="0"/>
          </a:p>
        </p:txBody>
      </p:sp>
    </p:spTree>
    <p:extLst>
      <p:ext uri="{BB962C8B-B14F-4D97-AF65-F5344CB8AC3E}">
        <p14:creationId xmlns:p14="http://schemas.microsoft.com/office/powerpoint/2010/main" val="1374128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Standpunt van de uitgevers</a:t>
            </a:r>
            <a:endParaRPr lang="nl-BE" dirty="0"/>
          </a:p>
        </p:txBody>
      </p:sp>
      <p:sp>
        <p:nvSpPr>
          <p:cNvPr id="3" name="Tijdelijke aanduiding voor inhoud 2"/>
          <p:cNvSpPr>
            <a:spLocks noGrp="1"/>
          </p:cNvSpPr>
          <p:nvPr>
            <p:ph idx="1"/>
          </p:nvPr>
        </p:nvSpPr>
        <p:spPr/>
        <p:txBody>
          <a:bodyPr>
            <a:normAutofit lnSpcReduction="10000"/>
          </a:bodyPr>
          <a:lstStyle/>
          <a:p>
            <a:r>
              <a:rPr lang="en-US" dirty="0"/>
              <a:t>Taylor &amp; Francis takes into account the number of open access (OA) articles published in the previous full volume year when setting subscription prices for the following year</a:t>
            </a:r>
            <a:r>
              <a:rPr lang="en-US" dirty="0" smtClean="0"/>
              <a:t>.</a:t>
            </a:r>
          </a:p>
          <a:p>
            <a:r>
              <a:rPr lang="en-US" dirty="0" smtClean="0"/>
              <a:t>… treating </a:t>
            </a:r>
            <a:r>
              <a:rPr lang="en-US" dirty="0"/>
              <a:t>the open-access revenue on our Open Select journals as a means to transition the business model, not as a means of duplicating subscription revenue (or so called "double dipping"). </a:t>
            </a:r>
            <a:endParaRPr lang="en-US" dirty="0" smtClean="0"/>
          </a:p>
          <a:p>
            <a:r>
              <a:rPr lang="en-US" dirty="0" smtClean="0"/>
              <a:t>… We </a:t>
            </a:r>
            <a:r>
              <a:rPr lang="en-US" dirty="0"/>
              <a:t>are unable to offer these institutions direct substitution of OA charges for subscription fees, since our commitment to no "double dipping" means the reductions in cost need to be shared across all subscribers. </a:t>
            </a:r>
            <a:r>
              <a:rPr lang="en-US" dirty="0" smtClean="0"/>
              <a:t>…</a:t>
            </a:r>
            <a:br>
              <a:rPr lang="en-US" dirty="0" smtClean="0"/>
            </a:br>
            <a:endParaRPr lang="nl-BE" dirty="0"/>
          </a:p>
          <a:p>
            <a:r>
              <a:rPr lang="en-US" sz="1900" dirty="0"/>
              <a:t>http://www.tandfonline.com/openaccess/faqs</a:t>
            </a:r>
          </a:p>
        </p:txBody>
      </p:sp>
    </p:spTree>
    <p:extLst>
      <p:ext uri="{BB962C8B-B14F-4D97-AF65-F5344CB8AC3E}">
        <p14:creationId xmlns:p14="http://schemas.microsoft.com/office/powerpoint/2010/main" val="781079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dirty="0" smtClean="0"/>
              <a:t>Inhoud</a:t>
            </a:r>
            <a:endParaRPr lang="nl-BE" noProof="0" dirty="0"/>
          </a:p>
        </p:txBody>
      </p:sp>
      <p:sp>
        <p:nvSpPr>
          <p:cNvPr id="3" name="Tijdelijke aanduiding voor inhoud 2"/>
          <p:cNvSpPr>
            <a:spLocks noGrp="1"/>
          </p:cNvSpPr>
          <p:nvPr>
            <p:ph idx="1"/>
          </p:nvPr>
        </p:nvSpPr>
        <p:spPr/>
        <p:txBody>
          <a:bodyPr/>
          <a:lstStyle/>
          <a:p>
            <a:pPr marL="457200" lvl="1" indent="-457200">
              <a:buSzTx/>
              <a:buFont typeface="Arial" panose="020B0604020202020204" pitchFamily="34" charset="0"/>
              <a:buChar char="•"/>
            </a:pPr>
            <a:r>
              <a:rPr lang="nl-BE" altLang="en-US" noProof="0" dirty="0" smtClean="0"/>
              <a:t>Opfrissing Open Access</a:t>
            </a:r>
          </a:p>
          <a:p>
            <a:pPr marL="457200" lvl="1" indent="-457200">
              <a:buSzTx/>
              <a:buFont typeface="Arial" panose="020B0604020202020204" pitchFamily="34" charset="0"/>
              <a:buChar char="•"/>
            </a:pPr>
            <a:r>
              <a:rPr lang="nl-BE" altLang="en-US" noProof="0" dirty="0" smtClean="0"/>
              <a:t>Wat is er gewijzigd</a:t>
            </a:r>
          </a:p>
          <a:p>
            <a:pPr marL="817200" lvl="2" indent="-457200">
              <a:buSzTx/>
              <a:buFont typeface="Arial" panose="020B0604020202020204" pitchFamily="34" charset="0"/>
              <a:buChar char="•"/>
            </a:pPr>
            <a:r>
              <a:rPr lang="nl-BE" altLang="en-US" noProof="0" dirty="0" smtClean="0"/>
              <a:t>Open Access wordt standaard </a:t>
            </a:r>
          </a:p>
          <a:p>
            <a:pPr marL="817200" lvl="2" indent="-457200">
              <a:buSzTx/>
              <a:buFont typeface="Arial" panose="020B0604020202020204" pitchFamily="34" charset="0"/>
              <a:buChar char="•"/>
            </a:pPr>
            <a:r>
              <a:rPr lang="nl-BE" altLang="en-US" noProof="0" dirty="0" smtClean="0"/>
              <a:t>Green model onder druk</a:t>
            </a:r>
          </a:p>
          <a:p>
            <a:pPr marL="817200" lvl="2" indent="-457200">
              <a:buSzTx/>
              <a:buFont typeface="Arial" panose="020B0604020202020204" pitchFamily="34" charset="0"/>
              <a:buChar char="•"/>
            </a:pPr>
            <a:r>
              <a:rPr lang="nl-BE" altLang="en-US" noProof="0" dirty="0" smtClean="0"/>
              <a:t>Aandeel gold open access model neemt toe</a:t>
            </a:r>
          </a:p>
          <a:p>
            <a:pPr marL="457200" lvl="1" indent="-457200">
              <a:buSzTx/>
              <a:buFont typeface="Arial" panose="020B0604020202020204" pitchFamily="34" charset="0"/>
              <a:buChar char="•"/>
            </a:pPr>
            <a:r>
              <a:rPr lang="nl-BE" altLang="en-US" noProof="0" dirty="0" smtClean="0"/>
              <a:t>Uitdagingen voor bibliotheek en </a:t>
            </a:r>
            <a:r>
              <a:rPr lang="nl-BE" altLang="en-US" noProof="0" dirty="0" err="1" smtClean="0"/>
              <a:t>repositories</a:t>
            </a:r>
            <a:endParaRPr lang="nl-BE" altLang="en-US" noProof="0" dirty="0" smtClean="0"/>
          </a:p>
          <a:p>
            <a:pPr marL="817200" lvl="2" indent="-457200">
              <a:buSzTx/>
              <a:buFont typeface="Arial" panose="020B0604020202020204" pitchFamily="34" charset="0"/>
              <a:buChar char="•"/>
            </a:pPr>
            <a:r>
              <a:rPr lang="nl-BE" altLang="en-US" noProof="0" dirty="0" smtClean="0"/>
              <a:t>Organisatie </a:t>
            </a:r>
            <a:r>
              <a:rPr lang="nl-BE" altLang="en-US" noProof="0" dirty="0" err="1" smtClean="0"/>
              <a:t>repositories</a:t>
            </a:r>
            <a:endParaRPr lang="nl-BE" altLang="en-US" noProof="0" dirty="0" smtClean="0"/>
          </a:p>
          <a:p>
            <a:pPr marL="817200" lvl="2" indent="-457200">
              <a:buSzTx/>
              <a:buFont typeface="Arial" panose="020B0604020202020204" pitchFamily="34" charset="0"/>
              <a:buChar char="•"/>
            </a:pPr>
            <a:r>
              <a:rPr lang="nl-BE" altLang="en-US" dirty="0" smtClean="0"/>
              <a:t>Aankooppolitiek tijdschriften</a:t>
            </a:r>
            <a:endParaRPr lang="nl-BE" altLang="en-US" noProof="0" dirty="0" smtClean="0"/>
          </a:p>
          <a:p>
            <a:pPr marL="817200" lvl="2" indent="-457200">
              <a:buSzTx/>
              <a:buFont typeface="Arial" panose="020B0604020202020204" pitchFamily="34" charset="0"/>
              <a:buChar char="•"/>
            </a:pPr>
            <a:endParaRPr lang="nl-BE" altLang="en-US" noProof="0" dirty="0" smtClean="0"/>
          </a:p>
          <a:p>
            <a:endParaRPr lang="nl-BE" noProof="0" dirty="0"/>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2</a:t>
            </a:fld>
            <a:endParaRPr lang="nl-NL"/>
          </a:p>
        </p:txBody>
      </p:sp>
    </p:spTree>
    <p:extLst>
      <p:ext uri="{BB962C8B-B14F-4D97-AF65-F5344CB8AC3E}">
        <p14:creationId xmlns:p14="http://schemas.microsoft.com/office/powerpoint/2010/main" val="655478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Effect voor bibliotheken</a:t>
            </a:r>
            <a:endParaRPr lang="nl-BE" dirty="0"/>
          </a:p>
        </p:txBody>
      </p:sp>
      <p:sp>
        <p:nvSpPr>
          <p:cNvPr id="3" name="Tijdelijke aanduiding voor inhoud 2"/>
          <p:cNvSpPr>
            <a:spLocks noGrp="1"/>
          </p:cNvSpPr>
          <p:nvPr>
            <p:ph idx="1"/>
          </p:nvPr>
        </p:nvSpPr>
        <p:spPr/>
        <p:txBody>
          <a:bodyPr/>
          <a:lstStyle/>
          <a:p>
            <a:r>
              <a:rPr lang="nl-BE" dirty="0" smtClean="0"/>
              <a:t>Vb</a:t>
            </a:r>
            <a:r>
              <a:rPr lang="nl-BE" dirty="0"/>
              <a:t>.</a:t>
            </a:r>
            <a:r>
              <a:rPr lang="nl-BE" dirty="0" smtClean="0"/>
              <a:t> </a:t>
            </a:r>
            <a:r>
              <a:rPr lang="nl-BE" dirty="0" err="1" smtClean="0"/>
              <a:t>Wiley</a:t>
            </a:r>
            <a:endParaRPr lang="nl-BE"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7504" y="1988840"/>
            <a:ext cx="8964488" cy="1092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502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Effect voor bibliotheken</a:t>
            </a:r>
            <a:endParaRPr lang="nl-BE" dirty="0"/>
          </a:p>
        </p:txBody>
      </p:sp>
      <p:sp>
        <p:nvSpPr>
          <p:cNvPr id="3" name="Tijdelijke aanduiding voor inhoud 2"/>
          <p:cNvSpPr>
            <a:spLocks noGrp="1"/>
          </p:cNvSpPr>
          <p:nvPr>
            <p:ph idx="1"/>
          </p:nvPr>
        </p:nvSpPr>
        <p:spPr/>
        <p:txBody>
          <a:bodyPr/>
          <a:lstStyle/>
          <a:p>
            <a:r>
              <a:rPr lang="nl-BE" dirty="0" smtClean="0"/>
              <a:t>Een APC-fee moet volledig door 1 instelling worden betaald.</a:t>
            </a:r>
          </a:p>
          <a:p>
            <a:r>
              <a:rPr lang="nl-BE" dirty="0" smtClean="0"/>
              <a:t>Maar de korting wordt verdeeld over alle abonnementen.</a:t>
            </a:r>
          </a:p>
          <a:p>
            <a:pPr lvl="1"/>
            <a:r>
              <a:rPr lang="nl-BE" dirty="0" smtClean="0"/>
              <a:t>Uitgevers vinden dat ze niet aan ‘double </a:t>
            </a:r>
            <a:r>
              <a:rPr lang="nl-BE" dirty="0" err="1" smtClean="0"/>
              <a:t>dipping</a:t>
            </a:r>
            <a:r>
              <a:rPr lang="nl-BE" dirty="0" smtClean="0"/>
              <a:t>’ doen, want ze verrekenen de OA in hun abonnementsprijzen</a:t>
            </a:r>
          </a:p>
          <a:p>
            <a:pPr lvl="2"/>
            <a:r>
              <a:rPr lang="nl-BE" dirty="0" smtClean="0"/>
              <a:t>Niet transparant</a:t>
            </a:r>
          </a:p>
          <a:p>
            <a:pPr lvl="2"/>
            <a:r>
              <a:rPr lang="nl-BE" dirty="0" smtClean="0"/>
              <a:t>Jaarlijkse prijsstijgingen slokken de ‘korting’ vaak meteen op</a:t>
            </a:r>
          </a:p>
          <a:p>
            <a:pPr lvl="1"/>
            <a:r>
              <a:rPr lang="nl-BE" dirty="0" smtClean="0"/>
              <a:t>Instellingen merken daar geen effect van; hoe groter je output en hoe meer GOA – publicaties, hoe hoger de </a:t>
            </a:r>
            <a:r>
              <a:rPr lang="nl-BE" dirty="0" err="1" smtClean="0"/>
              <a:t>meerkost</a:t>
            </a:r>
            <a:r>
              <a:rPr lang="nl-BE" dirty="0" smtClean="0"/>
              <a:t>.</a:t>
            </a:r>
          </a:p>
        </p:txBody>
      </p:sp>
    </p:spTree>
    <p:extLst>
      <p:ext uri="{BB962C8B-B14F-4D97-AF65-F5344CB8AC3E}">
        <p14:creationId xmlns:p14="http://schemas.microsoft.com/office/powerpoint/2010/main" val="27299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BE" dirty="0" smtClean="0"/>
              <a:t>Wat als… we ‘flippen’ naar OA?</a:t>
            </a:r>
            <a:endParaRPr lang="nl-BE" dirty="0"/>
          </a:p>
        </p:txBody>
      </p:sp>
      <p:sp>
        <p:nvSpPr>
          <p:cNvPr id="8" name="Tijdelijke aanduiding voor inhoud 7"/>
          <p:cNvSpPr>
            <a:spLocks noGrp="1"/>
          </p:cNvSpPr>
          <p:nvPr>
            <p:ph idx="1"/>
          </p:nvPr>
        </p:nvSpPr>
        <p:spPr/>
        <p:txBody>
          <a:bodyPr/>
          <a:lstStyle/>
          <a:p>
            <a:r>
              <a:rPr lang="nl-BE" dirty="0" smtClean="0"/>
              <a:t>Hybride situatie niet ideaal:</a:t>
            </a:r>
          </a:p>
          <a:p>
            <a:pPr lvl="1"/>
            <a:r>
              <a:rPr lang="nl-BE" dirty="0" smtClean="0"/>
              <a:t>‘double </a:t>
            </a:r>
            <a:r>
              <a:rPr lang="nl-BE" dirty="0" err="1" smtClean="0"/>
              <a:t>dipping</a:t>
            </a:r>
            <a:r>
              <a:rPr lang="nl-BE" dirty="0" smtClean="0"/>
              <a:t>’</a:t>
            </a:r>
          </a:p>
          <a:p>
            <a:pPr lvl="1"/>
            <a:r>
              <a:rPr lang="nl-BE" dirty="0" err="1" smtClean="0"/>
              <a:t>APC’s</a:t>
            </a:r>
            <a:r>
              <a:rPr lang="nl-BE" dirty="0" smtClean="0"/>
              <a:t> liggen hoger dan bij GOA-uitgever</a:t>
            </a:r>
          </a:p>
          <a:p>
            <a:pPr lvl="1"/>
            <a:r>
              <a:rPr lang="nl-BE" dirty="0" smtClean="0"/>
              <a:t>Voorstanders van GOA zien het als een tussenstap.</a:t>
            </a:r>
          </a:p>
          <a:p>
            <a:r>
              <a:rPr lang="nl-BE" dirty="0" smtClean="0"/>
              <a:t>Dus, kunnen we gewone of hybride tijdschriften ‘flippen’ naar OA tijdschriften?</a:t>
            </a:r>
          </a:p>
          <a:p>
            <a:pPr lvl="1"/>
            <a:endParaRPr lang="nl-BE" dirty="0"/>
          </a:p>
        </p:txBody>
      </p:sp>
    </p:spTree>
    <p:extLst>
      <p:ext uri="{BB962C8B-B14F-4D97-AF65-F5344CB8AC3E}">
        <p14:creationId xmlns:p14="http://schemas.microsoft.com/office/powerpoint/2010/main" val="138174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Scoap</a:t>
            </a:r>
            <a:r>
              <a:rPr lang="nl-BE" baseline="30000" dirty="0" smtClean="0"/>
              <a:t>3  </a:t>
            </a:r>
            <a:r>
              <a:rPr lang="nl-BE" dirty="0" smtClean="0"/>
              <a:t>CERN (deeltjesfysica)</a:t>
            </a:r>
            <a:endParaRPr lang="nl-BE" dirty="0"/>
          </a:p>
        </p:txBody>
      </p:sp>
      <p:sp>
        <p:nvSpPr>
          <p:cNvPr id="3" name="Tijdelijke aanduiding voor inhoud 2"/>
          <p:cNvSpPr>
            <a:spLocks noGrp="1"/>
          </p:cNvSpPr>
          <p:nvPr>
            <p:ph idx="1"/>
          </p:nvPr>
        </p:nvSpPr>
        <p:spPr>
          <a:xfrm>
            <a:off x="539552" y="1196752"/>
            <a:ext cx="8064896" cy="4895850"/>
          </a:xfrm>
        </p:spPr>
        <p:txBody>
          <a:bodyPr/>
          <a:lstStyle/>
          <a:p>
            <a:r>
              <a:rPr lang="nl-BE" dirty="0" smtClean="0"/>
              <a:t>Van start in 2013</a:t>
            </a:r>
          </a:p>
          <a:p>
            <a:r>
              <a:rPr lang="nl-BE" dirty="0" smtClean="0"/>
              <a:t>Fase 1: 2014-2016</a:t>
            </a:r>
          </a:p>
          <a:p>
            <a:pPr lvl="1"/>
            <a:r>
              <a:rPr lang="nl-BE" dirty="0" smtClean="0"/>
              <a:t>Overstap van abonnement naar OA kan budgetneutraal…</a:t>
            </a:r>
          </a:p>
          <a:p>
            <a:pPr lvl="1"/>
            <a:r>
              <a:rPr lang="nl-BE" dirty="0" smtClean="0"/>
              <a:t>in het begin</a:t>
            </a:r>
          </a:p>
          <a:p>
            <a:pPr lvl="1"/>
            <a:r>
              <a:rPr lang="nl-BE" dirty="0" smtClean="0"/>
              <a:t>Administratieve kost</a:t>
            </a:r>
          </a:p>
          <a:p>
            <a:r>
              <a:rPr lang="nl-BE" dirty="0" smtClean="0"/>
              <a:t>Fase 2: 2017-2019</a:t>
            </a:r>
          </a:p>
          <a:p>
            <a:pPr lvl="1"/>
            <a:r>
              <a:rPr lang="nl-BE" dirty="0" smtClean="0"/>
              <a:t>Verschuiving van kosten a rato van het aantal publicaties</a:t>
            </a:r>
            <a:endParaRPr lang="nl-BE" dirty="0"/>
          </a:p>
        </p:txBody>
      </p:sp>
    </p:spTree>
    <p:extLst>
      <p:ext uri="{BB962C8B-B14F-4D97-AF65-F5344CB8AC3E}">
        <p14:creationId xmlns:p14="http://schemas.microsoft.com/office/powerpoint/2010/main" val="1247731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Wat houdt de omslag tegen?</a:t>
            </a:r>
            <a:endParaRPr lang="nl-BE" dirty="0"/>
          </a:p>
        </p:txBody>
      </p:sp>
      <p:sp>
        <p:nvSpPr>
          <p:cNvPr id="3" name="Tijdelijke aanduiding voor inhoud 2"/>
          <p:cNvSpPr>
            <a:spLocks noGrp="1"/>
          </p:cNvSpPr>
          <p:nvPr>
            <p:ph idx="1"/>
          </p:nvPr>
        </p:nvSpPr>
        <p:spPr/>
        <p:txBody>
          <a:bodyPr/>
          <a:lstStyle/>
          <a:p>
            <a:r>
              <a:rPr lang="nl-BE" dirty="0" smtClean="0"/>
              <a:t>Risico:</a:t>
            </a:r>
          </a:p>
          <a:p>
            <a:pPr lvl="1"/>
            <a:r>
              <a:rPr lang="nl-BE" dirty="0" smtClean="0"/>
              <a:t>Instellingen die een abonnement hadden, willen niet noodzakelijk (betalen voor) publiceren</a:t>
            </a:r>
          </a:p>
          <a:p>
            <a:pPr lvl="1"/>
            <a:r>
              <a:rPr lang="nl-BE" dirty="0" smtClean="0"/>
              <a:t>Uitgevers moeten erop rekenen dat er voldoende andere universiteiten/onderzoekers willen betalen voor publiceren</a:t>
            </a:r>
          </a:p>
          <a:p>
            <a:pPr marL="0" lvl="1" indent="0">
              <a:buNone/>
            </a:pPr>
            <a:endParaRPr lang="nl-BE" dirty="0"/>
          </a:p>
          <a:p>
            <a:pPr marL="0" lvl="1" indent="0">
              <a:buNone/>
            </a:pPr>
            <a:r>
              <a:rPr lang="nl-BE" dirty="0" smtClean="0"/>
              <a:t>Indien er een evenwicht is tussen lezers en auteurs dan is een ‘flip’ gemakkelijker.</a:t>
            </a:r>
          </a:p>
        </p:txBody>
      </p:sp>
    </p:spTree>
    <p:extLst>
      <p:ext uri="{BB962C8B-B14F-4D97-AF65-F5344CB8AC3E}">
        <p14:creationId xmlns:p14="http://schemas.microsoft.com/office/powerpoint/2010/main" val="2155501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‘Offset </a:t>
            </a:r>
            <a:r>
              <a:rPr lang="nl-BE" dirty="0" err="1" smtClean="0"/>
              <a:t>agreements</a:t>
            </a:r>
            <a:r>
              <a:rPr lang="nl-BE" dirty="0" smtClean="0"/>
              <a:t>’</a:t>
            </a:r>
            <a:endParaRPr lang="nl-BE" dirty="0"/>
          </a:p>
        </p:txBody>
      </p:sp>
      <p:sp>
        <p:nvSpPr>
          <p:cNvPr id="3" name="Tijdelijke aanduiding voor inhoud 2"/>
          <p:cNvSpPr>
            <a:spLocks noGrp="1"/>
          </p:cNvSpPr>
          <p:nvPr>
            <p:ph idx="1"/>
          </p:nvPr>
        </p:nvSpPr>
        <p:spPr/>
        <p:txBody>
          <a:bodyPr>
            <a:normAutofit/>
          </a:bodyPr>
          <a:lstStyle/>
          <a:p>
            <a:r>
              <a:rPr lang="nl-BE" dirty="0" smtClean="0"/>
              <a:t>Voor in de UK en nu ook door NL</a:t>
            </a:r>
          </a:p>
          <a:p>
            <a:r>
              <a:rPr lang="nl-BE" dirty="0" smtClean="0"/>
              <a:t>Landen die voor Gold OA hebben gekozen</a:t>
            </a:r>
          </a:p>
          <a:p>
            <a:endParaRPr lang="nl-BE" dirty="0" smtClean="0"/>
          </a:p>
          <a:p>
            <a:r>
              <a:rPr lang="nl-BE" dirty="0" smtClean="0"/>
              <a:t>Onderzoek naar:</a:t>
            </a:r>
          </a:p>
          <a:p>
            <a:pPr lvl="1"/>
            <a:r>
              <a:rPr lang="nl-BE" dirty="0" smtClean="0"/>
              <a:t>Effect van dergelijke overeenkomsten</a:t>
            </a:r>
          </a:p>
          <a:p>
            <a:pPr lvl="1"/>
            <a:r>
              <a:rPr lang="nl-BE" dirty="0" smtClean="0"/>
              <a:t>Kostprijs van een volledige omschakeling</a:t>
            </a:r>
          </a:p>
          <a:p>
            <a:pPr lvl="2"/>
            <a:r>
              <a:rPr lang="nl-BE" dirty="0" smtClean="0"/>
              <a:t>Max </a:t>
            </a:r>
            <a:r>
              <a:rPr lang="nl-BE" dirty="0"/>
              <a:t>Planck Digital Library OA Policy White Paper</a:t>
            </a:r>
            <a:br>
              <a:rPr lang="nl-BE" dirty="0"/>
            </a:br>
            <a:r>
              <a:rPr lang="nl-BE" dirty="0">
                <a:hlinkClick r:id="rId3"/>
              </a:rPr>
              <a:t>http://</a:t>
            </a:r>
            <a:r>
              <a:rPr lang="nl-BE" dirty="0" smtClean="0">
                <a:hlinkClick r:id="rId3"/>
              </a:rPr>
              <a:t>dx.doi.org/10.17617/1.3</a:t>
            </a:r>
            <a:endParaRPr lang="nl-BE" dirty="0" smtClean="0"/>
          </a:p>
          <a:p>
            <a:pPr lvl="2"/>
            <a:r>
              <a:rPr lang="nl-BE" dirty="0" err="1" smtClean="0"/>
              <a:t>Pay</a:t>
            </a:r>
            <a:r>
              <a:rPr lang="nl-BE" dirty="0" smtClean="0"/>
              <a:t> </a:t>
            </a:r>
            <a:r>
              <a:rPr lang="nl-BE" dirty="0" err="1" smtClean="0"/>
              <a:t>it</a:t>
            </a:r>
            <a:r>
              <a:rPr lang="nl-BE" dirty="0" smtClean="0"/>
              <a:t> Forward (North American  Research </a:t>
            </a:r>
            <a:r>
              <a:rPr lang="nl-BE" dirty="0" err="1" smtClean="0"/>
              <a:t>Institutes</a:t>
            </a:r>
            <a:r>
              <a:rPr lang="nl-BE" dirty="0"/>
              <a:t>)</a:t>
            </a:r>
            <a:br>
              <a:rPr lang="nl-BE" dirty="0"/>
            </a:br>
            <a:r>
              <a:rPr lang="nl-BE" dirty="0">
                <a:hlinkClick r:id="rId4"/>
              </a:rPr>
              <a:t>http://</a:t>
            </a:r>
            <a:r>
              <a:rPr lang="nl-BE" dirty="0" smtClean="0">
                <a:hlinkClick r:id="rId4"/>
              </a:rPr>
              <a:t>icis.ucdavis.edu/wp-content/uploads/2015/07/UC-Pay-It-Forward-Project-Final-Report.pdf</a:t>
            </a:r>
            <a:endParaRPr lang="nl-BE" dirty="0" smtClean="0"/>
          </a:p>
          <a:p>
            <a:pPr lvl="2"/>
            <a:endParaRPr lang="nl-BE" dirty="0"/>
          </a:p>
          <a:p>
            <a:endParaRPr lang="nl-BE" dirty="0"/>
          </a:p>
          <a:p>
            <a:endParaRPr lang="nl-BE" dirty="0"/>
          </a:p>
        </p:txBody>
      </p:sp>
    </p:spTree>
    <p:extLst>
      <p:ext uri="{BB962C8B-B14F-4D97-AF65-F5344CB8AC3E}">
        <p14:creationId xmlns:p14="http://schemas.microsoft.com/office/powerpoint/2010/main" val="1684557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Effect van OA op </a:t>
            </a:r>
            <a:r>
              <a:rPr lang="nl-BE" dirty="0" smtClean="0"/>
              <a:t>toegang</a:t>
            </a:r>
            <a:endParaRPr lang="nl-BE" dirty="0"/>
          </a:p>
        </p:txBody>
      </p:sp>
      <p:sp>
        <p:nvSpPr>
          <p:cNvPr id="3" name="Tijdelijke aanduiding voor inhoud 2"/>
          <p:cNvSpPr>
            <a:spLocks noGrp="1"/>
          </p:cNvSpPr>
          <p:nvPr>
            <p:ph idx="1"/>
          </p:nvPr>
        </p:nvSpPr>
        <p:spPr/>
        <p:txBody>
          <a:bodyPr>
            <a:normAutofit/>
          </a:bodyPr>
          <a:lstStyle/>
          <a:p>
            <a:r>
              <a:rPr lang="nl-BE" dirty="0" smtClean="0"/>
              <a:t>OA maakt alternatieve toegang tot wetenschappelijke literatuur mogelijk.</a:t>
            </a:r>
          </a:p>
          <a:p>
            <a:pPr lvl="1"/>
            <a:r>
              <a:rPr lang="nl-BE" dirty="0" smtClean="0"/>
              <a:t>We ontsluiten tijdschriften in de catalogus, door titels van DOAJ op te laden.</a:t>
            </a:r>
            <a:br>
              <a:rPr lang="nl-BE" dirty="0" smtClean="0"/>
            </a:br>
            <a:r>
              <a:rPr lang="nl-BE" dirty="0" smtClean="0">
                <a:hlinkClick r:id="rId3"/>
              </a:rPr>
              <a:t>www.doaj.org</a:t>
            </a:r>
            <a:r>
              <a:rPr lang="nl-BE" dirty="0" smtClean="0"/>
              <a:t> </a:t>
            </a:r>
            <a:endParaRPr lang="nl-BE" dirty="0"/>
          </a:p>
          <a:p>
            <a:pPr lvl="1"/>
            <a:r>
              <a:rPr lang="nl-BE" dirty="0" smtClean="0"/>
              <a:t>Tijdschriften met impactfactor worden geïndexeerd in de regulieren databanken</a:t>
            </a:r>
          </a:p>
          <a:p>
            <a:pPr lvl="1"/>
            <a:r>
              <a:rPr lang="nl-BE" dirty="0" smtClean="0"/>
              <a:t>Green OA ontsluiten we minder. Daarvoor rekenen we op het </a:t>
            </a:r>
            <a:r>
              <a:rPr lang="nl-BE" dirty="0" err="1" smtClean="0"/>
              <a:t>repository</a:t>
            </a:r>
            <a:r>
              <a:rPr lang="nl-BE" dirty="0" smtClean="0"/>
              <a:t>.</a:t>
            </a:r>
          </a:p>
          <a:p>
            <a:pPr lvl="1"/>
            <a:r>
              <a:rPr lang="nl-BE" dirty="0" smtClean="0"/>
              <a:t>Het IR wordt wel opgenomen in de </a:t>
            </a:r>
            <a:r>
              <a:rPr lang="nl-BE" dirty="0" err="1" smtClean="0"/>
              <a:t>discovery</a:t>
            </a:r>
            <a:r>
              <a:rPr lang="nl-BE" dirty="0" smtClean="0"/>
              <a:t>-oplossing (EDS)</a:t>
            </a:r>
          </a:p>
          <a:p>
            <a:endParaRPr lang="nl-BE" b="1" dirty="0"/>
          </a:p>
        </p:txBody>
      </p:sp>
    </p:spTree>
    <p:extLst>
      <p:ext uri="{BB962C8B-B14F-4D97-AF65-F5344CB8AC3E}">
        <p14:creationId xmlns:p14="http://schemas.microsoft.com/office/powerpoint/2010/main" val="3152013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En nu?</a:t>
            </a:r>
            <a:endParaRPr lang="nl-BE" dirty="0"/>
          </a:p>
        </p:txBody>
      </p:sp>
      <p:sp>
        <p:nvSpPr>
          <p:cNvPr id="3" name="Tijdelijke aanduiding voor inhoud 2"/>
          <p:cNvSpPr>
            <a:spLocks noGrp="1"/>
          </p:cNvSpPr>
          <p:nvPr>
            <p:ph idx="1"/>
          </p:nvPr>
        </p:nvSpPr>
        <p:spPr>
          <a:xfrm>
            <a:off x="539552" y="1124744"/>
            <a:ext cx="8064896" cy="4895850"/>
          </a:xfrm>
        </p:spPr>
        <p:txBody>
          <a:bodyPr/>
          <a:lstStyle/>
          <a:p>
            <a:r>
              <a:rPr lang="nl-BE" dirty="0" smtClean="0"/>
              <a:t>Vlaanderen kiest voor Green Road</a:t>
            </a:r>
          </a:p>
          <a:p>
            <a:pPr lvl="1"/>
            <a:r>
              <a:rPr lang="nl-BE" dirty="0" smtClean="0"/>
              <a:t>Voorlopig geen deals voor </a:t>
            </a:r>
            <a:r>
              <a:rPr lang="nl-BE" dirty="0" err="1" smtClean="0"/>
              <a:t>APC’s</a:t>
            </a:r>
            <a:endParaRPr lang="nl-BE" dirty="0" smtClean="0"/>
          </a:p>
          <a:p>
            <a:pPr marL="0" lvl="1" indent="0">
              <a:buNone/>
            </a:pPr>
            <a:endParaRPr lang="nl-BE" dirty="0"/>
          </a:p>
          <a:p>
            <a:pPr marL="0" lvl="1" indent="0">
              <a:buNone/>
            </a:pPr>
            <a:r>
              <a:rPr lang="nl-BE" dirty="0" smtClean="0"/>
              <a:t>Abonnementskosten onder controle houden is meer dan ooit nodig!</a:t>
            </a:r>
          </a:p>
          <a:p>
            <a:pPr marL="0" lvl="1" indent="0">
              <a:buNone/>
            </a:pPr>
            <a:r>
              <a:rPr lang="nl-BE" dirty="0" smtClean="0"/>
              <a:t>Goede opvolging en monitoring van de evolutie is evident!</a:t>
            </a:r>
          </a:p>
          <a:p>
            <a:pPr lvl="1"/>
            <a:endParaRPr lang="nl-BE" dirty="0" smtClean="0"/>
          </a:p>
          <a:p>
            <a:endParaRPr lang="nl-BE" dirty="0" smtClean="0"/>
          </a:p>
          <a:p>
            <a:endParaRPr lang="nl-BE" dirty="0" smtClean="0"/>
          </a:p>
          <a:p>
            <a:endParaRPr lang="nl-BE" dirty="0"/>
          </a:p>
          <a:p>
            <a:endParaRPr lang="nl-BE" dirty="0"/>
          </a:p>
        </p:txBody>
      </p:sp>
    </p:spTree>
    <p:extLst>
      <p:ext uri="{BB962C8B-B14F-4D97-AF65-F5344CB8AC3E}">
        <p14:creationId xmlns:p14="http://schemas.microsoft.com/office/powerpoint/2010/main" val="2880493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p:pic>
      <p:pic>
        <p:nvPicPr>
          <p:cNvPr id="28" name="Afbeelding 27" descr="logo_UA_U_wit.eps"/>
          <p:cNvPicPr>
            <a:picLocks noChangeAspect="1"/>
          </p:cNvPicPr>
          <p:nvPr/>
        </p:nvPicPr>
        <p:blipFill rotWithShape="1">
          <a:blip r:embed="rId3" cstate="screen">
            <a:extLst>
              <a:ext uri="{28A0092B-C50C-407E-A947-70E740481C1C}">
                <a14:useLocalDpi xmlns:a14="http://schemas.microsoft.com/office/drawing/2010/main"/>
              </a:ext>
            </a:extLst>
          </a:blip>
          <a:srcRect l="-20733" r="-1"/>
          <a:stretch/>
        </p:blipFill>
        <p:spPr>
          <a:xfrm>
            <a:off x="3229004" y="823913"/>
            <a:ext cx="2685991" cy="1803391"/>
          </a:xfrm>
          <a:prstGeom prst="rect">
            <a:avLst/>
          </a:prstGeom>
        </p:spPr>
      </p:pic>
      <p:pic>
        <p:nvPicPr>
          <p:cNvPr id="4" name="Picture Placeholder 3"/>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t="195" b="195"/>
          <a:stretch>
            <a:fillRect/>
          </a:stretch>
        </p:blipFill>
        <p:spPr/>
      </p:pic>
      <p:sp>
        <p:nvSpPr>
          <p:cNvPr id="2" name="Tekstvak 1"/>
          <p:cNvSpPr txBox="1"/>
          <p:nvPr/>
        </p:nvSpPr>
        <p:spPr>
          <a:xfrm>
            <a:off x="467544" y="6093296"/>
            <a:ext cx="5544616" cy="646331"/>
          </a:xfrm>
          <a:prstGeom prst="rect">
            <a:avLst/>
          </a:prstGeom>
          <a:noFill/>
        </p:spPr>
        <p:txBody>
          <a:bodyPr wrap="square" rtlCol="0">
            <a:spAutoFit/>
          </a:bodyPr>
          <a:lstStyle/>
          <a:p>
            <a:r>
              <a:rPr lang="nl-BE" dirty="0" smtClean="0">
                <a:solidFill>
                  <a:schemeClr val="bg1"/>
                </a:solidFill>
              </a:rPr>
              <a:t>rudi.baccarne@uantwerpen.be</a:t>
            </a:r>
            <a:br>
              <a:rPr lang="nl-BE" dirty="0" smtClean="0">
                <a:solidFill>
                  <a:schemeClr val="bg1"/>
                </a:solidFill>
              </a:rPr>
            </a:br>
            <a:r>
              <a:rPr lang="nl-BE" dirty="0" smtClean="0">
                <a:solidFill>
                  <a:schemeClr val="bg1"/>
                </a:solidFill>
              </a:rPr>
              <a:t>els.schaerlaekens@uantwerpen.be</a:t>
            </a:r>
            <a:endParaRPr lang="en-GB" dirty="0">
              <a:solidFill>
                <a:schemeClr val="bg1"/>
              </a:solidFill>
            </a:endParaRPr>
          </a:p>
        </p:txBody>
      </p:sp>
    </p:spTree>
    <p:extLst>
      <p:ext uri="{BB962C8B-B14F-4D97-AF65-F5344CB8AC3E}">
        <p14:creationId xmlns:p14="http://schemas.microsoft.com/office/powerpoint/2010/main" val="3154066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dirty="0" smtClean="0"/>
              <a:t>Opfrissing</a:t>
            </a:r>
            <a:endParaRPr lang="nl-BE" noProof="0" dirty="0"/>
          </a:p>
        </p:txBody>
      </p:sp>
      <p:sp>
        <p:nvSpPr>
          <p:cNvPr id="3" name="Tijdelijke aanduiding voor inhoud 2"/>
          <p:cNvSpPr>
            <a:spLocks noGrp="1"/>
          </p:cNvSpPr>
          <p:nvPr>
            <p:ph idx="1"/>
          </p:nvPr>
        </p:nvSpPr>
        <p:spPr/>
        <p:txBody>
          <a:bodyPr/>
          <a:lstStyle/>
          <a:p>
            <a:pPr marL="457200" lvl="1" indent="-457200">
              <a:buSzTx/>
              <a:buFont typeface="Arial" panose="020B0604020202020204" pitchFamily="34" charset="0"/>
              <a:buChar char="•"/>
            </a:pPr>
            <a:r>
              <a:rPr lang="nl-BE" altLang="en-US" noProof="0" dirty="0" smtClean="0"/>
              <a:t>Waarom open access?</a:t>
            </a:r>
          </a:p>
          <a:p>
            <a:pPr marL="457200" lvl="1" indent="-457200">
              <a:buSzTx/>
              <a:buFont typeface="Arial" panose="020B0604020202020204" pitchFamily="34" charset="0"/>
              <a:buChar char="•"/>
            </a:pPr>
            <a:r>
              <a:rPr lang="nl-BE" altLang="en-US" noProof="0" dirty="0" smtClean="0"/>
              <a:t>Wat is green open access?</a:t>
            </a:r>
          </a:p>
          <a:p>
            <a:pPr marL="457200" lvl="1" indent="-457200">
              <a:buSzTx/>
              <a:buFont typeface="Arial" panose="020B0604020202020204" pitchFamily="34" charset="0"/>
              <a:buChar char="•"/>
            </a:pPr>
            <a:r>
              <a:rPr lang="nl-BE" altLang="en-US" noProof="0" dirty="0" smtClean="0"/>
              <a:t>Wat </a:t>
            </a:r>
            <a:r>
              <a:rPr lang="nl-BE" altLang="en-US" dirty="0" smtClean="0"/>
              <a:t>zijn </a:t>
            </a:r>
            <a:r>
              <a:rPr lang="nl-BE" altLang="en-US" noProof="0" dirty="0" smtClean="0"/>
              <a:t>gold open access </a:t>
            </a:r>
            <a:r>
              <a:rPr lang="nl-BE" altLang="en-US" noProof="0" dirty="0" err="1" smtClean="0"/>
              <a:t>journals</a:t>
            </a:r>
            <a:r>
              <a:rPr lang="nl-BE" altLang="en-US" dirty="0" smtClean="0"/>
              <a:t>/</a:t>
            </a:r>
            <a:r>
              <a:rPr lang="nl-BE" altLang="en-US" noProof="0" dirty="0" smtClean="0"/>
              <a:t>Wat is een APC?</a:t>
            </a:r>
          </a:p>
          <a:p>
            <a:pPr marL="457200" lvl="1" indent="-457200">
              <a:buSzTx/>
              <a:buFont typeface="Arial" panose="020B0604020202020204" pitchFamily="34" charset="0"/>
              <a:buChar char="•"/>
            </a:pPr>
            <a:r>
              <a:rPr lang="nl-BE" altLang="en-US" noProof="0" dirty="0" smtClean="0"/>
              <a:t>Wat zijn hybride </a:t>
            </a:r>
            <a:r>
              <a:rPr lang="nl-BE" altLang="en-US" noProof="0" dirty="0" err="1" smtClean="0"/>
              <a:t>journals</a:t>
            </a:r>
            <a:r>
              <a:rPr lang="nl-BE" altLang="en-US" noProof="0" dirty="0" smtClean="0"/>
              <a:t>?</a:t>
            </a:r>
          </a:p>
          <a:p>
            <a:pPr marL="457200" lvl="1" indent="-457200">
              <a:buSzTx/>
              <a:buFont typeface="Arial" panose="020B0604020202020204" pitchFamily="34" charset="0"/>
              <a:buChar char="•"/>
            </a:pPr>
            <a:r>
              <a:rPr lang="nl-BE" altLang="en-US" noProof="0" dirty="0" smtClean="0"/>
              <a:t>Wat moet je hier nog over weten?</a:t>
            </a:r>
          </a:p>
          <a:p>
            <a:pPr marL="817200" lvl="2" indent="-457200">
              <a:buSzTx/>
              <a:buFont typeface="Arial" panose="020B0604020202020204" pitchFamily="34" charset="0"/>
              <a:buChar char="•"/>
            </a:pPr>
            <a:r>
              <a:rPr lang="nl-BE" altLang="en-US" noProof="0" dirty="0" smtClean="0"/>
              <a:t>Alternatieve modellen</a:t>
            </a:r>
          </a:p>
          <a:p>
            <a:pPr marL="817200" lvl="2" indent="-457200">
              <a:buSzTx/>
              <a:buFont typeface="Arial" panose="020B0604020202020204" pitchFamily="34" charset="0"/>
              <a:buChar char="•"/>
            </a:pPr>
            <a:r>
              <a:rPr lang="nl-BE" altLang="en-US" noProof="0" dirty="0" smtClean="0"/>
              <a:t>Vlaanderen </a:t>
            </a:r>
            <a:r>
              <a:rPr lang="nl-BE" altLang="en-US" dirty="0" smtClean="0"/>
              <a:t>kiest voor </a:t>
            </a:r>
            <a:r>
              <a:rPr lang="nl-BE" altLang="en-US" noProof="0" dirty="0" smtClean="0"/>
              <a:t>green model</a:t>
            </a:r>
          </a:p>
          <a:p>
            <a:pPr marL="817200" lvl="2" indent="-457200">
              <a:buSzTx/>
              <a:buFont typeface="Arial" panose="020B0604020202020204" pitchFamily="34" charset="0"/>
              <a:buChar char="•"/>
            </a:pPr>
            <a:r>
              <a:rPr lang="nl-BE" altLang="en-US" noProof="0" dirty="0" smtClean="0"/>
              <a:t>Open access wordt opgelegd door financiers van wetenschappelijk onderzoek.</a:t>
            </a:r>
          </a:p>
          <a:p>
            <a:pPr marL="817200" lvl="2" indent="-457200">
              <a:buSzTx/>
              <a:buFont typeface="Arial" panose="020B0604020202020204" pitchFamily="34" charset="0"/>
              <a:buChar char="•"/>
            </a:pPr>
            <a:endParaRPr lang="nl-BE" altLang="en-US" noProof="0" dirty="0" smtClean="0"/>
          </a:p>
          <a:p>
            <a:endParaRPr lang="nl-BE" noProof="0" dirty="0"/>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3</a:t>
            </a:fld>
            <a:endParaRPr lang="nl-NL"/>
          </a:p>
        </p:txBody>
      </p:sp>
    </p:spTree>
    <p:extLst>
      <p:ext uri="{BB962C8B-B14F-4D97-AF65-F5344CB8AC3E}">
        <p14:creationId xmlns:p14="http://schemas.microsoft.com/office/powerpoint/2010/main" val="638364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noProof="0" dirty="0" smtClean="0"/>
              <a:t>Open access wordt standaard</a:t>
            </a:r>
            <a:endParaRPr lang="nl-BE" noProof="0" dirty="0"/>
          </a:p>
        </p:txBody>
      </p:sp>
      <p:pic>
        <p:nvPicPr>
          <p:cNvPr id="5" name="Tijdelijke aanduiding voor inhoud 4" descr="press-release-all-european-scientific-articles-to-be-freely.pdf - Adobe Acrobat Pro"/>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31269" t="16179" r="6192" b="4408"/>
          <a:stretch/>
        </p:blipFill>
        <p:spPr>
          <a:xfrm>
            <a:off x="323528" y="980728"/>
            <a:ext cx="5040560" cy="3887961"/>
          </a:xfrm>
        </p:spPr>
      </p:pic>
      <p:sp>
        <p:nvSpPr>
          <p:cNvPr id="4" name="Tijdelijke aanduiding voor dianummer 3" hidden="1"/>
          <p:cNvSpPr>
            <a:spLocks noGrp="1"/>
          </p:cNvSpPr>
          <p:nvPr>
            <p:ph type="sldNum" sz="quarter" idx="12"/>
          </p:nvPr>
        </p:nvSpPr>
        <p:spPr/>
        <p:txBody>
          <a:bodyPr/>
          <a:lstStyle/>
          <a:p>
            <a:fld id="{3B032377-C103-4EFE-98C1-80A6E5A7472A}" type="slidenum">
              <a:rPr lang="nl-NL" smtClean="0"/>
              <a:t>4</a:t>
            </a:fld>
            <a:endParaRPr lang="nl-NL"/>
          </a:p>
        </p:txBody>
      </p:sp>
      <p:pic>
        <p:nvPicPr>
          <p:cNvPr id="6" name="Afbeelding 5" descr="Wetenschappelijke publicaties vanaf 2020 gratis in EU - De Standaard - Mozilla Firefox"/>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23728" y="2132856"/>
            <a:ext cx="4680520" cy="3024336"/>
          </a:xfrm>
          <a:prstGeom prst="rect">
            <a:avLst/>
          </a:prstGeom>
        </p:spPr>
      </p:pic>
      <p:pic>
        <p:nvPicPr>
          <p:cNvPr id="3" name="Afbeelding 2" descr="Gratis vakbladen lezen lonkt - De Standaard - Mozilla Firefox"/>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63480" y="976311"/>
            <a:ext cx="4680520" cy="4865438"/>
          </a:xfrm>
          <a:prstGeom prst="rect">
            <a:avLst/>
          </a:prstGeom>
        </p:spPr>
      </p:pic>
      <p:pic>
        <p:nvPicPr>
          <p:cNvPr id="7" name="Afbeelding 6" descr="Elsevier gaat betaalmuren afbouwen | Wetenschap | De Morgen - Mozilla Firefox"/>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259728" y="5373697"/>
            <a:ext cx="3347864" cy="936104"/>
          </a:xfrm>
          <a:prstGeom prst="rect">
            <a:avLst/>
          </a:prstGeom>
        </p:spPr>
      </p:pic>
    </p:spTree>
    <p:extLst>
      <p:ext uri="{BB962C8B-B14F-4D97-AF65-F5344CB8AC3E}">
        <p14:creationId xmlns:p14="http://schemas.microsoft.com/office/powerpoint/2010/main" val="42109083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dirty="0" smtClean="0"/>
              <a:t>Green model onder druk</a:t>
            </a:r>
            <a:endParaRPr lang="nl-BE" noProof="0" dirty="0"/>
          </a:p>
        </p:txBody>
      </p:sp>
      <p:sp>
        <p:nvSpPr>
          <p:cNvPr id="3" name="Tijdelijke aanduiding voor inhoud 2"/>
          <p:cNvSpPr>
            <a:spLocks noGrp="1"/>
          </p:cNvSpPr>
          <p:nvPr>
            <p:ph idx="1"/>
          </p:nvPr>
        </p:nvSpPr>
        <p:spPr>
          <a:xfrm>
            <a:off x="539552" y="1197446"/>
            <a:ext cx="8064896" cy="4895850"/>
          </a:xfrm>
        </p:spPr>
        <p:txBody>
          <a:bodyPr/>
          <a:lstStyle/>
          <a:p>
            <a:pPr marL="457200" indent="-457200">
              <a:buFont typeface="Arial" panose="020B0604020202020204" pitchFamily="34" charset="0"/>
              <a:buChar char="•"/>
            </a:pPr>
            <a:r>
              <a:rPr lang="nl-BE" noProof="0" dirty="0" smtClean="0"/>
              <a:t>Na meer dan 20 jaar niet geleid </a:t>
            </a:r>
            <a:r>
              <a:rPr lang="nl-BE" dirty="0" smtClean="0"/>
              <a:t>tot verandering?</a:t>
            </a:r>
            <a:endParaRPr lang="nl-BE" noProof="0" dirty="0" smtClean="0"/>
          </a:p>
          <a:p>
            <a:pPr marL="457200" indent="-457200">
              <a:buFont typeface="Arial" panose="020B0604020202020204" pitchFamily="34" charset="0"/>
              <a:buChar char="•"/>
            </a:pPr>
            <a:r>
              <a:rPr lang="nl-BE" noProof="0" dirty="0" smtClean="0"/>
              <a:t>Embargopolitiek uitgevers</a:t>
            </a:r>
          </a:p>
          <a:p>
            <a:r>
              <a:rPr lang="nl-BE" dirty="0" smtClean="0"/>
              <a:t>Vroeger: auteursversies mogen onmiddellijk online voor meer dan 90 % van de wetenschappelijke tijdschriften en meer dan 60% van toptijdschriften</a:t>
            </a:r>
            <a:endParaRPr lang="nl-BE" noProof="0" dirty="0" smtClean="0"/>
          </a:p>
          <a:p>
            <a:r>
              <a:rPr lang="nl-BE" noProof="0" dirty="0" smtClean="0"/>
              <a:t>Nu: meer en meer </a:t>
            </a:r>
            <a:r>
              <a:rPr lang="nl-BE" noProof="0" dirty="0" err="1" smtClean="0"/>
              <a:t>auteursversi</a:t>
            </a:r>
            <a:r>
              <a:rPr lang="nl-BE" dirty="0" smtClean="0"/>
              <a:t>es mogen pas online na verstrijken limiet die </a:t>
            </a:r>
            <a:r>
              <a:rPr lang="nl-BE" dirty="0" err="1" smtClean="0"/>
              <a:t>funder</a:t>
            </a:r>
            <a:r>
              <a:rPr lang="nl-BE" dirty="0" smtClean="0"/>
              <a:t> oplegt (6 </a:t>
            </a:r>
            <a:r>
              <a:rPr lang="nl-BE" dirty="0" err="1" smtClean="0"/>
              <a:t>mnd</a:t>
            </a:r>
            <a:r>
              <a:rPr lang="nl-BE" dirty="0" smtClean="0"/>
              <a:t> voor de exacte wetenschappen, 12 maanden voor de sociale en humane wetenschappen)</a:t>
            </a:r>
            <a:endParaRPr lang="nl-BE" noProof="0" dirty="0" smtClean="0"/>
          </a:p>
          <a:p>
            <a:pPr marL="457200" indent="-457200">
              <a:buFont typeface="Arial" panose="020B0604020202020204" pitchFamily="34" charset="0"/>
              <a:buChar char="•"/>
            </a:pPr>
            <a:r>
              <a:rPr lang="nl-BE" dirty="0" smtClean="0"/>
              <a:t>Sommige landen gaan resoluut voor gold (Nederland) of voorzien budget voor gold (RCUK)</a:t>
            </a:r>
            <a:endParaRPr lang="nl-BE" dirty="0"/>
          </a:p>
          <a:p>
            <a:pPr marL="457200" indent="-457200">
              <a:buFont typeface="Arial" panose="020B0604020202020204" pitchFamily="34" charset="0"/>
              <a:buChar char="•"/>
            </a:pPr>
            <a:endParaRPr lang="nl-BE" dirty="0" smtClean="0"/>
          </a:p>
          <a:p>
            <a:pPr marL="673200" lvl="1" indent="-457200">
              <a:buFont typeface="Arial" panose="020B0604020202020204" pitchFamily="34" charset="0"/>
              <a:buChar char="•"/>
            </a:pPr>
            <a:endParaRPr lang="nl-BE" dirty="0" smtClean="0"/>
          </a:p>
          <a:p>
            <a:pPr lvl="1" indent="0">
              <a:buNone/>
            </a:pPr>
            <a:endParaRPr lang="nl-BE" sz="1400" noProof="0" dirty="0" smtClean="0"/>
          </a:p>
          <a:p>
            <a:pPr lvl="1" indent="0">
              <a:buNone/>
            </a:pPr>
            <a:r>
              <a:rPr lang="nl-BE" noProof="0" dirty="0" smtClean="0"/>
              <a:t> </a:t>
            </a:r>
          </a:p>
          <a:p>
            <a:pPr lvl="1" indent="0">
              <a:buNone/>
            </a:pPr>
            <a:endParaRPr lang="nl-BE" noProof="0" dirty="0" smtClean="0"/>
          </a:p>
          <a:p>
            <a:pPr marL="457200" indent="-457200">
              <a:buFont typeface="Arial" panose="020B0604020202020204" pitchFamily="34" charset="0"/>
              <a:buChar char="•"/>
            </a:pPr>
            <a:endParaRPr lang="nl-BE" noProof="0" dirty="0"/>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5</a:t>
            </a:fld>
            <a:endParaRPr lang="nl-NL"/>
          </a:p>
        </p:txBody>
      </p:sp>
    </p:spTree>
    <p:extLst>
      <p:ext uri="{BB962C8B-B14F-4D97-AF65-F5344CB8AC3E}">
        <p14:creationId xmlns:p14="http://schemas.microsoft.com/office/powerpoint/2010/main" val="881630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dirty="0" smtClean="0"/>
              <a:t>Green model onder druk</a:t>
            </a:r>
            <a:endParaRPr lang="nl-BE" noProof="0" dirty="0"/>
          </a:p>
        </p:txBody>
      </p:sp>
      <p:sp>
        <p:nvSpPr>
          <p:cNvPr id="3" name="Tijdelijke aanduiding voor inhoud 2"/>
          <p:cNvSpPr>
            <a:spLocks noGrp="1"/>
          </p:cNvSpPr>
          <p:nvPr>
            <p:ph idx="1"/>
          </p:nvPr>
        </p:nvSpPr>
        <p:spPr/>
        <p:txBody>
          <a:bodyPr/>
          <a:lstStyle/>
          <a:p>
            <a:pPr marL="457200" indent="-457200">
              <a:buFont typeface="Arial" panose="020B0604020202020204" pitchFamily="34" charset="0"/>
              <a:buChar char="•"/>
            </a:pPr>
            <a:r>
              <a:rPr lang="nl-BE" noProof="0" dirty="0" smtClean="0"/>
              <a:t>Impact op </a:t>
            </a:r>
            <a:r>
              <a:rPr lang="nl-BE" noProof="0" dirty="0" err="1" smtClean="0"/>
              <a:t>repositories</a:t>
            </a:r>
            <a:endParaRPr lang="nl-BE" noProof="0" dirty="0" smtClean="0"/>
          </a:p>
          <a:p>
            <a:pPr marL="673200" lvl="1" indent="-457200">
              <a:buFont typeface="Arial" panose="020B0604020202020204" pitchFamily="34" charset="0"/>
              <a:buChar char="•"/>
            </a:pPr>
            <a:r>
              <a:rPr lang="nl-BE" dirty="0" smtClean="0"/>
              <a:t>Informatie bewaren over versies, betaalde kosten, embargotermijnen</a:t>
            </a:r>
          </a:p>
          <a:p>
            <a:pPr marL="1033200" lvl="2" indent="-457200">
              <a:buFont typeface="Arial" panose="020B0604020202020204" pitchFamily="34" charset="0"/>
              <a:buChar char="•"/>
            </a:pPr>
            <a:r>
              <a:rPr lang="nl-BE" dirty="0" smtClean="0"/>
              <a:t>In functie van onderhandelingen met uitgevers</a:t>
            </a:r>
          </a:p>
          <a:p>
            <a:pPr marL="1033200" lvl="2" indent="-457200">
              <a:buFont typeface="Arial" panose="020B0604020202020204" pitchFamily="34" charset="0"/>
              <a:buChar char="•"/>
            </a:pPr>
            <a:r>
              <a:rPr lang="nl-BE" dirty="0"/>
              <a:t>V</a:t>
            </a:r>
            <a:r>
              <a:rPr lang="nl-BE" dirty="0" smtClean="0"/>
              <a:t>oor onderzoekers die moeten rapporteren</a:t>
            </a:r>
          </a:p>
          <a:p>
            <a:pPr marL="1033200" lvl="2" indent="-457200">
              <a:buFont typeface="Arial" panose="020B0604020202020204" pitchFamily="34" charset="0"/>
              <a:buChar char="•"/>
            </a:pPr>
            <a:r>
              <a:rPr lang="nl-BE" dirty="0" smtClean="0"/>
              <a:t>Voor </a:t>
            </a:r>
            <a:r>
              <a:rPr lang="nl-BE" dirty="0" err="1" smtClean="0"/>
              <a:t>funders</a:t>
            </a:r>
            <a:r>
              <a:rPr lang="nl-BE" dirty="0" smtClean="0"/>
              <a:t> die willen weten welke gefinancierde publicaties open access toegankelijk zijn of worden.</a:t>
            </a:r>
          </a:p>
          <a:p>
            <a:pPr marL="673200" lvl="1" indent="-457200">
              <a:buFont typeface="Arial" panose="020B0604020202020204" pitchFamily="34" charset="0"/>
              <a:buChar char="•"/>
            </a:pPr>
            <a:r>
              <a:rPr lang="nl-BE" dirty="0" smtClean="0"/>
              <a:t>Welke versie is geschikt voor green OA?</a:t>
            </a:r>
          </a:p>
          <a:p>
            <a:pPr marL="1033200" lvl="2" indent="-457200">
              <a:buFont typeface="Arial" panose="020B0604020202020204" pitchFamily="34" charset="0"/>
              <a:buChar char="•"/>
            </a:pPr>
            <a:r>
              <a:rPr lang="nl-BE" dirty="0" smtClean="0"/>
              <a:t>Per artikel meerdere auteursversies, </a:t>
            </a:r>
            <a:r>
              <a:rPr lang="nl-BE" dirty="0" err="1" smtClean="0"/>
              <a:t>proofs</a:t>
            </a:r>
            <a:r>
              <a:rPr lang="nl-BE" dirty="0" smtClean="0"/>
              <a:t>, personal copy, …</a:t>
            </a:r>
          </a:p>
          <a:p>
            <a:pPr marL="1033200" lvl="2" indent="-457200">
              <a:buFont typeface="Arial" panose="020B0604020202020204" pitchFamily="34" charset="0"/>
              <a:buChar char="•"/>
            </a:pPr>
            <a:r>
              <a:rPr lang="nl-BE" dirty="0" smtClean="0"/>
              <a:t>Verschillende uitgevers, verschillende </a:t>
            </a:r>
            <a:r>
              <a:rPr lang="nl-BE" dirty="0" err="1" smtClean="0"/>
              <a:t>policies</a:t>
            </a:r>
            <a:endParaRPr lang="nl-BE" dirty="0" smtClean="0"/>
          </a:p>
          <a:p>
            <a:pPr marL="1033200" lvl="2" indent="-457200">
              <a:buFont typeface="Arial" panose="020B0604020202020204" pitchFamily="34" charset="0"/>
              <a:buChar char="•"/>
            </a:pPr>
            <a:endParaRPr lang="nl-BE" dirty="0" smtClean="0"/>
          </a:p>
          <a:p>
            <a:pPr marL="673200" lvl="1" indent="-457200">
              <a:buFont typeface="Arial" panose="020B0604020202020204" pitchFamily="34" charset="0"/>
              <a:buChar char="•"/>
            </a:pPr>
            <a:endParaRPr lang="nl-BE" dirty="0" smtClean="0"/>
          </a:p>
          <a:p>
            <a:pPr lvl="1" indent="0">
              <a:buNone/>
            </a:pPr>
            <a:endParaRPr lang="nl-BE" sz="1400" noProof="0" dirty="0" smtClean="0"/>
          </a:p>
          <a:p>
            <a:pPr lvl="1" indent="0">
              <a:buNone/>
            </a:pPr>
            <a:r>
              <a:rPr lang="nl-BE" noProof="0" dirty="0" smtClean="0"/>
              <a:t> </a:t>
            </a:r>
          </a:p>
          <a:p>
            <a:pPr lvl="1" indent="0">
              <a:buNone/>
            </a:pPr>
            <a:endParaRPr lang="nl-BE" noProof="0" dirty="0" smtClean="0"/>
          </a:p>
          <a:p>
            <a:pPr marL="457200" indent="-457200">
              <a:buFont typeface="Arial" panose="020B0604020202020204" pitchFamily="34" charset="0"/>
              <a:buChar char="•"/>
            </a:pPr>
            <a:endParaRPr lang="nl-BE" noProof="0" dirty="0"/>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6</a:t>
            </a:fld>
            <a:endParaRPr lang="nl-NL"/>
          </a:p>
        </p:txBody>
      </p:sp>
    </p:spTree>
    <p:extLst>
      <p:ext uri="{BB962C8B-B14F-4D97-AF65-F5344CB8AC3E}">
        <p14:creationId xmlns:p14="http://schemas.microsoft.com/office/powerpoint/2010/main" val="3435666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Aandeel g</a:t>
            </a:r>
            <a:r>
              <a:rPr lang="nl-BE" noProof="0" dirty="0" err="1" smtClean="0"/>
              <a:t>old</a:t>
            </a:r>
            <a:r>
              <a:rPr lang="nl-BE" noProof="0" dirty="0" smtClean="0"/>
              <a:t> model stijgt</a:t>
            </a:r>
            <a:endParaRPr lang="nl-BE" noProof="0" dirty="0"/>
          </a:p>
        </p:txBody>
      </p:sp>
      <p:sp>
        <p:nvSpPr>
          <p:cNvPr id="3" name="Tijdelijke aanduiding voor inhoud 2"/>
          <p:cNvSpPr>
            <a:spLocks noGrp="1"/>
          </p:cNvSpPr>
          <p:nvPr>
            <p:ph idx="1"/>
          </p:nvPr>
        </p:nvSpPr>
        <p:spPr/>
        <p:txBody>
          <a:bodyPr/>
          <a:lstStyle/>
          <a:p>
            <a:pPr marL="673200" lvl="1" indent="-457200">
              <a:buFont typeface="Arial" panose="020B0604020202020204" pitchFamily="34" charset="0"/>
              <a:buChar char="•"/>
            </a:pPr>
            <a:r>
              <a:rPr lang="nl-BE" dirty="0" smtClean="0"/>
              <a:t>Aantal OA tijdschriften en artikels (2016, Crawford, W.)</a:t>
            </a:r>
          </a:p>
          <a:p>
            <a:pPr marL="673200" lvl="1" indent="-457200">
              <a:buFont typeface="Arial" panose="020B0604020202020204" pitchFamily="34" charset="0"/>
              <a:buChar char="•"/>
            </a:pPr>
            <a:r>
              <a:rPr lang="nl-BE" noProof="0" dirty="0" smtClean="0"/>
              <a:t>Financiële haalbaarheid gold OA </a:t>
            </a:r>
            <a:r>
              <a:rPr lang="nl-BE" noProof="0" dirty="0" err="1" smtClean="0"/>
              <a:t>vs</a:t>
            </a:r>
            <a:r>
              <a:rPr lang="nl-BE" noProof="0" dirty="0" smtClean="0"/>
              <a:t> abonnement</a:t>
            </a:r>
          </a:p>
          <a:p>
            <a:pPr marL="673200" lvl="1" indent="-457200">
              <a:buFont typeface="Arial" panose="020B0604020202020204" pitchFamily="34" charset="0"/>
              <a:buChar char="•"/>
            </a:pPr>
            <a:r>
              <a:rPr lang="nl-BE" dirty="0" smtClean="0"/>
              <a:t>Relatie APC en Impact Factor</a:t>
            </a:r>
          </a:p>
          <a:p>
            <a:pPr marL="673200" lvl="1" indent="-457200">
              <a:buFont typeface="Arial" panose="020B0604020202020204" pitchFamily="34" charset="0"/>
              <a:buChar char="•"/>
            </a:pPr>
            <a:r>
              <a:rPr lang="nl-BE" noProof="0" dirty="0" smtClean="0"/>
              <a:t>Hybride </a:t>
            </a:r>
            <a:r>
              <a:rPr lang="nl-BE" noProof="0" dirty="0" err="1" smtClean="0"/>
              <a:t>journals</a:t>
            </a:r>
            <a:endParaRPr lang="nl-BE" noProof="0" dirty="0" smtClean="0"/>
          </a:p>
          <a:p>
            <a:pPr marL="673200" lvl="1" indent="-457200">
              <a:buFont typeface="Arial" panose="020B0604020202020204" pitchFamily="34" charset="0"/>
              <a:buChar char="•"/>
            </a:pPr>
            <a:r>
              <a:rPr lang="nl-BE" dirty="0" smtClean="0"/>
              <a:t>Universiteit Antwerpen</a:t>
            </a:r>
            <a:endParaRPr lang="nl-BE" noProof="0" dirty="0" smtClean="0"/>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7</a:t>
            </a:fld>
            <a:endParaRPr lang="nl-NL"/>
          </a:p>
        </p:txBody>
      </p:sp>
      <p:graphicFrame>
        <p:nvGraphicFramePr>
          <p:cNvPr id="9" name="Grafiek 8"/>
          <p:cNvGraphicFramePr>
            <a:graphicFrameLocks/>
          </p:cNvGraphicFramePr>
          <p:nvPr>
            <p:extLst>
              <p:ext uri="{D42A27DB-BD31-4B8C-83A1-F6EECF244321}">
                <p14:modId xmlns:p14="http://schemas.microsoft.com/office/powerpoint/2010/main" val="3241781601"/>
              </p:ext>
            </p:extLst>
          </p:nvPr>
        </p:nvGraphicFramePr>
        <p:xfrm>
          <a:off x="5111552" y="3284984"/>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136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Aandeel gold model stijgt</a:t>
            </a:r>
            <a:endParaRPr lang="nl-BE" dirty="0"/>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8</a:t>
            </a:fld>
            <a:endParaRPr lang="nl-NL"/>
          </a:p>
        </p:txBody>
      </p:sp>
      <p:sp>
        <p:nvSpPr>
          <p:cNvPr id="6" name="Tijdelijke aanduiding voor inhoud 5"/>
          <p:cNvSpPr>
            <a:spLocks noGrp="1"/>
          </p:cNvSpPr>
          <p:nvPr>
            <p:ph idx="1"/>
          </p:nvPr>
        </p:nvSpPr>
        <p:spPr/>
        <p:txBody>
          <a:bodyPr/>
          <a:lstStyle/>
          <a:p>
            <a:pPr marL="457200" indent="-457200">
              <a:buFont typeface="Arial" panose="020B0604020202020204" pitchFamily="34" charset="0"/>
              <a:buChar char="•"/>
            </a:pPr>
            <a:r>
              <a:rPr lang="nl-BE" dirty="0" smtClean="0"/>
              <a:t>Studie Crawford : enkel bevindingen</a:t>
            </a:r>
          </a:p>
          <a:p>
            <a:pPr marL="457200" indent="-457200">
              <a:buFont typeface="Arial" panose="020B0604020202020204" pitchFamily="34" charset="0"/>
              <a:buChar char="•"/>
            </a:pPr>
            <a:endParaRPr lang="nl-BE" dirty="0"/>
          </a:p>
          <a:p>
            <a:pPr marL="457200" indent="-457200">
              <a:buFont typeface="Arial" panose="020B0604020202020204" pitchFamily="34" charset="0"/>
              <a:buChar char="•"/>
            </a:pPr>
            <a:endParaRPr lang="nl-BE" dirty="0" smtClean="0"/>
          </a:p>
          <a:p>
            <a:pPr marL="457200" indent="-457200">
              <a:buFont typeface="Arial" panose="020B0604020202020204" pitchFamily="34" charset="0"/>
              <a:buChar char="•"/>
            </a:pPr>
            <a:endParaRPr lang="nl-BE" dirty="0"/>
          </a:p>
          <a:p>
            <a:pPr marL="457200" indent="-457200">
              <a:buFont typeface="Arial" panose="020B0604020202020204" pitchFamily="34" charset="0"/>
              <a:buChar char="•"/>
            </a:pPr>
            <a:endParaRPr lang="nl-BE" dirty="0" smtClean="0"/>
          </a:p>
          <a:p>
            <a:pPr marL="457200" indent="-457200">
              <a:buFont typeface="Arial" panose="020B0604020202020204" pitchFamily="34" charset="0"/>
              <a:buChar char="•"/>
            </a:pPr>
            <a:endParaRPr lang="nl-BE" dirty="0" smtClean="0"/>
          </a:p>
          <a:p>
            <a:endParaRPr lang="nl-BE" dirty="0"/>
          </a:p>
        </p:txBody>
      </p:sp>
      <p:pic>
        <p:nvPicPr>
          <p:cNvPr id="7" name="Tijdelijke aanduiding voor inhoud 4" descr="goaj1115.pdf - Adobe Acrobat Pro"/>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9592" y="1700808"/>
            <a:ext cx="5400600" cy="1440161"/>
          </a:xfrm>
          <a:prstGeom prst="rect">
            <a:avLst/>
          </a:prstGeom>
        </p:spPr>
      </p:pic>
      <p:pic>
        <p:nvPicPr>
          <p:cNvPr id="8" name="Afbeelding 7" descr="goaj1115.pdf - Adobe Acrobat Pro"/>
          <p:cNvPicPr>
            <a:picLocks noChangeAspect="1"/>
          </p:cNvPicPr>
          <p:nvPr/>
        </p:nvPicPr>
        <p:blipFill rotWithShape="1">
          <a:blip r:embed="rId4" cstate="screen">
            <a:extLst>
              <a:ext uri="{28A0092B-C50C-407E-A947-70E740481C1C}">
                <a14:useLocalDpi xmlns:a14="http://schemas.microsoft.com/office/drawing/2010/main"/>
              </a:ext>
            </a:extLst>
          </a:blip>
          <a:srcRect l="12988" t="18617" r="16926" b="38702"/>
          <a:stretch/>
        </p:blipFill>
        <p:spPr>
          <a:xfrm>
            <a:off x="871575" y="3392761"/>
            <a:ext cx="6408712" cy="2448273"/>
          </a:xfrm>
          <a:prstGeom prst="rect">
            <a:avLst/>
          </a:prstGeom>
        </p:spPr>
      </p:pic>
    </p:spTree>
    <p:extLst>
      <p:ext uri="{BB962C8B-B14F-4D97-AF65-F5344CB8AC3E}">
        <p14:creationId xmlns:p14="http://schemas.microsoft.com/office/powerpoint/2010/main" val="307185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Aandeel gold model stijgt</a:t>
            </a:r>
            <a:endParaRPr lang="nl-BE" dirty="0"/>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9</a:t>
            </a:fld>
            <a:endParaRPr lang="nl-NL"/>
          </a:p>
        </p:txBody>
      </p:sp>
      <p:sp>
        <p:nvSpPr>
          <p:cNvPr id="6" name="Tijdelijke aanduiding voor inhoud 5"/>
          <p:cNvSpPr>
            <a:spLocks noGrp="1"/>
          </p:cNvSpPr>
          <p:nvPr>
            <p:ph idx="1"/>
          </p:nvPr>
        </p:nvSpPr>
        <p:spPr/>
        <p:txBody>
          <a:bodyPr/>
          <a:lstStyle/>
          <a:p>
            <a:pPr marL="457200" indent="-457200">
              <a:buFont typeface="Arial" panose="020B0604020202020204" pitchFamily="34" charset="0"/>
              <a:buChar char="•"/>
            </a:pPr>
            <a:r>
              <a:rPr lang="nl-BE" dirty="0" smtClean="0"/>
              <a:t>Studie Crawford : enkel bevindingen</a:t>
            </a:r>
          </a:p>
          <a:p>
            <a:pPr marL="673200" lvl="1" indent="-457200">
              <a:buFont typeface="Arial" panose="020B0604020202020204" pitchFamily="34" charset="0"/>
              <a:buChar char="•"/>
            </a:pPr>
            <a:r>
              <a:rPr lang="nl-BE" dirty="0" smtClean="0"/>
              <a:t>74 % van de </a:t>
            </a:r>
            <a:r>
              <a:rPr lang="nl-BE" dirty="0" err="1" smtClean="0"/>
              <a:t>oa</a:t>
            </a:r>
            <a:r>
              <a:rPr lang="nl-BE" dirty="0" smtClean="0"/>
              <a:t>-inkomsten afkomstig uit </a:t>
            </a:r>
            <a:r>
              <a:rPr lang="nl-BE" dirty="0" err="1" smtClean="0"/>
              <a:t>APC’s</a:t>
            </a:r>
            <a:r>
              <a:rPr lang="nl-BE" dirty="0" smtClean="0"/>
              <a:t> gaat naar 11 uitgevers</a:t>
            </a:r>
          </a:p>
          <a:p>
            <a:pPr marL="673200" lvl="1" indent="-457200">
              <a:buFont typeface="Arial" panose="020B0604020202020204" pitchFamily="34" charset="0"/>
              <a:buChar char="•"/>
            </a:pPr>
            <a:r>
              <a:rPr lang="nl-BE" dirty="0" smtClean="0"/>
              <a:t>Deze 11 uitgevers geven 14% van de OA </a:t>
            </a:r>
            <a:r>
              <a:rPr lang="nl-BE" dirty="0" err="1" smtClean="0"/>
              <a:t>journals</a:t>
            </a:r>
            <a:r>
              <a:rPr lang="nl-BE" dirty="0" smtClean="0"/>
              <a:t> uit</a:t>
            </a:r>
          </a:p>
          <a:p>
            <a:pPr marL="673200" lvl="1" indent="-457200">
              <a:buFont typeface="Arial" panose="020B0604020202020204" pitchFamily="34" charset="0"/>
              <a:buChar char="•"/>
            </a:pPr>
            <a:r>
              <a:rPr lang="nl-BE" dirty="0" err="1"/>
              <a:t>BioMed</a:t>
            </a:r>
            <a:r>
              <a:rPr lang="nl-BE" dirty="0"/>
              <a:t> Central, </a:t>
            </a:r>
            <a:r>
              <a:rPr lang="nl-BE" dirty="0" smtClean="0"/>
              <a:t>Dove, </a:t>
            </a:r>
            <a:r>
              <a:rPr lang="nl-BE" dirty="0" err="1" smtClean="0"/>
              <a:t>Medical</a:t>
            </a:r>
            <a:r>
              <a:rPr lang="nl-BE" dirty="0" smtClean="0"/>
              <a:t> </a:t>
            </a:r>
            <a:r>
              <a:rPr lang="nl-BE" dirty="0"/>
              <a:t>Press, Elsevier, Frontiers Media S.A., </a:t>
            </a:r>
            <a:r>
              <a:rPr lang="nl-BE" dirty="0" err="1"/>
              <a:t>Hindawi</a:t>
            </a:r>
            <a:r>
              <a:rPr lang="nl-BE" dirty="0"/>
              <a:t> Publishing </a:t>
            </a:r>
            <a:r>
              <a:rPr lang="nl-BE" dirty="0" smtClean="0"/>
              <a:t>Corporation, MDPI </a:t>
            </a:r>
            <a:r>
              <a:rPr lang="nl-BE" dirty="0"/>
              <a:t>AG, Nature Publishing Group, Oxford University </a:t>
            </a:r>
            <a:r>
              <a:rPr lang="nl-BE" dirty="0" smtClean="0"/>
              <a:t>Press, Public </a:t>
            </a:r>
            <a:r>
              <a:rPr lang="nl-BE" dirty="0"/>
              <a:t>Library of </a:t>
            </a:r>
            <a:r>
              <a:rPr lang="nl-BE" dirty="0" err="1"/>
              <a:t>Science</a:t>
            </a:r>
            <a:r>
              <a:rPr lang="nl-BE" dirty="0"/>
              <a:t> (</a:t>
            </a:r>
            <a:r>
              <a:rPr lang="nl-BE" dirty="0" err="1"/>
              <a:t>PLoS</a:t>
            </a:r>
            <a:r>
              <a:rPr lang="nl-BE" dirty="0"/>
              <a:t>), Springer </a:t>
            </a:r>
            <a:r>
              <a:rPr lang="nl-BE" dirty="0" err="1"/>
              <a:t>and</a:t>
            </a:r>
            <a:r>
              <a:rPr lang="nl-BE" dirty="0"/>
              <a:t> </a:t>
            </a:r>
            <a:r>
              <a:rPr lang="nl-BE" dirty="0" err="1"/>
              <a:t>Wiley</a:t>
            </a:r>
            <a:r>
              <a:rPr lang="nl-BE" dirty="0"/>
              <a:t>.</a:t>
            </a:r>
          </a:p>
          <a:p>
            <a:pPr marL="673200" lvl="1" indent="-457200">
              <a:buFont typeface="Arial" panose="020B0604020202020204" pitchFamily="34" charset="0"/>
              <a:buChar char="•"/>
            </a:pPr>
            <a:endParaRPr lang="nl-BE" dirty="0"/>
          </a:p>
          <a:p>
            <a:pPr marL="457200" indent="-457200">
              <a:buFont typeface="Arial" panose="020B0604020202020204" pitchFamily="34" charset="0"/>
              <a:buChar char="•"/>
            </a:pPr>
            <a:endParaRPr lang="nl-BE" dirty="0" smtClean="0"/>
          </a:p>
          <a:p>
            <a:pPr marL="457200" indent="-457200">
              <a:buFont typeface="Arial" panose="020B0604020202020204" pitchFamily="34" charset="0"/>
              <a:buChar char="•"/>
            </a:pPr>
            <a:endParaRPr lang="nl-BE" dirty="0"/>
          </a:p>
          <a:p>
            <a:pPr marL="457200" indent="-457200">
              <a:buFont typeface="Arial" panose="020B0604020202020204" pitchFamily="34" charset="0"/>
              <a:buChar char="•"/>
            </a:pPr>
            <a:endParaRPr lang="nl-BE" dirty="0" smtClean="0"/>
          </a:p>
          <a:p>
            <a:pPr marL="457200" indent="-457200">
              <a:buFont typeface="Arial" panose="020B0604020202020204" pitchFamily="34" charset="0"/>
              <a:buChar char="•"/>
            </a:pPr>
            <a:endParaRPr lang="nl-BE" dirty="0" smtClean="0"/>
          </a:p>
          <a:p>
            <a:endParaRPr lang="nl-BE" dirty="0"/>
          </a:p>
        </p:txBody>
      </p:sp>
    </p:spTree>
    <p:extLst>
      <p:ext uri="{BB962C8B-B14F-4D97-AF65-F5344CB8AC3E}">
        <p14:creationId xmlns:p14="http://schemas.microsoft.com/office/powerpoint/2010/main" val="351309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Kantoorthema">
  <a:themeElements>
    <a:clrScheme name="UA">
      <a:dk1>
        <a:sysClr val="windowText" lastClr="000000"/>
      </a:dk1>
      <a:lt1>
        <a:sysClr val="window" lastClr="FFFFFF"/>
      </a:lt1>
      <a:dk2>
        <a:srgbClr val="004466"/>
      </a:dk2>
      <a:lt2>
        <a:srgbClr val="BBCCCC"/>
      </a:lt2>
      <a:accent1>
        <a:srgbClr val="004466"/>
      </a:accent1>
      <a:accent2>
        <a:srgbClr val="881133"/>
      </a:accent2>
      <a:accent3>
        <a:srgbClr val="889999"/>
      </a:accent3>
      <a:accent4>
        <a:srgbClr val="3399CC"/>
      </a:accent4>
      <a:accent5>
        <a:srgbClr val="DD9911"/>
      </a:accent5>
      <a:accent6>
        <a:srgbClr val="AAAA00"/>
      </a:accent6>
      <a:hlink>
        <a:srgbClr val="004466"/>
      </a:hlink>
      <a:folHlink>
        <a:srgbClr val="881133"/>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1294</Words>
  <Application>Microsoft Office PowerPoint</Application>
  <PresentationFormat>Diavoorstelling (4:3)</PresentationFormat>
  <Paragraphs>240</Paragraphs>
  <Slides>28</Slides>
  <Notes>21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28</vt:i4>
      </vt:variant>
    </vt:vector>
  </HeadingPairs>
  <TitlesOfParts>
    <vt:vector size="33" baseType="lpstr">
      <vt:lpstr>Arial</vt:lpstr>
      <vt:lpstr>Calibri</vt:lpstr>
      <vt:lpstr>Times New Roman</vt:lpstr>
      <vt:lpstr>Wingdings</vt:lpstr>
      <vt:lpstr>Kantoorthema</vt:lpstr>
      <vt:lpstr>Open Access : uitdagingen voor de organisatie van een repository  en de aankooppolitiek van wetenschappelijke literatuur</vt:lpstr>
      <vt:lpstr>Inhoud</vt:lpstr>
      <vt:lpstr>Opfrissing</vt:lpstr>
      <vt:lpstr>Open access wordt standaard</vt:lpstr>
      <vt:lpstr>Green model onder druk</vt:lpstr>
      <vt:lpstr>Green model onder druk</vt:lpstr>
      <vt:lpstr>Aandeel gold model stijgt</vt:lpstr>
      <vt:lpstr>Aandeel gold model stijgt</vt:lpstr>
      <vt:lpstr>Aandeel gold model stijgt</vt:lpstr>
      <vt:lpstr>Gold Open Access</vt:lpstr>
      <vt:lpstr>Haalbaarheidsstudie gold</vt:lpstr>
      <vt:lpstr>Aandeel hybride model</vt:lpstr>
      <vt:lpstr>Universiteit Antwerpen</vt:lpstr>
      <vt:lpstr>Uitgeverijen onder druk</vt:lpstr>
      <vt:lpstr>Uitgeverijen onder druk</vt:lpstr>
      <vt:lpstr>GOA Publishers: nieuwe spelers in de markt</vt:lpstr>
      <vt:lpstr>Abonnementen &amp; Big deals</vt:lpstr>
      <vt:lpstr>Effect van OA op abonnementen</vt:lpstr>
      <vt:lpstr>Standpunt van de uitgevers</vt:lpstr>
      <vt:lpstr>Effect voor bibliotheken</vt:lpstr>
      <vt:lpstr>Effect voor bibliotheken</vt:lpstr>
      <vt:lpstr>Wat als… we ‘flippen’ naar OA?</vt:lpstr>
      <vt:lpstr>Scoap3  CERN (deeltjesfysica)</vt:lpstr>
      <vt:lpstr>Wat houdt de omslag tegen?</vt:lpstr>
      <vt:lpstr>‘Offset agreements’</vt:lpstr>
      <vt:lpstr>Effect van OA op toegang</vt:lpstr>
      <vt:lpstr>En nu?</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2013-10-11T12:12:31Z</dcterms:created>
  <dcterms:modified xsi:type="dcterms:W3CDTF">2016-09-19T10:30:35Z</dcterms:modified>
</cp:coreProperties>
</file>