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26" r:id="rId3"/>
    <p:sldId id="329" r:id="rId4"/>
    <p:sldId id="333" r:id="rId5"/>
    <p:sldId id="327" r:id="rId6"/>
    <p:sldId id="332" r:id="rId7"/>
    <p:sldId id="328" r:id="rId8"/>
    <p:sldId id="334" r:id="rId9"/>
    <p:sldId id="335" r:id="rId10"/>
    <p:sldId id="336" r:id="rId1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356" y="-666"/>
      </p:cViewPr>
      <p:guideLst>
        <p:guide orient="horz" pos="754"/>
        <p:guide orient="horz" pos="3838"/>
        <p:guide pos="340"/>
        <p:guide pos="5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Objects="1"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baccarn\Documents\AcadBib_IR\OpenAccess\OpenAccess_cijfersIRU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[Map1]Blad5!Draaitabel2</c:name>
    <c:fmtId val="15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Totaal : 102392</a:t>
            </a:r>
          </a:p>
        </c:rich>
      </c:tx>
      <c:layout/>
      <c:overlay val="0"/>
    </c:title>
    <c:autoTitleDeleted val="0"/>
    <c:pivotFmts>
      <c:pivotFmt>
        <c:idx val="0"/>
        <c:dLbl>
          <c:idx val="0"/>
          <c:dLblPos val="bestFit"/>
          <c:showLegendKey val="0"/>
          <c:showVal val="1"/>
          <c:showCatName val="1"/>
          <c:showSerName val="0"/>
          <c:showPercent val="0"/>
          <c:showBubbleSize val="0"/>
        </c:dLbl>
      </c:pivotFmt>
      <c:pivotFmt>
        <c:idx val="1"/>
      </c:pivotFmt>
      <c:pivotFmt>
        <c:idx val="2"/>
        <c:dLbl>
          <c:idx val="0"/>
          <c:delete val="1"/>
        </c:dLbl>
      </c:pivotFmt>
      <c:pivotFmt>
        <c:idx val="3"/>
        <c:dLbl>
          <c:idx val="0"/>
          <c:delete val="1"/>
        </c:dLbl>
      </c:pivotFmt>
      <c:pivotFmt>
        <c:idx val="4"/>
        <c:dLbl>
          <c:idx val="0"/>
          <c:delete val="1"/>
        </c:dLbl>
      </c:pivotFmt>
      <c:pivotFmt>
        <c:idx val="5"/>
        <c:dLbl>
          <c:idx val="0"/>
          <c:delete val="1"/>
        </c:dLbl>
      </c:pivotFmt>
      <c:pivotFmt>
        <c:idx val="6"/>
        <c:dLbl>
          <c:idx val="0"/>
          <c:delete val="1"/>
        </c:dLbl>
      </c:pivotFmt>
      <c:pivotFmt>
        <c:idx val="7"/>
        <c:dLbl>
          <c:idx val="0"/>
          <c:delete val="1"/>
        </c:dLbl>
      </c:pivotFmt>
      <c:pivotFmt>
        <c:idx val="8"/>
        <c:dLbl>
          <c:idx val="0"/>
          <c:delete val="1"/>
        </c:dLbl>
      </c:pivotFmt>
      <c:pivotFmt>
        <c:idx val="9"/>
        <c:dLbl>
          <c:idx val="0"/>
          <c:delete val="1"/>
        </c:dLbl>
      </c:pivotFmt>
      <c:pivotFmt>
        <c:idx val="10"/>
        <c:dLbl>
          <c:idx val="0"/>
          <c:delete val="1"/>
        </c:dLbl>
      </c:pivotFmt>
      <c:pivotFmt>
        <c:idx val="11"/>
        <c:dLbl>
          <c:idx val="0"/>
          <c:delete val="1"/>
        </c:dLbl>
      </c:pivotFmt>
      <c:pivotFmt>
        <c:idx val="12"/>
        <c:dLbl>
          <c:idx val="0"/>
          <c:delete val="1"/>
        </c:dLbl>
      </c:pivotFmt>
      <c:pivotFmt>
        <c:idx val="13"/>
        <c:dLbl>
          <c:idx val="0"/>
          <c:delete val="1"/>
        </c:dLbl>
      </c:pivotFmt>
      <c:pivotFmt>
        <c:idx val="14"/>
        <c:dLbl>
          <c:idx val="0"/>
          <c:delete val="1"/>
        </c:dLbl>
      </c:pivotFmt>
      <c:pivotFmt>
        <c:idx val="15"/>
        <c:dLbl>
          <c:idx val="0"/>
          <c:delete val="1"/>
        </c:dLbl>
      </c:pivotFmt>
      <c:pivotFmt>
        <c:idx val="16"/>
        <c:dLbl>
          <c:idx val="0"/>
          <c:delete val="1"/>
        </c:dLbl>
      </c:pivotFmt>
      <c:pivotFmt>
        <c:idx val="17"/>
        <c:dLbl>
          <c:idx val="0"/>
          <c:delete val="1"/>
        </c:dLbl>
      </c:pivotFmt>
      <c:pivotFmt>
        <c:idx val="18"/>
        <c:dLbl>
          <c:idx val="0"/>
          <c:delete val="1"/>
        </c:dLbl>
      </c:pivotFmt>
      <c:pivotFmt>
        <c:idx val="19"/>
        <c:dLbl>
          <c:idx val="0"/>
          <c:delete val="1"/>
        </c:dLbl>
      </c:pivotFmt>
      <c:pivotFmt>
        <c:idx val="20"/>
        <c:dLbl>
          <c:idx val="0"/>
          <c:delete val="1"/>
        </c:dLbl>
      </c:pivotFmt>
      <c:pivotFmt>
        <c:idx val="21"/>
        <c:dLbl>
          <c:idx val="0"/>
          <c:delete val="1"/>
        </c:dLbl>
      </c:pivotFmt>
      <c:pivotFmt>
        <c:idx val="22"/>
        <c:dLbl>
          <c:idx val="0"/>
          <c:delete val="1"/>
        </c:dLbl>
      </c:pivotFmt>
      <c:pivotFmt>
        <c:idx val="23"/>
        <c:dLbl>
          <c:idx val="0"/>
          <c:delete val="1"/>
        </c:dLbl>
      </c:pivotFmt>
      <c:pivotFmt>
        <c:idx val="24"/>
        <c:dLbl>
          <c:idx val="0"/>
          <c:delete val="1"/>
        </c:dLbl>
      </c:pivotFmt>
      <c:pivotFmt>
        <c:idx val="25"/>
        <c:dLbl>
          <c:idx val="0"/>
          <c:delete val="1"/>
        </c:dLbl>
      </c:pivotFmt>
      <c:pivotFmt>
        <c:idx val="26"/>
        <c:dLbl>
          <c:idx val="0"/>
          <c:delete val="1"/>
        </c:dLbl>
      </c:pivotFmt>
      <c:pivotFmt>
        <c:idx val="27"/>
        <c:dLbl>
          <c:idx val="0"/>
          <c:delete val="1"/>
        </c:dLbl>
      </c:pivotFmt>
      <c:pivotFmt>
        <c:idx val="28"/>
        <c:dLbl>
          <c:idx val="0"/>
          <c:delete val="1"/>
        </c:dLbl>
      </c:pivotFmt>
      <c:pivotFmt>
        <c:idx val="29"/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Blad5!$B$3</c:f>
              <c:strCache>
                <c:ptCount val="1"/>
                <c:pt idx="0">
                  <c:v>Totaal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Blad5!$A$4:$A$31</c:f>
              <c:strCache>
                <c:ptCount val="27"/>
                <c:pt idx="0">
                  <c:v>(Opinie)stukken in kranten/magazines</c:v>
                </c:pt>
                <c:pt idx="1">
                  <c:v>A1 Tijdschriftartikel</c:v>
                </c:pt>
                <c:pt idx="2">
                  <c:v>A2 Tijdschriftartikel</c:v>
                </c:pt>
                <c:pt idx="3">
                  <c:v>A3 Tijdschriftartikel</c:v>
                </c:pt>
                <c:pt idx="4">
                  <c:v>Congresverslag</c:v>
                </c:pt>
                <c:pt idx="5">
                  <c:v>Doctoraal proefschrift</c:v>
                </c:pt>
                <c:pt idx="6">
                  <c:v>Editoriaal</c:v>
                </c:pt>
                <c:pt idx="7">
                  <c:v>H1 Hoofdstuk in een boek</c:v>
                </c:pt>
                <c:pt idx="8">
                  <c:v>H2 Hoofdstuk in een boek</c:v>
                </c:pt>
                <c:pt idx="9">
                  <c:v>H3 Hoofdstuk in een boek</c:v>
                </c:pt>
                <c:pt idx="10">
                  <c:v>L1 Letter to the editor</c:v>
                </c:pt>
                <c:pt idx="11">
                  <c:v>L3 Letter to the editor</c:v>
                </c:pt>
                <c:pt idx="12">
                  <c:v>MA1 Monografie als auteur of co-auteur</c:v>
                </c:pt>
                <c:pt idx="13">
                  <c:v>MA2 Monografie als auteur of co-auteur</c:v>
                </c:pt>
                <c:pt idx="14">
                  <c:v>MA3 Monografie als auteur of co-auteur</c:v>
                </c:pt>
                <c:pt idx="15">
                  <c:v>ME1 Boek als editor of co-editor</c:v>
                </c:pt>
                <c:pt idx="16">
                  <c:v>ME2 Boek als editor of co-editor</c:v>
                </c:pt>
                <c:pt idx="17">
                  <c:v>ME3 Boek als editor of co-editor</c:v>
                </c:pt>
                <c:pt idx="18">
                  <c:v>N1 Noot (Recht)</c:v>
                </c:pt>
                <c:pt idx="19">
                  <c:v>N2 Noot (Recht)</c:v>
                </c:pt>
                <c:pt idx="20">
                  <c:v>N3 Noot (Recht)</c:v>
                </c:pt>
                <c:pt idx="21">
                  <c:v>Octrooi</c:v>
                </c:pt>
                <c:pt idx="22">
                  <c:v>P1 Congresverslag</c:v>
                </c:pt>
                <c:pt idx="23">
                  <c:v>P2 Congresverslag</c:v>
                </c:pt>
                <c:pt idx="24">
                  <c:v>P3 Congresverslag</c:v>
                </c:pt>
                <c:pt idx="25">
                  <c:v>Recensie</c:v>
                </c:pt>
                <c:pt idx="26">
                  <c:v>Verslagen en rapporten</c:v>
                </c:pt>
              </c:strCache>
            </c:strRef>
          </c:cat>
          <c:val>
            <c:numRef>
              <c:f>Blad5!$B$4:$B$31</c:f>
              <c:numCache>
                <c:formatCode>General</c:formatCode>
                <c:ptCount val="27"/>
                <c:pt idx="0">
                  <c:v>2091</c:v>
                </c:pt>
                <c:pt idx="1">
                  <c:v>42490</c:v>
                </c:pt>
                <c:pt idx="2">
                  <c:v>7307</c:v>
                </c:pt>
                <c:pt idx="3">
                  <c:v>6755</c:v>
                </c:pt>
                <c:pt idx="4">
                  <c:v>9</c:v>
                </c:pt>
                <c:pt idx="5">
                  <c:v>1020</c:v>
                </c:pt>
                <c:pt idx="6">
                  <c:v>649</c:v>
                </c:pt>
                <c:pt idx="7">
                  <c:v>2803</c:v>
                </c:pt>
                <c:pt idx="8">
                  <c:v>7195</c:v>
                </c:pt>
                <c:pt idx="9">
                  <c:v>7689</c:v>
                </c:pt>
                <c:pt idx="10">
                  <c:v>650</c:v>
                </c:pt>
                <c:pt idx="11">
                  <c:v>7</c:v>
                </c:pt>
                <c:pt idx="12">
                  <c:v>259</c:v>
                </c:pt>
                <c:pt idx="13">
                  <c:v>1999</c:v>
                </c:pt>
                <c:pt idx="14">
                  <c:v>1518</c:v>
                </c:pt>
                <c:pt idx="15">
                  <c:v>552</c:v>
                </c:pt>
                <c:pt idx="16">
                  <c:v>1429</c:v>
                </c:pt>
                <c:pt idx="17">
                  <c:v>770</c:v>
                </c:pt>
                <c:pt idx="18">
                  <c:v>1397</c:v>
                </c:pt>
                <c:pt idx="19">
                  <c:v>204</c:v>
                </c:pt>
                <c:pt idx="20">
                  <c:v>157</c:v>
                </c:pt>
                <c:pt idx="21">
                  <c:v>127</c:v>
                </c:pt>
                <c:pt idx="22">
                  <c:v>1165</c:v>
                </c:pt>
                <c:pt idx="23">
                  <c:v>461</c:v>
                </c:pt>
                <c:pt idx="24">
                  <c:v>4753</c:v>
                </c:pt>
                <c:pt idx="25">
                  <c:v>3825</c:v>
                </c:pt>
                <c:pt idx="26">
                  <c:v>5111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open access in IRUA</a:t>
            </a:r>
          </a:p>
        </c:rich>
      </c:tx>
      <c:layout>
        <c:manualLayout>
          <c:xMode val="edge"/>
          <c:yMode val="edge"/>
          <c:x val="0.10025699912510938"/>
          <c:y val="2.777777777777777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'270115'!$A$4</c:f>
              <c:strCache>
                <c:ptCount val="1"/>
                <c:pt idx="0">
                  <c:v>Percentage</c:v>
                </c:pt>
              </c:strCache>
            </c:strRef>
          </c:tx>
          <c:marker>
            <c:symbol val="none"/>
          </c:marker>
          <c:cat>
            <c:numRef>
              <c:f>'270115'!$B$1:$R$1</c:f>
              <c:numCache>
                <c:formatCode>General</c:formatCode>
                <c:ptCount val="1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</c:numCache>
            </c:numRef>
          </c:cat>
          <c:val>
            <c:numRef>
              <c:f>'270115'!$B$4:$R$4</c:f>
              <c:numCache>
                <c:formatCode>0.00</c:formatCode>
                <c:ptCount val="17"/>
                <c:pt idx="0">
                  <c:v>2.6302971261568433</c:v>
                </c:pt>
                <c:pt idx="1">
                  <c:v>2.3914104441190824</c:v>
                </c:pt>
                <c:pt idx="2">
                  <c:v>2.7624309392265194</c:v>
                </c:pt>
                <c:pt idx="3">
                  <c:v>4.0324563560363904</c:v>
                </c:pt>
                <c:pt idx="4">
                  <c:v>3.0939736781343803</c:v>
                </c:pt>
                <c:pt idx="5">
                  <c:v>3.4272497897392769</c:v>
                </c:pt>
                <c:pt idx="6">
                  <c:v>4.3607305936073057</c:v>
                </c:pt>
                <c:pt idx="7">
                  <c:v>4.7721874325199742</c:v>
                </c:pt>
                <c:pt idx="8">
                  <c:v>5.3166536356528535</c:v>
                </c:pt>
                <c:pt idx="9">
                  <c:v>5.9352862339651544</c:v>
                </c:pt>
                <c:pt idx="10">
                  <c:v>7.2851451337507118</c:v>
                </c:pt>
                <c:pt idx="11">
                  <c:v>7.1468144044321331</c:v>
                </c:pt>
                <c:pt idx="12">
                  <c:v>8.4615384615384617</c:v>
                </c:pt>
                <c:pt idx="13">
                  <c:v>12.002815909890883</c:v>
                </c:pt>
                <c:pt idx="14">
                  <c:v>11.447872923133103</c:v>
                </c:pt>
                <c:pt idx="15">
                  <c:v>13.307727067329417</c:v>
                </c:pt>
                <c:pt idx="16">
                  <c:v>46.666666666666664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72352"/>
        <c:axId val="124006336"/>
      </c:lineChart>
      <c:catAx>
        <c:axId val="1263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006336"/>
        <c:crosses val="autoZero"/>
        <c:auto val="1"/>
        <c:lblAlgn val="ctr"/>
        <c:lblOffset val="100"/>
        <c:noMultiLvlLbl val="0"/>
      </c:catAx>
      <c:valAx>
        <c:axId val="1240063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637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0D92-9D29-4B80-B01C-A254EB54E9B4}" type="datetimeFigureOut">
              <a:rPr lang="nl-BE" smtClean="0"/>
              <a:t>30/01/2015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E2D88-A443-4BD9-B76C-DEDAF17D37A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987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7BB96-5CC4-4FBA-B6DA-4C0FA69C8B55}" type="datetimeFigureOut">
              <a:rPr lang="nl-NL" smtClean="0"/>
              <a:t>30-1-2015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9E7CB-B55B-433F-ACF3-9EACF2CD01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68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0" y="5191203"/>
            <a:ext cx="9154800" cy="16670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8064500" cy="2160017"/>
          </a:xfrm>
        </p:spPr>
        <p:txBody>
          <a:bodyPr lIns="72000" rIns="72000" anchor="b" anchorCtr="0">
            <a:no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1656184"/>
          </a:xfrm>
        </p:spPr>
        <p:txBody>
          <a:bodyPr lIns="72000" rIns="72000">
            <a:noAutofit/>
          </a:bodyPr>
          <a:lstStyle>
            <a:lvl1pPr marL="0" indent="0" algn="l">
              <a:buNone/>
              <a:defRPr sz="26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294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zonder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-13998" y="-1523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1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full page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60A7-6202-4C5B-B798-73425609F823}" type="datetime1">
              <a:rPr lang="nl-NL" smtClean="0"/>
              <a:t>30-1-2015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voorbeeldpresentatie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4" hasCustomPrompt="1"/>
          </p:nvPr>
        </p:nvSpPr>
        <p:spPr>
          <a:xfrm>
            <a:off x="539750" y="3645024"/>
            <a:ext cx="40320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tekst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1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552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1440000"/>
            <a:ext cx="3960000" cy="486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44008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 </a:t>
            </a:r>
          </a:p>
          <a:p>
            <a:r>
              <a:rPr lang="nl-BE" dirty="0" smtClean="0"/>
              <a:t>De foto moet achter de boog staan.</a:t>
            </a:r>
            <a:endParaRPr lang="nl-NL" dirty="0" smtClean="0"/>
          </a:p>
          <a:p>
            <a:endParaRPr lang="nl-NL" dirty="0" smtClean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2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4499992" cy="6769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024562"/>
            <a:ext cx="9162000" cy="8334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nl-BE" dirty="0" smtClean="0"/>
              <a:t>Kopieer vanuit een andere dia de kleine boog en plak hem in deze dia.</a:t>
            </a:r>
          </a:p>
          <a:p>
            <a:r>
              <a:rPr lang="nl-BE" dirty="0" smtClean="0"/>
              <a:t>De foto moet achter de boog staan.</a:t>
            </a:r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60000" y="360000"/>
            <a:ext cx="3960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440000"/>
            <a:ext cx="3960000" cy="4680000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 hasCustomPrompt="1"/>
          </p:nvPr>
        </p:nvSpPr>
        <p:spPr>
          <a:xfrm>
            <a:off x="-9246" y="-6037"/>
            <a:ext cx="9153245" cy="68527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om een afbeelding toe te voegen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-9245" y="5197559"/>
            <a:ext cx="9162000" cy="166261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BE" dirty="0" smtClean="0"/>
              <a:t>Kopieer vanuit een andere dia de hoge boog met volledige logo en plak hem in deze dia. De foto moet achter de boog staan.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8064500" cy="472813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39750" y="2730292"/>
            <a:ext cx="8064500" cy="626701"/>
          </a:xfrm>
          <a:solidFill>
            <a:schemeClr val="accent4">
              <a:alpha val="75000"/>
            </a:schemeClr>
          </a:solidFill>
        </p:spPr>
        <p:txBody>
          <a:bodyPr lIns="72000" tIns="36000" rIns="72000" bIns="36000" anchor="b" anchorCtr="0">
            <a:sp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23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00808"/>
            <a:ext cx="8064500" cy="1656184"/>
          </a:xfrm>
        </p:spPr>
        <p:txBody>
          <a:bodyPr lIns="72000" rIns="72000" anchor="b" anchorCtr="0">
            <a:noAutofit/>
          </a:bodyPr>
          <a:lstStyle>
            <a:lvl1pPr algn="l">
              <a:defRPr sz="3600" b="1" cap="none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03833"/>
          </a:xfrm>
        </p:spPr>
        <p:txBody>
          <a:bodyPr lIns="72000" rIns="72000" anchor="b">
            <a:noAutofit/>
          </a:bodyPr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976"/>
            <a:ext cx="8064896" cy="4895850"/>
          </a:xfrm>
        </p:spPr>
        <p:txBody>
          <a:bodyPr/>
          <a:lstStyle>
            <a:lvl2pPr marL="216000" indent="-216000">
              <a:defRPr sz="2600"/>
            </a:lvl2pPr>
            <a:lvl3pPr marL="576000" indent="-216000">
              <a:defRPr sz="2400"/>
            </a:lvl3pPr>
            <a:lvl4pPr marL="936000" indent="-216000">
              <a:defRPr sz="2200"/>
            </a:lvl4pPr>
            <a:lvl5pPr marL="1296000" indent="-216000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7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750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4008" y="1196976"/>
            <a:ext cx="3960242" cy="4895849"/>
          </a:xfrm>
        </p:spPr>
        <p:txBody>
          <a:bodyPr/>
          <a:lstStyle>
            <a:lvl1pPr>
              <a:defRPr sz="2800"/>
            </a:lvl1pPr>
            <a:lvl2pPr marL="285750" indent="-285750">
              <a:defRPr sz="2400"/>
            </a:lvl2pPr>
            <a:lvl3pPr marL="585788" indent="-228600">
              <a:defRPr sz="2000"/>
            </a:lvl3pPr>
            <a:lvl4pPr marL="958850" indent="-228600">
              <a:defRPr sz="1800"/>
            </a:lvl4pPr>
            <a:lvl5pPr marL="130968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 en 2 kolommen: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5"/>
            <a:ext cx="3957836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2060848"/>
            <a:ext cx="3957836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2969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791865"/>
          </a:xfrm>
          <a:solidFill>
            <a:schemeClr val="accent4"/>
          </a:solidFill>
        </p:spPr>
        <p:txBody>
          <a:bodyPr lIns="72000" rIns="72000"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959225" cy="4031977"/>
          </a:xfrm>
        </p:spPr>
        <p:txBody>
          <a:bodyPr/>
          <a:lstStyle>
            <a:lvl1pPr>
              <a:defRPr sz="2400"/>
            </a:lvl1pPr>
            <a:lvl2pPr marL="285750" indent="-285750">
              <a:defRPr sz="2000"/>
            </a:lvl2pPr>
            <a:lvl3pPr marL="585788" indent="-228600">
              <a:defRPr sz="1800"/>
            </a:lvl3pPr>
            <a:lvl4pPr marL="958850" indent="-228600">
              <a:defRPr sz="1600"/>
            </a:lvl4pPr>
            <a:lvl5pPr marL="1309688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e of diagram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4562"/>
            <a:ext cx="9162000" cy="83507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013176"/>
            <a:ext cx="8064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9750" y="5590455"/>
            <a:ext cx="8064500" cy="411257"/>
          </a:xfrm>
        </p:spPr>
        <p:txBody>
          <a:bodyPr>
            <a:spAutoFit/>
          </a:bodyPr>
          <a:lstStyle>
            <a:lvl1pPr marL="0" indent="0">
              <a:buNone/>
              <a:defRPr sz="22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545668" y="0"/>
            <a:ext cx="8058582" cy="498457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 smtClean="0"/>
              <a:t>Klik op het pictogram om een illustratie, grafiek, tabel of filmpje toe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0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936105"/>
          </a:xfrm>
          <a:prstGeom prst="rect">
            <a:avLst/>
          </a:prstGeom>
        </p:spPr>
        <p:txBody>
          <a:bodyPr vert="horz" lIns="0" tIns="36000" rIns="0" bIns="3600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1196976"/>
            <a:ext cx="8064896" cy="4895850"/>
          </a:xfrm>
          <a:prstGeom prst="rect">
            <a:avLst/>
          </a:prstGeom>
        </p:spPr>
        <p:txBody>
          <a:bodyPr vert="horz" lIns="0" tIns="36000" rIns="0" bIns="3600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36296" y="6327740"/>
            <a:ext cx="1008112" cy="227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F06C36-30E3-4EC4-970C-BDB2513E3A51}" type="datetime1">
              <a:rPr lang="nl-NL" smtClean="0"/>
              <a:t>30-1-2015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220072" y="6562118"/>
            <a:ext cx="3024336" cy="20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voorbeeldpresentatie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-4356" y="6602881"/>
            <a:ext cx="461556" cy="2572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B032377-C103-4EFE-98C1-80A6E5A7472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896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60" r:id="rId10"/>
    <p:sldLayoutId id="2147483662" r:id="rId11"/>
    <p:sldLayoutId id="2147483663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net.uantwerpen.be/iru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 smtClean="0"/>
              <a:t>Institutional</a:t>
            </a:r>
            <a:r>
              <a:rPr lang="nl-BE" dirty="0" smtClean="0"/>
              <a:t> </a:t>
            </a:r>
            <a:r>
              <a:rPr lang="nl-BE" dirty="0" err="1" smtClean="0"/>
              <a:t>Repository</a:t>
            </a:r>
            <a:r>
              <a:rPr lang="nl-BE" dirty="0" smtClean="0"/>
              <a:t> Universiteit Antwerpen</a:t>
            </a:r>
            <a:endParaRPr lang="nl-NL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Impact van nieuwe vormen van wetenschappelijke communicatie voor een </a:t>
            </a:r>
            <a:r>
              <a:rPr lang="nl-BE" dirty="0" err="1" smtClean="0"/>
              <a:t>repository</a:t>
            </a:r>
            <a:r>
              <a:rPr lang="nl-BE" dirty="0" smtClean="0"/>
              <a:t> systeem</a:t>
            </a:r>
          </a:p>
        </p:txBody>
      </p:sp>
    </p:spTree>
    <p:extLst>
      <p:ext uri="{BB962C8B-B14F-4D97-AF65-F5344CB8AC3E}">
        <p14:creationId xmlns:p14="http://schemas.microsoft.com/office/powerpoint/2010/main" val="2929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 een volgende </a:t>
            </a:r>
            <a:r>
              <a:rPr lang="nl-BE" dirty="0" err="1" smtClean="0"/>
              <a:t>gebruikersdag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Open Data en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7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936105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Institutional</a:t>
            </a:r>
            <a:r>
              <a:rPr lang="nl-BE" dirty="0" smtClean="0"/>
              <a:t> </a:t>
            </a:r>
            <a:r>
              <a:rPr lang="nl-BE" dirty="0" err="1" smtClean="0"/>
              <a:t>repository</a:t>
            </a:r>
            <a:r>
              <a:rPr lang="nl-BE" dirty="0" smtClean="0"/>
              <a:t>/Academische Bibliografie: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Overzicht van de </a:t>
            </a:r>
            <a:r>
              <a:rPr lang="nl-BE" dirty="0" err="1" smtClean="0"/>
              <a:t>onderzoeksoutput</a:t>
            </a:r>
            <a:r>
              <a:rPr lang="nl-BE" dirty="0" smtClean="0"/>
              <a:t> van de Universiteit Antwerpen. (&gt; 100000 items)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Formeel Beleidsinstrument voor Universiteit Antwerpen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/>
              <a:t>Wetgevend </a:t>
            </a:r>
            <a:r>
              <a:rPr lang="nl-BE" dirty="0" smtClean="0"/>
              <a:t>kader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Evaluatie- en promotiedossiers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Jaarrapport Universiteit Antwerpen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Financiering universiteit</a:t>
            </a:r>
          </a:p>
          <a:p>
            <a:pPr lvl="1" indent="0">
              <a:buNone/>
            </a:pPr>
            <a:r>
              <a:rPr lang="nl-BE" dirty="0" smtClean="0"/>
              <a:t>=&gt; Hoge eisen m.b.t. kwaliteit en kwantiteit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Internationaal gebeuren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Unieke positie 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Duizenden </a:t>
            </a:r>
            <a:r>
              <a:rPr lang="nl-BE" dirty="0" err="1" smtClean="0"/>
              <a:t>repositories</a:t>
            </a:r>
            <a:r>
              <a:rPr lang="nl-BE" dirty="0" smtClean="0"/>
              <a:t>, maar slechts 3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Rapporteringstool voor onderzoekers en onderzoeksgroepen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673200" lvl="1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1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3</a:t>
            </a:fld>
            <a:endParaRPr lang="nl-NL"/>
          </a:p>
        </p:txBody>
      </p:sp>
      <p:graphicFrame>
        <p:nvGraphicFramePr>
          <p:cNvPr id="4" name="Grafie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520182"/>
              </p:ext>
            </p:extLst>
          </p:nvPr>
        </p:nvGraphicFramePr>
        <p:xfrm>
          <a:off x="-33253" y="-127651"/>
          <a:ext cx="11915976" cy="700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4</a:t>
            </a:fld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Open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Publish</a:t>
            </a:r>
            <a:r>
              <a:rPr lang="nl-BE" dirty="0" smtClean="0"/>
              <a:t> or </a:t>
            </a:r>
            <a:r>
              <a:rPr lang="nl-BE" dirty="0" err="1" smtClean="0"/>
              <a:t>Perish</a:t>
            </a:r>
            <a:endParaRPr lang="nl-BE" dirty="0" smtClean="0"/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Pubmed</a:t>
            </a:r>
            <a:r>
              <a:rPr lang="nl-BE" dirty="0" smtClean="0"/>
              <a:t>, Research Gate, Academia.eu, Google </a:t>
            </a:r>
            <a:r>
              <a:rPr lang="nl-BE" dirty="0" err="1" smtClean="0"/>
              <a:t>Scholar</a:t>
            </a:r>
            <a:endParaRPr lang="nl-BE" dirty="0" smtClean="0"/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Correlatie zichtbaarheid en aantal citaties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Promotie, evaluatie en </a:t>
            </a:r>
            <a:r>
              <a:rPr lang="nl-BE" dirty="0" err="1" smtClean="0"/>
              <a:t>onderzoeksfinanciering</a:t>
            </a:r>
            <a:r>
              <a:rPr lang="nl-BE" dirty="0" smtClean="0"/>
              <a:t>.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Koppeling </a:t>
            </a:r>
            <a:r>
              <a:rPr lang="nl-BE" dirty="0" err="1" smtClean="0"/>
              <a:t>bibliometrische</a:t>
            </a:r>
            <a:r>
              <a:rPr lang="nl-BE" dirty="0" smtClean="0"/>
              <a:t> elementen (aantal citaties, ranking tijdschriften, …)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Exportfunctionaliteit wordt steeds belangrijker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Communicatiebeleid Universiteit Antwerpen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Nieuwe publicatietypes en non </a:t>
            </a:r>
            <a:r>
              <a:rPr lang="nl-BE" dirty="0" err="1" smtClean="0"/>
              <a:t>written</a:t>
            </a:r>
            <a:r>
              <a:rPr lang="nl-BE" dirty="0" smtClean="0"/>
              <a:t> output</a:t>
            </a:r>
          </a:p>
          <a:p>
            <a:endParaRPr lang="nl-B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Evolutie wetenschappelijk communicatie?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931"/>
            <a:ext cx="8444868" cy="680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1"/>
            <a:ext cx="10513601" cy="6126209"/>
          </a:xfrm>
          <a:prstGeom prst="rect">
            <a:avLst/>
          </a:prstGeom>
        </p:spPr>
      </p:pic>
      <p:pic>
        <p:nvPicPr>
          <p:cNvPr id="6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8444868" cy="6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Open Access beleid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Sinds 1 oktober 2014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Publicatie wordt enkel toegevoegd aan AB indien een open access versie wordt meegestuurd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5</a:t>
            </a:fld>
            <a:endParaRPr lang="nl-NL"/>
          </a:p>
        </p:txBody>
      </p:sp>
      <p:graphicFrame>
        <p:nvGraphicFramePr>
          <p:cNvPr id="5" name="Grafie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43095"/>
              </p:ext>
            </p:extLst>
          </p:nvPr>
        </p:nvGraphicFramePr>
        <p:xfrm>
          <a:off x="755576" y="2636912"/>
          <a:ext cx="641218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449785"/>
            <a:ext cx="133508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Open Access en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/>
              <a:t>Aanpassing auteursversies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Automatische aanmaak </a:t>
            </a:r>
            <a:r>
              <a:rPr lang="nl-BE" dirty="0"/>
              <a:t>frontpagina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Afhandeling embargo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Nieuwe meta-informatie voor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/>
              <a:t>On </a:t>
            </a:r>
            <a:r>
              <a:rPr lang="nl-BE" dirty="0" err="1" smtClean="0"/>
              <a:t>hold</a:t>
            </a:r>
            <a:r>
              <a:rPr lang="nl-BE" dirty="0" smtClean="0"/>
              <a:t> </a:t>
            </a:r>
            <a:r>
              <a:rPr lang="nl-BE" dirty="0"/>
              <a:t>plaatsen voor </a:t>
            </a:r>
            <a:r>
              <a:rPr lang="nl-BE" dirty="0" smtClean="0"/>
              <a:t>index</a:t>
            </a:r>
            <a:endParaRPr lang="nl-BE" dirty="0"/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Maximale </a:t>
            </a:r>
            <a:r>
              <a:rPr lang="nl-BE" dirty="0"/>
              <a:t>inzet </a:t>
            </a:r>
            <a:r>
              <a:rPr lang="nl-BE" dirty="0" err="1"/>
              <a:t>Brocade</a:t>
            </a:r>
            <a:r>
              <a:rPr lang="nl-BE" dirty="0"/>
              <a:t> </a:t>
            </a:r>
            <a:r>
              <a:rPr lang="nl-BE" dirty="0" smtClean="0"/>
              <a:t>helpdesk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Key</a:t>
            </a:r>
            <a:r>
              <a:rPr lang="nl-BE" dirty="0" smtClean="0"/>
              <a:t> Value Store voor opname projectinformatie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Aangepaste </a:t>
            </a:r>
            <a:r>
              <a:rPr lang="nl-BE" dirty="0" smtClean="0"/>
              <a:t>OAI-XML voor </a:t>
            </a:r>
            <a:r>
              <a:rPr lang="nl-BE" dirty="0" err="1" smtClean="0"/>
              <a:t>harvesting</a:t>
            </a:r>
            <a:r>
              <a:rPr lang="nl-BE" dirty="0" smtClean="0"/>
              <a:t> door European Research Portal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 smtClean="0"/>
              <a:t>Repository</a:t>
            </a:r>
            <a:r>
              <a:rPr lang="nl-BE" dirty="0" smtClean="0"/>
              <a:t> Interface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Zoeken op </a:t>
            </a:r>
            <a:r>
              <a:rPr lang="nl-BE" dirty="0" err="1" smtClean="0"/>
              <a:t>fulltext</a:t>
            </a:r>
            <a:endParaRPr lang="nl-BE" dirty="0" smtClean="0"/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Links naar open access </a:t>
            </a:r>
            <a:r>
              <a:rPr lang="nl-BE" dirty="0" err="1" smtClean="0"/>
              <a:t>fulltext</a:t>
            </a:r>
            <a:endParaRPr lang="nl-BE" dirty="0" smtClean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6</a:t>
            </a:fld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0" y="260648"/>
            <a:ext cx="5422701" cy="69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" y="47491"/>
            <a:ext cx="7168644" cy="679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3"/>
            <a:ext cx="9211854" cy="68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Bibliometrie</a:t>
            </a:r>
            <a:r>
              <a:rPr lang="nl-BE" dirty="0" smtClean="0"/>
              <a:t> en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err="1"/>
              <a:t>B</a:t>
            </a:r>
            <a:r>
              <a:rPr lang="nl-BE" dirty="0" err="1" smtClean="0"/>
              <a:t>ibliometrische</a:t>
            </a:r>
            <a:r>
              <a:rPr lang="nl-BE" dirty="0" smtClean="0"/>
              <a:t> gegevens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Impact Factoren tijdschriften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Aantal Citaties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Opgeslagen in </a:t>
            </a:r>
            <a:r>
              <a:rPr lang="nl-BE" dirty="0" err="1" smtClean="0"/>
              <a:t>Key</a:t>
            </a:r>
            <a:r>
              <a:rPr lang="nl-BE" dirty="0" smtClean="0"/>
              <a:t> Value Store content</a:t>
            </a:r>
          </a:p>
          <a:p>
            <a:pPr marL="673200" lvl="1" indent="-457200">
              <a:buFont typeface="Arial" panose="020B0604020202020204" pitchFamily="34" charset="0"/>
              <a:buChar char="•"/>
            </a:pPr>
            <a:r>
              <a:rPr lang="nl-BE" dirty="0" smtClean="0"/>
              <a:t>Automatische verwerking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Impactfactoren via JCR files Thomson Reuters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Citaties via API Thomson Reuters en </a:t>
            </a:r>
            <a:r>
              <a:rPr lang="nl-BE" dirty="0" err="1" smtClean="0"/>
              <a:t>Brocade</a:t>
            </a:r>
            <a:r>
              <a:rPr lang="nl-BE" dirty="0" smtClean="0"/>
              <a:t> Centaur</a:t>
            </a:r>
          </a:p>
          <a:p>
            <a:pPr marL="1033200" lvl="2" indent="-457200">
              <a:buFont typeface="Arial" panose="020B0604020202020204" pitchFamily="34" charset="0"/>
              <a:buChar char="•"/>
            </a:pPr>
            <a:r>
              <a:rPr lang="nl-BE" dirty="0" smtClean="0"/>
              <a:t>Citaties via conversietool voor Web of </a:t>
            </a:r>
            <a:r>
              <a:rPr lang="nl-BE" dirty="0" err="1" smtClean="0"/>
              <a:t>Science</a:t>
            </a: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7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6" r="-174"/>
          <a:stretch/>
        </p:blipFill>
        <p:spPr bwMode="auto">
          <a:xfrm>
            <a:off x="0" y="-1"/>
            <a:ext cx="546796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9502"/>
            <a:ext cx="13918036" cy="3962001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76354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802" y="0"/>
            <a:ext cx="996315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Export en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r>
              <a:rPr lang="nl-BE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8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1"/>
          <a:stretch/>
        </p:blipFill>
        <p:spPr bwMode="auto">
          <a:xfrm>
            <a:off x="24383" y="836712"/>
            <a:ext cx="9225319" cy="662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5" y="1066801"/>
            <a:ext cx="928087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" y="26690"/>
            <a:ext cx="7991475" cy="70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28" y="817661"/>
            <a:ext cx="9917470" cy="619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" y="149026"/>
            <a:ext cx="11158062" cy="69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4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Zichtbaarheid en </a:t>
            </a:r>
            <a:r>
              <a:rPr lang="nl-BE" dirty="0" err="1" smtClean="0"/>
              <a:t>Brocade</a:t>
            </a:r>
            <a:r>
              <a:rPr lang="nl-BE" dirty="0" smtClean="0"/>
              <a:t> </a:t>
            </a:r>
            <a:r>
              <a:rPr lang="nl-BE" dirty="0" err="1" smtClean="0"/>
              <a:t>repositories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>
                <a:hlinkClick r:id="rId2"/>
              </a:rPr>
              <a:t>http://anet.uantwerpen.be/irua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Microdata schema.org en </a:t>
            </a:r>
            <a:r>
              <a:rPr lang="nl-BE" dirty="0" err="1" smtClean="0"/>
              <a:t>Rich</a:t>
            </a:r>
            <a:r>
              <a:rPr lang="nl-BE" dirty="0" smtClean="0"/>
              <a:t> </a:t>
            </a:r>
            <a:r>
              <a:rPr lang="nl-BE" dirty="0" err="1" smtClean="0"/>
              <a:t>Snippets</a:t>
            </a:r>
            <a:endParaRPr lang="nl-BE" dirty="0" smtClean="0"/>
          </a:p>
          <a:p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CERIF </a:t>
            </a:r>
            <a:r>
              <a:rPr lang="nl-BE" dirty="0" err="1" smtClean="0"/>
              <a:t>xml</a:t>
            </a:r>
            <a:r>
              <a:rPr lang="nl-BE" dirty="0" smtClean="0"/>
              <a:t> voor </a:t>
            </a:r>
            <a:r>
              <a:rPr lang="nl-BE" dirty="0" err="1" smtClean="0"/>
              <a:t>Flemish</a:t>
            </a:r>
            <a:r>
              <a:rPr lang="nl-BE" dirty="0" smtClean="0"/>
              <a:t> Research Portal (FRIS)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MODS </a:t>
            </a:r>
            <a:r>
              <a:rPr lang="nl-BE" dirty="0" err="1" smtClean="0"/>
              <a:t>xml</a:t>
            </a:r>
            <a:r>
              <a:rPr lang="nl-BE" dirty="0" smtClean="0"/>
              <a:t> voor VABB, e-cv, </a:t>
            </a:r>
            <a:r>
              <a:rPr lang="nl-BE" dirty="0" err="1" smtClean="0"/>
              <a:t>Iminds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OAI XML en Dublin </a:t>
            </a:r>
            <a:r>
              <a:rPr lang="nl-BE" dirty="0" err="1" smtClean="0"/>
              <a:t>Core</a:t>
            </a:r>
            <a:r>
              <a:rPr lang="nl-BE" dirty="0" smtClean="0"/>
              <a:t> voor </a:t>
            </a:r>
            <a:r>
              <a:rPr lang="nl-BE" dirty="0" err="1" smtClean="0"/>
              <a:t>harvesters</a:t>
            </a:r>
            <a:endParaRPr lang="nl-B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 smtClean="0"/>
              <a:t>CATXML voor de Happy Few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32377-C103-4EFE-98C1-80A6E5A7472A}" type="slidenum">
              <a:rPr lang="nl-NL" smtClean="0"/>
              <a:t>9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8" y="2276872"/>
            <a:ext cx="65151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4515" cy="68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Diavoorstelling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Institutional Repository Universiteit Antwerpen</vt:lpstr>
      <vt:lpstr>Institutional repository/Academische Bibliografie:</vt:lpstr>
      <vt:lpstr>PowerPoint-presentatie</vt:lpstr>
      <vt:lpstr>Evolutie wetenschappelijk communicatie?</vt:lpstr>
      <vt:lpstr>Open Access beleid</vt:lpstr>
      <vt:lpstr>Open Access en Brocade repositories</vt:lpstr>
      <vt:lpstr>Bibliometrie en Brocade repositories</vt:lpstr>
      <vt:lpstr>Export en Brocade repositories </vt:lpstr>
      <vt:lpstr>Zichtbaarheid en Brocade repositories</vt:lpstr>
      <vt:lpstr>Voor een volgende gebruikersdag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2013-10-11T12:12:31Z</dcterms:created>
  <dcterms:modified xsi:type="dcterms:W3CDTF">2015-01-30T14:50:55Z</dcterms:modified>
</cp:coreProperties>
</file>