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83" r:id="rId4"/>
    <p:sldId id="284" r:id="rId5"/>
    <p:sldId id="285" r:id="rId6"/>
    <p:sldId id="286" r:id="rId7"/>
    <p:sldId id="294" r:id="rId8"/>
    <p:sldId id="295" r:id="rId9"/>
    <p:sldId id="287" r:id="rId10"/>
    <p:sldId id="289" r:id="rId11"/>
    <p:sldId id="290" r:id="rId12"/>
    <p:sldId id="291" r:id="rId13"/>
    <p:sldId id="292" r:id="rId14"/>
    <p:sldId id="293" r:id="rId15"/>
    <p:sldId id="288" r:id="rId16"/>
    <p:sldId id="296" r:id="rId1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848" y="-606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764"/>
    </p:cViewPr>
  </p:sorterViewPr>
  <p:notesViewPr>
    <p:cSldViewPr snapToObjects="1"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0D92-9D29-4B80-B01C-A254EB54E9B4}" type="datetimeFigureOut">
              <a:rPr lang="nl-BE" smtClean="0"/>
              <a:t>2/02/2015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1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0" y="5191203"/>
            <a:ext cx="9154800" cy="1667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-13998" y="-1523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</a:t>
            </a:r>
          </a:p>
          <a:p>
            <a:r>
              <a:rPr lang="nl-BE" dirty="0" smtClean="0"/>
              <a:t>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</a:t>
            </a:r>
          </a:p>
          <a:p>
            <a:r>
              <a:rPr lang="nl-BE" dirty="0" smtClean="0"/>
              <a:t>De foto moet achter de boog staan.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Onze collecties zichtbaar in WorldCat</a:t>
            </a:r>
            <a:endParaRPr lang="nl-NL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Corthouts</a:t>
            </a:r>
          </a:p>
          <a:p>
            <a:r>
              <a:rPr lang="en-US" sz="1800" dirty="0" smtClean="0"/>
              <a:t>Anet gebruikersdag</a:t>
            </a:r>
          </a:p>
          <a:p>
            <a:r>
              <a:rPr lang="en-US" sz="1800" dirty="0" smtClean="0"/>
              <a:t>3 </a:t>
            </a:r>
            <a:r>
              <a:rPr lang="en-US" sz="1800" dirty="0" err="1" smtClean="0"/>
              <a:t>februari</a:t>
            </a:r>
            <a:r>
              <a:rPr lang="en-US" sz="1800" dirty="0" smtClean="0"/>
              <a:t> 2015</a:t>
            </a:r>
            <a:endParaRPr lang="nl-BE" sz="1800" dirty="0" smtClean="0"/>
          </a:p>
        </p:txBody>
      </p:sp>
    </p:spTree>
    <p:extLst>
      <p:ext uri="{BB962C8B-B14F-4D97-AF65-F5344CB8AC3E}">
        <p14:creationId xmlns:p14="http://schemas.microsoft.com/office/powerpoint/2010/main" val="292945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10</a:t>
            </a:fld>
            <a:endParaRPr lang="nl-N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7560840" cy="38925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93" y="3356992"/>
            <a:ext cx="8221538" cy="23119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1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11</a:t>
            </a:fld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742950"/>
            <a:ext cx="8410575" cy="537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9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12</a:t>
            </a:fld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556792"/>
            <a:ext cx="8379231" cy="3960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4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Resultaat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Verrijking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metadata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VIAF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Verrijking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authority records met VIAF identifiers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en-US" dirty="0" smtClean="0"/>
              <a:t>Harvest </a:t>
            </a:r>
            <a:r>
              <a:rPr lang="en-US" dirty="0" err="1" smtClean="0"/>
              <a:t>bijkomende</a:t>
            </a:r>
            <a:r>
              <a:rPr lang="en-US" dirty="0" smtClean="0"/>
              <a:t> metadata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WorldCat Works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Verrijking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titelbeschrijvingen</a:t>
            </a:r>
            <a:r>
              <a:rPr lang="en-US" dirty="0" smtClean="0"/>
              <a:t> met </a:t>
            </a:r>
            <a:r>
              <a:rPr lang="en-US" dirty="0" err="1" smtClean="0"/>
              <a:t>Workd</a:t>
            </a:r>
            <a:r>
              <a:rPr lang="en-US" dirty="0" smtClean="0"/>
              <a:t>-ID’s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Groeperen</a:t>
            </a:r>
            <a:r>
              <a:rPr lang="en-US" dirty="0" smtClean="0"/>
              <a:t> van </a:t>
            </a:r>
            <a:r>
              <a:rPr lang="en-US" dirty="0" err="1" smtClean="0"/>
              <a:t>verwante</a:t>
            </a:r>
            <a:r>
              <a:rPr lang="en-US" dirty="0" smtClean="0"/>
              <a:t> records in </a:t>
            </a:r>
            <a:r>
              <a:rPr lang="en-US" dirty="0" err="1" smtClean="0"/>
              <a:t>zoekresultaten</a:t>
            </a:r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09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inhoud 2"/>
          <p:cNvSpPr>
            <a:spLocks noGrp="1"/>
          </p:cNvSpPr>
          <p:nvPr>
            <p:ph idx="1"/>
          </p:nvPr>
        </p:nvSpPr>
        <p:spPr>
          <a:xfrm>
            <a:off x="250825" y="204788"/>
            <a:ext cx="8229600" cy="604837"/>
          </a:xfrm>
        </p:spPr>
        <p:txBody>
          <a:bodyPr lIns="91440" tIns="45720" rIns="91440" bIns="45720" anchor="ctr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nl-BE" altLang="nl-BE" sz="1800" smtClean="0"/>
              <a:t>http://worldcat.org/oclc/859009165.rdf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92150"/>
            <a:ext cx="6880225" cy="564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2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Positionering</a:t>
            </a:r>
            <a:r>
              <a:rPr lang="en-US" dirty="0" smtClean="0"/>
              <a:t> WorldCat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Ontsluiting</a:t>
            </a:r>
            <a:r>
              <a:rPr lang="en-US" dirty="0" smtClean="0"/>
              <a:t> </a:t>
            </a:r>
            <a:r>
              <a:rPr lang="en-US" dirty="0" err="1" smtClean="0"/>
              <a:t>gericht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internationaal</a:t>
            </a:r>
            <a:r>
              <a:rPr lang="en-US" dirty="0" smtClean="0"/>
              <a:t> </a:t>
            </a:r>
            <a:r>
              <a:rPr lang="en-US" dirty="0" err="1" smtClean="0"/>
              <a:t>publiek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UniCat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WorldCat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Ontsluiting</a:t>
            </a:r>
            <a:r>
              <a:rPr lang="en-US" dirty="0" smtClean="0"/>
              <a:t> </a:t>
            </a:r>
            <a:r>
              <a:rPr lang="en-US" dirty="0" err="1" smtClean="0"/>
              <a:t>gericht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publiek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Brocade OPAC/desktop (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monografische</a:t>
            </a:r>
            <a:r>
              <a:rPr lang="en-US" dirty="0" smtClean="0"/>
              <a:t> print </a:t>
            </a:r>
            <a:r>
              <a:rPr lang="en-US" dirty="0" err="1" smtClean="0"/>
              <a:t>collecties</a:t>
            </a:r>
            <a:r>
              <a:rPr lang="en-US" dirty="0" smtClean="0"/>
              <a:t>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Discovery services (</a:t>
            </a:r>
            <a:r>
              <a:rPr lang="en-US" dirty="0" err="1" smtClean="0"/>
              <a:t>p+e</a:t>
            </a:r>
            <a:r>
              <a:rPr lang="en-US" dirty="0" smtClean="0"/>
              <a:t> </a:t>
            </a:r>
            <a:r>
              <a:rPr lang="en-US" dirty="0" err="1" smtClean="0"/>
              <a:t>collecties</a:t>
            </a:r>
            <a:r>
              <a:rPr lang="en-US" dirty="0" smtClean="0"/>
              <a:t>, </a:t>
            </a:r>
            <a:r>
              <a:rPr lang="en-US" dirty="0" err="1" smtClean="0"/>
              <a:t>monografie+artikels</a:t>
            </a:r>
            <a:r>
              <a:rPr lang="en-US" dirty="0" smtClean="0"/>
              <a:t>)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en-US" dirty="0" smtClean="0"/>
              <a:t>EDS (UAntwerpen, </a:t>
            </a:r>
            <a:r>
              <a:rPr lang="en-US" dirty="0" err="1" smtClean="0"/>
              <a:t>KdG</a:t>
            </a:r>
            <a:r>
              <a:rPr lang="en-US" dirty="0" smtClean="0"/>
              <a:t>, AP)</a:t>
            </a:r>
          </a:p>
          <a:p>
            <a:pPr marL="1393200" lvl="3" indent="-457200">
              <a:buFont typeface="Arial" panose="020B0604020202020204" pitchFamily="34" charset="0"/>
              <a:buChar char="•"/>
            </a:pPr>
            <a:r>
              <a:rPr lang="en-US" dirty="0" smtClean="0"/>
              <a:t>Summon (</a:t>
            </a:r>
            <a:r>
              <a:rPr lang="en-US" dirty="0" err="1" smtClean="0"/>
              <a:t>UHasselt</a:t>
            </a:r>
            <a:r>
              <a:rPr lang="en-US" dirty="0" smtClean="0"/>
              <a:t>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59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Maar we </a:t>
            </a:r>
            <a:r>
              <a:rPr lang="en-US" dirty="0" err="1" smtClean="0"/>
              <a:t>willen</a:t>
            </a:r>
            <a:r>
              <a:rPr lang="en-US" dirty="0" smtClean="0"/>
              <a:t> nog </a:t>
            </a:r>
            <a:r>
              <a:rPr lang="en-US" dirty="0" err="1" smtClean="0"/>
              <a:t>meer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Eigen metadata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zichtbaar</a:t>
            </a:r>
            <a:r>
              <a:rPr lang="en-US" dirty="0" smtClean="0"/>
              <a:t> in search engines (Google, Bing, …)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Academische</a:t>
            </a:r>
            <a:r>
              <a:rPr lang="en-US" dirty="0" smtClean="0"/>
              <a:t> </a:t>
            </a:r>
            <a:r>
              <a:rPr lang="en-US" dirty="0" err="1" smtClean="0"/>
              <a:t>bibliografie</a:t>
            </a:r>
            <a:r>
              <a:rPr lang="en-US" dirty="0" smtClean="0"/>
              <a:t> / Institutional repository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Catalogus</a:t>
            </a:r>
            <a:r>
              <a:rPr lang="en-US" dirty="0" smtClean="0"/>
              <a:t> (maar </a:t>
            </a:r>
            <a:r>
              <a:rPr lang="en-US" dirty="0" err="1" smtClean="0"/>
              <a:t>allicht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de </a:t>
            </a:r>
            <a:r>
              <a:rPr lang="en-US" dirty="0" err="1" smtClean="0"/>
              <a:t>volledige</a:t>
            </a:r>
            <a:r>
              <a:rPr lang="en-US" dirty="0" smtClean="0"/>
              <a:t> </a:t>
            </a:r>
            <a:r>
              <a:rPr lang="en-US" dirty="0" err="1" smtClean="0"/>
              <a:t>catalogus</a:t>
            </a:r>
            <a:r>
              <a:rPr lang="en-US" dirty="0" smtClean="0"/>
              <a:t>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Metadata </a:t>
            </a:r>
            <a:r>
              <a:rPr lang="en-US" dirty="0" err="1"/>
              <a:t>a</a:t>
            </a:r>
            <a:r>
              <a:rPr lang="en-US" dirty="0" err="1" smtClean="0"/>
              <a:t>rchief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erfgoed</a:t>
            </a:r>
            <a:endParaRPr lang="en-US" dirty="0" smtClean="0"/>
          </a:p>
          <a:p>
            <a:pPr marL="1753200" lvl="4" indent="-457200">
              <a:buFont typeface="Arial" panose="020B0604020202020204" pitchFamily="34" charset="0"/>
              <a:buChar char="•"/>
            </a:pPr>
            <a:r>
              <a:rPr lang="en-US" dirty="0" smtClean="0"/>
              <a:t>Authorities</a:t>
            </a:r>
          </a:p>
          <a:p>
            <a:pPr marL="1753200" lvl="4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Archiefbeschrijvingen</a:t>
            </a:r>
            <a:endParaRPr lang="en-US" dirty="0" smtClean="0"/>
          </a:p>
          <a:p>
            <a:pPr marL="1753200" lvl="4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Objectbeschrijvingen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Technologie</a:t>
            </a:r>
            <a:r>
              <a:rPr lang="en-US" dirty="0" smtClean="0"/>
              <a:t>: schema.org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vervolgd</a:t>
            </a:r>
            <a:r>
              <a:rPr lang="en-US" dirty="0" smtClean="0"/>
              <a:t>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6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OCLC?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Samenwerkingsverband</a:t>
            </a:r>
            <a:r>
              <a:rPr lang="en-US" dirty="0" smtClean="0"/>
              <a:t> van </a:t>
            </a:r>
            <a:r>
              <a:rPr lang="en-US" dirty="0" err="1" smtClean="0"/>
              <a:t>bibliotheken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Opgericht</a:t>
            </a:r>
            <a:r>
              <a:rPr lang="en-US" dirty="0" smtClean="0"/>
              <a:t> in 1967 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nl-BE" sz="2000" dirty="0" smtClean="0"/>
              <a:t>De </a:t>
            </a:r>
            <a:r>
              <a:rPr lang="nl-BE" sz="2000" dirty="0"/>
              <a:t>toegang verbeteren tot de informatie die beschikbaar is in bibliotheken </a:t>
            </a:r>
            <a:r>
              <a:rPr lang="nl-BE" sz="2000" dirty="0" smtClean="0"/>
              <a:t>wereldwijd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r>
              <a:rPr lang="nl-BE" sz="2000" dirty="0"/>
              <a:t>Manieren vinden om samen te werken om de kosten voor bibliotheken te </a:t>
            </a:r>
            <a:r>
              <a:rPr lang="nl-BE" sz="2000" dirty="0" smtClean="0"/>
              <a:t>reduceren, vooral op vlak van gemeenschappelijk catalogiseren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Vandaag</a:t>
            </a:r>
            <a:r>
              <a:rPr lang="en-US" sz="2000" dirty="0" smtClean="0"/>
              <a:t> </a:t>
            </a:r>
            <a:r>
              <a:rPr lang="en-US" sz="2000" dirty="0" err="1" smtClean="0"/>
              <a:t>vooral</a:t>
            </a:r>
            <a:r>
              <a:rPr lang="en-US" sz="2000" dirty="0" smtClean="0"/>
              <a:t> </a:t>
            </a:r>
            <a:r>
              <a:rPr lang="en-US" sz="2000" dirty="0" err="1" smtClean="0"/>
              <a:t>gericht</a:t>
            </a:r>
            <a:r>
              <a:rPr lang="en-US" sz="2000" dirty="0" smtClean="0"/>
              <a:t> op </a:t>
            </a:r>
            <a:r>
              <a:rPr lang="nl-BE" sz="2000" dirty="0"/>
              <a:t>nieuwe services in de </a:t>
            </a:r>
            <a:r>
              <a:rPr lang="nl-BE" sz="2000" dirty="0" err="1"/>
              <a:t>cloud</a:t>
            </a:r>
            <a:r>
              <a:rPr lang="nl-BE" sz="2000" dirty="0"/>
              <a:t> waarmee de </a:t>
            </a:r>
            <a:r>
              <a:rPr lang="nl-BE" sz="2000" dirty="0" smtClean="0"/>
              <a:t>bibliotheekcollecties en –data wereldwijd zichtbaar worden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WorldCat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sz="1800" dirty="0" err="1" smtClean="0"/>
              <a:t>WorldShare</a:t>
            </a:r>
            <a:r>
              <a:rPr lang="en-US" sz="1800" dirty="0" smtClean="0"/>
              <a:t> Management Services (WMS)</a:t>
            </a:r>
          </a:p>
          <a:p>
            <a:pPr marL="673200" lvl="1" indent="-457200">
              <a:buFont typeface="Arial" panose="020B0604020202020204" pitchFamily="34" charset="0"/>
              <a:buChar char="•"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4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WorldCat?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I</a:t>
            </a:r>
            <a:r>
              <a:rPr lang="nl-BE" dirty="0" smtClean="0"/>
              <a:t>nternationale </a:t>
            </a:r>
            <a:r>
              <a:rPr lang="nl-BE" dirty="0"/>
              <a:t>online catalogus </a:t>
            </a:r>
            <a:r>
              <a:rPr lang="nl-BE" dirty="0" smtClean="0"/>
              <a:t>opgebouwd door OCLC </a:t>
            </a:r>
            <a:r>
              <a:rPr lang="nl-BE" dirty="0"/>
              <a:t>leden </a:t>
            </a:r>
            <a:r>
              <a:rPr lang="nl-BE" dirty="0" smtClean="0"/>
              <a:t>en externe content aanbieders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Enkele</a:t>
            </a:r>
            <a:r>
              <a:rPr lang="en-US" dirty="0" smtClean="0"/>
              <a:t> </a:t>
            </a:r>
            <a:r>
              <a:rPr lang="en-US" dirty="0" err="1" smtClean="0"/>
              <a:t>cijfers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4752975" algn="dec"/>
              </a:tabLst>
            </a:pPr>
            <a:r>
              <a:rPr lang="en-US" dirty="0" err="1"/>
              <a:t>B</a:t>
            </a:r>
            <a:r>
              <a:rPr lang="en-US" dirty="0" err="1" smtClean="0"/>
              <a:t>ibliotheken</a:t>
            </a:r>
            <a:r>
              <a:rPr lang="en-US" dirty="0" smtClean="0"/>
              <a:t>: 	72.000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4219575" algn="dec"/>
              </a:tabLst>
            </a:pPr>
            <a:r>
              <a:rPr lang="en-US" dirty="0" err="1" smtClean="0"/>
              <a:t>Titelbeschrijvingen</a:t>
            </a:r>
            <a:r>
              <a:rPr lang="en-US" dirty="0"/>
              <a:t>: </a:t>
            </a:r>
            <a:r>
              <a:rPr lang="en-US" dirty="0" smtClean="0"/>
              <a:t>	332.020.570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3676650" algn="dec"/>
              </a:tabLst>
            </a:pPr>
            <a:r>
              <a:rPr lang="en-US" dirty="0" err="1" smtClean="0"/>
              <a:t>Plaatskenmerken</a:t>
            </a:r>
            <a:r>
              <a:rPr lang="en-US" dirty="0"/>
              <a:t>:	</a:t>
            </a:r>
            <a:r>
              <a:rPr lang="en-US" dirty="0" smtClean="0"/>
              <a:t>2.211.515.532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3676650" algn="dec"/>
                <a:tab pos="5295900" algn="dec"/>
              </a:tabLst>
            </a:pPr>
            <a:r>
              <a:rPr lang="en-US" dirty="0" smtClean="0"/>
              <a:t>Talen/</a:t>
            </a:r>
            <a:r>
              <a:rPr lang="en-US" dirty="0" err="1" smtClean="0"/>
              <a:t>dialecten</a:t>
            </a:r>
            <a:r>
              <a:rPr lang="en-US" dirty="0" smtClean="0"/>
              <a:t>:		425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3676650" algn="dec"/>
                <a:tab pos="5295900" algn="dec"/>
              </a:tabLst>
            </a:pPr>
            <a:r>
              <a:rPr lang="en-US" dirty="0" smtClean="0"/>
              <a:t>Landen:		170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62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Ons</a:t>
            </a:r>
            <a:r>
              <a:rPr lang="en-US" dirty="0" smtClean="0"/>
              <a:t>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err="1" smtClean="0"/>
              <a:t>zichtbaarheid</a:t>
            </a:r>
            <a:r>
              <a:rPr lang="en-US" dirty="0" smtClean="0"/>
              <a:t> van de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collectie</a:t>
            </a:r>
            <a:r>
              <a:rPr lang="en-US" dirty="0" smtClean="0"/>
              <a:t> </a:t>
            </a:r>
            <a:r>
              <a:rPr lang="en-US" dirty="0" err="1" smtClean="0"/>
              <a:t>verhogen</a:t>
            </a:r>
            <a:r>
              <a:rPr lang="en-US" dirty="0" smtClean="0"/>
              <a:t>,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Anet </a:t>
            </a:r>
            <a:r>
              <a:rPr lang="en-US" dirty="0" err="1" smtClean="0"/>
              <a:t>bibliotheken</a:t>
            </a:r>
            <a:r>
              <a:rPr lang="en-US" dirty="0" smtClean="0"/>
              <a:t> met </a:t>
            </a:r>
            <a:r>
              <a:rPr lang="en-US" dirty="0" err="1" smtClean="0"/>
              <a:t>belangrijke</a:t>
            </a:r>
            <a:r>
              <a:rPr lang="en-US" dirty="0" smtClean="0"/>
              <a:t> (</a:t>
            </a:r>
            <a:r>
              <a:rPr lang="en-US" dirty="0" err="1" smtClean="0"/>
              <a:t>eerder</a:t>
            </a:r>
            <a:r>
              <a:rPr lang="en-US" dirty="0" smtClean="0"/>
              <a:t> </a:t>
            </a:r>
            <a:r>
              <a:rPr lang="en-US" dirty="0" err="1" smtClean="0"/>
              <a:t>unieke</a:t>
            </a:r>
            <a:r>
              <a:rPr lang="en-US" dirty="0" smtClean="0"/>
              <a:t>) (</a:t>
            </a:r>
            <a:r>
              <a:rPr lang="en-US" dirty="0" err="1" smtClean="0"/>
              <a:t>erfgoed</a:t>
            </a:r>
            <a:r>
              <a:rPr lang="en-US" dirty="0" smtClean="0"/>
              <a:t>)</a:t>
            </a:r>
            <a:r>
              <a:rPr lang="en-US" dirty="0" err="1" smtClean="0"/>
              <a:t>collecties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Anet </a:t>
            </a:r>
            <a:r>
              <a:rPr lang="en-US" dirty="0" err="1" smtClean="0"/>
              <a:t>ondertekende</a:t>
            </a:r>
            <a:r>
              <a:rPr lang="en-US" dirty="0" smtClean="0"/>
              <a:t> in </a:t>
            </a:r>
            <a:r>
              <a:rPr lang="en-US" dirty="0" err="1" smtClean="0"/>
              <a:t>juni</a:t>
            </a:r>
            <a:r>
              <a:rPr lang="en-US" dirty="0" smtClean="0"/>
              <a:t> 2014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overeenkomst</a:t>
            </a:r>
            <a:r>
              <a:rPr lang="en-US" dirty="0" smtClean="0"/>
              <a:t> over </a:t>
            </a:r>
            <a:r>
              <a:rPr lang="en-US" dirty="0" err="1" smtClean="0"/>
              <a:t>participatie</a:t>
            </a:r>
            <a:r>
              <a:rPr lang="en-US" dirty="0" smtClean="0"/>
              <a:t> in WorldCat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Addendum op </a:t>
            </a:r>
            <a:r>
              <a:rPr lang="en-US" dirty="0" err="1" smtClean="0"/>
              <a:t>bestaande</a:t>
            </a:r>
            <a:r>
              <a:rPr lang="en-US" dirty="0" smtClean="0"/>
              <a:t> Anet </a:t>
            </a:r>
            <a:r>
              <a:rPr lang="en-US" dirty="0" err="1" smtClean="0"/>
              <a:t>contracten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Centraal</a:t>
            </a:r>
            <a:r>
              <a:rPr lang="en-US" dirty="0" smtClean="0"/>
              <a:t> </a:t>
            </a:r>
            <a:r>
              <a:rPr lang="en-US" dirty="0" err="1" smtClean="0"/>
              <a:t>gefinancierd</a:t>
            </a:r>
            <a:r>
              <a:rPr lang="en-US" dirty="0" smtClean="0"/>
              <a:t> door UAntwerpen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Stad</a:t>
            </a:r>
            <a:r>
              <a:rPr lang="en-US" dirty="0" smtClean="0"/>
              <a:t> </a:t>
            </a:r>
            <a:r>
              <a:rPr lang="en-US" dirty="0" err="1" smtClean="0"/>
              <a:t>Antwerpen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3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Ons</a:t>
            </a:r>
            <a:r>
              <a:rPr lang="en-US" dirty="0" smtClean="0"/>
              <a:t>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Projectfasen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Levering van sample records (Anet)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Rapport met </a:t>
            </a:r>
            <a:r>
              <a:rPr lang="en-US" dirty="0" err="1" smtClean="0"/>
              <a:t>opmerkingen</a:t>
            </a:r>
            <a:r>
              <a:rPr lang="en-US" dirty="0" smtClean="0"/>
              <a:t> (OCLC)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Ontwikkeling</a:t>
            </a:r>
            <a:r>
              <a:rPr lang="en-US" dirty="0" smtClean="0"/>
              <a:t> van software MARC export-</a:t>
            </a:r>
            <a:r>
              <a:rPr lang="en-US" dirty="0" err="1" smtClean="0"/>
              <a:t>profielen</a:t>
            </a:r>
            <a:r>
              <a:rPr lang="en-US" dirty="0" smtClean="0"/>
              <a:t> (Anet – </a:t>
            </a:r>
            <a:r>
              <a:rPr lang="en-US" dirty="0" err="1" smtClean="0"/>
              <a:t>zomer</a:t>
            </a:r>
            <a:r>
              <a:rPr lang="en-US" dirty="0" smtClean="0"/>
              <a:t> 2014)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Levering van </a:t>
            </a:r>
            <a:r>
              <a:rPr lang="en-US" dirty="0" err="1" smtClean="0"/>
              <a:t>nieuwe</a:t>
            </a:r>
            <a:r>
              <a:rPr lang="en-US" dirty="0" smtClean="0"/>
              <a:t> sample (</a:t>
            </a:r>
            <a:r>
              <a:rPr lang="en-US" dirty="0" err="1" smtClean="0"/>
              <a:t>oktober</a:t>
            </a:r>
            <a:r>
              <a:rPr lang="en-US" dirty="0" smtClean="0"/>
              <a:t> 2014)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Levering van </a:t>
            </a:r>
            <a:r>
              <a:rPr lang="en-US" dirty="0" err="1" smtClean="0"/>
              <a:t>volledige</a:t>
            </a:r>
            <a:r>
              <a:rPr lang="en-US" dirty="0" smtClean="0"/>
              <a:t> </a:t>
            </a:r>
            <a:r>
              <a:rPr lang="en-US" dirty="0" err="1" smtClean="0"/>
              <a:t>catalogus</a:t>
            </a:r>
            <a:r>
              <a:rPr lang="en-US" dirty="0"/>
              <a:t> (</a:t>
            </a:r>
            <a:r>
              <a:rPr lang="en-US" dirty="0" smtClean="0"/>
              <a:t>1.916.520 records – </a:t>
            </a:r>
            <a:r>
              <a:rPr lang="en-US" dirty="0" err="1" smtClean="0"/>
              <a:t>december</a:t>
            </a:r>
            <a:r>
              <a:rPr lang="en-US" dirty="0" smtClean="0"/>
              <a:t> 2014)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02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Ons</a:t>
            </a:r>
            <a:r>
              <a:rPr lang="en-US" dirty="0" smtClean="0"/>
              <a:t>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verwerkingsfase</a:t>
            </a:r>
            <a:r>
              <a:rPr lang="en-US" dirty="0" smtClean="0"/>
              <a:t> (21 </a:t>
            </a:r>
            <a:r>
              <a:rPr lang="en-US" dirty="0" err="1" smtClean="0"/>
              <a:t>januari</a:t>
            </a:r>
            <a:r>
              <a:rPr lang="en-US" dirty="0" smtClean="0"/>
              <a:t> 2015)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smtClean="0"/>
              <a:t>Rejected	2.570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smtClean="0"/>
              <a:t>Matched records	432.347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4752975" algn="dec"/>
              </a:tabLst>
            </a:pPr>
            <a:r>
              <a:rPr lang="en-US" dirty="0" smtClean="0"/>
              <a:t>Unresolved	1.481.603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smtClean="0"/>
              <a:t>Merged	76.991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3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Ons</a:t>
            </a:r>
            <a:r>
              <a:rPr lang="en-US" dirty="0" smtClean="0"/>
              <a:t>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verwerkingsfase</a:t>
            </a:r>
            <a:r>
              <a:rPr lang="en-US" dirty="0" smtClean="0"/>
              <a:t> (1 </a:t>
            </a:r>
            <a:r>
              <a:rPr lang="en-US" dirty="0" err="1" smtClean="0"/>
              <a:t>februari</a:t>
            </a:r>
            <a:r>
              <a:rPr lang="en-US" dirty="0" smtClean="0"/>
              <a:t> 2015)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smtClean="0"/>
              <a:t>Rejected	8.469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smtClean="0"/>
              <a:t>Matched records	22.588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/>
              <a:t>Unresolved	</a:t>
            </a:r>
            <a:r>
              <a:rPr lang="en-US" dirty="0" smtClean="0"/>
              <a:t>3.799</a:t>
            </a:r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smtClean="0"/>
              <a:t>Merged	2.298</a:t>
            </a:r>
            <a:endParaRPr lang="en-US" dirty="0"/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4752975" algn="dec"/>
              </a:tabLst>
            </a:pPr>
            <a:r>
              <a:rPr lang="en-US" dirty="0" smtClean="0"/>
              <a:t>Added</a:t>
            </a:r>
            <a:r>
              <a:rPr lang="en-US" dirty="0"/>
              <a:t>	</a:t>
            </a:r>
            <a:r>
              <a:rPr lang="en-US" dirty="0" smtClean="0"/>
              <a:t>1.382.588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0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Ons</a:t>
            </a:r>
            <a:r>
              <a:rPr lang="en-US" dirty="0" smtClean="0"/>
              <a:t>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stappen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err="1"/>
              <a:t>Redenen</a:t>
            </a:r>
            <a:r>
              <a:rPr lang="en-US" dirty="0"/>
              <a:t> </a:t>
            </a:r>
            <a:r>
              <a:rPr lang="en-US" i="1" dirty="0"/>
              <a:t>rejected (11.039 records)</a:t>
            </a:r>
          </a:p>
          <a:p>
            <a:pPr marL="1753200" lvl="4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karakters</a:t>
            </a:r>
            <a:endParaRPr lang="en-US" dirty="0"/>
          </a:p>
          <a:p>
            <a:pPr marL="1753200" lvl="4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err="1"/>
              <a:t>Niet</a:t>
            </a:r>
            <a:r>
              <a:rPr lang="en-US" dirty="0"/>
              <a:t>/</a:t>
            </a:r>
            <a:r>
              <a:rPr lang="en-US" dirty="0" err="1"/>
              <a:t>onvoldoende</a:t>
            </a:r>
            <a:r>
              <a:rPr lang="en-US" dirty="0"/>
              <a:t> MARC conform</a:t>
            </a:r>
          </a:p>
          <a:p>
            <a:pPr marL="1753200" lvl="4" indent="-457200">
              <a:buFont typeface="Arial" panose="020B0604020202020204" pitchFamily="34" charset="0"/>
              <a:buChar char="•"/>
              <a:tabLst>
                <a:tab pos="5295900" algn="dec"/>
              </a:tabLst>
            </a:pP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onderzoeken</a:t>
            </a:r>
            <a:endParaRPr lang="en-US" dirty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Inbedden</a:t>
            </a:r>
            <a:r>
              <a:rPr lang="en-US" dirty="0" smtClean="0"/>
              <a:t> van OCLC </a:t>
            </a:r>
            <a:r>
              <a:rPr lang="en-US" dirty="0" err="1" smtClean="0"/>
              <a:t>recordnummers</a:t>
            </a:r>
            <a:r>
              <a:rPr lang="en-US" dirty="0" smtClean="0"/>
              <a:t> in Anet </a:t>
            </a:r>
            <a:r>
              <a:rPr lang="en-US" dirty="0" err="1" smtClean="0"/>
              <a:t>catalogus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Recurrente</a:t>
            </a:r>
            <a:r>
              <a:rPr lang="en-US" dirty="0" smtClean="0"/>
              <a:t> updating (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gewijzigde</a:t>
            </a:r>
            <a:r>
              <a:rPr lang="en-US" dirty="0" smtClean="0"/>
              <a:t> records, </a:t>
            </a:r>
            <a:r>
              <a:rPr lang="en-US" dirty="0" err="1" smtClean="0"/>
              <a:t>verwijderde</a:t>
            </a:r>
            <a:r>
              <a:rPr lang="en-US" dirty="0" smtClean="0"/>
              <a:t> records)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91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Resultaat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Zichtbaarheid</a:t>
            </a:r>
            <a:endParaRPr lang="en-US" dirty="0" smtClean="0"/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WorldCat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Google Scholar</a:t>
            </a:r>
          </a:p>
          <a:p>
            <a:pPr marL="1033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Google Books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21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Diavoorstelling (4:3)</PresentationFormat>
  <Paragraphs>112</Paragraphs>
  <Slides>16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Onze collecties zichtbaar in WorldCat</vt:lpstr>
      <vt:lpstr>Wat is OCLC?</vt:lpstr>
      <vt:lpstr>Wat is WorldCat?</vt:lpstr>
      <vt:lpstr>Ons project</vt:lpstr>
      <vt:lpstr>Ons project</vt:lpstr>
      <vt:lpstr>Ons project</vt:lpstr>
      <vt:lpstr>Ons project</vt:lpstr>
      <vt:lpstr>Ons project</vt:lpstr>
      <vt:lpstr>Resultaat</vt:lpstr>
      <vt:lpstr>PowerPoint-presentatie</vt:lpstr>
      <vt:lpstr>PowerPoint-presentatie</vt:lpstr>
      <vt:lpstr>PowerPoint-presentatie</vt:lpstr>
      <vt:lpstr>Resultaat</vt:lpstr>
      <vt:lpstr>PowerPoint-presentatie</vt:lpstr>
      <vt:lpstr>Positionering WorldCat</vt:lpstr>
      <vt:lpstr>Maar we willen nog meer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2015-02-02T16:03:42Z</dcterms:modified>
</cp:coreProperties>
</file>