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2" r:id="rId3"/>
    <p:sldId id="333" r:id="rId4"/>
    <p:sldId id="327" r:id="rId5"/>
    <p:sldId id="328" r:id="rId6"/>
    <p:sldId id="329" r:id="rId7"/>
    <p:sldId id="336" r:id="rId8"/>
    <p:sldId id="332" r:id="rId9"/>
    <p:sldId id="331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26" y="108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notesViewPr>
    <p:cSldViewPr snapToObjects="1"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2/02/2015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2-2-2015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83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9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1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1203"/>
            <a:ext cx="9154800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-13998" y="-1523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</a:t>
            </a:r>
          </a:p>
          <a:p>
            <a:r>
              <a:rPr lang="nl-BE" dirty="0" smtClean="0"/>
              <a:t>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</a:t>
            </a:r>
          </a:p>
          <a:p>
            <a:r>
              <a:rPr lang="nl-BE" dirty="0" smtClean="0"/>
              <a:t>De foto moet achter de boog staan.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2-2-2015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Financiële transacties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Alain Descamps</a:t>
            </a:r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260648"/>
            <a:ext cx="5976664" cy="5976664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3"/>
          </p:nvPr>
        </p:nvSpPr>
        <p:spPr>
          <a:xfrm>
            <a:off x="1546275" y="2636912"/>
            <a:ext cx="5834037" cy="791865"/>
          </a:xfrm>
        </p:spPr>
        <p:txBody>
          <a:bodyPr anchor="ctr" anchorCtr="0"/>
          <a:lstStyle/>
          <a:p>
            <a:r>
              <a:rPr lang="nl-BE" dirty="0" smtClean="0"/>
              <a:t>= Betalingskenmerken</a:t>
            </a:r>
            <a:endParaRPr lang="nl-BE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1547664" y="933975"/>
            <a:ext cx="5832648" cy="1558921"/>
          </a:xfrm>
          <a:ln w="15875">
            <a:solidFill>
              <a:schemeClr val="accent4"/>
            </a:solidFill>
          </a:ln>
        </p:spPr>
        <p:txBody>
          <a:bodyPr/>
          <a:lstStyle/>
          <a:p>
            <a:r>
              <a:rPr lang="nl-BE" dirty="0" smtClean="0"/>
              <a:t> - </a:t>
            </a:r>
            <a:r>
              <a:rPr lang="nl-BE" dirty="0"/>
              <a:t>Facturen</a:t>
            </a:r>
          </a:p>
          <a:p>
            <a:r>
              <a:rPr lang="nl-BE" dirty="0"/>
              <a:t> - </a:t>
            </a:r>
            <a:r>
              <a:rPr lang="nl-BE" dirty="0" err="1" smtClean="0"/>
              <a:t>On-line</a:t>
            </a:r>
            <a:r>
              <a:rPr lang="nl-BE" dirty="0" smtClean="0"/>
              <a:t> </a:t>
            </a:r>
            <a:r>
              <a:rPr lang="nl-BE" dirty="0"/>
              <a:t>betalingen</a:t>
            </a:r>
          </a:p>
          <a:p>
            <a:r>
              <a:rPr lang="nl-BE" dirty="0"/>
              <a:t> - </a:t>
            </a:r>
            <a:r>
              <a:rPr lang="nl-BE" dirty="0" smtClean="0"/>
              <a:t>Uitnodigingen tot </a:t>
            </a:r>
            <a:r>
              <a:rPr lang="nl-BE" dirty="0"/>
              <a:t>overschrijven</a:t>
            </a:r>
          </a:p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3</a:t>
            </a:fld>
            <a:endParaRPr lang="nl-NL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3"/>
          </p:nvPr>
        </p:nvSpPr>
        <p:spPr>
          <a:xfrm>
            <a:off x="1547664" y="3645024"/>
            <a:ext cx="5832648" cy="1728192"/>
          </a:xfrm>
        </p:spPr>
        <p:txBody>
          <a:bodyPr anchor="ctr" anchorCtr="0">
            <a:normAutofit/>
          </a:bodyPr>
          <a:lstStyle/>
          <a:p>
            <a:r>
              <a:rPr lang="nl-BE" dirty="0" smtClean="0"/>
              <a:t>= Opsomming van openstaande posten + kenmerk(en)</a:t>
            </a:r>
          </a:p>
          <a:p>
            <a:r>
              <a:rPr lang="nl-BE" sz="1800" dirty="0" smtClean="0"/>
              <a:t>(factuurnummer</a:t>
            </a:r>
            <a:r>
              <a:rPr lang="nl-BE" sz="1800" dirty="0"/>
              <a:t>, +++123/8976/334+++, RF89</a:t>
            </a:r>
            <a:r>
              <a:rPr lang="nl-BE" sz="1800" dirty="0" smtClean="0"/>
              <a:t>...)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711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92696"/>
            <a:ext cx="9091563" cy="4032448"/>
          </a:xfrm>
        </p:spPr>
      </p:pic>
    </p:spTree>
    <p:extLst>
      <p:ext uri="{BB962C8B-B14F-4D97-AF65-F5344CB8AC3E}">
        <p14:creationId xmlns:p14="http://schemas.microsoft.com/office/powerpoint/2010/main" val="13415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5</a:t>
            </a:fld>
            <a:endParaRPr lang="nl-NL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1628800"/>
            <a:ext cx="5251661" cy="3027648"/>
          </a:xfrm>
        </p:spPr>
      </p:pic>
    </p:spTree>
    <p:extLst>
      <p:ext uri="{BB962C8B-B14F-4D97-AF65-F5344CB8AC3E}">
        <p14:creationId xmlns:p14="http://schemas.microsoft.com/office/powerpoint/2010/main" val="34642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8640"/>
            <a:ext cx="5453025" cy="5904656"/>
          </a:xfrm>
        </p:spPr>
      </p:pic>
    </p:spTree>
    <p:extLst>
      <p:ext uri="{BB962C8B-B14F-4D97-AF65-F5344CB8AC3E}">
        <p14:creationId xmlns:p14="http://schemas.microsoft.com/office/powerpoint/2010/main" val="101131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Automatisering betalingsverkeer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7</a:t>
            </a:fld>
            <a:endParaRPr lang="nl-NL"/>
          </a:p>
        </p:txBody>
      </p:sp>
      <p:sp>
        <p:nvSpPr>
          <p:cNvPr id="10" name="Tijdelijke aanduiding voor inhoud 8"/>
          <p:cNvSpPr>
            <a:spLocks noGrp="1"/>
          </p:cNvSpPr>
          <p:nvPr>
            <p:ph sz="quarter" idx="4294967295"/>
          </p:nvPr>
        </p:nvSpPr>
        <p:spPr>
          <a:xfrm>
            <a:off x="1657065" y="2132856"/>
            <a:ext cx="5832648" cy="1558921"/>
          </a:xfrm>
          <a:prstGeom prst="rect">
            <a:avLst/>
          </a:prstGeom>
          <a:ln w="15875">
            <a:solidFill>
              <a:schemeClr val="accent4"/>
            </a:solidFill>
          </a:ln>
        </p:spPr>
        <p:txBody>
          <a:bodyPr anchor="ctr" anchorCtr="0"/>
          <a:lstStyle/>
          <a:p>
            <a:r>
              <a:rPr lang="nl-BE" sz="2800" dirty="0"/>
              <a:t>- domicilieringen</a:t>
            </a:r>
          </a:p>
          <a:p>
            <a:r>
              <a:rPr lang="nl-BE" sz="2800" dirty="0" smtClean="0"/>
              <a:t>- </a:t>
            </a:r>
            <a:r>
              <a:rPr lang="nl-BE" sz="2800" dirty="0"/>
              <a:t>automatische </a:t>
            </a:r>
            <a:r>
              <a:rPr lang="nl-BE" sz="2800" dirty="0" smtClean="0"/>
              <a:t>facturatie</a:t>
            </a:r>
            <a:endParaRPr lang="nl-BE" sz="2800" dirty="0"/>
          </a:p>
        </p:txBody>
      </p:sp>
      <p:sp>
        <p:nvSpPr>
          <p:cNvPr id="11" name="Tijdelijke aanduiding voor tekst 3"/>
          <p:cNvSpPr txBox="1">
            <a:spLocks/>
          </p:cNvSpPr>
          <p:nvPr/>
        </p:nvSpPr>
        <p:spPr>
          <a:xfrm>
            <a:off x="1655676" y="1268760"/>
            <a:ext cx="5834037" cy="791865"/>
          </a:xfrm>
          <a:prstGeom prst="rect">
            <a:avLst/>
          </a:prstGeom>
          <a:solidFill>
            <a:schemeClr val="accent4"/>
          </a:solidFill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>
                <a:solidFill>
                  <a:schemeClr val="bg1"/>
                </a:solidFill>
              </a:rPr>
              <a:t>Mandaten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tekst 3"/>
          <p:cNvSpPr txBox="1">
            <a:spLocks/>
          </p:cNvSpPr>
          <p:nvPr/>
        </p:nvSpPr>
        <p:spPr>
          <a:xfrm>
            <a:off x="1657065" y="3861048"/>
            <a:ext cx="5834037" cy="791865"/>
          </a:xfrm>
          <a:prstGeom prst="rect">
            <a:avLst/>
          </a:prstGeom>
          <a:solidFill>
            <a:schemeClr val="accent4"/>
          </a:solidFill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>
                <a:solidFill>
                  <a:schemeClr val="bg1"/>
                </a:solidFill>
              </a:rPr>
              <a:t>= Contracten met de eindgebruiker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3" name="Tijdelijke aanduiding voor inhoud 8"/>
          <p:cNvSpPr>
            <a:spLocks noGrp="1"/>
          </p:cNvSpPr>
          <p:nvPr>
            <p:ph sz="quarter" idx="4294967295"/>
          </p:nvPr>
        </p:nvSpPr>
        <p:spPr>
          <a:xfrm>
            <a:off x="1655676" y="4822184"/>
            <a:ext cx="5832648" cy="1558921"/>
          </a:xfrm>
          <a:prstGeom prst="rect">
            <a:avLst/>
          </a:prstGeom>
          <a:ln w="15875">
            <a:noFill/>
          </a:ln>
        </p:spPr>
        <p:txBody>
          <a:bodyPr/>
          <a:lstStyle/>
          <a:p>
            <a:endParaRPr lang="nl-BE" sz="2800" dirty="0"/>
          </a:p>
          <a:p>
            <a:r>
              <a:rPr lang="nl-BE" sz="2800" dirty="0" smtClean="0"/>
              <a:t>       Bib			</a:t>
            </a:r>
            <a:r>
              <a:rPr lang="nl-BE" sz="2800" dirty="0"/>
              <a:t> </a:t>
            </a:r>
            <a:r>
              <a:rPr lang="nl-BE" sz="2800" dirty="0" smtClean="0"/>
              <a:t>      Bank</a:t>
            </a:r>
            <a:endParaRPr lang="nl-BE" sz="2800" dirty="0"/>
          </a:p>
          <a:p>
            <a:endParaRPr lang="nl-BE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3491880" y="5589240"/>
            <a:ext cx="1944216" cy="0"/>
          </a:xfrm>
          <a:prstGeom prst="straightConnector1">
            <a:avLst/>
          </a:prstGeom>
          <a:ln w="41275">
            <a:solidFill>
              <a:schemeClr val="accent4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 1"/>
          <p:cNvSpPr/>
          <p:nvPr/>
        </p:nvSpPr>
        <p:spPr>
          <a:xfrm>
            <a:off x="3831923" y="5118905"/>
            <a:ext cx="1264129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nl-BE" dirty="0">
                <a:solidFill>
                  <a:schemeClr val="accent4"/>
                </a:solidFill>
              </a:rPr>
              <a:t>(SEPA-XML)</a:t>
            </a:r>
          </a:p>
        </p:txBody>
      </p:sp>
    </p:spTree>
    <p:extLst>
      <p:ext uri="{BB962C8B-B14F-4D97-AF65-F5344CB8AC3E}">
        <p14:creationId xmlns:p14="http://schemas.microsoft.com/office/powerpoint/2010/main" val="28274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Verwerking dagafschriften bank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755576" y="1052737"/>
            <a:ext cx="8064896" cy="4895850"/>
          </a:xfrm>
        </p:spPr>
        <p:txBody>
          <a:bodyPr>
            <a:normAutofit/>
          </a:bodyPr>
          <a:lstStyle/>
          <a:p>
            <a:endParaRPr lang="nl-BE" sz="2400" dirty="0"/>
          </a:p>
          <a:p>
            <a:r>
              <a:rPr lang="nl-BE" sz="2400" dirty="0" smtClean="0"/>
              <a:t>- </a:t>
            </a:r>
            <a:r>
              <a:rPr lang="nl-BE" sz="2400" dirty="0"/>
              <a:t>manueel</a:t>
            </a:r>
          </a:p>
          <a:p>
            <a:r>
              <a:rPr lang="nl-BE" sz="2400" dirty="0" smtClean="0"/>
              <a:t>                                      </a:t>
            </a:r>
          </a:p>
          <a:p>
            <a:r>
              <a:rPr lang="nl-BE" sz="2400" dirty="0"/>
              <a:t> </a:t>
            </a:r>
            <a:r>
              <a:rPr lang="nl-BE" sz="2400" dirty="0" smtClean="0"/>
              <a:t>                                  </a:t>
            </a:r>
            <a:r>
              <a:rPr lang="nl-BE" sz="2400" dirty="0" smtClean="0"/>
              <a:t> </a:t>
            </a:r>
            <a:endParaRPr lang="nl-BE" sz="2400" dirty="0"/>
          </a:p>
          <a:p>
            <a:r>
              <a:rPr lang="nl-BE" sz="2400" dirty="0"/>
              <a:t>- in </a:t>
            </a:r>
            <a:r>
              <a:rPr lang="nl-BE" sz="2400" dirty="0" smtClean="0"/>
              <a:t>batch:  </a:t>
            </a:r>
            <a:r>
              <a:rPr lang="nl-BE" sz="2400" dirty="0" smtClean="0"/>
              <a:t>      Bank</a:t>
            </a:r>
            <a:r>
              <a:rPr lang="nl-BE" sz="2400" dirty="0" smtClean="0"/>
              <a:t>				</a:t>
            </a:r>
            <a:r>
              <a:rPr lang="nl-BE" sz="2400" dirty="0" smtClean="0"/>
              <a:t>Bib</a:t>
            </a:r>
            <a:endParaRPr lang="nl-BE" sz="2400" dirty="0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3707904" y="3068960"/>
            <a:ext cx="1944216" cy="0"/>
          </a:xfrm>
          <a:prstGeom prst="straightConnector1">
            <a:avLst/>
          </a:prstGeom>
          <a:ln w="41275">
            <a:solidFill>
              <a:schemeClr val="accent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 1"/>
          <p:cNvSpPr/>
          <p:nvPr/>
        </p:nvSpPr>
        <p:spPr>
          <a:xfrm>
            <a:off x="3491880" y="2636912"/>
            <a:ext cx="2376264" cy="288032"/>
          </a:xfrm>
          <a:prstGeom prst="rect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accent4"/>
                </a:solidFill>
              </a:rPr>
              <a:t>(SEPA XML - CAMT053)</a:t>
            </a:r>
            <a:endParaRPr lang="nl-BE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5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9</a:t>
            </a:fld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3416"/>
            <a:ext cx="9144000" cy="359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Diavoorstelling (4:3)</PresentationFormat>
  <Paragraphs>37</Paragraphs>
  <Slides>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Financiële transacties</vt:lpstr>
      <vt:lpstr>PowerPoint-presentatie</vt:lpstr>
      <vt:lpstr> </vt:lpstr>
      <vt:lpstr>PowerPoint-presentatie</vt:lpstr>
      <vt:lpstr>PowerPoint-presentatie</vt:lpstr>
      <vt:lpstr>PowerPoint-presentatie</vt:lpstr>
      <vt:lpstr> Automatisering betalingsverkeer</vt:lpstr>
      <vt:lpstr> Verwerking dagafschriften bank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2015-02-02T10:59:04Z</dcterms:modified>
</cp:coreProperties>
</file>