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9" r:id="rId3"/>
    <p:sldId id="371" r:id="rId4"/>
    <p:sldId id="338" r:id="rId5"/>
    <p:sldId id="385" r:id="rId6"/>
    <p:sldId id="340" r:id="rId7"/>
    <p:sldId id="387" r:id="rId8"/>
    <p:sldId id="342" r:id="rId9"/>
    <p:sldId id="343" r:id="rId10"/>
    <p:sldId id="344" r:id="rId11"/>
    <p:sldId id="345" r:id="rId12"/>
    <p:sldId id="346" r:id="rId13"/>
    <p:sldId id="348" r:id="rId14"/>
    <p:sldId id="352" r:id="rId15"/>
    <p:sldId id="353" r:id="rId16"/>
    <p:sldId id="372" r:id="rId17"/>
    <p:sldId id="326" r:id="rId18"/>
    <p:sldId id="332" r:id="rId19"/>
    <p:sldId id="333" r:id="rId20"/>
    <p:sldId id="334" r:id="rId21"/>
    <p:sldId id="335" r:id="rId22"/>
    <p:sldId id="354" r:id="rId23"/>
    <p:sldId id="355" r:id="rId24"/>
    <p:sldId id="356" r:id="rId25"/>
    <p:sldId id="358" r:id="rId26"/>
    <p:sldId id="360" r:id="rId27"/>
    <p:sldId id="361" r:id="rId28"/>
    <p:sldId id="373" r:id="rId29"/>
    <p:sldId id="328" r:id="rId30"/>
    <p:sldId id="388" r:id="rId31"/>
    <p:sldId id="389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90" r:id="rId42"/>
    <p:sldId id="374" r:id="rId43"/>
    <p:sldId id="329" r:id="rId44"/>
    <p:sldId id="380" r:id="rId45"/>
    <p:sldId id="381" r:id="rId46"/>
    <p:sldId id="382" r:id="rId47"/>
    <p:sldId id="379" r:id="rId48"/>
    <p:sldId id="282" r:id="rId49"/>
    <p:sldId id="327" r:id="rId50"/>
    <p:sldId id="331" r:id="rId51"/>
    <p:sldId id="330" r:id="rId52"/>
  </p:sldIdLst>
  <p:sldSz cx="9144000" cy="6858000" type="screen4x3"/>
  <p:notesSz cx="679450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893" autoAdjust="0"/>
  </p:normalViewPr>
  <p:slideViewPr>
    <p:cSldViewPr snapToObjects="1" showGuides="1">
      <p:cViewPr varScale="1">
        <p:scale>
          <a:sx n="58" d="100"/>
          <a:sy n="58" d="100"/>
        </p:scale>
        <p:origin x="2334" y="72"/>
      </p:cViewPr>
      <p:guideLst>
        <p:guide orient="horz" pos="754"/>
        <p:guide orient="horz" pos="3838"/>
        <p:guide pos="340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notesViewPr>
    <p:cSldViewPr snapToObjects="1">
      <p:cViewPr varScale="1">
        <p:scale>
          <a:sx n="81" d="100"/>
          <a:sy n="81" d="100"/>
        </p:scale>
        <p:origin x="-402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5F564-AE14-4233-B584-9A85D8D9E4C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99EF8E4-3054-4565-9826-2457220C92AA}">
      <dgm:prSet phldrT="[Tekst]"/>
      <dgm:spPr/>
      <dgm:t>
        <a:bodyPr/>
        <a:lstStyle/>
        <a:p>
          <a:r>
            <a:rPr lang="nl-BE" dirty="0" smtClean="0">
              <a:solidFill>
                <a:srgbClr val="00B0F0"/>
              </a:solidFill>
            </a:rPr>
            <a:t>Algemene SDI lijst (c-</a:t>
          </a:r>
          <a:r>
            <a:rPr lang="nl-BE" dirty="0" err="1" smtClean="0">
              <a:solidFill>
                <a:srgbClr val="00B0F0"/>
              </a:solidFill>
            </a:rPr>
            <a:t>loi</a:t>
          </a:r>
          <a:r>
            <a:rPr lang="nl-BE" dirty="0" smtClean="0">
              <a:solidFill>
                <a:srgbClr val="00B0F0"/>
              </a:solidFill>
            </a:rPr>
            <a:t>)</a:t>
          </a:r>
          <a:endParaRPr lang="nl-BE" dirty="0">
            <a:solidFill>
              <a:srgbClr val="00B0F0"/>
            </a:solidFill>
          </a:endParaRPr>
        </a:p>
      </dgm:t>
    </dgm:pt>
    <dgm:pt modelId="{04841782-8668-4519-8342-4E3492B42C75}" type="parTrans" cxnId="{F994ADF7-B3B8-4BF7-BB85-476C28AEC3BC}">
      <dgm:prSet/>
      <dgm:spPr/>
      <dgm:t>
        <a:bodyPr/>
        <a:lstStyle/>
        <a:p>
          <a:endParaRPr lang="nl-BE"/>
        </a:p>
      </dgm:t>
    </dgm:pt>
    <dgm:pt modelId="{C135365F-40F0-439D-9337-51F4EF9D6AA5}" type="sibTrans" cxnId="{F994ADF7-B3B8-4BF7-BB85-476C28AEC3BC}">
      <dgm:prSet/>
      <dgm:spPr>
        <a:solidFill>
          <a:srgbClr val="00B0F0"/>
        </a:solidFill>
      </dgm:spPr>
      <dgm:t>
        <a:bodyPr/>
        <a:lstStyle/>
        <a:p>
          <a:endParaRPr lang="nl-BE">
            <a:solidFill>
              <a:srgbClr val="00B0F0"/>
            </a:solidFill>
          </a:endParaRPr>
        </a:p>
      </dgm:t>
    </dgm:pt>
    <dgm:pt modelId="{00892039-5689-4AD8-9E22-4C58A691F563}">
      <dgm:prSet phldrT="[Tekst]"/>
      <dgm:spPr/>
      <dgm:t>
        <a:bodyPr/>
        <a:lstStyle/>
        <a:p>
          <a:r>
            <a:rPr lang="nl-BE" dirty="0" smtClean="0">
              <a:solidFill>
                <a:srgbClr val="00B0F0"/>
              </a:solidFill>
            </a:rPr>
            <a:t>Lijst beperken via filters per </a:t>
          </a:r>
          <a:br>
            <a:rPr lang="nl-BE" dirty="0" smtClean="0">
              <a:solidFill>
                <a:srgbClr val="00B0F0"/>
              </a:solidFill>
            </a:rPr>
          </a:br>
          <a:r>
            <a:rPr lang="nl-BE" dirty="0" smtClean="0">
              <a:solidFill>
                <a:srgbClr val="00B0F0"/>
              </a:solidFill>
            </a:rPr>
            <a:t>SDI-systeem</a:t>
          </a:r>
          <a:endParaRPr lang="nl-BE" dirty="0">
            <a:solidFill>
              <a:srgbClr val="00B0F0"/>
            </a:solidFill>
          </a:endParaRPr>
        </a:p>
      </dgm:t>
    </dgm:pt>
    <dgm:pt modelId="{B466155F-E069-4F2E-9D23-467CBF57A01B}" type="parTrans" cxnId="{B7A0F076-4430-432C-9E50-71A5D2ABC765}">
      <dgm:prSet/>
      <dgm:spPr/>
      <dgm:t>
        <a:bodyPr/>
        <a:lstStyle/>
        <a:p>
          <a:endParaRPr lang="nl-BE"/>
        </a:p>
      </dgm:t>
    </dgm:pt>
    <dgm:pt modelId="{028F7E8E-66A5-4E0F-8017-D8ACDC4CCC13}" type="sibTrans" cxnId="{B7A0F076-4430-432C-9E50-71A5D2ABC765}">
      <dgm:prSet/>
      <dgm:spPr/>
      <dgm:t>
        <a:bodyPr/>
        <a:lstStyle/>
        <a:p>
          <a:endParaRPr lang="nl-BE"/>
        </a:p>
      </dgm:t>
    </dgm:pt>
    <dgm:pt modelId="{A967B0AD-0276-4733-8989-708A83E55591}">
      <dgm:prSet phldrT="[Tekst]"/>
      <dgm:spPr/>
      <dgm:t>
        <a:bodyPr/>
        <a:lstStyle/>
        <a:p>
          <a:r>
            <a:rPr lang="nl-BE" dirty="0" smtClean="0">
              <a:solidFill>
                <a:srgbClr val="00B0F0"/>
              </a:solidFill>
            </a:rPr>
            <a:t>Check van de selectiecriteria van het profiel: lijst c:loi per profiel</a:t>
          </a:r>
          <a:endParaRPr lang="nl-BE" dirty="0">
            <a:solidFill>
              <a:srgbClr val="00B0F0"/>
            </a:solidFill>
          </a:endParaRPr>
        </a:p>
      </dgm:t>
    </dgm:pt>
    <dgm:pt modelId="{141C82E2-9D63-430B-AE6E-B394B93F5BB8}" type="parTrans" cxnId="{5F5B3F90-ED2D-47AE-84FE-B236BB8BA960}">
      <dgm:prSet/>
      <dgm:spPr/>
      <dgm:t>
        <a:bodyPr/>
        <a:lstStyle/>
        <a:p>
          <a:endParaRPr lang="nl-BE"/>
        </a:p>
      </dgm:t>
    </dgm:pt>
    <dgm:pt modelId="{20732A2E-1A92-4F93-ABF3-E3EFBB95ABBA}" type="sibTrans" cxnId="{5F5B3F90-ED2D-47AE-84FE-B236BB8BA960}">
      <dgm:prSet/>
      <dgm:spPr/>
      <dgm:t>
        <a:bodyPr/>
        <a:lstStyle/>
        <a:p>
          <a:endParaRPr lang="nl-BE"/>
        </a:p>
      </dgm:t>
    </dgm:pt>
    <dgm:pt modelId="{503BDE5C-E613-422C-93BD-25712CADA55A}">
      <dgm:prSet phldrT="[Tekst]"/>
      <dgm:spPr/>
      <dgm:t>
        <a:bodyPr/>
        <a:lstStyle/>
        <a:p>
          <a:r>
            <a:rPr lang="nl-BE" dirty="0" smtClean="0">
              <a:solidFill>
                <a:srgbClr val="00B0F0"/>
              </a:solidFill>
            </a:rPr>
            <a:t>Welke lezers (</a:t>
          </a:r>
          <a:r>
            <a:rPr lang="nl-BE" dirty="0" err="1" smtClean="0">
              <a:solidFill>
                <a:srgbClr val="00B0F0"/>
              </a:solidFill>
            </a:rPr>
            <a:t>e:loi</a:t>
          </a:r>
          <a:r>
            <a:rPr lang="nl-BE" dirty="0" smtClean="0">
              <a:solidFill>
                <a:srgbClr val="00B0F0"/>
              </a:solidFill>
            </a:rPr>
            <a:t>) zijn er gekoppeld aan het profiel?</a:t>
          </a:r>
          <a:endParaRPr lang="nl-BE" dirty="0">
            <a:solidFill>
              <a:srgbClr val="00B0F0"/>
            </a:solidFill>
          </a:endParaRPr>
        </a:p>
      </dgm:t>
    </dgm:pt>
    <dgm:pt modelId="{22D7FCAF-7AB5-443D-9A02-4CC42F5D3AC6}" type="parTrans" cxnId="{2E618F8D-4A71-474B-B5B7-7C5A6652440A}">
      <dgm:prSet/>
      <dgm:spPr/>
      <dgm:t>
        <a:bodyPr/>
        <a:lstStyle/>
        <a:p>
          <a:endParaRPr lang="nl-BE"/>
        </a:p>
      </dgm:t>
    </dgm:pt>
    <dgm:pt modelId="{FB4F072F-D678-449D-BD9D-647EE97010F5}" type="sibTrans" cxnId="{2E618F8D-4A71-474B-B5B7-7C5A6652440A}">
      <dgm:prSet/>
      <dgm:spPr/>
      <dgm:t>
        <a:bodyPr/>
        <a:lstStyle/>
        <a:p>
          <a:endParaRPr lang="nl-BE"/>
        </a:p>
      </dgm:t>
    </dgm:pt>
    <dgm:pt modelId="{AFF28ECA-BF35-48EE-B4BA-94AA92D547D5}">
      <dgm:prSet phldrT="[Tekst]"/>
      <dgm:spPr/>
      <dgm:t>
        <a:bodyPr/>
        <a:lstStyle/>
        <a:p>
          <a:r>
            <a:rPr lang="nl-BE" dirty="0" smtClean="0">
              <a:solidFill>
                <a:srgbClr val="00B0F0"/>
              </a:solidFill>
            </a:rPr>
            <a:t>Verzenden van de SDI e-mails</a:t>
          </a:r>
          <a:endParaRPr lang="nl-BE" dirty="0">
            <a:solidFill>
              <a:srgbClr val="00B0F0"/>
            </a:solidFill>
          </a:endParaRPr>
        </a:p>
      </dgm:t>
    </dgm:pt>
    <dgm:pt modelId="{8321D3EF-EC7C-437B-96FD-403594F55229}" type="parTrans" cxnId="{ED9E1C81-F70A-4157-8E2C-CDBE426373F7}">
      <dgm:prSet/>
      <dgm:spPr/>
      <dgm:t>
        <a:bodyPr/>
        <a:lstStyle/>
        <a:p>
          <a:endParaRPr lang="nl-BE"/>
        </a:p>
      </dgm:t>
    </dgm:pt>
    <dgm:pt modelId="{E9128E86-1CEE-4C0E-AB72-48664670BA98}" type="sibTrans" cxnId="{ED9E1C81-F70A-4157-8E2C-CDBE426373F7}">
      <dgm:prSet/>
      <dgm:spPr/>
      <dgm:t>
        <a:bodyPr/>
        <a:lstStyle/>
        <a:p>
          <a:endParaRPr lang="nl-BE"/>
        </a:p>
      </dgm:t>
    </dgm:pt>
    <dgm:pt modelId="{F986A35D-2BEF-413D-940A-60548A6CBFAB}" type="pres">
      <dgm:prSet presAssocID="{6DD5F564-AE14-4233-B584-9A85D8D9E4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84589F50-68E2-4B78-B903-26611BCED792}" type="pres">
      <dgm:prSet presAssocID="{6DD5F564-AE14-4233-B584-9A85D8D9E4C9}" presName="cycle" presStyleCnt="0"/>
      <dgm:spPr/>
    </dgm:pt>
    <dgm:pt modelId="{08B1EFDA-C061-4AB4-9E31-FABC346A19B5}" type="pres">
      <dgm:prSet presAssocID="{B99EF8E4-3054-4565-9826-2457220C92A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F7B8803-EB21-4B3B-B44B-40ED3ED3F5DD}" type="pres">
      <dgm:prSet presAssocID="{C135365F-40F0-439D-9337-51F4EF9D6AA5}" presName="sibTransFirstNode" presStyleLbl="bgShp" presStyleIdx="0" presStyleCnt="1"/>
      <dgm:spPr/>
      <dgm:t>
        <a:bodyPr/>
        <a:lstStyle/>
        <a:p>
          <a:endParaRPr lang="nl-BE"/>
        </a:p>
      </dgm:t>
    </dgm:pt>
    <dgm:pt modelId="{B72FD2AF-AEAD-4A1F-95AE-1F59CE852449}" type="pres">
      <dgm:prSet presAssocID="{00892039-5689-4AD8-9E22-4C58A691F56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911A514-1F70-41E1-8E6B-B5D4A6B08B3D}" type="pres">
      <dgm:prSet presAssocID="{A967B0AD-0276-4733-8989-708A83E5559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AD3EEFD-4262-4A17-A29A-86E78D2D0900}" type="pres">
      <dgm:prSet presAssocID="{503BDE5C-E613-422C-93BD-25712CADA55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1021A2B-497F-4D5B-A72F-C361EBA9CD9E}" type="pres">
      <dgm:prSet presAssocID="{AFF28ECA-BF35-48EE-B4BA-94AA92D547D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2E618F8D-4A71-474B-B5B7-7C5A6652440A}" srcId="{6DD5F564-AE14-4233-B584-9A85D8D9E4C9}" destId="{503BDE5C-E613-422C-93BD-25712CADA55A}" srcOrd="3" destOrd="0" parTransId="{22D7FCAF-7AB5-443D-9A02-4CC42F5D3AC6}" sibTransId="{FB4F072F-D678-449D-BD9D-647EE97010F5}"/>
    <dgm:cxn modelId="{412B60F3-0F62-4D3F-B2BC-B19151B59C95}" type="presOf" srcId="{00892039-5689-4AD8-9E22-4C58A691F563}" destId="{B72FD2AF-AEAD-4A1F-95AE-1F59CE852449}" srcOrd="0" destOrd="0" presId="urn:microsoft.com/office/officeart/2005/8/layout/cycle3"/>
    <dgm:cxn modelId="{F994ADF7-B3B8-4BF7-BB85-476C28AEC3BC}" srcId="{6DD5F564-AE14-4233-B584-9A85D8D9E4C9}" destId="{B99EF8E4-3054-4565-9826-2457220C92AA}" srcOrd="0" destOrd="0" parTransId="{04841782-8668-4519-8342-4E3492B42C75}" sibTransId="{C135365F-40F0-439D-9337-51F4EF9D6AA5}"/>
    <dgm:cxn modelId="{5F5B3F90-ED2D-47AE-84FE-B236BB8BA960}" srcId="{6DD5F564-AE14-4233-B584-9A85D8D9E4C9}" destId="{A967B0AD-0276-4733-8989-708A83E55591}" srcOrd="2" destOrd="0" parTransId="{141C82E2-9D63-430B-AE6E-B394B93F5BB8}" sibTransId="{20732A2E-1A92-4F93-ABF3-E3EFBB95ABBA}"/>
    <dgm:cxn modelId="{88179E4C-7A08-4E42-A35B-4F929F6EC520}" type="presOf" srcId="{C135365F-40F0-439D-9337-51F4EF9D6AA5}" destId="{4F7B8803-EB21-4B3B-B44B-40ED3ED3F5DD}" srcOrd="0" destOrd="0" presId="urn:microsoft.com/office/officeart/2005/8/layout/cycle3"/>
    <dgm:cxn modelId="{BCEE5F6D-EE83-40EA-A8C3-755B8F390E13}" type="presOf" srcId="{A967B0AD-0276-4733-8989-708A83E55591}" destId="{8911A514-1F70-41E1-8E6B-B5D4A6B08B3D}" srcOrd="0" destOrd="0" presId="urn:microsoft.com/office/officeart/2005/8/layout/cycle3"/>
    <dgm:cxn modelId="{ED9E1C81-F70A-4157-8E2C-CDBE426373F7}" srcId="{6DD5F564-AE14-4233-B584-9A85D8D9E4C9}" destId="{AFF28ECA-BF35-48EE-B4BA-94AA92D547D5}" srcOrd="4" destOrd="0" parTransId="{8321D3EF-EC7C-437B-96FD-403594F55229}" sibTransId="{E9128E86-1CEE-4C0E-AB72-48664670BA98}"/>
    <dgm:cxn modelId="{1F4EACA7-0D4E-414F-A9EA-F8FC86DCBD87}" type="presOf" srcId="{AFF28ECA-BF35-48EE-B4BA-94AA92D547D5}" destId="{B1021A2B-497F-4D5B-A72F-C361EBA9CD9E}" srcOrd="0" destOrd="0" presId="urn:microsoft.com/office/officeart/2005/8/layout/cycle3"/>
    <dgm:cxn modelId="{B7A0F076-4430-432C-9E50-71A5D2ABC765}" srcId="{6DD5F564-AE14-4233-B584-9A85D8D9E4C9}" destId="{00892039-5689-4AD8-9E22-4C58A691F563}" srcOrd="1" destOrd="0" parTransId="{B466155F-E069-4F2E-9D23-467CBF57A01B}" sibTransId="{028F7E8E-66A5-4E0F-8017-D8ACDC4CCC13}"/>
    <dgm:cxn modelId="{C263F048-202D-418E-B1A6-BE0ED3EC5A66}" type="presOf" srcId="{B99EF8E4-3054-4565-9826-2457220C92AA}" destId="{08B1EFDA-C061-4AB4-9E31-FABC346A19B5}" srcOrd="0" destOrd="0" presId="urn:microsoft.com/office/officeart/2005/8/layout/cycle3"/>
    <dgm:cxn modelId="{13A885F6-CB10-49E1-8DB7-537FB7C44DA7}" type="presOf" srcId="{6DD5F564-AE14-4233-B584-9A85D8D9E4C9}" destId="{F986A35D-2BEF-413D-940A-60548A6CBFAB}" srcOrd="0" destOrd="0" presId="urn:microsoft.com/office/officeart/2005/8/layout/cycle3"/>
    <dgm:cxn modelId="{64AE1B19-D9B2-45C5-AC4D-FFE89015BA57}" type="presOf" srcId="{503BDE5C-E613-422C-93BD-25712CADA55A}" destId="{FAD3EEFD-4262-4A17-A29A-86E78D2D0900}" srcOrd="0" destOrd="0" presId="urn:microsoft.com/office/officeart/2005/8/layout/cycle3"/>
    <dgm:cxn modelId="{2235F38D-01F9-44D8-AFFE-DD2610493937}" type="presParOf" srcId="{F986A35D-2BEF-413D-940A-60548A6CBFAB}" destId="{84589F50-68E2-4B78-B903-26611BCED792}" srcOrd="0" destOrd="0" presId="urn:microsoft.com/office/officeart/2005/8/layout/cycle3"/>
    <dgm:cxn modelId="{505DEBB2-1BB2-4CA7-87A6-C90574C9DCDF}" type="presParOf" srcId="{84589F50-68E2-4B78-B903-26611BCED792}" destId="{08B1EFDA-C061-4AB4-9E31-FABC346A19B5}" srcOrd="0" destOrd="0" presId="urn:microsoft.com/office/officeart/2005/8/layout/cycle3"/>
    <dgm:cxn modelId="{8005A7C9-BAE9-4044-979F-BE1F2FBCFB5B}" type="presParOf" srcId="{84589F50-68E2-4B78-B903-26611BCED792}" destId="{4F7B8803-EB21-4B3B-B44B-40ED3ED3F5DD}" srcOrd="1" destOrd="0" presId="urn:microsoft.com/office/officeart/2005/8/layout/cycle3"/>
    <dgm:cxn modelId="{4FF0F7B3-C44D-44FF-8C99-10A05FA9AF43}" type="presParOf" srcId="{84589F50-68E2-4B78-B903-26611BCED792}" destId="{B72FD2AF-AEAD-4A1F-95AE-1F59CE852449}" srcOrd="2" destOrd="0" presId="urn:microsoft.com/office/officeart/2005/8/layout/cycle3"/>
    <dgm:cxn modelId="{9319C96B-53C4-4162-9298-A665D71000BB}" type="presParOf" srcId="{84589F50-68E2-4B78-B903-26611BCED792}" destId="{8911A514-1F70-41E1-8E6B-B5D4A6B08B3D}" srcOrd="3" destOrd="0" presId="urn:microsoft.com/office/officeart/2005/8/layout/cycle3"/>
    <dgm:cxn modelId="{75A6AC3E-673F-4E56-B8F8-2099FDF156B5}" type="presParOf" srcId="{84589F50-68E2-4B78-B903-26611BCED792}" destId="{FAD3EEFD-4262-4A17-A29A-86E78D2D0900}" srcOrd="4" destOrd="0" presId="urn:microsoft.com/office/officeart/2005/8/layout/cycle3"/>
    <dgm:cxn modelId="{2DFCA886-29CA-49B2-933C-44F55D4C7ABB}" type="presParOf" srcId="{84589F50-68E2-4B78-B903-26611BCED792}" destId="{B1021A2B-497F-4D5B-A72F-C361EBA9CD9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B8803-EB21-4B3B-B44B-40ED3ED3F5DD}">
      <dsp:nvSpPr>
        <dsp:cNvPr id="0" name=""/>
        <dsp:cNvSpPr/>
      </dsp:nvSpPr>
      <dsp:spPr>
        <a:xfrm>
          <a:off x="1600847" y="-29654"/>
          <a:ext cx="4862805" cy="4862805"/>
        </a:xfrm>
        <a:prstGeom prst="circularArrow">
          <a:avLst>
            <a:gd name="adj1" fmla="val 5544"/>
            <a:gd name="adj2" fmla="val 330680"/>
            <a:gd name="adj3" fmla="val 13768979"/>
            <a:gd name="adj4" fmla="val 17390193"/>
            <a:gd name="adj5" fmla="val 5757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1EFDA-C061-4AB4-9E31-FABC346A19B5}">
      <dsp:nvSpPr>
        <dsp:cNvPr id="0" name=""/>
        <dsp:cNvSpPr/>
      </dsp:nvSpPr>
      <dsp:spPr>
        <a:xfrm>
          <a:off x="2890304" y="1281"/>
          <a:ext cx="2283891" cy="1141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rgbClr val="00B0F0"/>
              </a:solidFill>
            </a:rPr>
            <a:t>Algemene SDI lijst (c-</a:t>
          </a:r>
          <a:r>
            <a:rPr lang="nl-BE" sz="1600" kern="1200" dirty="0" err="1" smtClean="0">
              <a:solidFill>
                <a:srgbClr val="00B0F0"/>
              </a:solidFill>
            </a:rPr>
            <a:t>loi</a:t>
          </a:r>
          <a:r>
            <a:rPr lang="nl-BE" sz="1600" kern="1200" dirty="0" smtClean="0">
              <a:solidFill>
                <a:srgbClr val="00B0F0"/>
              </a:solidFill>
            </a:rPr>
            <a:t>)</a:t>
          </a:r>
          <a:endParaRPr lang="nl-BE" sz="1600" kern="1200" dirty="0">
            <a:solidFill>
              <a:srgbClr val="00B0F0"/>
            </a:solidFill>
          </a:endParaRPr>
        </a:p>
      </dsp:txBody>
      <dsp:txXfrm>
        <a:off x="2946049" y="57026"/>
        <a:ext cx="2172401" cy="1030455"/>
      </dsp:txXfrm>
    </dsp:sp>
    <dsp:sp modelId="{B72FD2AF-AEAD-4A1F-95AE-1F59CE852449}">
      <dsp:nvSpPr>
        <dsp:cNvPr id="0" name=""/>
        <dsp:cNvSpPr/>
      </dsp:nvSpPr>
      <dsp:spPr>
        <a:xfrm>
          <a:off x="4862501" y="1434166"/>
          <a:ext cx="2283891" cy="1141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rgbClr val="00B0F0"/>
              </a:solidFill>
            </a:rPr>
            <a:t>Lijst beperken via filters per </a:t>
          </a:r>
          <a:br>
            <a:rPr lang="nl-BE" sz="1600" kern="1200" dirty="0" smtClean="0">
              <a:solidFill>
                <a:srgbClr val="00B0F0"/>
              </a:solidFill>
            </a:rPr>
          </a:br>
          <a:r>
            <a:rPr lang="nl-BE" sz="1600" kern="1200" dirty="0" smtClean="0">
              <a:solidFill>
                <a:srgbClr val="00B0F0"/>
              </a:solidFill>
            </a:rPr>
            <a:t>SDI-systeem</a:t>
          </a:r>
          <a:endParaRPr lang="nl-BE" sz="1600" kern="1200" dirty="0">
            <a:solidFill>
              <a:srgbClr val="00B0F0"/>
            </a:solidFill>
          </a:endParaRPr>
        </a:p>
      </dsp:txBody>
      <dsp:txXfrm>
        <a:off x="4918246" y="1489911"/>
        <a:ext cx="2172401" cy="1030455"/>
      </dsp:txXfrm>
    </dsp:sp>
    <dsp:sp modelId="{8911A514-1F70-41E1-8E6B-B5D4A6B08B3D}">
      <dsp:nvSpPr>
        <dsp:cNvPr id="0" name=""/>
        <dsp:cNvSpPr/>
      </dsp:nvSpPr>
      <dsp:spPr>
        <a:xfrm>
          <a:off x="4109189" y="3752623"/>
          <a:ext cx="2283891" cy="1141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rgbClr val="00B0F0"/>
              </a:solidFill>
            </a:rPr>
            <a:t>Check van de selectiecriteria van het profiel: lijst c:loi per profiel</a:t>
          </a:r>
          <a:endParaRPr lang="nl-BE" sz="1600" kern="1200" dirty="0">
            <a:solidFill>
              <a:srgbClr val="00B0F0"/>
            </a:solidFill>
          </a:endParaRPr>
        </a:p>
      </dsp:txBody>
      <dsp:txXfrm>
        <a:off x="4164934" y="3808368"/>
        <a:ext cx="2172401" cy="1030455"/>
      </dsp:txXfrm>
    </dsp:sp>
    <dsp:sp modelId="{FAD3EEFD-4262-4A17-A29A-86E78D2D0900}">
      <dsp:nvSpPr>
        <dsp:cNvPr id="0" name=""/>
        <dsp:cNvSpPr/>
      </dsp:nvSpPr>
      <dsp:spPr>
        <a:xfrm>
          <a:off x="1671419" y="3752623"/>
          <a:ext cx="2283891" cy="1141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rgbClr val="00B0F0"/>
              </a:solidFill>
            </a:rPr>
            <a:t>Welke lezers (</a:t>
          </a:r>
          <a:r>
            <a:rPr lang="nl-BE" sz="1600" kern="1200" dirty="0" err="1" smtClean="0">
              <a:solidFill>
                <a:srgbClr val="00B0F0"/>
              </a:solidFill>
            </a:rPr>
            <a:t>e:loi</a:t>
          </a:r>
          <a:r>
            <a:rPr lang="nl-BE" sz="1600" kern="1200" dirty="0" smtClean="0">
              <a:solidFill>
                <a:srgbClr val="00B0F0"/>
              </a:solidFill>
            </a:rPr>
            <a:t>) zijn er gekoppeld aan het profiel?</a:t>
          </a:r>
          <a:endParaRPr lang="nl-BE" sz="1600" kern="1200" dirty="0">
            <a:solidFill>
              <a:srgbClr val="00B0F0"/>
            </a:solidFill>
          </a:endParaRPr>
        </a:p>
      </dsp:txBody>
      <dsp:txXfrm>
        <a:off x="1727164" y="3808368"/>
        <a:ext cx="2172401" cy="1030455"/>
      </dsp:txXfrm>
    </dsp:sp>
    <dsp:sp modelId="{B1021A2B-497F-4D5B-A72F-C361EBA9CD9E}">
      <dsp:nvSpPr>
        <dsp:cNvPr id="0" name=""/>
        <dsp:cNvSpPr/>
      </dsp:nvSpPr>
      <dsp:spPr>
        <a:xfrm>
          <a:off x="918106" y="1434166"/>
          <a:ext cx="2283891" cy="1141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rgbClr val="00B0F0"/>
              </a:solidFill>
            </a:rPr>
            <a:t>Verzenden van de SDI e-mails</a:t>
          </a:r>
          <a:endParaRPr lang="nl-BE" sz="1600" kern="1200" dirty="0">
            <a:solidFill>
              <a:srgbClr val="00B0F0"/>
            </a:solidFill>
          </a:endParaRPr>
        </a:p>
      </dsp:txBody>
      <dsp:txXfrm>
        <a:off x="973851" y="1489911"/>
        <a:ext cx="2172401" cy="1030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78C30D92-9D29-4B80-B01C-A254EB54E9B4}" type="datetimeFigureOut">
              <a:rPr lang="nl-BE" smtClean="0"/>
              <a:t>15/11/2016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08E2D88-A443-4BD9-B76C-DEDAF17D37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98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t>15-11-2016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69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Voorbeelden</a:t>
            </a:r>
            <a:r>
              <a:rPr lang="nl-BE" baseline="0" dirty="0" smtClean="0"/>
              <a:t> van de verwante vormen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25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846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40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baseline="0" dirty="0" smtClean="0"/>
          </a:p>
          <a:p>
            <a:endParaRPr lang="nl-BE" baseline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799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12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81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979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211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403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72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96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472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512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20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505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182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187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512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36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730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74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758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74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4395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571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6821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5938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795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413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3793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3689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75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4090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2433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300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0694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6586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7764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4334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  <a:p>
            <a:endParaRPr lang="nl-BE" baseline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4647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126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532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29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6828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9689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6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5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69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76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9E7CB-B55B-433F-ACF3-9EACF2CD01B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99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" y="5191203"/>
            <a:ext cx="9154800" cy="1667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" y="5191203"/>
            <a:ext cx="9154800" cy="16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-13998" y="-1523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79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</a:t>
            </a:r>
          </a:p>
          <a:p>
            <a:r>
              <a:rPr lang="nl-BE" dirty="0" smtClean="0"/>
              <a:t>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0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</a:t>
            </a:r>
          </a:p>
          <a:p>
            <a:r>
              <a:rPr lang="nl-BE" dirty="0" smtClean="0"/>
              <a:t>De foto moet achter de boog staan.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5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-13998" y="-1523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1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</a:t>
            </a:r>
          </a:p>
          <a:p>
            <a:r>
              <a:rPr lang="nl-BE" dirty="0" smtClean="0"/>
              <a:t>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</a:t>
            </a:r>
          </a:p>
          <a:p>
            <a:r>
              <a:rPr lang="nl-BE" dirty="0" smtClean="0"/>
              <a:t>De foto moet achter de boog staan.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47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/>
              <a:t>15-11-2016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voorbeeldpresentatie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893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661" r:id="rId14"/>
    <p:sldLayoutId id="2147483657" r:id="rId15"/>
    <p:sldLayoutId id="2147483660" r:id="rId16"/>
    <p:sldLayoutId id="2147483662" r:id="rId17"/>
    <p:sldLayoutId id="2147483663" r:id="rId18"/>
    <p:sldLayoutId id="2147483664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net.be/menu/queryedi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net.be/menu/auth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net.be/desktop/uantwerpen/sdi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net.be/menu/sdima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net.be/menu/lists/ulst:usystem:SDI:sdi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anet.be/menu/sdi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anet.be/menu/sdicat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net.be/query/kdgcat/aw-bio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net.be/query/uantwerpen/opacanet/aw-r" TargetMode="External"/><Relationship Id="rId5" Type="http://schemas.openxmlformats.org/officeDocument/2006/relationships/hyperlink" Target="http://anet.be/query/opacuantwerpen/auteur/phau=Claus,%20Hugo/E" TargetMode="External"/><Relationship Id="rId4" Type="http://schemas.openxmlformats.org/officeDocument/2006/relationships/hyperlink" Target="http://anet.be/query/opacuantwerpen/auteur/phau=Claus,%20Hugo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anet.be/query/ehc/opacehc/ehc-sigillum/phinst=EHC~phsig=EHC-BAM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net.be/service/sdi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net.be/service/uantwerpen/sdi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net.uantwerpen.be/desktop.phtml?desktop=irua&amp;service=opacirua&amp;extra=pattern=studyitac:(ua_21150)~lg=N~header=%20(MIOS)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net.uantwerpen.be/desktop.phtml?desktop=irua&amp;service=opacirua&amp;extra=pattern=(fulltext:1)" TargetMode="External"/><Relationship Id="rId5" Type="http://schemas.openxmlformats.org/officeDocument/2006/relationships/hyperlink" Target="http://anet.uantwerpen.be/desktop.phtml?desktop=irua&amp;service=opacirua&amp;extra=pattern=fundercode:(233366)" TargetMode="External"/><Relationship Id="rId4" Type="http://schemas.openxmlformats.org/officeDocument/2006/relationships/hyperlink" Target="http://anet.uantwerpen.be/desktop.phtml?desktop=irua&amp;service=opacirua&amp;extra=pattern=flabel:(OpenAire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anet.be/doc/brocade/loan/html/bvv-2101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net.be/doc/brocade/opac/html/bvv-2003.html" TargetMode="External"/><Relationship Id="rId5" Type="http://schemas.openxmlformats.org/officeDocument/2006/relationships/hyperlink" Target="http://anet.be/doc/brocade/opac/html/bvv-2036.html" TargetMode="External"/><Relationship Id="rId4" Type="http://schemas.openxmlformats.org/officeDocument/2006/relationships/hyperlink" Target="http://anet.be/doc/brocade/desktop/html/bvv-2122.html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4466"/>
                </a:solidFill>
              </a:rPr>
              <a:t>Werken met </a:t>
            </a:r>
            <a:r>
              <a:rPr lang="nl-BE" dirty="0" err="1" smtClean="0">
                <a:solidFill>
                  <a:srgbClr val="004466"/>
                </a:solidFill>
              </a:rPr>
              <a:t>queries</a:t>
            </a:r>
            <a:r>
              <a:rPr lang="nl-BE" dirty="0" smtClean="0">
                <a:solidFill>
                  <a:srgbClr val="004466"/>
                </a:solidFill>
              </a:rPr>
              <a:t> en SDI</a:t>
            </a:r>
            <a:endParaRPr lang="nl-NL" dirty="0">
              <a:solidFill>
                <a:srgbClr val="004466"/>
              </a:solidFill>
            </a:endParaRPr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539750" y="3356992"/>
            <a:ext cx="8064500" cy="1944216"/>
          </a:xfrm>
        </p:spPr>
        <p:txBody>
          <a:bodyPr/>
          <a:lstStyle/>
          <a:p>
            <a:r>
              <a:rPr lang="nl-BE" dirty="0" smtClean="0"/>
              <a:t>Anke Jacobs</a:t>
            </a:r>
            <a:endParaRPr lang="nl-BE" dirty="0" smtClean="0">
              <a:solidFill>
                <a:srgbClr val="00B0F0"/>
              </a:solidFill>
            </a:endParaRPr>
          </a:p>
          <a:p>
            <a:pPr algn="r"/>
            <a:r>
              <a:rPr lang="nl-BE" dirty="0" smtClean="0">
                <a:solidFill>
                  <a:srgbClr val="00B0F0"/>
                </a:solidFill>
              </a:rPr>
              <a:t>Anet workshop</a:t>
            </a:r>
          </a:p>
          <a:p>
            <a:pPr algn="r"/>
            <a:r>
              <a:rPr lang="nl-BE" dirty="0" smtClean="0">
                <a:solidFill>
                  <a:srgbClr val="00B0F0"/>
                </a:solidFill>
              </a:rPr>
              <a:t>15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929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3"/>
            <a:ext cx="8064896" cy="936105"/>
          </a:xfrm>
        </p:spPr>
        <p:txBody>
          <a:bodyPr>
            <a:noAutofit/>
          </a:bodyPr>
          <a:lstStyle/>
          <a:p>
            <a:r>
              <a:rPr lang="en-US" sz="4000" cap="small" dirty="0" err="1" smtClean="0">
                <a:solidFill>
                  <a:srgbClr val="FF0000"/>
                </a:solidFill>
              </a:rPr>
              <a:t>ontleding</a:t>
            </a:r>
            <a:r>
              <a:rPr lang="en-US" sz="4000" dirty="0" smtClean="0"/>
              <a:t> en </a:t>
            </a:r>
            <a:r>
              <a:rPr lang="en-US" sz="4000" cap="small" dirty="0" err="1" smtClean="0">
                <a:solidFill>
                  <a:srgbClr val="00B050"/>
                </a:solidFill>
              </a:rPr>
              <a:t>omzetting</a:t>
            </a:r>
            <a:r>
              <a:rPr lang="en-US" sz="4000" cap="small" dirty="0" smtClean="0">
                <a:solidFill>
                  <a:srgbClr val="00B050"/>
                </a:solidFill>
              </a:rPr>
              <a:t> </a:t>
            </a:r>
            <a:r>
              <a:rPr lang="en-US" sz="4000" cap="small" dirty="0" smtClean="0">
                <a:solidFill>
                  <a:schemeClr val="tx1"/>
                </a:solidFill>
              </a:rPr>
              <a:t>- </a:t>
            </a:r>
            <a:r>
              <a:rPr lang="en-US" sz="4000" cap="small" dirty="0" err="1" smtClean="0">
                <a:solidFill>
                  <a:schemeClr val="tx1"/>
                </a:solidFill>
              </a:rPr>
              <a:t>Voorbeelden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Type </a:t>
            </a:r>
            <a:r>
              <a:rPr lang="en-US" sz="2000" dirty="0" err="1" smtClean="0">
                <a:solidFill>
                  <a:srgbClr val="0070C0"/>
                </a:solidFill>
              </a:rPr>
              <a:t>ti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1800" dirty="0" err="1" smtClean="0"/>
              <a:t>Serenade</a:t>
            </a:r>
            <a:r>
              <a:rPr lang="fr-FR" sz="1800" dirty="0" smtClean="0"/>
              <a:t> de Louis van Beethoven : «0153»uvre 8, arrangée pour piano et violon ou flûte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rgbClr val="FF0000"/>
                </a:solidFill>
              </a:rPr>
              <a:t>Serenade</a:t>
            </a:r>
            <a:r>
              <a:rPr lang="fr-FR" sz="1800" dirty="0" smtClean="0">
                <a:solidFill>
                  <a:srgbClr val="FF0000"/>
                </a:solidFill>
              </a:rPr>
              <a:t> de Louis van Beethoven</a:t>
            </a:r>
            <a:br>
              <a:rPr lang="fr-FR" sz="1800" dirty="0" smtClean="0">
                <a:solidFill>
                  <a:srgbClr val="FF0000"/>
                </a:solidFill>
              </a:rPr>
            </a:br>
            <a:r>
              <a:rPr lang="nl-BE" sz="1800" dirty="0" smtClean="0">
                <a:solidFill>
                  <a:srgbClr val="00B050"/>
                </a:solidFill>
              </a:rPr>
              <a:t>SERENADE DE LOUIS VAN BEETHOVEN</a:t>
            </a:r>
            <a:endParaRPr lang="fr-FR" sz="1800" dirty="0" smtClean="0">
              <a:solidFill>
                <a:srgbClr val="00B050"/>
              </a:solidFill>
            </a:endParaRP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FF0000"/>
                </a:solidFill>
              </a:rPr>
              <a:t>«0153»uvre 8, arrangée pour piano et violon ou flute</a:t>
            </a:r>
            <a:br>
              <a:rPr lang="fr-FR" sz="1800" dirty="0" smtClean="0">
                <a:solidFill>
                  <a:srgbClr val="FF0000"/>
                </a:solidFill>
              </a:rPr>
            </a:b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smtClean="0">
                <a:solidFill>
                  <a:srgbClr val="00B050"/>
                </a:solidFill>
              </a:rPr>
              <a:t>OEUVRE 8 ARRANGEE POUR PI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1800" dirty="0" err="1" smtClean="0">
                <a:solidFill>
                  <a:srgbClr val="FF0000"/>
                </a:solidFill>
              </a:rPr>
              <a:t>Serenade</a:t>
            </a:r>
            <a:r>
              <a:rPr lang="fr-FR" sz="1800" dirty="0" smtClean="0">
                <a:solidFill>
                  <a:srgbClr val="FF0000"/>
                </a:solidFill>
              </a:rPr>
              <a:t> de Louis van Beethoven : «0153»uvre 8, arrangée pour ...</a:t>
            </a:r>
            <a:br>
              <a:rPr lang="fr-FR" sz="1800" dirty="0" smtClean="0">
                <a:solidFill>
                  <a:srgbClr val="FF0000"/>
                </a:solidFill>
              </a:rPr>
            </a:br>
            <a:r>
              <a:rPr lang="fr-FR" sz="1800" dirty="0" smtClean="0">
                <a:solidFill>
                  <a:srgbClr val="00B050"/>
                </a:solidFill>
              </a:rPr>
              <a:t>SERENADE DE LOUIS VAN BEETHOVEN OEUVRE 8 ARRANGEE POUR PI</a:t>
            </a:r>
          </a:p>
          <a:p>
            <a:pPr lvl="1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sz="1800" dirty="0" err="1" smtClean="0"/>
              <a:t>Omzetting</a:t>
            </a:r>
            <a:r>
              <a:rPr lang="en-US" sz="1800" dirty="0" smtClean="0"/>
              <a:t> via meta-</a:t>
            </a:r>
            <a:r>
              <a:rPr lang="en-US" sz="1800" dirty="0" err="1" smtClean="0"/>
              <a:t>informatie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karakters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r>
              <a:rPr lang="en-US" sz="2000" dirty="0" smtClean="0"/>
              <a:t>Type </a:t>
            </a:r>
            <a:r>
              <a:rPr lang="en-US" sz="2000" dirty="0" err="1" smtClean="0">
                <a:solidFill>
                  <a:srgbClr val="0070C0"/>
                </a:solidFill>
              </a:rPr>
              <a:t>tw</a:t>
            </a:r>
            <a:r>
              <a:rPr lang="en-US" sz="1800" dirty="0" smtClean="0"/>
              <a:t>: elk </a:t>
            </a:r>
            <a:r>
              <a:rPr lang="en-US" sz="1800" dirty="0" err="1" smtClean="0"/>
              <a:t>woord</a:t>
            </a:r>
            <a:r>
              <a:rPr lang="en-US" sz="1800" dirty="0" smtClean="0"/>
              <a:t> </a:t>
            </a:r>
            <a:r>
              <a:rPr lang="en-US" sz="1800" dirty="0" err="1" smtClean="0"/>
              <a:t>afzonderlijk</a:t>
            </a:r>
            <a:r>
              <a:rPr lang="en-US" sz="1800" dirty="0" smtClean="0"/>
              <a:t>, </a:t>
            </a:r>
            <a:r>
              <a:rPr lang="en-US" sz="1800" dirty="0" err="1" smtClean="0"/>
              <a:t>enkel</a:t>
            </a:r>
            <a:r>
              <a:rPr lang="en-US" sz="1800" dirty="0" smtClean="0"/>
              <a:t> </a:t>
            </a:r>
            <a:r>
              <a:rPr lang="en-US" sz="1800" dirty="0" err="1" smtClean="0"/>
              <a:t>voor</a:t>
            </a:r>
            <a:r>
              <a:rPr lang="en-US" sz="1800" dirty="0" smtClean="0"/>
              <a:t> </a:t>
            </a:r>
            <a:r>
              <a:rPr lang="en-US" sz="1800" dirty="0" err="1" smtClean="0"/>
              <a:t>titelwoord</a:t>
            </a:r>
            <a:r>
              <a:rPr lang="en-US" sz="1800" dirty="0" smtClean="0"/>
              <a:t>-index</a:t>
            </a:r>
            <a:endParaRPr lang="nl-BE" sz="18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331640" y="4725144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fr-FR" sz="1800" smtClean="0"/>
                        <a:t>«</a:t>
                      </a:r>
                      <a:r>
                        <a:rPr lang="fr-FR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0153</a:t>
                      </a:r>
                      <a:r>
                        <a:rPr lang="fr-FR" sz="1800" smtClean="0"/>
                        <a:t>»</a:t>
                      </a:r>
                      <a:r>
                        <a:rPr lang="fr-FR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nl-BE" sz="1200" smtClean="0"/>
                        <a:t>LATIN SMALL LIGATURE OE</a:t>
                      </a:r>
                      <a:endParaRPr lang="nl-BE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smtClean="0">
                          <a:solidFill>
                            <a:schemeClr val="bg1"/>
                          </a:solidFill>
                        </a:rPr>
                        <a:t>é  </a:t>
                      </a:r>
                      <a:r>
                        <a:rPr lang="en-US" sz="1200" smtClean="0"/>
                        <a:t>LATIN SMALL LETTER E WITH ACUTE</a:t>
                      </a:r>
                      <a:endParaRPr lang="nl-BE" sz="12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Hoofdvorm:</a:t>
                      </a:r>
                      <a:r>
                        <a:rPr lang="en-US" baseline="0" smtClean="0"/>
                        <a:t> OE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Hoofdvorm: E</a:t>
                      </a:r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Verwante vorm: OE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Verwante vorm: E</a:t>
                      </a:r>
                      <a:endParaRPr lang="nl-B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dirty="0" smtClean="0">
                <a:solidFill>
                  <a:srgbClr val="00B0F0"/>
                </a:solidFill>
              </a:rPr>
              <a:t>Index verwante vormen		</a:t>
            </a:r>
            <a:r>
              <a:rPr lang="nl-BE" dirty="0" smtClean="0">
                <a:solidFill>
                  <a:schemeClr val="accent3"/>
                </a:solidFill>
              </a:rPr>
              <a:t>Basisbegrippen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Type </a:t>
            </a:r>
            <a:r>
              <a:rPr lang="en-US" sz="3600" dirty="0" smtClean="0">
                <a:solidFill>
                  <a:srgbClr val="0070C0"/>
                </a:solidFill>
              </a:rPr>
              <a:t>ca</a:t>
            </a:r>
          </a:p>
          <a:p>
            <a:pPr lvl="1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2900" dirty="0" smtClean="0"/>
              <a:t>Académie polonaise des sciences. Institut d'histoire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2900" dirty="0" smtClean="0">
                <a:solidFill>
                  <a:srgbClr val="FF0000"/>
                </a:solidFill>
              </a:rPr>
              <a:t>Académie polonaise des sciences. Institut d'histoire</a:t>
            </a:r>
            <a:br>
              <a:rPr lang="fr-FR" sz="2900" dirty="0" smtClean="0">
                <a:solidFill>
                  <a:srgbClr val="FF0000"/>
                </a:solidFill>
              </a:rPr>
            </a:br>
            <a:r>
              <a:rPr lang="fr-FR" sz="2900" dirty="0" smtClean="0">
                <a:solidFill>
                  <a:srgbClr val="00B050"/>
                </a:solidFill>
              </a:rPr>
              <a:t>ACADEMIE POLONAISE DES SCIENCES INSTITUT D HISTOIRE</a:t>
            </a:r>
            <a:br>
              <a:rPr lang="fr-FR" sz="2900" dirty="0" smtClean="0">
                <a:solidFill>
                  <a:srgbClr val="00B050"/>
                </a:solidFill>
              </a:rPr>
            </a:br>
            <a:r>
              <a:rPr lang="fr-FR" sz="2900" dirty="0" smtClean="0">
                <a:solidFill>
                  <a:srgbClr val="00B050"/>
                </a:solidFill>
              </a:rPr>
              <a:t>ACADEMIE POLONAISE DES SCIENCES INSTITUT DHISTOIRE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2900" dirty="0" smtClean="0">
                <a:solidFill>
                  <a:srgbClr val="FF0000"/>
                </a:solidFill>
              </a:rPr>
              <a:t>polonaise des sciences. Institut d'histoire </a:t>
            </a:r>
            <a:r>
              <a:rPr lang="fr-FR" sz="2900" dirty="0" smtClean="0">
                <a:solidFill>
                  <a:srgbClr val="0070C0"/>
                </a:solidFill>
              </a:rPr>
              <a:t/>
            </a:r>
            <a:br>
              <a:rPr lang="fr-FR" sz="2900" dirty="0" smtClean="0">
                <a:solidFill>
                  <a:srgbClr val="0070C0"/>
                </a:solidFill>
              </a:rPr>
            </a:br>
            <a:r>
              <a:rPr lang="fr-FR" sz="2900" dirty="0" smtClean="0">
                <a:solidFill>
                  <a:srgbClr val="00B050"/>
                </a:solidFill>
              </a:rPr>
              <a:t>POLONAISE DES SCIENCES INSTITUT D HISTOIRE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2900" dirty="0" smtClean="0">
                <a:solidFill>
                  <a:srgbClr val="FF0000"/>
                </a:solidFill>
              </a:rPr>
              <a:t>Académie</a:t>
            </a:r>
            <a:r>
              <a:rPr lang="fr-FR" sz="2900" dirty="0" smtClean="0">
                <a:solidFill>
                  <a:srgbClr val="0070C0"/>
                </a:solidFill>
              </a:rPr>
              <a:t> </a:t>
            </a:r>
            <a:br>
              <a:rPr lang="fr-FR" sz="2900" dirty="0" smtClean="0">
                <a:solidFill>
                  <a:srgbClr val="0070C0"/>
                </a:solidFill>
              </a:rPr>
            </a:br>
            <a:r>
              <a:rPr lang="fr-FR" sz="2900" dirty="0" smtClean="0">
                <a:solidFill>
                  <a:srgbClr val="00B050"/>
                </a:solidFill>
              </a:rPr>
              <a:t>ACADEMIE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2900" dirty="0" smtClean="0">
                <a:solidFill>
                  <a:srgbClr val="FF0000"/>
                </a:solidFill>
              </a:rPr>
              <a:t>polonaise</a:t>
            </a:r>
            <a:r>
              <a:rPr lang="fr-FR" sz="2900" dirty="0" smtClean="0">
                <a:solidFill>
                  <a:srgbClr val="0070C0"/>
                </a:solidFill>
              </a:rPr>
              <a:t/>
            </a:r>
            <a:br>
              <a:rPr lang="fr-FR" sz="2900" dirty="0" smtClean="0">
                <a:solidFill>
                  <a:srgbClr val="0070C0"/>
                </a:solidFill>
              </a:rPr>
            </a:br>
            <a:r>
              <a:rPr lang="fr-FR" sz="2900" dirty="0" err="1" smtClean="0">
                <a:solidFill>
                  <a:srgbClr val="00B050"/>
                </a:solidFill>
              </a:rPr>
              <a:t>POLONAISE</a:t>
            </a:r>
            <a:endParaRPr lang="fr-FR" sz="2900" dirty="0" smtClean="0">
              <a:solidFill>
                <a:srgbClr val="00B050"/>
              </a:solidFill>
            </a:endParaRP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2900" dirty="0" smtClean="0">
                <a:solidFill>
                  <a:srgbClr val="FF0000"/>
                </a:solidFill>
              </a:rPr>
              <a:t>des</a:t>
            </a:r>
            <a:r>
              <a:rPr lang="fr-FR" sz="2900" dirty="0" smtClean="0">
                <a:solidFill>
                  <a:srgbClr val="0070C0"/>
                </a:solidFill>
              </a:rPr>
              <a:t/>
            </a:r>
            <a:br>
              <a:rPr lang="fr-FR" sz="2900" dirty="0" smtClean="0">
                <a:solidFill>
                  <a:srgbClr val="0070C0"/>
                </a:solidFill>
              </a:rPr>
            </a:br>
            <a:r>
              <a:rPr lang="fr-FR" sz="2900" strike="sngStrike" dirty="0" err="1" smtClean="0">
                <a:solidFill>
                  <a:srgbClr val="00B050"/>
                </a:solidFill>
              </a:rPr>
              <a:t>DES</a:t>
            </a:r>
            <a:endParaRPr lang="fr-FR" sz="2900" strike="sngStrike" dirty="0" smtClean="0">
              <a:solidFill>
                <a:srgbClr val="00B050"/>
              </a:solidFill>
            </a:endParaRP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2900" dirty="0" smtClean="0">
                <a:solidFill>
                  <a:srgbClr val="FF0000"/>
                </a:solidFill>
              </a:rPr>
              <a:t>sciences</a:t>
            </a:r>
            <a:r>
              <a:rPr lang="fr-FR" sz="2900" dirty="0" smtClean="0">
                <a:solidFill>
                  <a:srgbClr val="0070C0"/>
                </a:solidFill>
              </a:rPr>
              <a:t/>
            </a:r>
            <a:br>
              <a:rPr lang="fr-FR" sz="2900" dirty="0" smtClean="0">
                <a:solidFill>
                  <a:srgbClr val="0070C0"/>
                </a:solidFill>
              </a:rPr>
            </a:br>
            <a:r>
              <a:rPr lang="fr-FR" sz="2900" dirty="0" err="1" smtClean="0">
                <a:solidFill>
                  <a:srgbClr val="00B050"/>
                </a:solidFill>
              </a:rPr>
              <a:t>SCIENCES</a:t>
            </a:r>
            <a:endParaRPr lang="fr-FR" sz="2900" dirty="0" smtClean="0">
              <a:solidFill>
                <a:srgbClr val="00B050"/>
              </a:solidFill>
            </a:endParaRP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2900" dirty="0" smtClean="0">
                <a:solidFill>
                  <a:srgbClr val="FF0000"/>
                </a:solidFill>
              </a:rPr>
              <a:t>Institut d'histoire </a:t>
            </a:r>
            <a:r>
              <a:rPr lang="fr-FR" sz="2900" dirty="0" smtClean="0">
                <a:solidFill>
                  <a:srgbClr val="0070C0"/>
                </a:solidFill>
              </a:rPr>
              <a:t/>
            </a:r>
            <a:br>
              <a:rPr lang="fr-FR" sz="2900" dirty="0" smtClean="0">
                <a:solidFill>
                  <a:srgbClr val="0070C0"/>
                </a:solidFill>
              </a:rPr>
            </a:br>
            <a:r>
              <a:rPr lang="fr-FR" sz="2900" dirty="0" smtClean="0">
                <a:solidFill>
                  <a:srgbClr val="00B050"/>
                </a:solidFill>
              </a:rPr>
              <a:t>INSTITUT D HISTOIRE</a:t>
            </a:r>
            <a:br>
              <a:rPr lang="fr-FR" sz="2900" dirty="0" smtClean="0">
                <a:solidFill>
                  <a:srgbClr val="00B050"/>
                </a:solidFill>
              </a:rPr>
            </a:br>
            <a:r>
              <a:rPr lang="fr-FR" sz="2900" dirty="0" smtClean="0">
                <a:solidFill>
                  <a:srgbClr val="00B050"/>
                </a:solidFill>
              </a:rPr>
              <a:t>INSTITUT DHISTOIRE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2900" dirty="0" smtClean="0">
                <a:solidFill>
                  <a:srgbClr val="FF0000"/>
                </a:solidFill>
              </a:rPr>
              <a:t>Institut</a:t>
            </a:r>
            <a:r>
              <a:rPr lang="fr-FR" sz="2900" dirty="0" smtClean="0">
                <a:solidFill>
                  <a:srgbClr val="0070C0"/>
                </a:solidFill>
              </a:rPr>
              <a:t/>
            </a:r>
            <a:br>
              <a:rPr lang="fr-FR" sz="2900" dirty="0" smtClean="0">
                <a:solidFill>
                  <a:srgbClr val="0070C0"/>
                </a:solidFill>
              </a:rPr>
            </a:br>
            <a:r>
              <a:rPr lang="fr-FR" sz="2900" dirty="0" err="1" smtClean="0">
                <a:solidFill>
                  <a:srgbClr val="00B050"/>
                </a:solidFill>
              </a:rPr>
              <a:t>INSTITUT</a:t>
            </a:r>
            <a:endParaRPr lang="fr-FR" sz="2900" dirty="0" smtClean="0">
              <a:solidFill>
                <a:srgbClr val="00B050"/>
              </a:solidFill>
            </a:endParaRP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fr-FR" sz="2900" dirty="0" smtClean="0">
                <a:solidFill>
                  <a:srgbClr val="FF0000"/>
                </a:solidFill>
              </a:rPr>
              <a:t>histoire</a:t>
            </a:r>
            <a:r>
              <a:rPr lang="fr-FR" sz="2900" dirty="0" smtClean="0">
                <a:solidFill>
                  <a:srgbClr val="0070C0"/>
                </a:solidFill>
              </a:rPr>
              <a:t/>
            </a:r>
            <a:br>
              <a:rPr lang="fr-FR" sz="2900" dirty="0" smtClean="0">
                <a:solidFill>
                  <a:srgbClr val="0070C0"/>
                </a:solidFill>
              </a:rPr>
            </a:br>
            <a:r>
              <a:rPr lang="fr-FR" sz="2900" dirty="0" err="1" smtClean="0">
                <a:solidFill>
                  <a:srgbClr val="00B050"/>
                </a:solidFill>
              </a:rPr>
              <a:t>HISTOIRE</a:t>
            </a:r>
            <a:endParaRPr lang="fr-FR" sz="2900" dirty="0" smtClean="0">
              <a:solidFill>
                <a:srgbClr val="00B050"/>
              </a:solidFill>
            </a:endParaRPr>
          </a:p>
          <a:p>
            <a:pPr lvl="2"/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764703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smtClean="0">
                <a:solidFill>
                  <a:srgbClr val="FF0000"/>
                </a:solidFill>
              </a:rPr>
              <a:t>ontleding</a:t>
            </a:r>
            <a:r>
              <a:rPr lang="en-US" sz="4000" smtClean="0"/>
              <a:t> en </a:t>
            </a:r>
            <a:r>
              <a:rPr lang="en-US" sz="4000" cap="small" smtClean="0">
                <a:solidFill>
                  <a:srgbClr val="00B050"/>
                </a:solidFill>
              </a:rPr>
              <a:t>omzetting </a:t>
            </a:r>
            <a:r>
              <a:rPr lang="en-US" sz="4000" cap="small" smtClean="0">
                <a:solidFill>
                  <a:schemeClr val="tx1"/>
                </a:solidFill>
              </a:rPr>
              <a:t>- Voorbeelden</a:t>
            </a:r>
            <a:r>
              <a:rPr lang="en-US" sz="4000" smtClean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dirty="0" smtClean="0">
                <a:solidFill>
                  <a:srgbClr val="00B0F0"/>
                </a:solidFill>
              </a:rPr>
              <a:t>Index verwante vormen		</a:t>
            </a:r>
            <a:r>
              <a:rPr lang="nl-BE" dirty="0" smtClean="0">
                <a:solidFill>
                  <a:schemeClr val="accent3"/>
                </a:solidFill>
              </a:rPr>
              <a:t>Basisbegrippen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Type </a:t>
            </a:r>
            <a:r>
              <a:rPr lang="en-US" sz="2900" dirty="0" smtClean="0">
                <a:solidFill>
                  <a:srgbClr val="0070C0"/>
                </a:solidFill>
              </a:rPr>
              <a:t>au</a:t>
            </a:r>
          </a:p>
          <a:p>
            <a:pPr lvl="1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Heyden, </a:t>
            </a:r>
            <a:r>
              <a:rPr lang="nl-BE" dirty="0" err="1" smtClean="0"/>
              <a:t>vander</a:t>
            </a:r>
            <a:r>
              <a:rPr lang="nl-BE" dirty="0" smtClean="0"/>
              <a:t>, Fran</a:t>
            </a:r>
            <a:r>
              <a:rPr lang="en-US" dirty="0" err="1" smtClean="0"/>
              <a:t>çois</a:t>
            </a:r>
            <a:endParaRPr lang="nl-BE" dirty="0" smtClean="0"/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Heyden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vander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nl-BE" dirty="0" smtClean="0">
                <a:solidFill>
                  <a:srgbClr val="FF0000"/>
                </a:solidFill>
              </a:rPr>
              <a:t>Fran</a:t>
            </a:r>
            <a:r>
              <a:rPr lang="en-US" dirty="0" err="1" smtClean="0">
                <a:solidFill>
                  <a:srgbClr val="FF0000"/>
                </a:solidFill>
              </a:rPr>
              <a:t>çois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solidFill>
                  <a:srgbClr val="00B050"/>
                </a:solidFill>
              </a:rPr>
              <a:t>HEYDEN VANDER FRANCOIS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HEIJDEN VANDER FRANCOIS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HEIJDENVANDER FRANCOIS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HEYDEN VAN DER FRANCOIS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HEIJDEN VAN DER FRANCOIS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HEYDENVANDER FRANCOIS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VANDER HEYDEN FRANCOIS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VANDERHEIJDEN FRANCOIS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VANDERHEYDEN FRANCOIS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VANDER HEIJDEN FRANCOIS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</a:rPr>
              <a:t>der Fran</a:t>
            </a:r>
            <a:r>
              <a:rPr lang="en-US" dirty="0" err="1" smtClean="0">
                <a:solidFill>
                  <a:srgbClr val="FF0000"/>
                </a:solidFill>
              </a:rPr>
              <a:t>çois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solidFill>
                  <a:srgbClr val="00B050"/>
                </a:solidFill>
              </a:rPr>
              <a:t>DER FRANCOIS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FF0000"/>
                </a:solidFill>
              </a:rPr>
              <a:t>Heyden Fran</a:t>
            </a:r>
            <a:r>
              <a:rPr lang="en-US" dirty="0" err="1" smtClean="0">
                <a:solidFill>
                  <a:srgbClr val="FF0000"/>
                </a:solidFill>
              </a:rPr>
              <a:t>çois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solidFill>
                  <a:srgbClr val="00B050"/>
                </a:solidFill>
              </a:rPr>
              <a:t>HEIJDEN FRANCOIS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HEYDEN FRANCOIS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vander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nl-BE" dirty="0" smtClean="0">
                <a:solidFill>
                  <a:srgbClr val="FF0000"/>
                </a:solidFill>
              </a:rPr>
              <a:t>Fran</a:t>
            </a:r>
            <a:r>
              <a:rPr lang="en-US" dirty="0" err="1" smtClean="0">
                <a:solidFill>
                  <a:srgbClr val="FF0000"/>
                </a:solidFill>
              </a:rPr>
              <a:t>çois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>
                <a:solidFill>
                  <a:srgbClr val="00B050"/>
                </a:solidFill>
              </a:rPr>
              <a:t>VAN DER FRANCOIS</a:t>
            </a:r>
            <a:br>
              <a:rPr lang="nl-BE" dirty="0" smtClean="0">
                <a:solidFill>
                  <a:srgbClr val="00B050"/>
                </a:solidFill>
              </a:rPr>
            </a:br>
            <a:r>
              <a:rPr lang="nl-BE" dirty="0" smtClean="0">
                <a:solidFill>
                  <a:srgbClr val="00B050"/>
                </a:solidFill>
              </a:rPr>
              <a:t>VANDER FRANCOIS</a:t>
            </a:r>
          </a:p>
          <a:p>
            <a:pPr lvl="2"/>
            <a:endParaRPr lang="nl-B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764703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smtClean="0">
                <a:solidFill>
                  <a:srgbClr val="FF0000"/>
                </a:solidFill>
              </a:rPr>
              <a:t>ontleding</a:t>
            </a:r>
            <a:r>
              <a:rPr lang="en-US" sz="4000" smtClean="0"/>
              <a:t> en </a:t>
            </a:r>
            <a:r>
              <a:rPr lang="en-US" sz="4000" cap="small" smtClean="0">
                <a:solidFill>
                  <a:srgbClr val="00B050"/>
                </a:solidFill>
              </a:rPr>
              <a:t>omzetting </a:t>
            </a:r>
            <a:r>
              <a:rPr lang="en-US" sz="4000" cap="small" smtClean="0">
                <a:solidFill>
                  <a:schemeClr val="tx1"/>
                </a:solidFill>
              </a:rPr>
              <a:t>- Voorbeelden</a:t>
            </a:r>
            <a:r>
              <a:rPr lang="en-US" sz="4000" smtClean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dirty="0" smtClean="0">
                <a:solidFill>
                  <a:srgbClr val="00B0F0"/>
                </a:solidFill>
              </a:rPr>
              <a:t>Index verwante vormen		</a:t>
            </a:r>
            <a:r>
              <a:rPr lang="nl-BE" dirty="0" smtClean="0">
                <a:solidFill>
                  <a:schemeClr val="accent3"/>
                </a:solidFill>
              </a:rPr>
              <a:t>Basisbegrippen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indexeren</a:t>
            </a:r>
            <a:r>
              <a:rPr lang="en-US" dirty="0" smtClean="0"/>
              <a:t> string, </a:t>
            </a:r>
            <a:r>
              <a:rPr lang="en-US" dirty="0" err="1" smtClean="0"/>
              <a:t>meestal</a:t>
            </a:r>
            <a:r>
              <a:rPr lang="en-US" dirty="0" smtClean="0"/>
              <a:t> </a:t>
            </a:r>
            <a:r>
              <a:rPr lang="en-US" dirty="0" err="1" smtClean="0"/>
              <a:t>eerste</a:t>
            </a:r>
            <a:r>
              <a:rPr lang="en-US" dirty="0" smtClean="0"/>
              <a:t> 64 </a:t>
            </a:r>
            <a:r>
              <a:rPr lang="en-US" dirty="0" err="1" smtClean="0"/>
              <a:t>karakters</a:t>
            </a:r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Omzetting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verwante</a:t>
            </a:r>
            <a:r>
              <a:rPr lang="en-US" dirty="0" smtClean="0"/>
              <a:t> </a:t>
            </a:r>
            <a:r>
              <a:rPr lang="en-US" dirty="0" err="1" smtClean="0"/>
              <a:t>vormen</a:t>
            </a:r>
            <a:endParaRPr lang="en-US" dirty="0" smtClean="0"/>
          </a:p>
          <a:p>
            <a:r>
              <a:rPr lang="en-US" dirty="0" smtClean="0"/>
              <a:t>2de </a:t>
            </a:r>
            <a:r>
              <a:rPr lang="en-US" dirty="0" err="1" smtClean="0">
                <a:solidFill>
                  <a:srgbClr val="00B050"/>
                </a:solidFill>
              </a:rPr>
              <a:t>omzetting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getal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plaatsbesparing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Indien</a:t>
            </a:r>
            <a:r>
              <a:rPr lang="en-US" dirty="0" smtClean="0"/>
              <a:t> authority code: </a:t>
            </a:r>
            <a:r>
              <a:rPr lang="en-US" dirty="0" err="1" smtClean="0"/>
              <a:t>hoofdvorm</a:t>
            </a:r>
            <a:r>
              <a:rPr lang="en-US" dirty="0" smtClean="0"/>
              <a:t> = authority code </a:t>
            </a:r>
            <a:r>
              <a:rPr lang="en-US" dirty="0" err="1" smtClean="0"/>
              <a:t>zelf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dirty="0" smtClean="0">
                <a:solidFill>
                  <a:srgbClr val="00B0F0"/>
                </a:solidFill>
              </a:rPr>
              <a:t>Index hoofdvorm				</a:t>
            </a:r>
            <a:r>
              <a:rPr lang="nl-BE" dirty="0" smtClean="0">
                <a:solidFill>
                  <a:schemeClr val="accent3"/>
                </a:solidFill>
              </a:rPr>
              <a:t>Basisbegrippen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200" smtClean="0"/>
              <a:t>Input gebruiker</a:t>
            </a:r>
          </a:p>
          <a:p>
            <a:pPr marL="971550" lvl="1" indent="-514350"/>
            <a:r>
              <a:rPr lang="en-US" sz="2900" i="1" smtClean="0"/>
              <a:t>vanderheyden, </a:t>
            </a:r>
            <a:r>
              <a:rPr lang="nl-BE" sz="2900" i="1" smtClean="0"/>
              <a:t>Fran</a:t>
            </a:r>
            <a:r>
              <a:rPr lang="en-US" sz="2900" i="1" smtClean="0"/>
              <a:t>çois </a:t>
            </a:r>
            <a:r>
              <a:rPr lang="en-US" sz="2900" smtClean="0"/>
              <a:t>in auteursindex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200" smtClean="0"/>
              <a:t>Omzetting zoekterm</a:t>
            </a:r>
          </a:p>
          <a:p>
            <a:pPr marL="971550" lvl="1" indent="-514350"/>
            <a:r>
              <a:rPr lang="en-US" sz="2900" smtClean="0">
                <a:solidFill>
                  <a:srgbClr val="00B050"/>
                </a:solidFill>
              </a:rPr>
              <a:t>VANDERHEYDEN FRANCOIS</a:t>
            </a:r>
            <a:endParaRPr lang="nl-BE" sz="2900" smtClean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200" smtClean="0"/>
              <a:t>Opzoeking in auteursindex, verwante vorm naar hoofdvorm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900" smtClean="0"/>
              <a:t>^XBAUHV("cat","anet"," </a:t>
            </a:r>
            <a:r>
              <a:rPr lang="nl-BE" sz="2900" smtClean="0">
                <a:solidFill>
                  <a:srgbClr val="00B050"/>
                </a:solidFill>
              </a:rPr>
              <a:t>VANDERHEYDEN FRANCOIS</a:t>
            </a:r>
            <a:r>
              <a:rPr lang="nl-BE" sz="2900" smtClean="0"/>
              <a:t>",167594295211065344,</a:t>
            </a:r>
            <a:r>
              <a:rPr lang="nl-BE" sz="2900" smtClean="0">
                <a:solidFill>
                  <a:srgbClr val="FF0000"/>
                </a:solidFill>
              </a:rPr>
              <a:t>24099809</a:t>
            </a:r>
            <a:r>
              <a:rPr lang="nl-BE" sz="2900" smtClean="0"/>
              <a:t>)="“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900" smtClean="0"/>
              <a:t>^XBAUHV("cat","anet"," VANDERHEYDEN FRANCY",164437347138535424,</a:t>
            </a:r>
            <a:r>
              <a:rPr lang="nl-BE" sz="2900" smtClean="0">
                <a:solidFill>
                  <a:schemeClr val="accent2"/>
                </a:solidFill>
              </a:rPr>
              <a:t>19729502</a:t>
            </a:r>
            <a:r>
              <a:rPr lang="nl-BE" sz="2900" smtClean="0"/>
              <a:t>)="“</a:t>
            </a:r>
            <a:br>
              <a:rPr lang="nl-BE" sz="2900" smtClean="0"/>
            </a:br>
            <a:r>
              <a:rPr lang="nl-BE" sz="2900" smtClean="0"/>
              <a:t>^XBAUHV("cat","anet"," VANDERHEYDEN FRANK",164437347406970880,20474202)="“</a:t>
            </a:r>
            <a:br>
              <a:rPr lang="nl-BE" sz="2900" smtClean="0"/>
            </a:br>
            <a:r>
              <a:rPr lang="nl-BE" sz="2900" smtClean="0"/>
              <a:t>^XBAUHV("cat","anet"," VANDERHEYDEN FRANS JAN",290080068242243584,10770501)="“</a:t>
            </a:r>
            <a:br>
              <a:rPr lang="nl-BE" sz="2900" smtClean="0"/>
            </a:br>
            <a:r>
              <a:rPr lang="nl-BE" sz="2900" smtClean="0"/>
              <a:t>....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900" smtClean="0"/>
              <a:t>^XBAUHV("cat","anet"," VANDERHEYDEN FRANS JOZEF",290080070389727232,</a:t>
            </a:r>
            <a:r>
              <a:rPr lang="nl-BE" sz="2900" smtClean="0">
                <a:solidFill>
                  <a:schemeClr val="bg2">
                    <a:lumMod val="50000"/>
                  </a:schemeClr>
                </a:solidFill>
              </a:rPr>
              <a:t>10686091</a:t>
            </a:r>
            <a:r>
              <a:rPr lang="nl-BE" sz="2900" smtClean="0"/>
              <a:t>)="“</a:t>
            </a:r>
            <a:br>
              <a:rPr lang="nl-BE" sz="2900" smtClean="0"/>
            </a:br>
            <a:r>
              <a:rPr lang="nl-BE" sz="2900" smtClean="0"/>
              <a:t>....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200" smtClean="0"/>
              <a:t>Opzoeking in auteursindex, hoofdvorm naar LOI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900" smtClean="0"/>
              <a:t>^XBAULOI("cat","anet",</a:t>
            </a:r>
            <a:r>
              <a:rPr lang="nl-BE" sz="2900" smtClean="0">
                <a:solidFill>
                  <a:srgbClr val="FF0000"/>
                </a:solidFill>
              </a:rPr>
              <a:t>24099809</a:t>
            </a:r>
            <a:r>
              <a:rPr lang="nl-BE" sz="2900" smtClean="0"/>
              <a:t>)="</a:t>
            </a:r>
            <a:r>
              <a:rPr lang="nl-BE" sz="2900" b="1" smtClean="0">
                <a:solidFill>
                  <a:srgbClr val="FFC000"/>
                </a:solidFill>
              </a:rPr>
              <a:t>1</a:t>
            </a:r>
            <a:r>
              <a:rPr lang="nl-BE" sz="2900" smtClean="0"/>
              <a:t>^</a:t>
            </a:r>
            <a:r>
              <a:rPr lang="nl-BE" sz="2900" smtClean="0">
                <a:solidFill>
                  <a:srgbClr val="7030A0"/>
                </a:solidFill>
              </a:rPr>
              <a:t>HEYDEN VAN DER FRANCOIS</a:t>
            </a:r>
            <a:r>
              <a:rPr lang="nl-BE" sz="2900" smtClean="0"/>
              <a:t>“</a:t>
            </a:r>
            <a:br>
              <a:rPr lang="nl-BE" sz="2900" smtClean="0"/>
            </a:br>
            <a:r>
              <a:rPr lang="nl-BE" sz="2900" smtClean="0"/>
              <a:t>^XBAULOI("cat","anet",</a:t>
            </a:r>
            <a:r>
              <a:rPr lang="nl-BE" sz="2900" smtClean="0">
                <a:solidFill>
                  <a:srgbClr val="FF0000"/>
                </a:solidFill>
              </a:rPr>
              <a:t>24099809</a:t>
            </a:r>
            <a:r>
              <a:rPr lang="nl-BE" sz="2900" smtClean="0"/>
              <a:t>,158273071025750016,"</a:t>
            </a:r>
            <a:r>
              <a:rPr lang="nl-BE" sz="2900" smtClean="0">
                <a:solidFill>
                  <a:srgbClr val="0070C0"/>
                </a:solidFill>
              </a:rPr>
              <a:t>c:lvd:962011</a:t>
            </a:r>
            <a:r>
              <a:rPr lang="nl-BE" sz="2900" smtClean="0"/>
              <a:t>")="“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900" smtClean="0"/>
              <a:t>^XBAULOI("cat","anet",</a:t>
            </a:r>
            <a:r>
              <a:rPr lang="nl-BE" sz="2900" smtClean="0">
                <a:solidFill>
                  <a:schemeClr val="accent2"/>
                </a:solidFill>
              </a:rPr>
              <a:t>19729502</a:t>
            </a:r>
            <a:r>
              <a:rPr lang="nl-BE" sz="2900" smtClean="0"/>
              <a:t>)="</a:t>
            </a:r>
            <a:r>
              <a:rPr lang="nl-BE" sz="2900" b="1" smtClean="0">
                <a:solidFill>
                  <a:srgbClr val="FFC000"/>
                </a:solidFill>
              </a:rPr>
              <a:t>1</a:t>
            </a:r>
            <a:r>
              <a:rPr lang="nl-BE" sz="2900" smtClean="0"/>
              <a:t>^HEIJDEN VAN DER FRANCY“</a:t>
            </a:r>
            <a:br>
              <a:rPr lang="nl-BE" sz="2900" smtClean="0"/>
            </a:br>
            <a:r>
              <a:rPr lang="nl-BE" sz="2900" smtClean="0"/>
              <a:t>^XBAULOI("cat","anet",</a:t>
            </a:r>
            <a:r>
              <a:rPr lang="nl-BE" sz="2900" smtClean="0">
                <a:solidFill>
                  <a:schemeClr val="accent2"/>
                </a:solidFill>
              </a:rPr>
              <a:t>19729502</a:t>
            </a:r>
            <a:r>
              <a:rPr lang="nl-BE" sz="2900" smtClean="0"/>
              <a:t>,269467001917800448,"c:lvd:6377796")="“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sz="2900" smtClean="0"/>
              <a:t>^XBAULOI("cat","anet",</a:t>
            </a:r>
            <a:r>
              <a:rPr lang="nl-BE" sz="2900" smtClean="0">
                <a:solidFill>
                  <a:schemeClr val="bg2">
                    <a:lumMod val="50000"/>
                  </a:schemeClr>
                </a:solidFill>
              </a:rPr>
              <a:t>10686091</a:t>
            </a:r>
            <a:r>
              <a:rPr lang="nl-BE" sz="2900" smtClean="0"/>
              <a:t>)="</a:t>
            </a:r>
            <a:r>
              <a:rPr lang="nl-BE" sz="2900" b="1" smtClean="0">
                <a:solidFill>
                  <a:srgbClr val="FFC000"/>
                </a:solidFill>
              </a:rPr>
              <a:t>3</a:t>
            </a:r>
            <a:r>
              <a:rPr lang="nl-BE" sz="2900" smtClean="0"/>
              <a:t>^</a:t>
            </a:r>
            <a:r>
              <a:rPr lang="nl-BE" sz="2900" smtClean="0">
                <a:solidFill>
                  <a:srgbClr val="7030A0"/>
                </a:solidFill>
              </a:rPr>
              <a:t>VANDERHEYDEN FRANS JOZEF</a:t>
            </a:r>
            <a:r>
              <a:rPr lang="nl-BE" sz="2900" smtClean="0"/>
              <a:t>“</a:t>
            </a:r>
            <a:br>
              <a:rPr lang="nl-BE" sz="2900" smtClean="0"/>
            </a:br>
            <a:r>
              <a:rPr lang="nl-BE" sz="2900" smtClean="0"/>
              <a:t>^XBAULOI("cat","anet",</a:t>
            </a:r>
            <a:r>
              <a:rPr lang="nl-BE" sz="2900" smtClean="0">
                <a:solidFill>
                  <a:schemeClr val="bg2">
                    <a:lumMod val="50000"/>
                  </a:schemeClr>
                </a:solidFill>
              </a:rPr>
              <a:t>10686091</a:t>
            </a:r>
            <a:r>
              <a:rPr lang="nl-BE" sz="2900" smtClean="0"/>
              <a:t>,272400529810784256,"c:lvd:1071165")="“</a:t>
            </a:r>
            <a:br>
              <a:rPr lang="nl-BE" sz="2900" smtClean="0"/>
            </a:br>
            <a:r>
              <a:rPr lang="nl-BE" sz="2900" smtClean="0"/>
              <a:t>^XBAULOI("cat","anet",</a:t>
            </a:r>
            <a:r>
              <a:rPr lang="nl-BE" sz="2900" smtClean="0">
                <a:solidFill>
                  <a:schemeClr val="bg2">
                    <a:lumMod val="50000"/>
                  </a:schemeClr>
                </a:solidFill>
              </a:rPr>
              <a:t>10686091</a:t>
            </a:r>
            <a:r>
              <a:rPr lang="nl-BE" sz="2900" smtClean="0"/>
              <a:t>,272400529810784256,"c:lvd:1071167")="“</a:t>
            </a:r>
            <a:br>
              <a:rPr lang="nl-BE" sz="2900" smtClean="0"/>
            </a:br>
            <a:r>
              <a:rPr lang="nl-BE" sz="2900" smtClean="0"/>
              <a:t>^XBAULOI("cat","anet",</a:t>
            </a:r>
            <a:r>
              <a:rPr lang="nl-BE" sz="2900" smtClean="0">
                <a:solidFill>
                  <a:schemeClr val="bg2">
                    <a:lumMod val="50000"/>
                  </a:schemeClr>
                </a:solidFill>
              </a:rPr>
              <a:t>10686091</a:t>
            </a:r>
            <a:r>
              <a:rPr lang="nl-BE" sz="2900" smtClean="0"/>
              <a:t>,272400603898970112,"c:lvd:1071164")=""</a:t>
            </a:r>
          </a:p>
          <a:p>
            <a:pPr lvl="1"/>
            <a:endParaRPr lang="nl-BE" sz="2200" smtClean="0"/>
          </a:p>
          <a:p>
            <a:pPr lvl="1">
              <a:buNone/>
            </a:pPr>
            <a:r>
              <a:rPr lang="nl-BE" sz="1600" smtClean="0"/>
              <a:t/>
            </a:r>
            <a:br>
              <a:rPr lang="nl-BE" sz="1600" smtClean="0"/>
            </a:br>
            <a:endParaRPr lang="nl-BE" sz="1600" smtClean="0"/>
          </a:p>
          <a:p>
            <a:pPr lvl="1"/>
            <a:endParaRPr lang="en-US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dirty="0" smtClean="0">
                <a:solidFill>
                  <a:srgbClr val="00B0F0"/>
                </a:solidFill>
              </a:rPr>
              <a:t>Zoeken				</a:t>
            </a:r>
            <a:r>
              <a:rPr lang="nl-BE" dirty="0" smtClean="0">
                <a:solidFill>
                  <a:schemeClr val="accent3"/>
                </a:solidFill>
              </a:rPr>
              <a:t>Wat is een index?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Opa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16832"/>
            <a:ext cx="8229600" cy="3744415"/>
          </a:xfrm>
        </p:spPr>
      </p:pic>
      <p:sp>
        <p:nvSpPr>
          <p:cNvPr id="7" name="Ovaal 6"/>
          <p:cNvSpPr/>
          <p:nvPr/>
        </p:nvSpPr>
        <p:spPr>
          <a:xfrm>
            <a:off x="8244408" y="3429000"/>
            <a:ext cx="144016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8244408" y="4941168"/>
            <a:ext cx="144016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/>
          <p:cNvSpPr/>
          <p:nvPr/>
        </p:nvSpPr>
        <p:spPr>
          <a:xfrm>
            <a:off x="1187624" y="3429000"/>
            <a:ext cx="1440160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187624" y="4869160"/>
            <a:ext cx="1584176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dirty="0" smtClean="0">
                <a:solidFill>
                  <a:srgbClr val="00B0F0"/>
                </a:solidFill>
              </a:rPr>
              <a:t>Resultaat				</a:t>
            </a:r>
            <a:r>
              <a:rPr lang="nl-BE" dirty="0" smtClean="0">
                <a:solidFill>
                  <a:schemeClr val="accent3"/>
                </a:solidFill>
              </a:rPr>
              <a:t>Wat is een index?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4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4"/>
          </p:nvPr>
        </p:nvSpPr>
        <p:spPr>
          <a:solidFill>
            <a:schemeClr val="accent1"/>
          </a:solidFill>
        </p:spPr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-1" y="2730292"/>
            <a:ext cx="9143999" cy="626701"/>
          </a:xfrm>
        </p:spPr>
        <p:txBody>
          <a:bodyPr/>
          <a:lstStyle/>
          <a:p>
            <a:r>
              <a:rPr lang="nl-BE" dirty="0" smtClean="0"/>
              <a:t>	Query opstellen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49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Query opstellen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5"/>
            <a:ext cx="8064896" cy="5405905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Query = vooraf vastgelegde zoekvraag</a:t>
            </a:r>
          </a:p>
          <a:p>
            <a:pPr algn="ctr"/>
            <a:r>
              <a:rPr lang="nl-BE" sz="2000" i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Brocade &gt; </a:t>
            </a:r>
            <a:r>
              <a:rPr lang="nl-BE" sz="2000" i="1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Queries</a:t>
            </a:r>
            <a:r>
              <a:rPr lang="nl-BE" sz="2000" i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 &gt; Query invoeren/wijzigen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Zoekvraag formuleren en (herhaaldelijk) uitvoeren op een verzameling van indexen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>
                <a:sym typeface="Wingdings" panose="05000000000000000000" pitchFamily="2" charset="2"/>
              </a:rPr>
              <a:t>Verzameling van indexen = categorie = zoekomgeving</a:t>
            </a:r>
          </a:p>
          <a:p>
            <a:r>
              <a:rPr lang="nl-B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Voorbeeld: 	</a:t>
            </a:r>
            <a:r>
              <a:rPr lang="nl-B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cat.anet</a:t>
            </a:r>
            <a:r>
              <a:rPr lang="nl-B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/>
            </a:r>
            <a:br>
              <a:rPr lang="nl-BE" dirty="0" smtClean="0">
                <a:solidFill>
                  <a:schemeClr val="accent3"/>
                </a:solidFill>
                <a:sym typeface="Wingdings" panose="05000000000000000000" pitchFamily="2" charset="2"/>
              </a:rPr>
            </a:br>
            <a:r>
              <a:rPr lang="nl-B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	bevat	</a:t>
            </a:r>
            <a:r>
              <a:rPr lang="nl-BE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cat.anet.ti</a:t>
            </a:r>
            <a:endParaRPr lang="nl-BE" dirty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r>
              <a:rPr lang="nl-B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		cat.anet.au</a:t>
            </a:r>
          </a:p>
          <a:p>
            <a:r>
              <a:rPr lang="nl-BE" dirty="0">
                <a:solidFill>
                  <a:schemeClr val="accent3"/>
                </a:solidFill>
                <a:sym typeface="Wingdings" panose="05000000000000000000" pitchFamily="2" charset="2"/>
              </a:rPr>
              <a:t>	</a:t>
            </a:r>
            <a:r>
              <a:rPr lang="nl-B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	cat.anet.tw</a:t>
            </a:r>
          </a:p>
          <a:p>
            <a:r>
              <a:rPr lang="nl-BE" dirty="0">
                <a:solidFill>
                  <a:schemeClr val="accent3"/>
                </a:solidFill>
                <a:sym typeface="Wingdings" panose="05000000000000000000" pitchFamily="2" charset="2"/>
              </a:rPr>
              <a:t>	</a:t>
            </a:r>
            <a:r>
              <a:rPr lang="nl-B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	…</a:t>
            </a:r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0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Eigenschappen		</a:t>
            </a:r>
            <a:r>
              <a:rPr lang="nl-BE" dirty="0" smtClean="0">
                <a:solidFill>
                  <a:schemeClr val="accent3"/>
                </a:solidFill>
              </a:rPr>
              <a:t>Query opstellen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Wordt steeds onder zijn categorie of zoekomgeving bewaard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Kan telkens opnieuw worden opgehaald en uitgevoerd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Werkt op de gehele databank of op een lijst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Resultaat van de query kan een lijst zijn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7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Parameters			</a:t>
            </a:r>
            <a:r>
              <a:rPr lang="nl-BE" dirty="0" smtClean="0">
                <a:solidFill>
                  <a:schemeClr val="accent3"/>
                </a:solidFill>
              </a:rPr>
              <a:t>Query opstellen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19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33211" r="59888" b="36416"/>
          <a:stretch/>
        </p:blipFill>
        <p:spPr>
          <a:xfrm>
            <a:off x="226422" y="1196752"/>
            <a:ext cx="879123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280808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Enkele basisbegrippen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Q</a:t>
            </a:r>
            <a:r>
              <a:rPr lang="nl-BE" dirty="0" smtClean="0"/>
              <a:t>uery opstellen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Werken met SDI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Linken naar query en SDI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Zoekactie				</a:t>
            </a:r>
            <a:r>
              <a:rPr lang="nl-BE" dirty="0" smtClean="0">
                <a:solidFill>
                  <a:schemeClr val="accent3"/>
                </a:solidFill>
              </a:rPr>
              <a:t>Query opstellen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20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2212" t="67860" r="40254" b="6569"/>
          <a:stretch/>
        </p:blipFill>
        <p:spPr>
          <a:xfrm>
            <a:off x="107536" y="1844832"/>
            <a:ext cx="8928960" cy="22322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t="33440" r="85617" b="62627"/>
          <a:stretch/>
        </p:blipFill>
        <p:spPr>
          <a:xfrm>
            <a:off x="251520" y="1124744"/>
            <a:ext cx="4680520" cy="72008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663788" y="5770424"/>
            <a:ext cx="14401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Zoekvorm</a:t>
            </a:r>
          </a:p>
          <a:p>
            <a:r>
              <a:rPr lang="nl-BE" dirty="0" smtClean="0"/>
              <a:t>Hoofdvorm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251520" y="4293096"/>
            <a:ext cx="230425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Zoekterm</a:t>
            </a:r>
          </a:p>
          <a:p>
            <a:pPr marL="285750" indent="-285750">
              <a:buClr>
                <a:srgbClr val="004466"/>
              </a:buClr>
              <a:buFont typeface="Calibri" panose="020F0502020204030204" pitchFamily="34" charset="0"/>
              <a:buChar char="•"/>
            </a:pPr>
            <a:r>
              <a:rPr lang="nl-BE" dirty="0" err="1" smtClean="0"/>
              <a:t>Authority</a:t>
            </a:r>
            <a:r>
              <a:rPr lang="nl-BE" dirty="0" smtClean="0"/>
              <a:t> code</a:t>
            </a:r>
          </a:p>
          <a:p>
            <a:pPr marL="285750" indent="-285750">
              <a:buClr>
                <a:srgbClr val="004466"/>
              </a:buClr>
              <a:buFont typeface="Calibri" panose="020F0502020204030204" pitchFamily="34" charset="0"/>
              <a:buChar char="•"/>
            </a:pPr>
            <a:r>
              <a:rPr lang="nl-BE" dirty="0" err="1" smtClean="0"/>
              <a:t>Placeholder</a:t>
            </a:r>
            <a:r>
              <a:rPr lang="nl-BE" dirty="0" smtClean="0"/>
              <a:t> &lt; &gt;</a:t>
            </a:r>
          </a:p>
          <a:p>
            <a:pPr marL="285750" indent="-285750">
              <a:buClr>
                <a:srgbClr val="004466"/>
              </a:buClr>
              <a:buFont typeface="Calibri" panose="020F0502020204030204" pitchFamily="34" charset="0"/>
              <a:buChar char="•"/>
            </a:pPr>
            <a:r>
              <a:rPr lang="nl-BE" dirty="0" smtClean="0"/>
              <a:t>Begrip</a:t>
            </a:r>
          </a:p>
          <a:p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4139952" y="4293096"/>
            <a:ext cx="266429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Selectie index </a:t>
            </a:r>
            <a:r>
              <a:rPr lang="nl-BE" dirty="0" smtClean="0">
                <a:sym typeface="Wingdings" panose="05000000000000000000" pitchFamily="2" charset="2"/>
              </a:rPr>
              <a:t> beschikbare indexen voor de gekozen categorie</a:t>
            </a:r>
            <a:endParaRPr lang="nl-BE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7236296" y="4293096"/>
            <a:ext cx="18002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Booleaanse operator:</a:t>
            </a:r>
          </a:p>
          <a:p>
            <a:pPr marL="285750" indent="-28575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AND</a:t>
            </a:r>
          </a:p>
          <a:p>
            <a:pPr marL="285750" indent="-28575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NOT</a:t>
            </a:r>
          </a:p>
          <a:p>
            <a:pPr marL="285750" indent="-28575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8072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RPN					</a:t>
            </a:r>
            <a:r>
              <a:rPr lang="nl-BE" dirty="0" smtClean="0">
                <a:solidFill>
                  <a:schemeClr val="accent3"/>
                </a:solidFill>
              </a:rPr>
              <a:t>Query opstellen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21</a:t>
            </a:fld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Zoekvraag in Reverse </a:t>
            </a:r>
            <a:r>
              <a:rPr lang="nl-BE" dirty="0" err="1" smtClean="0"/>
              <a:t>Polish</a:t>
            </a:r>
            <a:r>
              <a:rPr lang="nl-BE" dirty="0" smtClean="0"/>
              <a:t> </a:t>
            </a:r>
            <a:r>
              <a:rPr lang="nl-BE" dirty="0" err="1" smtClean="0"/>
              <a:t>Notation</a:t>
            </a:r>
            <a:r>
              <a:rPr lang="nl-BE" dirty="0" smtClean="0"/>
              <a:t> (RPN) = suffixnotatie </a:t>
            </a:r>
          </a:p>
          <a:p>
            <a:endParaRPr lang="nl-BE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BE" dirty="0" smtClean="0"/>
              <a:t>operatoren </a:t>
            </a:r>
            <a:r>
              <a:rPr lang="nl-BE" dirty="0"/>
              <a:t>(+, -, *, :, AND, NOT, OR) </a:t>
            </a:r>
            <a:r>
              <a:rPr lang="nl-BE" dirty="0" smtClean="0"/>
              <a:t>noteren achter </a:t>
            </a:r>
            <a:r>
              <a:rPr lang="nl-BE" dirty="0"/>
              <a:t>de </a:t>
            </a:r>
            <a:r>
              <a:rPr lang="nl-BE" dirty="0" smtClean="0"/>
              <a:t>argumenten </a:t>
            </a:r>
          </a:p>
          <a:p>
            <a:endParaRPr lang="nl-BE" dirty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De </a:t>
            </a:r>
            <a:r>
              <a:rPr lang="nl-BE" dirty="0"/>
              <a:t>bewerking gebeurt telkens op de 2 argumenten voorafgaand aan de operator. </a:t>
            </a:r>
            <a:endParaRPr lang="nl-BE" dirty="0" smtClean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Het </a:t>
            </a:r>
            <a:r>
              <a:rPr lang="nl-BE" dirty="0"/>
              <a:t>gebruik van () wordt </a:t>
            </a:r>
            <a:r>
              <a:rPr lang="nl-BE" dirty="0" smtClean="0"/>
              <a:t>overbodig</a:t>
            </a:r>
            <a:r>
              <a:rPr lang="nl-BE" dirty="0"/>
              <a:t>, alsook de kennis rond de volgorde waarin bewerkingen worden uitgevoerd: </a:t>
            </a:r>
            <a:endParaRPr lang="nl-BE" dirty="0" smtClean="0"/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Haakjes</a:t>
            </a: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/>
              <a:t>M</a:t>
            </a:r>
            <a:r>
              <a:rPr lang="nl-BE" dirty="0" smtClean="0"/>
              <a:t>achtsverheffen </a:t>
            </a:r>
            <a:r>
              <a:rPr lang="nl-BE" dirty="0"/>
              <a:t>en </a:t>
            </a:r>
            <a:r>
              <a:rPr lang="nl-BE" dirty="0" smtClean="0"/>
              <a:t>worteltrekken</a:t>
            </a: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/>
              <a:t>V</a:t>
            </a:r>
            <a:r>
              <a:rPr lang="nl-BE" dirty="0" smtClean="0"/>
              <a:t>ermenigvuldigen </a:t>
            </a:r>
            <a:r>
              <a:rPr lang="nl-BE" dirty="0"/>
              <a:t>en </a:t>
            </a:r>
            <a:r>
              <a:rPr lang="nl-BE" dirty="0" smtClean="0"/>
              <a:t>delen</a:t>
            </a: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/>
              <a:t>O</a:t>
            </a:r>
            <a:r>
              <a:rPr lang="nl-BE" dirty="0" smtClean="0"/>
              <a:t>ptellen </a:t>
            </a:r>
            <a:r>
              <a:rPr lang="nl-BE" dirty="0"/>
              <a:t>en </a:t>
            </a:r>
            <a:r>
              <a:rPr lang="nl-BE" dirty="0" smtClean="0"/>
              <a:t>aftrekken</a:t>
            </a: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Bewerkingen </a:t>
            </a:r>
            <a:r>
              <a:rPr lang="nl-BE" dirty="0"/>
              <a:t>die in de lijst op gelijke hoogte </a:t>
            </a:r>
            <a:r>
              <a:rPr lang="nl-BE" dirty="0" smtClean="0"/>
              <a:t>staan zijn gelijkwaardig.</a:t>
            </a: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Gelijkwaardige </a:t>
            </a:r>
            <a:r>
              <a:rPr lang="nl-BE" dirty="0"/>
              <a:t>bewerkingen worden van links naar rechts uitgevoerd.</a:t>
            </a:r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1180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Voorbeelden RPN		</a:t>
            </a:r>
            <a:r>
              <a:rPr lang="nl-BE" dirty="0" smtClean="0">
                <a:solidFill>
                  <a:schemeClr val="accent3"/>
                </a:solidFill>
              </a:rPr>
              <a:t>Query opstellen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22</a:t>
            </a:fld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92450"/>
              </p:ext>
            </p:extLst>
          </p:nvPr>
        </p:nvGraphicFramePr>
        <p:xfrm>
          <a:off x="755576" y="2174238"/>
          <a:ext cx="7200800" cy="241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604897">
                <a:tc>
                  <a:txBody>
                    <a:bodyPr/>
                    <a:lstStyle/>
                    <a:p>
                      <a:r>
                        <a:rPr lang="nl-BE" dirty="0" smtClean="0"/>
                        <a:t>Klassieke</a:t>
                      </a:r>
                      <a:r>
                        <a:rPr lang="nl-BE" baseline="0" dirty="0" smtClean="0"/>
                        <a:t> notatie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RPN</a:t>
                      </a:r>
                      <a:endParaRPr lang="nl-BE" dirty="0"/>
                    </a:p>
                  </a:txBody>
                  <a:tcPr anchor="ctr"/>
                </a:tc>
              </a:tr>
              <a:tr h="604897">
                <a:tc>
                  <a:txBody>
                    <a:bodyPr/>
                    <a:lstStyle/>
                    <a:p>
                      <a:r>
                        <a:rPr lang="nl-BE" dirty="0" smtClean="0"/>
                        <a:t>2 + 3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2 3 +</a:t>
                      </a:r>
                    </a:p>
                  </a:txBody>
                  <a:tcPr anchor="ctr"/>
                </a:tc>
              </a:tr>
              <a:tr h="604897">
                <a:tc>
                  <a:txBody>
                    <a:bodyPr/>
                    <a:lstStyle/>
                    <a:p>
                      <a:r>
                        <a:rPr lang="nl-BE" dirty="0" smtClean="0"/>
                        <a:t>3 * 2+5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3 2 * 5 +</a:t>
                      </a:r>
                    </a:p>
                  </a:txBody>
                  <a:tcPr anchor="ctr"/>
                </a:tc>
              </a:tr>
              <a:tr h="604897">
                <a:tc>
                  <a:txBody>
                    <a:bodyPr/>
                    <a:lstStyle/>
                    <a:p>
                      <a:r>
                        <a:rPr lang="nl-BE" dirty="0" smtClean="0"/>
                        <a:t>(12 - 3 ) /3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12 3 - 3 /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4427984" y="2852936"/>
            <a:ext cx="72008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4427984" y="3573016"/>
            <a:ext cx="1008112" cy="360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4414264" y="4101498"/>
            <a:ext cx="1021832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09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Oefeningen			</a:t>
            </a:r>
            <a:r>
              <a:rPr lang="nl-BE" dirty="0" smtClean="0">
                <a:solidFill>
                  <a:schemeClr val="accent3"/>
                </a:solidFill>
              </a:rPr>
              <a:t>Query opstellen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23</a:t>
            </a:fld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endParaRPr lang="nl-BE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58850"/>
              </p:ext>
            </p:extLst>
          </p:nvPr>
        </p:nvGraphicFramePr>
        <p:xfrm>
          <a:off x="562320" y="1052736"/>
          <a:ext cx="7898112" cy="504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056"/>
                <a:gridCol w="3949056"/>
              </a:tblGrid>
              <a:tr h="705929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RPN</a:t>
                      </a:r>
                      <a:endParaRPr lang="nl-B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Resultaat</a:t>
                      </a:r>
                      <a:endParaRPr lang="nl-BE" sz="2400" dirty="0"/>
                    </a:p>
                  </a:txBody>
                  <a:tcPr anchor="ctr"/>
                </a:tc>
              </a:tr>
              <a:tr h="705929">
                <a:tc>
                  <a:txBody>
                    <a:bodyPr/>
                    <a:lstStyle/>
                    <a:p>
                      <a:r>
                        <a:rPr lang="nl-BE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 + </a:t>
                      </a:r>
                      <a:endParaRPr lang="nl-B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14</a:t>
                      </a:r>
                    </a:p>
                  </a:txBody>
                  <a:tcPr anchor="ctr"/>
                </a:tc>
              </a:tr>
              <a:tr h="746989">
                <a:tc>
                  <a:txBody>
                    <a:bodyPr/>
                    <a:lstStyle/>
                    <a:p>
                      <a:r>
                        <a:rPr lang="nl-BE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 5 + - 	</a:t>
                      </a:r>
                      <a:endParaRPr lang="nl-B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16 -	</a:t>
                      </a:r>
                      <a:b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 anchor="ctr"/>
                </a:tc>
              </a:tr>
              <a:tr h="746989">
                <a:tc>
                  <a:txBody>
                    <a:bodyPr/>
                    <a:lstStyle/>
                    <a:p>
                      <a:r>
                        <a:rPr lang="nl-BE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 + 5 - 	</a:t>
                      </a:r>
                      <a:endParaRPr lang="nl-B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5-	</a:t>
                      </a:r>
                      <a:b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l-BE" dirty="0" smtClean="0"/>
                    </a:p>
                  </a:txBody>
                  <a:tcPr anchor="ctr"/>
                </a:tc>
              </a:tr>
              <a:tr h="1067127">
                <a:tc>
                  <a:txBody>
                    <a:bodyPr/>
                    <a:lstStyle/>
                    <a:p>
                      <a:r>
                        <a:rPr lang="nl-BE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 11 + 5 -* </a:t>
                      </a:r>
                      <a:endParaRPr lang="nl-B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 5 - *	</a:t>
                      </a:r>
                      <a:b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9 *	</a:t>
                      </a:r>
                      <a:b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/>
                </a:tc>
              </a:tr>
              <a:tr h="1067127">
                <a:tc>
                  <a:txBody>
                    <a:bodyPr/>
                    <a:lstStyle/>
                    <a:p>
                      <a:r>
                        <a:rPr lang="nl-BE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5 3 + 2 4 ^ - + </a:t>
                      </a:r>
                      <a:endParaRPr lang="nl-B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8 16 - +	</a:t>
                      </a:r>
                      <a:b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9 -8 +</a:t>
                      </a:r>
                      <a:b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nl-BE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BE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4562168" y="1916832"/>
            <a:ext cx="3394208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4557272" y="3284984"/>
            <a:ext cx="3394208" cy="575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4557272" y="5157191"/>
            <a:ext cx="3394208" cy="7917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4546297" y="2600908"/>
            <a:ext cx="3394208" cy="4678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4603536" y="4112952"/>
            <a:ext cx="3394208" cy="7562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37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Oefeningen			</a:t>
            </a:r>
            <a:r>
              <a:rPr lang="nl-BE" dirty="0" smtClean="0">
                <a:solidFill>
                  <a:schemeClr val="accent3"/>
                </a:solidFill>
              </a:rPr>
              <a:t>Query opstellen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24</a:t>
            </a:fld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endParaRPr lang="nl-BE" dirty="0" smtClean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22090"/>
              </p:ext>
            </p:extLst>
          </p:nvPr>
        </p:nvGraphicFramePr>
        <p:xfrm>
          <a:off x="562320" y="1052737"/>
          <a:ext cx="7898111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456"/>
                <a:gridCol w="2722773"/>
                <a:gridCol w="3181882"/>
              </a:tblGrid>
              <a:tr h="599282"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Klassiek</a:t>
                      </a:r>
                      <a:endParaRPr lang="nl-B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RPN</a:t>
                      </a:r>
                      <a:endParaRPr lang="nl-B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Resultaat</a:t>
                      </a:r>
                      <a:endParaRPr lang="nl-BE" sz="2400" dirty="0"/>
                    </a:p>
                  </a:txBody>
                  <a:tcPr anchor="ctr"/>
                </a:tc>
              </a:tr>
              <a:tr h="599282">
                <a:tc>
                  <a:txBody>
                    <a:bodyPr/>
                    <a:lstStyle/>
                    <a:p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+ 2 ^3 </a:t>
                      </a:r>
                      <a:endParaRPr lang="nl-B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2 3^+</a:t>
                      </a:r>
                      <a:endParaRPr lang="nl-BE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smtClean="0"/>
                        <a:t>13</a:t>
                      </a:r>
                    </a:p>
                  </a:txBody>
                  <a:tcPr anchor="ctr"/>
                </a:tc>
              </a:tr>
              <a:tr h="634138">
                <a:tc>
                  <a:txBody>
                    <a:bodyPr/>
                    <a:lstStyle/>
                    <a:p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* 2 -11 </a:t>
                      </a:r>
                      <a:endParaRPr lang="nl-B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2* 11 	-</a:t>
                      </a:r>
                      <a:endParaRPr lang="nl-BE" sz="20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</a:tr>
              <a:tr h="634138">
                <a:tc>
                  <a:txBody>
                    <a:bodyPr/>
                    <a:lstStyle/>
                    <a:p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+ 1 - 12 /3 </a:t>
                      </a:r>
                      <a:endParaRPr lang="nl-B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 + 12 3 / -	</a:t>
                      </a:r>
                      <a:endParaRPr lang="nl-BE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smtClean="0"/>
                        <a:t>-1</a:t>
                      </a:r>
                    </a:p>
                  </a:txBody>
                  <a:tcPr anchor="ctr"/>
                </a:tc>
              </a:tr>
              <a:tr h="905912">
                <a:tc>
                  <a:txBody>
                    <a:bodyPr/>
                    <a:lstStyle/>
                    <a:p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( 6 - 3) ^2 - 11 </a:t>
                      </a:r>
                      <a:endParaRPr lang="nl-B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 – 2^ 11 -</a:t>
                      </a:r>
                      <a:endParaRPr lang="nl-BE" sz="20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anchor="ctr"/>
                </a:tc>
              </a:tr>
              <a:tr h="905912">
                <a:tc>
                  <a:txBody>
                    <a:bodyPr/>
                    <a:lstStyle/>
                    <a:p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6 - 3 ^2 - 11 </a:t>
                      </a:r>
                      <a:endParaRPr lang="nl-B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 2 ^ - 11 -	</a:t>
                      </a:r>
                      <a:endParaRPr lang="nl-BE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smtClean="0"/>
                        <a:t>-14</a:t>
                      </a:r>
                    </a:p>
                  </a:txBody>
                  <a:tcPr anchor="ctr"/>
                </a:tc>
              </a:tr>
              <a:tr h="905912">
                <a:tc>
                  <a:txBody>
                    <a:bodyPr/>
                    <a:lstStyle/>
                    <a:p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 / (2 + 1 ) ^4 </a:t>
                      </a:r>
                      <a:endParaRPr lang="nl-B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 2 1 + 4 ^ /</a:t>
                      </a:r>
                      <a:endParaRPr lang="nl-BE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smtClean="0"/>
                        <a:t>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2554074" y="1628800"/>
            <a:ext cx="5906357" cy="4608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3"/>
                </a:solidFill>
              </a:rPr>
              <a:t>Haakjes</a:t>
            </a: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3"/>
                </a:solidFill>
              </a:rPr>
              <a:t>Machtsverheffen en worteltrekken</a:t>
            </a: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3"/>
                </a:solidFill>
              </a:rPr>
              <a:t>Vermenigvuldigen en delen</a:t>
            </a: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3"/>
                </a:solidFill>
              </a:rPr>
              <a:t>Optellen en aftrekken</a:t>
            </a: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accent3"/>
                </a:solidFill>
              </a:rPr>
              <a:t>Bewerkingen die in de lijst op gelijke hoogte staan zijn gelijkwaardig. </a:t>
            </a:r>
            <a:endParaRPr lang="nl-BE" sz="2000" dirty="0" smtClean="0">
              <a:solidFill>
                <a:schemeClr val="accent3"/>
              </a:solidFill>
            </a:endParaRP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accent3"/>
                </a:solidFill>
              </a:rPr>
              <a:t>Gelijkwaardige </a:t>
            </a:r>
            <a:r>
              <a:rPr lang="nl-BE" sz="2000" dirty="0">
                <a:solidFill>
                  <a:schemeClr val="accent3"/>
                </a:solidFill>
              </a:rPr>
              <a:t>bewerkingen worden van links naar rechts uitgevoerd.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30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Zoeken in </a:t>
            </a:r>
            <a:r>
              <a:rPr lang="nl-BE" dirty="0" err="1" smtClean="0">
                <a:solidFill>
                  <a:srgbClr val="00B0F0"/>
                </a:solidFill>
              </a:rPr>
              <a:t>cat.anet</a:t>
            </a:r>
            <a:r>
              <a:rPr lang="nl-BE" dirty="0" smtClean="0">
                <a:solidFill>
                  <a:srgbClr val="00B0F0"/>
                </a:solidFill>
              </a:rPr>
              <a:t>		</a:t>
            </a:r>
            <a:r>
              <a:rPr lang="nl-BE" dirty="0" smtClean="0">
                <a:solidFill>
                  <a:schemeClr val="accent3"/>
                </a:solidFill>
              </a:rPr>
              <a:t>Query opstellen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25</a:t>
            </a:fld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91952" y="13493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Voorbeeld zoeken naar de poëzie van Hugo Claus.</a:t>
            </a:r>
          </a:p>
          <a:p>
            <a:r>
              <a:rPr lang="nl-BE" dirty="0" smtClean="0"/>
              <a:t>       </a:t>
            </a:r>
            <a:r>
              <a:rPr lang="nl-BE" sz="1200" dirty="0" smtClean="0">
                <a:solidFill>
                  <a:schemeClr val="accent3"/>
                </a:solidFill>
              </a:rPr>
              <a:t>query</a:t>
            </a:r>
            <a:r>
              <a:rPr lang="nl-BE" dirty="0" smtClean="0"/>
              <a:t>	      	      </a:t>
            </a:r>
            <a:r>
              <a:rPr lang="nl-BE" sz="1200" dirty="0" err="1" smtClean="0">
                <a:solidFill>
                  <a:schemeClr val="accent3"/>
                </a:solidFill>
              </a:rPr>
              <a:t>authority</a:t>
            </a:r>
            <a:r>
              <a:rPr lang="nl-BE" sz="1200" dirty="0" smtClean="0">
                <a:solidFill>
                  <a:schemeClr val="accent3"/>
                </a:solidFill>
              </a:rPr>
              <a:t> controle</a:t>
            </a:r>
            <a:endParaRPr lang="nl-BE" sz="1200" dirty="0">
              <a:solidFill>
                <a:schemeClr val="accent3"/>
              </a:solidFill>
            </a:endParaRPr>
          </a:p>
          <a:p>
            <a:endParaRPr lang="nl-BE" dirty="0" smtClean="0"/>
          </a:p>
          <a:p>
            <a:r>
              <a:rPr lang="nl-BE" dirty="0" smtClean="0"/>
              <a:t>Hugo Claus	</a:t>
            </a:r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>
                <a:sym typeface="Wingdings" panose="05000000000000000000" pitchFamily="2" charset="2"/>
              </a:rPr>
              <a:t>a::</a:t>
            </a:r>
            <a:r>
              <a:rPr lang="nl-BE" dirty="0" smtClean="0">
                <a:sym typeface="Wingdings" panose="05000000000000000000" pitchFamily="2" charset="2"/>
              </a:rPr>
              <a:t>920.12:1 (Auteursindex)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Poëzie		 a</a:t>
            </a:r>
            <a:r>
              <a:rPr lang="nl-BE" dirty="0">
                <a:sym typeface="Wingdings" panose="05000000000000000000" pitchFamily="2" charset="2"/>
              </a:rPr>
              <a:t>::</a:t>
            </a:r>
            <a:r>
              <a:rPr lang="nl-BE" dirty="0" smtClean="0">
                <a:sym typeface="Wingdings" panose="05000000000000000000" pitchFamily="2" charset="2"/>
              </a:rPr>
              <a:t>pt.43 (Onderwerpen – Publicatietype)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/>
              <a:t>Hoofdvormen</a:t>
            </a:r>
          </a:p>
          <a:p>
            <a:endParaRPr lang="nl-BE" dirty="0"/>
          </a:p>
          <a:p>
            <a:r>
              <a:rPr lang="nl-BE" dirty="0">
                <a:sym typeface="Wingdings" panose="05000000000000000000" pitchFamily="2" charset="2"/>
              </a:rPr>
              <a:t>a::</a:t>
            </a:r>
            <a:r>
              <a:rPr lang="nl-BE" dirty="0" smtClean="0">
                <a:sym typeface="Wingdings" panose="05000000000000000000" pitchFamily="2" charset="2"/>
              </a:rPr>
              <a:t>920.12:1 </a:t>
            </a:r>
            <a:r>
              <a:rPr lang="nl-BE" dirty="0">
                <a:sym typeface="Wingdings" panose="05000000000000000000" pitchFamily="2" charset="2"/>
              </a:rPr>
              <a:t>a::pt.43 </a:t>
            </a:r>
            <a:r>
              <a:rPr lang="nl-BE" dirty="0" smtClean="0">
                <a:sym typeface="Wingdings" panose="05000000000000000000" pitchFamily="2" charset="2"/>
              </a:rPr>
              <a:t>AND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9" b="3075"/>
          <a:stretch/>
        </p:blipFill>
        <p:spPr>
          <a:xfrm>
            <a:off x="691952" y="1844824"/>
            <a:ext cx="472277" cy="446207"/>
          </a:xfrm>
          <a:prstGeom prst="rect">
            <a:avLst/>
          </a:prstGeom>
        </p:spPr>
      </p:pic>
      <p:pic>
        <p:nvPicPr>
          <p:cNvPr id="9" name="Afbeelding 8">
            <a:hlinkClick r:id="rId5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9" b="3075"/>
          <a:stretch/>
        </p:blipFill>
        <p:spPr>
          <a:xfrm>
            <a:off x="2483768" y="1844824"/>
            <a:ext cx="472277" cy="4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Zoeken in </a:t>
            </a:r>
            <a:r>
              <a:rPr lang="nl-BE" dirty="0" err="1" smtClean="0">
                <a:solidFill>
                  <a:srgbClr val="00B0F0"/>
                </a:solidFill>
              </a:rPr>
              <a:t>cat.anet</a:t>
            </a:r>
            <a:r>
              <a:rPr lang="nl-BE" dirty="0" smtClean="0">
                <a:solidFill>
                  <a:srgbClr val="00B0F0"/>
                </a:solidFill>
              </a:rPr>
              <a:t>		</a:t>
            </a:r>
            <a:r>
              <a:rPr lang="nl-BE" dirty="0" smtClean="0">
                <a:solidFill>
                  <a:schemeClr val="accent3"/>
                </a:solidFill>
              </a:rPr>
              <a:t>Query opstellen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26</a:t>
            </a:fld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387886" y="1136086"/>
            <a:ext cx="8064896" cy="954498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BE" altLang="nl-BE" sz="2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Werken </a:t>
            </a:r>
            <a:r>
              <a:rPr lang="nl-BE" altLang="nl-BE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 auteur </a:t>
            </a:r>
            <a:r>
              <a:rPr lang="nl-BE" altLang="nl-BE" sz="28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Dawkins</a:t>
            </a:r>
            <a:r>
              <a:rPr lang="nl-BE" altLang="nl-BE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auteur Hugo Claus, maar niet met titelwoord erfdeel of titelwoord </a:t>
            </a:r>
            <a:r>
              <a:rPr lang="nl-BE" altLang="nl-BE" sz="280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mount</a:t>
            </a:r>
            <a:endParaRPr lang="nl-BE" altLang="nl-BE" sz="28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91952" y="13493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 smtClean="0"/>
          </a:p>
        </p:txBody>
      </p:sp>
      <p:pic>
        <p:nvPicPr>
          <p:cNvPr id="11" name="Afbeelding 1" descr="_images/bvv-2101-img_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07480"/>
            <a:ext cx="9577064" cy="23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87886" y="2978949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altLang="nl-BE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RPN: auteur </a:t>
            </a:r>
            <a:r>
              <a:rPr lang="nl-BE" altLang="nl-BE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Dawkins</a:t>
            </a:r>
            <a:r>
              <a:rPr lang="nl-BE" altLang="nl-BE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auteur Hugo Claus or titelwoord erfdeel titelwoord </a:t>
            </a:r>
            <a:r>
              <a:rPr lang="nl-BE" altLang="nl-BE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mount</a:t>
            </a:r>
            <a:r>
              <a:rPr lang="nl-BE" altLang="nl-BE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nl-BE" altLang="nl-BE" sz="2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endParaRPr lang="nl-BE" altLang="nl-BE" sz="2800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87886" y="2249476"/>
            <a:ext cx="8064896" cy="729473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nl-BE" altLang="nl-BE" sz="800" dirty="0" smtClean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BE" altLang="nl-BE" sz="1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((auteur </a:t>
            </a:r>
            <a:r>
              <a:rPr lang="nl-BE" altLang="nl-BE" sz="180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Dawkins</a:t>
            </a:r>
            <a:r>
              <a:rPr lang="nl-BE" altLang="nl-BE" sz="1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auteur Hugo Claus) </a:t>
            </a:r>
            <a:r>
              <a:rPr lang="nl-BE" altLang="nl-BE" sz="180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nl-BE" altLang="nl-BE" sz="1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(titelwoord erfdeel or titelwoord </a:t>
            </a:r>
            <a:r>
              <a:rPr lang="nl-BE" altLang="nl-BE" sz="180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mount</a:t>
            </a:r>
            <a:r>
              <a:rPr lang="nl-BE" altLang="nl-BE" sz="1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nl-BE" altLang="nl-BE" sz="1800" dirty="0" smtClean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nl-BE" altLang="nl-BE" sz="2800" dirty="0" smtClean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-4356" y="4797151"/>
            <a:ext cx="9148356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004466"/>
                </a:solidFill>
              </a:rPr>
              <a:t>		De inhoud van de resultatenlijst wordt steeds volledig overschreven</a:t>
            </a:r>
          </a:p>
          <a:p>
            <a:r>
              <a:rPr lang="nl-BE" sz="2000" dirty="0">
                <a:solidFill>
                  <a:srgbClr val="004466"/>
                </a:solidFill>
              </a:rPr>
              <a:t>	</a:t>
            </a:r>
            <a:r>
              <a:rPr lang="nl-BE" sz="2000" dirty="0" smtClean="0">
                <a:solidFill>
                  <a:srgbClr val="004466"/>
                </a:solidFill>
              </a:rPr>
              <a:t>	bij een nieuwe ‘Voer uit’</a:t>
            </a:r>
          </a:p>
          <a:p>
            <a:endParaRPr lang="nl-BE" sz="2000" dirty="0">
              <a:solidFill>
                <a:srgbClr val="004466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Zoeken in acq.ua		</a:t>
            </a:r>
            <a:r>
              <a:rPr lang="nl-BE" dirty="0" smtClean="0">
                <a:solidFill>
                  <a:schemeClr val="accent3"/>
                </a:solidFill>
              </a:rPr>
              <a:t>Query opstellen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27</a:t>
            </a:fld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63934"/>
            <a:ext cx="8064896" cy="1616994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nl-BE" altLang="nl-BE" sz="2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Bestellingen met </a:t>
            </a:r>
            <a:r>
              <a:rPr lang="nl-BE" altLang="nl-BE" sz="2800" dirty="0" err="1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biology</a:t>
            </a:r>
            <a:r>
              <a:rPr lang="nl-BE" altLang="nl-BE" sz="2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de titel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nl-BE" altLang="nl-BE" sz="800" dirty="0">
              <a:solidFill>
                <a:schemeClr val="tx1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91952" y="13493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2204" t="61392" r="51507" b="34689"/>
          <a:stretch/>
        </p:blipFill>
        <p:spPr>
          <a:xfrm>
            <a:off x="107504" y="2636912"/>
            <a:ext cx="8383809" cy="399229"/>
          </a:xfrm>
          <a:prstGeom prst="rect">
            <a:avLst/>
          </a:prstGeom>
        </p:spPr>
      </p:pic>
      <p:pic>
        <p:nvPicPr>
          <p:cNvPr id="2052" name="Picture 4" descr="Dialoogvenster, Tip, Advies, Hint, Spreken, Prat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3" y="4848111"/>
            <a:ext cx="1321242" cy="94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4"/>
          </p:nvPr>
        </p:nvSpPr>
        <p:spPr>
          <a:solidFill>
            <a:schemeClr val="accent1"/>
          </a:solidFill>
        </p:spPr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-1" y="2730292"/>
            <a:ext cx="9143999" cy="626701"/>
          </a:xfrm>
        </p:spPr>
        <p:txBody>
          <a:bodyPr/>
          <a:lstStyle/>
          <a:p>
            <a:r>
              <a:rPr lang="nl-BE" dirty="0" smtClean="0"/>
              <a:t>	Werken met SDI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360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Werken met SDI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toepassing waarin </a:t>
            </a:r>
            <a:r>
              <a:rPr lang="nl-BE" dirty="0" err="1" smtClean="0">
                <a:solidFill>
                  <a:schemeClr val="accent2"/>
                </a:solidFill>
              </a:rPr>
              <a:t>queries</a:t>
            </a:r>
            <a:r>
              <a:rPr lang="nl-BE" dirty="0" smtClean="0"/>
              <a:t> het meest in gebruikt worden, zijn de </a:t>
            </a:r>
            <a:r>
              <a:rPr lang="nl-BE" dirty="0" err="1" smtClean="0"/>
              <a:t>attenderingen</a:t>
            </a:r>
            <a:r>
              <a:rPr lang="nl-BE" dirty="0" smtClean="0"/>
              <a:t> of </a:t>
            </a:r>
            <a:r>
              <a:rPr lang="nl-BE" dirty="0" smtClean="0">
                <a:solidFill>
                  <a:srgbClr val="00B0F0"/>
                </a:solidFill>
              </a:rPr>
              <a:t>SDI</a:t>
            </a:r>
            <a:r>
              <a:rPr lang="nl-BE" dirty="0" smtClean="0"/>
              <a:t>.</a:t>
            </a:r>
          </a:p>
          <a:p>
            <a:endParaRPr lang="nl-BE" dirty="0"/>
          </a:p>
          <a:p>
            <a:pPr algn="ctr"/>
            <a:r>
              <a:rPr lang="nl-BE" dirty="0" smtClean="0"/>
              <a:t>SDI = </a:t>
            </a:r>
            <a:r>
              <a:rPr lang="nl-BE" dirty="0" err="1" smtClean="0"/>
              <a:t>Selective</a:t>
            </a:r>
            <a:r>
              <a:rPr lang="nl-BE" dirty="0" smtClean="0"/>
              <a:t> </a:t>
            </a:r>
            <a:r>
              <a:rPr lang="nl-BE" dirty="0" err="1"/>
              <a:t>D</a:t>
            </a:r>
            <a:r>
              <a:rPr lang="nl-BE" dirty="0" err="1" smtClean="0"/>
              <a:t>issimination</a:t>
            </a:r>
            <a:r>
              <a:rPr lang="nl-BE" dirty="0" smtClean="0"/>
              <a:t> of Information</a:t>
            </a:r>
            <a:endParaRPr lang="nl-BE" sz="800" dirty="0" smtClean="0"/>
          </a:p>
          <a:p>
            <a:pPr algn="ctr"/>
            <a:r>
              <a:rPr lang="nl-BE" i="1" dirty="0" smtClean="0"/>
              <a:t>Lezers op automatische wijze attenderen op nieuw toegevoegde records in de databank (</a:t>
            </a:r>
            <a:r>
              <a:rPr lang="nl-BE" i="1" dirty="0" err="1" smtClean="0"/>
              <a:t>opac</a:t>
            </a:r>
            <a:r>
              <a:rPr lang="nl-BE" i="1" dirty="0" smtClean="0"/>
              <a:t>).</a:t>
            </a:r>
          </a:p>
          <a:p>
            <a:endParaRPr lang="nl-BE" i="1" dirty="0"/>
          </a:p>
          <a:p>
            <a:r>
              <a:rPr lang="nl-BE" dirty="0" smtClean="0"/>
              <a:t>Front office 	</a:t>
            </a:r>
            <a:r>
              <a:rPr lang="nl-BE" dirty="0" smtClean="0">
                <a:sym typeface="Wingdings" panose="05000000000000000000" pitchFamily="2" charset="2"/>
              </a:rPr>
              <a:t> 	</a:t>
            </a:r>
            <a:r>
              <a:rPr lang="nl-BE" dirty="0" smtClean="0"/>
              <a:t>Desktop services</a:t>
            </a:r>
          </a:p>
          <a:p>
            <a:r>
              <a:rPr lang="nl-BE" dirty="0" smtClean="0"/>
              <a:t>Back office	</a:t>
            </a:r>
            <a:r>
              <a:rPr lang="nl-BE" dirty="0" smtClean="0">
                <a:sym typeface="Wingdings" panose="05000000000000000000" pitchFamily="2" charset="2"/>
              </a:rPr>
              <a:t>	</a:t>
            </a:r>
            <a:r>
              <a:rPr lang="nl-BE" dirty="0" err="1" smtClean="0">
                <a:sym typeface="Wingdings" panose="05000000000000000000" pitchFamily="2" charset="2"/>
              </a:rPr>
              <a:t>Brocade</a:t>
            </a:r>
            <a:r>
              <a:rPr lang="nl-BE" dirty="0" smtClean="0">
                <a:sym typeface="Wingdings" panose="05000000000000000000" pitchFamily="2" charset="2"/>
              </a:rPr>
              <a:t> toepassingen</a:t>
            </a:r>
            <a:endParaRPr lang="nl-BE" dirty="0" smtClean="0"/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4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4"/>
          </p:nvPr>
        </p:nvSpPr>
        <p:spPr>
          <a:solidFill>
            <a:schemeClr val="accent1"/>
          </a:solidFill>
        </p:spPr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-1" y="2730292"/>
            <a:ext cx="9143999" cy="626701"/>
          </a:xfrm>
        </p:spPr>
        <p:txBody>
          <a:bodyPr/>
          <a:lstStyle/>
          <a:p>
            <a:r>
              <a:rPr lang="nl-BE" dirty="0" smtClean="0"/>
              <a:t>	Enkele basisbegrippen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7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Werken met SDI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30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2835" t="16032" r="35741" b="18449"/>
          <a:stretch/>
        </p:blipFill>
        <p:spPr>
          <a:xfrm>
            <a:off x="-8533" y="10814"/>
            <a:ext cx="11411975" cy="68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Werken met SDI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31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4168" t="18921" r="36770" b="15561"/>
          <a:stretch/>
        </p:blipFill>
        <p:spPr>
          <a:xfrm>
            <a:off x="-20123" y="0"/>
            <a:ext cx="109903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Desktop services		</a:t>
            </a:r>
            <a:r>
              <a:rPr lang="nl-BE" dirty="0" smtClean="0">
                <a:solidFill>
                  <a:schemeClr val="accent3"/>
                </a:solidFill>
              </a:rPr>
              <a:t>Werken met SDI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Een overzicht van interesseprofielen die door de bibliotheek zijn klaargezet.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Abonneren op deze profielen.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Een specifiek profiel op maat aanvragen.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Persoonlijke parameters instellen.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endParaRPr lang="nl-BE" dirty="0" smtClean="0"/>
          </a:p>
          <a:p>
            <a:pPr>
              <a:buClr>
                <a:srgbClr val="004466"/>
              </a:buClr>
            </a:pPr>
            <a:r>
              <a:rPr lang="nl-BE" dirty="0" smtClean="0"/>
              <a:t>         </a:t>
            </a:r>
            <a:r>
              <a:rPr lang="nl-BE" sz="1200" dirty="0" smtClean="0">
                <a:solidFill>
                  <a:schemeClr val="accent3"/>
                </a:solidFill>
              </a:rPr>
              <a:t>Desktop service SDI</a:t>
            </a:r>
            <a:endParaRPr lang="nl-BE" sz="1200" dirty="0">
              <a:solidFill>
                <a:schemeClr val="accent3"/>
              </a:solidFill>
            </a:endParaRPr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Verzending via e-mail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endParaRPr lang="nl-BE" dirty="0"/>
          </a:p>
          <a:p>
            <a:pPr>
              <a:buClr>
                <a:srgbClr val="004466"/>
              </a:buClr>
            </a:pPr>
            <a:r>
              <a:rPr lang="nl-BE" dirty="0" smtClean="0">
                <a:solidFill>
                  <a:schemeClr val="accent3"/>
                </a:solidFill>
              </a:rPr>
              <a:t>Enkel voor geregistreerde gebruikers.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32</a:t>
            </a:fld>
            <a:endParaRPr lang="nl-NL"/>
          </a:p>
        </p:txBody>
      </p:sp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9" b="3075"/>
          <a:stretch/>
        </p:blipFill>
        <p:spPr>
          <a:xfrm>
            <a:off x="703173" y="3781960"/>
            <a:ext cx="472277" cy="4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"/>
            <a:ext cx="8280920" cy="764704"/>
          </a:xfrm>
        </p:spPr>
        <p:txBody>
          <a:bodyPr>
            <a:normAutofit fontScale="90000"/>
          </a:bodyPr>
          <a:lstStyle/>
          <a:p>
            <a:pPr algn="r"/>
            <a:r>
              <a:rPr lang="nl-BE" sz="4000" dirty="0" err="1" smtClean="0">
                <a:solidFill>
                  <a:srgbClr val="00B0F0"/>
                </a:solidFill>
              </a:rPr>
              <a:t>Brocade</a:t>
            </a:r>
            <a:r>
              <a:rPr lang="nl-BE" sz="4000" dirty="0" smtClean="0">
                <a:solidFill>
                  <a:srgbClr val="00B0F0"/>
                </a:solidFill>
              </a:rPr>
              <a:t> toepassingen</a:t>
            </a:r>
            <a:r>
              <a:rPr lang="nl-BE" dirty="0" smtClean="0">
                <a:solidFill>
                  <a:srgbClr val="00B0F0"/>
                </a:solidFill>
              </a:rPr>
              <a:t>		</a:t>
            </a:r>
            <a:r>
              <a:rPr lang="nl-BE" dirty="0" smtClean="0">
                <a:solidFill>
                  <a:schemeClr val="accent3"/>
                </a:solidFill>
              </a:rPr>
              <a:t>Werken met SDI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4466"/>
              </a:buClr>
            </a:pPr>
            <a:r>
              <a:rPr lang="nl-BE" dirty="0" smtClean="0"/>
              <a:t>Achter de schermen</a:t>
            </a:r>
          </a:p>
          <a:p>
            <a:pPr>
              <a:buClr>
                <a:srgbClr val="004466"/>
              </a:buClr>
            </a:pPr>
            <a:r>
              <a:rPr lang="nl-BE" dirty="0" smtClean="0"/>
              <a:t>Gehele SDI service structureren en afstemmen op de noden van uw publiek.</a:t>
            </a:r>
          </a:p>
          <a:p>
            <a:pPr>
              <a:buClr>
                <a:srgbClr val="004466"/>
              </a:buClr>
            </a:pPr>
            <a:endParaRPr lang="nl-BE" dirty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SDI-systeem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Profielcategorieën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err="1" smtClean="0"/>
              <a:t>Profielfeeders</a:t>
            </a:r>
            <a:endParaRPr lang="nl-BE" dirty="0" smtClean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Profielen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Eindgebruikers</a:t>
            </a:r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r>
              <a:rPr lang="nl-BE" dirty="0"/>
              <a:t> </a:t>
            </a:r>
            <a:r>
              <a:rPr lang="nl-BE" dirty="0" smtClean="0"/>
              <a:t>      </a:t>
            </a:r>
            <a:r>
              <a:rPr lang="nl-BE" sz="1200" dirty="0" smtClean="0">
                <a:solidFill>
                  <a:schemeClr val="accent3"/>
                </a:solidFill>
              </a:rPr>
              <a:t>SDI beheersfuncties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9" b="3075"/>
          <a:stretch/>
        </p:blipFill>
        <p:spPr>
          <a:xfrm>
            <a:off x="539552" y="5445224"/>
            <a:ext cx="472277" cy="4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"/>
            <a:ext cx="8280920" cy="764704"/>
          </a:xfrm>
        </p:spPr>
        <p:txBody>
          <a:bodyPr>
            <a:normAutofit/>
          </a:bodyPr>
          <a:lstStyle/>
          <a:p>
            <a:pPr algn="r"/>
            <a:r>
              <a:rPr lang="nl-BE" sz="4000" dirty="0" smtClean="0">
                <a:solidFill>
                  <a:srgbClr val="00B0F0"/>
                </a:solidFill>
              </a:rPr>
              <a:t>SDI proces	</a:t>
            </a:r>
            <a:r>
              <a:rPr lang="nl-BE" dirty="0" smtClean="0">
                <a:solidFill>
                  <a:srgbClr val="00B0F0"/>
                </a:solidFill>
              </a:rPr>
              <a:t>		</a:t>
            </a:r>
            <a:r>
              <a:rPr lang="nl-BE" dirty="0" smtClean="0">
                <a:solidFill>
                  <a:schemeClr val="accent3"/>
                </a:solidFill>
              </a:rPr>
              <a:t>Werken met SDI</a:t>
            </a:r>
            <a:endParaRPr lang="nl-BE" dirty="0">
              <a:solidFill>
                <a:schemeClr val="accent3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28664"/>
              </p:ext>
            </p:extLst>
          </p:nvPr>
        </p:nvGraphicFramePr>
        <p:xfrm>
          <a:off x="539750" y="1196975"/>
          <a:ext cx="80645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9" b="3075"/>
          <a:stretch/>
        </p:blipFill>
        <p:spPr>
          <a:xfrm>
            <a:off x="3707904" y="2060848"/>
            <a:ext cx="472277" cy="4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B1EFDA-C061-4AB4-9E31-FABC346A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B8803-EB21-4B3B-B44B-40ED3ED3F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2FD2AF-AEAD-4A1F-95AE-1F59CE852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1A514-1F70-41E1-8E6B-B5D4A6B08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D3EEFD-4262-4A17-A29A-86E78D2D0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021A2B-497F-4D5B-A72F-C361EBA9C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"/>
            <a:ext cx="8280920" cy="764704"/>
          </a:xfrm>
        </p:spPr>
        <p:txBody>
          <a:bodyPr>
            <a:normAutofit/>
          </a:bodyPr>
          <a:lstStyle/>
          <a:p>
            <a:pPr algn="r"/>
            <a:r>
              <a:rPr lang="nl-BE" sz="4000" dirty="0" smtClean="0">
                <a:solidFill>
                  <a:srgbClr val="00B0F0"/>
                </a:solidFill>
              </a:rPr>
              <a:t>SDI systeem</a:t>
            </a:r>
            <a:r>
              <a:rPr lang="nl-BE" dirty="0" smtClean="0">
                <a:solidFill>
                  <a:srgbClr val="00B0F0"/>
                </a:solidFill>
              </a:rPr>
              <a:t>			</a:t>
            </a:r>
            <a:r>
              <a:rPr lang="nl-BE" dirty="0" smtClean="0">
                <a:solidFill>
                  <a:schemeClr val="accent3"/>
                </a:solidFill>
              </a:rPr>
              <a:t>Werken met SDI</a:t>
            </a:r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4129" r="57143" b="35711"/>
          <a:stretch/>
        </p:blipFill>
        <p:spPr>
          <a:xfrm>
            <a:off x="555906" y="764704"/>
            <a:ext cx="7821895" cy="3096344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35</a:t>
            </a:fld>
            <a:endParaRPr lang="nl-NL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39552" y="3861049"/>
            <a:ext cx="8064896" cy="2996952"/>
          </a:xfrm>
          <a:prstGeom prst="rect">
            <a:avLst/>
          </a:prstGeom>
        </p:spPr>
        <p:txBody>
          <a:bodyPr vert="horz" lIns="0" tIns="36000" rIns="0" bIns="3600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Email adres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Geassocieerde </a:t>
            </a:r>
            <a:r>
              <a:rPr lang="nl-BE" dirty="0" err="1" smtClean="0"/>
              <a:t>opac</a:t>
            </a:r>
            <a:endParaRPr lang="nl-BE" dirty="0" smtClean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Lijstfilters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Relaties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err="1" smtClean="0"/>
              <a:t>Plaatskenmerken</a:t>
            </a:r>
            <a:endParaRPr lang="nl-BE" dirty="0" smtClean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Begeleidende teksten op desktop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Onderwerp en inhoud van email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Verwittiging indien gebruiker geblokkeerd  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Filters    </a:t>
            </a:r>
            <a:endParaRPr lang="nl-BE" sz="1200" dirty="0" smtClean="0">
              <a:solidFill>
                <a:schemeClr val="accent3"/>
              </a:solidFill>
            </a:endParaRPr>
          </a:p>
        </p:txBody>
      </p:sp>
      <p:pic>
        <p:nvPicPr>
          <p:cNvPr id="6" name="Afbeelding 5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9" b="3075"/>
          <a:stretch/>
        </p:blipFill>
        <p:spPr>
          <a:xfrm>
            <a:off x="6012160" y="4725144"/>
            <a:ext cx="472277" cy="44620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422773" y="4896873"/>
            <a:ext cx="2264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accent3"/>
                </a:solidFill>
              </a:rPr>
              <a:t>SDI-systeem</a:t>
            </a:r>
            <a:endParaRPr lang="nl-BE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"/>
            <a:ext cx="8280920" cy="764704"/>
          </a:xfrm>
        </p:spPr>
        <p:txBody>
          <a:bodyPr>
            <a:normAutofit fontScale="90000"/>
          </a:bodyPr>
          <a:lstStyle/>
          <a:p>
            <a:pPr algn="r"/>
            <a:r>
              <a:rPr lang="nl-BE" sz="4000" dirty="0" smtClean="0">
                <a:solidFill>
                  <a:srgbClr val="00B0F0"/>
                </a:solidFill>
              </a:rPr>
              <a:t>Profielcategorieën	</a:t>
            </a:r>
            <a:r>
              <a:rPr lang="nl-BE" dirty="0" smtClean="0">
                <a:solidFill>
                  <a:srgbClr val="00B0F0"/>
                </a:solidFill>
              </a:rPr>
              <a:t>		</a:t>
            </a:r>
            <a:r>
              <a:rPr lang="nl-BE" dirty="0" smtClean="0">
                <a:solidFill>
                  <a:schemeClr val="accent3"/>
                </a:solidFill>
              </a:rPr>
              <a:t>Werken met SDI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764705"/>
            <a:ext cx="8064896" cy="5328121"/>
          </a:xfrm>
        </p:spPr>
        <p:txBody>
          <a:bodyPr>
            <a:normAutofit/>
          </a:bodyPr>
          <a:lstStyle/>
          <a:p>
            <a:pPr>
              <a:buClr>
                <a:srgbClr val="004466"/>
              </a:buClr>
            </a:pPr>
            <a:r>
              <a:rPr lang="nl-BE" dirty="0" smtClean="0">
                <a:solidFill>
                  <a:schemeClr val="tx1"/>
                </a:solidFill>
              </a:rPr>
              <a:t>Zorgt voor de display van een boomstructuur waarbinnen de profielen vallen.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36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24225" t="34026" r="33535" b="6341"/>
          <a:stretch/>
        </p:blipFill>
        <p:spPr>
          <a:xfrm>
            <a:off x="-4356" y="1628800"/>
            <a:ext cx="6584325" cy="522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0954" r="40178" b="27774"/>
          <a:stretch/>
        </p:blipFill>
        <p:spPr>
          <a:xfrm>
            <a:off x="856" y="912912"/>
            <a:ext cx="9266771" cy="359620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37</a:t>
            </a:fld>
            <a:endParaRPr lang="nl-NL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23528" y="1"/>
            <a:ext cx="8280920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sz="4000" dirty="0" smtClean="0">
                <a:solidFill>
                  <a:srgbClr val="00B0F0"/>
                </a:solidFill>
              </a:rPr>
              <a:t>Profielcategorieën	</a:t>
            </a:r>
            <a:r>
              <a:rPr lang="nl-BE" dirty="0" smtClean="0">
                <a:solidFill>
                  <a:srgbClr val="00B0F0"/>
                </a:solidFill>
              </a:rPr>
              <a:t>		</a:t>
            </a:r>
            <a:r>
              <a:rPr lang="nl-BE" dirty="0" smtClean="0">
                <a:solidFill>
                  <a:schemeClr val="accent3"/>
                </a:solidFill>
              </a:rPr>
              <a:t>Werken met SDI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707904" y="4437113"/>
            <a:ext cx="5472608" cy="2420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466"/>
              </a:buClr>
            </a:pPr>
            <a:r>
              <a:rPr lang="nl-BE" dirty="0" smtClean="0"/>
              <a:t>Naamgeving afspraken</a:t>
            </a:r>
            <a:endParaRPr lang="nl-BE" sz="1200" dirty="0">
              <a:solidFill>
                <a:schemeClr val="accent3"/>
              </a:solidFill>
            </a:endParaRP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/>
                </a:solidFill>
              </a:rPr>
              <a:t>Kleine letters, geen speciale tekens of spaties</a:t>
            </a:r>
            <a:br>
              <a:rPr lang="nl-BE" sz="2000" dirty="0" smtClean="0">
                <a:solidFill>
                  <a:schemeClr val="tx1"/>
                </a:solidFill>
              </a:rPr>
            </a:br>
            <a:r>
              <a:rPr lang="nl-BE" sz="2000" dirty="0" err="1" smtClean="0">
                <a:solidFill>
                  <a:schemeClr val="accent3"/>
                </a:solidFill>
              </a:rPr>
              <a:t>aw</a:t>
            </a:r>
            <a:r>
              <a:rPr lang="nl-BE" sz="2000" dirty="0" smtClean="0">
                <a:solidFill>
                  <a:schemeClr val="accent3"/>
                </a:solidFill>
              </a:rPr>
              <a:t>, </a:t>
            </a:r>
            <a:r>
              <a:rPr lang="nl-BE" sz="2000" dirty="0" err="1" smtClean="0">
                <a:solidFill>
                  <a:schemeClr val="accent3"/>
                </a:solidFill>
              </a:rPr>
              <a:t>aw</a:t>
            </a:r>
            <a:r>
              <a:rPr lang="nl-BE" sz="2000" dirty="0" smtClean="0">
                <a:solidFill>
                  <a:schemeClr val="accent3"/>
                </a:solidFill>
              </a:rPr>
              <a:t>-ex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1"/>
                </a:solidFill>
              </a:rPr>
              <a:t>Specifieke structuren, prefix van instelling</a:t>
            </a:r>
            <a:br>
              <a:rPr lang="nl-BE" sz="2000" dirty="0" smtClean="0">
                <a:solidFill>
                  <a:schemeClr val="tx1"/>
                </a:solidFill>
              </a:rPr>
            </a:br>
            <a:r>
              <a:rPr lang="nl-BE" sz="2000" dirty="0" err="1" smtClean="0">
                <a:solidFill>
                  <a:schemeClr val="accent3"/>
                </a:solidFill>
              </a:rPr>
              <a:t>ehc-einfo</a:t>
            </a:r>
            <a:r>
              <a:rPr lang="nl-BE" sz="2000" dirty="0" smtClean="0">
                <a:solidFill>
                  <a:schemeClr val="accent3"/>
                </a:solidFill>
              </a:rPr>
              <a:t>, </a:t>
            </a:r>
            <a:r>
              <a:rPr lang="nl-BE" sz="2000" dirty="0" err="1" smtClean="0">
                <a:solidFill>
                  <a:schemeClr val="accent3"/>
                </a:solidFill>
              </a:rPr>
              <a:t>kdg-aw</a:t>
            </a:r>
            <a:endParaRPr lang="nl-BE" sz="2000" dirty="0" smtClean="0">
              <a:solidFill>
                <a:schemeClr val="accent3"/>
              </a:solidFill>
            </a:endParaRPr>
          </a:p>
          <a:p>
            <a:pPr>
              <a:buClr>
                <a:srgbClr val="004466"/>
              </a:buClr>
            </a:pPr>
            <a:endParaRPr lang="nl-BE" dirty="0" smtClean="0"/>
          </a:p>
        </p:txBody>
      </p:sp>
      <p:pic>
        <p:nvPicPr>
          <p:cNvPr id="8" name="Afbeelding 7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9" b="3075"/>
          <a:stretch/>
        </p:blipFill>
        <p:spPr>
          <a:xfrm>
            <a:off x="2411760" y="689808"/>
            <a:ext cx="472277" cy="446207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47820" y="4509120"/>
            <a:ext cx="4093049" cy="234888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Ouder/Kind</a:t>
            </a:r>
            <a:endParaRPr lang="nl-BE" dirty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SDI-systeem</a:t>
            </a:r>
          </a:p>
        </p:txBody>
      </p:sp>
    </p:spTree>
    <p:extLst>
      <p:ext uri="{BB962C8B-B14F-4D97-AF65-F5344CB8AC3E}">
        <p14:creationId xmlns:p14="http://schemas.microsoft.com/office/powerpoint/2010/main" val="7887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"/>
            <a:ext cx="8280920" cy="764704"/>
          </a:xfrm>
        </p:spPr>
        <p:txBody>
          <a:bodyPr>
            <a:normAutofit fontScale="90000"/>
          </a:bodyPr>
          <a:lstStyle/>
          <a:p>
            <a:pPr algn="r"/>
            <a:r>
              <a:rPr lang="nl-BE" sz="4000" dirty="0" err="1" smtClean="0">
                <a:solidFill>
                  <a:srgbClr val="00B0F0"/>
                </a:solidFill>
              </a:rPr>
              <a:t>Profielfeeders</a:t>
            </a:r>
            <a:r>
              <a:rPr lang="nl-BE" sz="4000" dirty="0" smtClean="0">
                <a:solidFill>
                  <a:srgbClr val="00B0F0"/>
                </a:solidFill>
              </a:rPr>
              <a:t>		</a:t>
            </a:r>
            <a:r>
              <a:rPr lang="nl-BE" dirty="0" smtClean="0">
                <a:solidFill>
                  <a:srgbClr val="00B0F0"/>
                </a:solidFill>
              </a:rPr>
              <a:t>		</a:t>
            </a:r>
            <a:r>
              <a:rPr lang="nl-BE" dirty="0" smtClean="0">
                <a:solidFill>
                  <a:schemeClr val="accent3"/>
                </a:solidFill>
              </a:rPr>
              <a:t>Werken met SDI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764705"/>
            <a:ext cx="8064896" cy="5328121"/>
          </a:xfrm>
        </p:spPr>
        <p:txBody>
          <a:bodyPr>
            <a:normAutofit/>
          </a:bodyPr>
          <a:lstStyle/>
          <a:p>
            <a:pPr>
              <a:buClr>
                <a:srgbClr val="004466"/>
              </a:buClr>
            </a:pPr>
            <a:r>
              <a:rPr lang="nl-BE" dirty="0" smtClean="0">
                <a:solidFill>
                  <a:schemeClr val="tx1"/>
                </a:solidFill>
              </a:rPr>
              <a:t>Bepaalt welk mechanisme moet worden toegepast om records te verzamelen.</a:t>
            </a:r>
          </a:p>
          <a:p>
            <a:pPr>
              <a:buClr>
                <a:srgbClr val="004466"/>
              </a:buClr>
            </a:pPr>
            <a:endParaRPr lang="nl-BE" dirty="0">
              <a:solidFill>
                <a:schemeClr val="tx1"/>
              </a:solidFill>
            </a:endParaRP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Via query</a:t>
            </a:r>
          </a:p>
          <a:p>
            <a:pPr>
              <a:buClr>
                <a:srgbClr val="004466"/>
              </a:buClr>
            </a:pPr>
            <a:endParaRPr lang="nl-BE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Via relatie</a:t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>type relatie + c:loi of </a:t>
            </a:r>
            <a:r>
              <a:rPr lang="nl-BE" dirty="0" err="1" smtClean="0">
                <a:solidFill>
                  <a:schemeClr val="tx1"/>
                </a:solidFill>
              </a:rPr>
              <a:t>placeholder</a:t>
            </a:r>
            <a:endParaRPr lang="nl-BE" dirty="0" smtClean="0">
              <a:solidFill>
                <a:schemeClr val="tx1"/>
              </a:solidFill>
            </a:endParaRPr>
          </a:p>
          <a:p>
            <a:pPr>
              <a:buClr>
                <a:srgbClr val="004466"/>
              </a:buClr>
            </a:pPr>
            <a:endParaRPr lang="nl-BE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Via M-expressie</a:t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>als voorgaande mechanismen geen oplossing konden bieden</a:t>
            </a:r>
          </a:p>
          <a:p>
            <a:pPr>
              <a:buClr>
                <a:srgbClr val="004466"/>
              </a:buClr>
            </a:pP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6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"/>
            <a:ext cx="8280920" cy="764704"/>
          </a:xfrm>
        </p:spPr>
        <p:txBody>
          <a:bodyPr>
            <a:normAutofit fontScale="90000"/>
          </a:bodyPr>
          <a:lstStyle/>
          <a:p>
            <a:pPr algn="r"/>
            <a:r>
              <a:rPr lang="nl-BE" sz="4000" dirty="0" smtClean="0">
                <a:solidFill>
                  <a:srgbClr val="00B0F0"/>
                </a:solidFill>
              </a:rPr>
              <a:t>Profiel			</a:t>
            </a:r>
            <a:r>
              <a:rPr lang="nl-BE" dirty="0" smtClean="0">
                <a:solidFill>
                  <a:srgbClr val="00B0F0"/>
                </a:solidFill>
              </a:rPr>
              <a:t>		</a:t>
            </a:r>
            <a:r>
              <a:rPr lang="nl-BE" dirty="0" smtClean="0">
                <a:solidFill>
                  <a:schemeClr val="accent3"/>
                </a:solidFill>
              </a:rPr>
              <a:t>Werken met SDI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764705"/>
            <a:ext cx="8064896" cy="5328121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4466"/>
              </a:buClr>
            </a:pPr>
            <a:r>
              <a:rPr lang="nl-BE" dirty="0" smtClean="0">
                <a:solidFill>
                  <a:schemeClr val="tx1"/>
                </a:solidFill>
              </a:rPr>
              <a:t>Brengt alle voorgaande bouwstenen samen.</a:t>
            </a:r>
          </a:p>
          <a:p>
            <a:pPr>
              <a:buClr>
                <a:srgbClr val="004466"/>
              </a:buClr>
            </a:pPr>
            <a:r>
              <a:rPr lang="nl-BE" dirty="0" smtClean="0">
                <a:solidFill>
                  <a:schemeClr val="tx1"/>
                </a:solidFill>
              </a:rPr>
              <a:t>Een profiel</a:t>
            </a:r>
            <a:endParaRPr lang="nl-BE" dirty="0">
              <a:solidFill>
                <a:schemeClr val="tx1"/>
              </a:solidFill>
            </a:endParaRPr>
          </a:p>
          <a:p>
            <a:pPr>
              <a:buClr>
                <a:srgbClr val="004466"/>
              </a:buClr>
            </a:pPr>
            <a:r>
              <a:rPr lang="nl-BE" dirty="0" smtClean="0">
                <a:solidFill>
                  <a:schemeClr val="tx1"/>
                </a:solidFill>
              </a:rPr>
              <a:t>	&gt; behoort tot een categorie</a:t>
            </a:r>
          </a:p>
          <a:p>
            <a:pPr>
              <a:buClr>
                <a:srgbClr val="004466"/>
              </a:buClr>
            </a:pPr>
            <a:r>
              <a:rPr lang="nl-BE" dirty="0">
                <a:solidFill>
                  <a:schemeClr val="tx1"/>
                </a:solidFill>
              </a:rPr>
              <a:t>	</a:t>
            </a:r>
            <a:r>
              <a:rPr lang="nl-BE" dirty="0" smtClean="0">
                <a:solidFill>
                  <a:schemeClr val="tx1"/>
                </a:solidFill>
              </a:rPr>
              <a:t>&gt; wordt aangestuurd door een </a:t>
            </a:r>
            <a:r>
              <a:rPr lang="nl-BE" dirty="0" err="1" smtClean="0">
                <a:solidFill>
                  <a:schemeClr val="tx1"/>
                </a:solidFill>
              </a:rPr>
              <a:t>profielfeeder</a:t>
            </a:r>
            <a:endParaRPr lang="nl-BE" dirty="0" smtClean="0">
              <a:solidFill>
                <a:schemeClr val="tx1"/>
              </a:solidFill>
            </a:endParaRPr>
          </a:p>
          <a:p>
            <a:pPr>
              <a:buClr>
                <a:srgbClr val="004466"/>
              </a:buClr>
            </a:pPr>
            <a:r>
              <a:rPr lang="nl-BE" dirty="0">
                <a:solidFill>
                  <a:schemeClr val="tx1"/>
                </a:solidFill>
              </a:rPr>
              <a:t>	</a:t>
            </a:r>
            <a:r>
              <a:rPr lang="nl-BE" dirty="0" smtClean="0">
                <a:solidFill>
                  <a:schemeClr val="tx1"/>
                </a:solidFill>
              </a:rPr>
              <a:t>&gt; bestaat in de context van een specifiek SDI-systeem</a:t>
            </a:r>
          </a:p>
          <a:p>
            <a:pPr>
              <a:buClr>
                <a:srgbClr val="004466"/>
              </a:buClr>
            </a:pPr>
            <a:r>
              <a:rPr lang="nl-BE" dirty="0">
                <a:solidFill>
                  <a:schemeClr val="tx1"/>
                </a:solidFill>
              </a:rPr>
              <a:t>	</a:t>
            </a:r>
            <a:r>
              <a:rPr lang="nl-BE" dirty="0" smtClean="0">
                <a:solidFill>
                  <a:schemeClr val="tx1"/>
                </a:solidFill>
              </a:rPr>
              <a:t>&gt; is gekoppeld aan een of meerdere eindgebruikers</a:t>
            </a:r>
          </a:p>
          <a:p>
            <a:pPr>
              <a:buClr>
                <a:srgbClr val="004466"/>
              </a:buClr>
            </a:pPr>
            <a:endParaRPr lang="nl-BE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Korte beschrijving wordt getoond in het overzicht van profielen.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Info bij invulling wordt getoond bij de uitgebreide beschrijving en bijkomende parameters van een profiel.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Type</a:t>
            </a: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Vast profiel: voor iedereen, in overzicht beschikbare profielen</a:t>
            </a:r>
          </a:p>
          <a:p>
            <a:pPr marL="1033200" lvl="2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Specifiek profiel: voor 1 persoon, enkel zichtbaar voor gekoppelde eindgebruiker(s)</a:t>
            </a:r>
            <a:r>
              <a:rPr lang="nl-BE" dirty="0">
                <a:solidFill>
                  <a:schemeClr val="tx1"/>
                </a:solidFill>
              </a:rPr>
              <a:t>	</a:t>
            </a: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8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25000" lnSpcReduction="20000"/>
          </a:bodyPr>
          <a:lstStyle/>
          <a:p>
            <a:r>
              <a:rPr lang="en-US" sz="9800" dirty="0" smtClean="0"/>
              <a:t>LOI = Library Object Identifier</a:t>
            </a:r>
          </a:p>
          <a:p>
            <a:endParaRPr lang="en-US" sz="9800" dirty="0" smtClean="0"/>
          </a:p>
          <a:p>
            <a:r>
              <a:rPr lang="en-US" sz="9800" dirty="0" err="1" smtClean="0"/>
              <a:t>Unieke</a:t>
            </a:r>
            <a:r>
              <a:rPr lang="en-US" sz="9800" dirty="0" smtClean="0"/>
              <a:t> </a:t>
            </a:r>
            <a:r>
              <a:rPr lang="en-US" sz="9800" dirty="0" err="1" smtClean="0"/>
              <a:t>specificatie</a:t>
            </a:r>
            <a:r>
              <a:rPr lang="en-US" sz="9800" dirty="0" smtClean="0"/>
              <a:t> van </a:t>
            </a:r>
            <a:r>
              <a:rPr lang="en-US" sz="9800" dirty="0" err="1" smtClean="0"/>
              <a:t>een</a:t>
            </a:r>
            <a:r>
              <a:rPr lang="en-US" sz="9800" dirty="0" smtClean="0"/>
              <a:t> object </a:t>
            </a:r>
            <a:r>
              <a:rPr lang="en-US" sz="9800" dirty="0" err="1" smtClean="0"/>
              <a:t>binnen</a:t>
            </a:r>
            <a:r>
              <a:rPr lang="en-US" sz="9800" dirty="0" smtClean="0"/>
              <a:t> Brocade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sz="6400" dirty="0" smtClean="0"/>
              <a:t>c = catalografische </a:t>
            </a:r>
            <a:r>
              <a:rPr lang="en-US" sz="6400" dirty="0" err="1" smtClean="0"/>
              <a:t>beschrijvingen</a:t>
            </a:r>
            <a:endParaRPr lang="en-US" sz="6400" dirty="0" smtClean="0"/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sz="6400" dirty="0" smtClean="0"/>
              <a:t>q = </a:t>
            </a:r>
            <a:r>
              <a:rPr lang="en-US" sz="6400" dirty="0" err="1" smtClean="0"/>
              <a:t>bestellingen</a:t>
            </a:r>
            <a:endParaRPr lang="en-US" sz="6400" dirty="0" smtClean="0"/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sz="6400" dirty="0" smtClean="0"/>
              <a:t>s = </a:t>
            </a:r>
            <a:r>
              <a:rPr lang="en-US" sz="6400" dirty="0" err="1" smtClean="0"/>
              <a:t>abonnementen</a:t>
            </a:r>
            <a:endParaRPr lang="en-US" sz="6400" dirty="0" smtClean="0"/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sz="6400" dirty="0" smtClean="0"/>
              <a:t>a = authority codes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sz="6400" dirty="0" smtClean="0"/>
              <a:t>e = </a:t>
            </a:r>
            <a:r>
              <a:rPr lang="en-US" sz="6400" dirty="0" err="1" smtClean="0"/>
              <a:t>eindgebruikers</a:t>
            </a:r>
            <a:endParaRPr lang="en-US" sz="6400" dirty="0" smtClean="0"/>
          </a:p>
          <a:p>
            <a:pPr lvl="2">
              <a:buNone/>
            </a:pPr>
            <a:endParaRPr lang="en-US" sz="9000" dirty="0" smtClean="0"/>
          </a:p>
          <a:p>
            <a:r>
              <a:rPr lang="en-US" sz="9800" dirty="0" err="1" smtClean="0"/>
              <a:t>Structuur</a:t>
            </a:r>
            <a:endParaRPr lang="en-US" sz="9800" dirty="0" smtClean="0"/>
          </a:p>
          <a:p>
            <a:pPr>
              <a:buNone/>
            </a:pPr>
            <a:r>
              <a:rPr lang="en-US" sz="7000" dirty="0" smtClean="0">
                <a:solidFill>
                  <a:srgbClr val="FF0000"/>
                </a:solidFill>
              </a:rPr>
              <a:t>		c</a:t>
            </a:r>
            <a:r>
              <a:rPr lang="en-US" sz="7000" dirty="0" smtClean="0"/>
              <a:t>:</a:t>
            </a:r>
            <a:r>
              <a:rPr lang="en-US" sz="7000" dirty="0" smtClean="0">
                <a:solidFill>
                  <a:srgbClr val="00B050"/>
                </a:solidFill>
              </a:rPr>
              <a:t>lvd</a:t>
            </a:r>
            <a:r>
              <a:rPr lang="en-US" sz="7000" dirty="0" smtClean="0"/>
              <a:t>:</a:t>
            </a:r>
            <a:r>
              <a:rPr lang="en-US" sz="7000" dirty="0" smtClean="0">
                <a:solidFill>
                  <a:srgbClr val="0070C0"/>
                </a:solidFill>
              </a:rPr>
              <a:t>123456</a:t>
            </a:r>
            <a:r>
              <a:rPr lang="en-US" sz="7000" dirty="0" smtClean="0"/>
              <a:t>	</a:t>
            </a:r>
            <a:r>
              <a:rPr lang="en-US" sz="7000" dirty="0" smtClean="0">
                <a:solidFill>
                  <a:srgbClr val="FF0000"/>
                </a:solidFill>
              </a:rPr>
              <a:t>type LOI</a:t>
            </a:r>
          </a:p>
          <a:p>
            <a:pPr>
              <a:buNone/>
            </a:pPr>
            <a:r>
              <a:rPr lang="en-US" sz="7000" dirty="0" smtClean="0"/>
              <a:t>		</a:t>
            </a:r>
            <a:r>
              <a:rPr lang="en-US" sz="7000" dirty="0" smtClean="0">
                <a:solidFill>
                  <a:srgbClr val="FF0000"/>
                </a:solidFill>
              </a:rPr>
              <a:t>q</a:t>
            </a:r>
            <a:r>
              <a:rPr lang="en-US" sz="7000" dirty="0" smtClean="0"/>
              <a:t>:</a:t>
            </a:r>
            <a:r>
              <a:rPr lang="en-US" sz="7000" dirty="0" smtClean="0">
                <a:solidFill>
                  <a:srgbClr val="00B050"/>
                </a:solidFill>
              </a:rPr>
              <a:t>AP</a:t>
            </a:r>
            <a:r>
              <a:rPr lang="en-US" sz="7000" dirty="0" smtClean="0"/>
              <a:t>:</a:t>
            </a:r>
            <a:r>
              <a:rPr lang="en-US" sz="7000" dirty="0" smtClean="0">
                <a:solidFill>
                  <a:srgbClr val="0070C0"/>
                </a:solidFill>
              </a:rPr>
              <a:t>876</a:t>
            </a:r>
            <a:r>
              <a:rPr lang="en-US" sz="7000" dirty="0" smtClean="0"/>
              <a:t>		</a:t>
            </a:r>
            <a:r>
              <a:rPr lang="en-US" sz="7000" dirty="0" err="1" smtClean="0">
                <a:solidFill>
                  <a:srgbClr val="00B050"/>
                </a:solidFill>
              </a:rPr>
              <a:t>specificatie</a:t>
            </a:r>
            <a:r>
              <a:rPr lang="en-US" sz="7000" dirty="0" smtClean="0">
                <a:solidFill>
                  <a:srgbClr val="00B050"/>
                </a:solidFill>
              </a:rPr>
              <a:t> </a:t>
            </a:r>
            <a:r>
              <a:rPr lang="en-US" sz="7000" dirty="0" err="1" smtClean="0">
                <a:solidFill>
                  <a:srgbClr val="00B050"/>
                </a:solidFill>
              </a:rPr>
              <a:t>binnen</a:t>
            </a:r>
            <a:r>
              <a:rPr lang="en-US" sz="7000" dirty="0" smtClean="0">
                <a:solidFill>
                  <a:srgbClr val="00B050"/>
                </a:solidFill>
              </a:rPr>
              <a:t> het type</a:t>
            </a:r>
          </a:p>
          <a:p>
            <a:pPr>
              <a:buNone/>
            </a:pPr>
            <a:r>
              <a:rPr lang="en-US" sz="7000" dirty="0" smtClean="0"/>
              <a:t>				</a:t>
            </a:r>
            <a:r>
              <a:rPr lang="en-US" sz="7000" dirty="0" err="1" smtClean="0">
                <a:solidFill>
                  <a:srgbClr val="0070C0"/>
                </a:solidFill>
              </a:rPr>
              <a:t>uniek</a:t>
            </a:r>
            <a:r>
              <a:rPr lang="en-US" sz="7000" dirty="0" smtClean="0">
                <a:solidFill>
                  <a:srgbClr val="0070C0"/>
                </a:solidFill>
              </a:rPr>
              <a:t> </a:t>
            </a:r>
            <a:r>
              <a:rPr lang="en-US" sz="7000" dirty="0" err="1" smtClean="0">
                <a:solidFill>
                  <a:srgbClr val="0070C0"/>
                </a:solidFill>
              </a:rPr>
              <a:t>nummer</a:t>
            </a:r>
            <a:endParaRPr lang="nl-BE" sz="7000" dirty="0" smtClean="0">
              <a:solidFill>
                <a:srgbClr val="0070C0"/>
              </a:solidFill>
            </a:endParaRPr>
          </a:p>
          <a:p>
            <a:pPr lvl="2">
              <a:buNone/>
            </a:pPr>
            <a:endParaRPr lang="en-US" sz="9000" dirty="0" smtClean="0"/>
          </a:p>
          <a:p>
            <a:r>
              <a:rPr lang="en-US" sz="9600" dirty="0" smtClean="0"/>
              <a:t>OPAC </a:t>
            </a:r>
            <a:r>
              <a:rPr lang="en-US" sz="9600" dirty="0" smtClean="0">
                <a:sym typeface="Wingdings" panose="05000000000000000000" pitchFamily="2" charset="2"/>
              </a:rPr>
              <a:t> </a:t>
            </a:r>
            <a:r>
              <a:rPr lang="en-US" sz="9600" dirty="0" err="1" smtClean="0">
                <a:sym typeface="Wingdings" panose="05000000000000000000" pitchFamily="2" charset="2"/>
              </a:rPr>
              <a:t>toepassing</a:t>
            </a:r>
            <a:r>
              <a:rPr lang="en-US" sz="9600" dirty="0" smtClean="0">
                <a:sym typeface="Wingdings" panose="05000000000000000000" pitchFamily="2" charset="2"/>
              </a:rPr>
              <a:t> die </a:t>
            </a:r>
            <a:r>
              <a:rPr lang="en-US" sz="9600" dirty="0" err="1" smtClean="0">
                <a:sym typeface="Wingdings" panose="05000000000000000000" pitchFamily="2" charset="2"/>
              </a:rPr>
              <a:t>gebruikt</a:t>
            </a:r>
            <a:r>
              <a:rPr lang="en-US" sz="9600" dirty="0" smtClean="0">
                <a:sym typeface="Wingdings" panose="05000000000000000000" pitchFamily="2" charset="2"/>
              </a:rPr>
              <a:t> </a:t>
            </a:r>
            <a:r>
              <a:rPr lang="en-US" sz="9600" dirty="0" err="1" smtClean="0">
                <a:sym typeface="Wingdings" panose="05000000000000000000" pitchFamily="2" charset="2"/>
              </a:rPr>
              <a:t>wordt</a:t>
            </a:r>
            <a:r>
              <a:rPr lang="en-US" sz="9600" dirty="0" smtClean="0">
                <a:sym typeface="Wingdings" panose="05000000000000000000" pitchFamily="2" charset="2"/>
              </a:rPr>
              <a:t> om LOI </a:t>
            </a:r>
            <a:r>
              <a:rPr lang="en-US" sz="9600" dirty="0" err="1" smtClean="0">
                <a:sym typeface="Wingdings" panose="05000000000000000000" pitchFamily="2" charset="2"/>
              </a:rPr>
              <a:t>te</a:t>
            </a:r>
            <a:r>
              <a:rPr lang="en-US" sz="9600" dirty="0" smtClean="0">
                <a:sym typeface="Wingdings" panose="05000000000000000000" pitchFamily="2" charset="2"/>
              </a:rPr>
              <a:t> </a:t>
            </a:r>
            <a:r>
              <a:rPr lang="en-US" sz="9600" dirty="0" err="1" smtClean="0">
                <a:sym typeface="Wingdings" panose="05000000000000000000" pitchFamily="2" charset="2"/>
              </a:rPr>
              <a:t>presenteren</a:t>
            </a:r>
            <a:endParaRPr lang="en-US" sz="9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endParaRPr lang="en-US" sz="2800" dirty="0" smtClean="0"/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dirty="0" smtClean="0">
                <a:solidFill>
                  <a:srgbClr val="00B0F0"/>
                </a:solidFill>
              </a:rPr>
              <a:t>LOI					</a:t>
            </a:r>
            <a:r>
              <a:rPr lang="nl-BE" dirty="0" smtClean="0">
                <a:solidFill>
                  <a:schemeClr val="accent3"/>
                </a:solidFill>
              </a:rPr>
              <a:t>Basisbegrippen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"/>
            <a:ext cx="8280920" cy="764704"/>
          </a:xfrm>
        </p:spPr>
        <p:txBody>
          <a:bodyPr>
            <a:normAutofit fontScale="90000"/>
          </a:bodyPr>
          <a:lstStyle/>
          <a:p>
            <a:pPr algn="r"/>
            <a:r>
              <a:rPr lang="nl-BE" sz="4000" dirty="0" smtClean="0">
                <a:solidFill>
                  <a:srgbClr val="00B0F0"/>
                </a:solidFill>
              </a:rPr>
              <a:t>Stappenplan		</a:t>
            </a:r>
            <a:r>
              <a:rPr lang="nl-BE" dirty="0" smtClean="0">
                <a:solidFill>
                  <a:srgbClr val="00B0F0"/>
                </a:solidFill>
              </a:rPr>
              <a:t>		</a:t>
            </a:r>
            <a:r>
              <a:rPr lang="nl-BE" dirty="0" smtClean="0">
                <a:solidFill>
                  <a:schemeClr val="accent3"/>
                </a:solidFill>
              </a:rPr>
              <a:t>Werken met SDI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2215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SDI-systeem</a:t>
            </a: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Eindgebruikerssysteem koppelen aan SDI-systeem</a:t>
            </a: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accent3"/>
                </a:solidFill>
              </a:rPr>
              <a:t>SDI als bibliotheekdienst voor eindgebruikers definiëren </a:t>
            </a: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Gebruikersklassen toegang geven tot de SDI dienst</a:t>
            </a: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Desktop service definiëren en toevoegen aan desktop</a:t>
            </a: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accent3"/>
                </a:solidFill>
              </a:rPr>
              <a:t>Bibliografietype SDI aanmaken</a:t>
            </a:r>
            <a:endParaRPr lang="nl-BE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accent3"/>
                </a:solidFill>
              </a:rPr>
              <a:t>Proces voor aanmaken SDI definiëren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Blokkeringstypes SDI dienst al dan niet toevoegen</a:t>
            </a: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Bibliotheekmedewerkers de juiste toegangsrechten geven voor de SDI-toepassing in </a:t>
            </a:r>
            <a:r>
              <a:rPr lang="nl-BE" dirty="0" err="1" smtClean="0">
                <a:solidFill>
                  <a:schemeClr val="tx1"/>
                </a:solidFill>
              </a:rPr>
              <a:t>Brocade</a:t>
            </a:r>
            <a:endParaRPr lang="nl-BE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Profielcategorieën definiëren voor uw SDI-systeem</a:t>
            </a:r>
            <a:endParaRPr lang="nl-BE" dirty="0">
              <a:solidFill>
                <a:schemeClr val="tx1"/>
              </a:solidFill>
            </a:endParaRP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Gewenste algemene profielen koppelen aan uw SDI-systeem</a:t>
            </a: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r>
              <a:rPr lang="nl-BE" dirty="0" smtClean="0">
                <a:solidFill>
                  <a:schemeClr val="tx1"/>
                </a:solidFill>
              </a:rPr>
              <a:t>Per aanvraag: </a:t>
            </a:r>
            <a:r>
              <a:rPr lang="nl-BE" dirty="0" err="1" smtClean="0">
                <a:solidFill>
                  <a:schemeClr val="tx1"/>
                </a:solidFill>
              </a:rPr>
              <a:t>profielfeeder</a:t>
            </a:r>
            <a:r>
              <a:rPr lang="nl-BE" dirty="0" smtClean="0">
                <a:solidFill>
                  <a:schemeClr val="tx1"/>
                </a:solidFill>
              </a:rPr>
              <a:t> en profiel aanmaken</a:t>
            </a:r>
            <a:endParaRPr lang="nl-BE" dirty="0">
              <a:solidFill>
                <a:schemeClr val="tx1"/>
              </a:solidFill>
            </a:endParaRP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endParaRPr lang="nl-BE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9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"/>
            <a:ext cx="8280920" cy="764704"/>
          </a:xfrm>
        </p:spPr>
        <p:txBody>
          <a:bodyPr>
            <a:normAutofit fontScale="90000"/>
          </a:bodyPr>
          <a:lstStyle/>
          <a:p>
            <a:pPr algn="r"/>
            <a:r>
              <a:rPr lang="nl-BE" sz="4000" dirty="0" smtClean="0">
                <a:solidFill>
                  <a:srgbClr val="00B0F0"/>
                </a:solidFill>
              </a:rPr>
              <a:t>Afspraken		</a:t>
            </a:r>
            <a:r>
              <a:rPr lang="nl-BE" dirty="0" smtClean="0">
                <a:solidFill>
                  <a:srgbClr val="00B0F0"/>
                </a:solidFill>
              </a:rPr>
              <a:t>		</a:t>
            </a:r>
            <a:r>
              <a:rPr lang="nl-BE" dirty="0" smtClean="0">
                <a:solidFill>
                  <a:schemeClr val="accent3"/>
                </a:solidFill>
              </a:rPr>
              <a:t>Werken met SDI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22154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Werken op moto, maar opgelet!</a:t>
            </a:r>
          </a:p>
          <a:p>
            <a:pPr marL="730350" lvl="1" indent="-51435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Enkel profielen naar jezelf sturen</a:t>
            </a:r>
          </a:p>
          <a:p>
            <a:pPr marL="730350" lvl="1" indent="-51435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Geen Vaste profielen</a:t>
            </a:r>
          </a:p>
          <a:p>
            <a:pPr marL="730350" lvl="1" indent="-51435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err="1" smtClean="0">
                <a:solidFill>
                  <a:schemeClr val="tx1"/>
                </a:solidFill>
              </a:rPr>
              <a:t>Id’s</a:t>
            </a:r>
            <a:r>
              <a:rPr lang="nl-BE" dirty="0" smtClean="0">
                <a:solidFill>
                  <a:schemeClr val="tx1"/>
                </a:solidFill>
              </a:rPr>
              <a:t> starten met workshop[naam], na afloop verwijderen</a:t>
            </a:r>
          </a:p>
          <a:p>
            <a:pPr marL="730350" lvl="1" indent="-514350">
              <a:buClr>
                <a:srgbClr val="004466"/>
              </a:buClr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rgbClr val="004466"/>
              </a:buClr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rgbClr val="004466"/>
              </a:buClr>
              <a:buFont typeface="+mj-lt"/>
              <a:buAutoNum type="arabicPeriod"/>
            </a:pP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0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4"/>
          </p:nvPr>
        </p:nvSpPr>
        <p:spPr>
          <a:solidFill>
            <a:schemeClr val="accent1"/>
          </a:solidFill>
        </p:spPr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-1" y="2730292"/>
            <a:ext cx="9143999" cy="626701"/>
          </a:xfrm>
        </p:spPr>
        <p:txBody>
          <a:bodyPr/>
          <a:lstStyle/>
          <a:p>
            <a:r>
              <a:rPr lang="nl-BE" dirty="0" smtClean="0"/>
              <a:t>	Linken naar query en SDI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84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Generieke links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5328368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Generieke links volgen een gestructureerde (en herkenbare) opbouw en zijn daarom makkelijker in gebruik.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nl-BE" dirty="0" smtClean="0"/>
              <a:t>Generieke links zijn onafhankelijk van een Brocade-sessie en werken daarom altijd. </a:t>
            </a:r>
          </a:p>
          <a:p>
            <a:pPr marL="457200" indent="-457200">
              <a:buFontTx/>
              <a:buChar char="-"/>
            </a:pPr>
            <a:endParaRPr lang="nl-BE" dirty="0"/>
          </a:p>
          <a:p>
            <a:pPr marL="457200" indent="-457200">
              <a:buFontTx/>
              <a:buChar char="-"/>
            </a:pP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Absolute en relatieve links</a:t>
            </a:r>
          </a:p>
          <a:p>
            <a:pPr marL="2971800" lvl="5" indent="-457200">
              <a:buClr>
                <a:srgbClr val="004466"/>
              </a:buClr>
            </a:pPr>
            <a:r>
              <a:rPr lang="nl-BE" dirty="0" smtClean="0"/>
              <a:t>Zelfde server</a:t>
            </a:r>
          </a:p>
          <a:p>
            <a:pPr marL="2971800" lvl="5" indent="-457200">
              <a:buClr>
                <a:srgbClr val="004466"/>
              </a:buClr>
            </a:pPr>
            <a:r>
              <a:rPr lang="nl-BE" dirty="0" smtClean="0"/>
              <a:t>Starten met /</a:t>
            </a:r>
          </a:p>
          <a:p>
            <a:pPr marL="2971800" lvl="5" indent="-457200">
              <a:buClr>
                <a:srgbClr val="004466"/>
              </a:buClr>
            </a:pPr>
            <a:r>
              <a:rPr lang="nl-BE" dirty="0" smtClean="0"/>
              <a:t>Korter</a:t>
            </a:r>
          </a:p>
          <a:p>
            <a:pPr marL="2971800" lvl="5" indent="-457200">
              <a:buClr>
                <a:srgbClr val="004466"/>
              </a:buClr>
            </a:pPr>
            <a:r>
              <a:rPr lang="nl-BE" dirty="0" err="1" smtClean="0"/>
              <a:t>Oke</a:t>
            </a:r>
            <a:r>
              <a:rPr lang="nl-BE" dirty="0" smtClean="0"/>
              <a:t> na aanpassing servernaam</a:t>
            </a:r>
          </a:p>
          <a:p>
            <a:pPr marL="2971800" lvl="5" indent="-457200">
              <a:buClr>
                <a:srgbClr val="004466"/>
              </a:buClr>
            </a:pPr>
            <a:r>
              <a:rPr lang="nl-BE" dirty="0" smtClean="0"/>
              <a:t>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9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Query				</a:t>
            </a:r>
            <a:r>
              <a:rPr lang="nl-BE" dirty="0" smtClean="0">
                <a:solidFill>
                  <a:schemeClr val="accent2"/>
                </a:solidFill>
              </a:rPr>
              <a:t>Generieke links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352928" cy="1871984"/>
          </a:xfrm>
        </p:spPr>
        <p:txBody>
          <a:bodyPr>
            <a:normAutofit/>
          </a:bodyPr>
          <a:lstStyle/>
          <a:p>
            <a:pPr>
              <a:buClr>
                <a:srgbClr val="004466"/>
              </a:buClr>
            </a:pPr>
            <a:r>
              <a:rPr lang="nl-BE" dirty="0" smtClean="0"/>
              <a:t>http://&lt;server&gt;/query/&lt;opacid&gt;/&lt;queryid&gt;</a:t>
            </a:r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r>
              <a:rPr lang="nl-BE" dirty="0" smtClean="0">
                <a:hlinkClick r:id="rId3"/>
              </a:rPr>
              <a:t>http://anet.be/query/kdgcat/aw-bio</a:t>
            </a:r>
            <a:r>
              <a:rPr lang="nl-BE" dirty="0" smtClean="0"/>
              <a:t>  </a:t>
            </a: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44</a:t>
            </a:fld>
            <a:endParaRPr lang="nl-NL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3068960"/>
            <a:ext cx="8352928" cy="1656184"/>
          </a:xfrm>
          <a:prstGeom prst="rect">
            <a:avLst/>
          </a:prstGeom>
        </p:spPr>
        <p:txBody>
          <a:bodyPr vert="horz" lIns="0" tIns="36000" rIns="0" bIns="3600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466"/>
              </a:buClr>
            </a:pPr>
            <a:r>
              <a:rPr lang="nl-BE" dirty="0" smtClean="0"/>
              <a:t>Met </a:t>
            </a:r>
            <a:r>
              <a:rPr lang="nl-BE" dirty="0" err="1" smtClean="0"/>
              <a:t>placeholders</a:t>
            </a:r>
            <a:endParaRPr lang="nl-BE" dirty="0" smtClean="0"/>
          </a:p>
          <a:p>
            <a:pPr>
              <a:buClr>
                <a:srgbClr val="004466"/>
              </a:buClr>
            </a:pPr>
            <a:r>
              <a:rPr lang="nl-BE" dirty="0"/>
              <a:t>http://&lt;server&gt;/query/&lt;opacid&gt;/&lt;queryid</a:t>
            </a:r>
            <a:r>
              <a:rPr lang="nl-BE" dirty="0" smtClean="0"/>
              <a:t>&gt;/ph&lt;placeholderid&gt;=&lt;value&gt;</a:t>
            </a: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r>
              <a:rPr lang="nl-BE" dirty="0" smtClean="0">
                <a:hlinkClick r:id="rId4"/>
              </a:rPr>
              <a:t>http://anet.be/query/opacuantwerpen/auteur/phau=Claus,%20Hugo</a:t>
            </a:r>
            <a:r>
              <a:rPr lang="nl-BE" dirty="0" smtClean="0"/>
              <a:t> </a:t>
            </a:r>
          </a:p>
          <a:p>
            <a:pPr>
              <a:buClr>
                <a:srgbClr val="004466"/>
              </a:buClr>
            </a:pPr>
            <a:r>
              <a:rPr lang="nl-BE" dirty="0">
                <a:hlinkClick r:id="rId5"/>
              </a:rPr>
              <a:t>http://anet.be/query/opacuantwerpen/auteur/phau=Claus,%</a:t>
            </a:r>
            <a:r>
              <a:rPr lang="nl-BE" dirty="0" smtClean="0">
                <a:hlinkClick r:id="rId5"/>
              </a:rPr>
              <a:t>20Hugo/E</a:t>
            </a:r>
            <a:r>
              <a:rPr lang="nl-BE" dirty="0" smtClean="0"/>
              <a:t>  </a:t>
            </a: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4835920"/>
            <a:ext cx="8352928" cy="1656184"/>
          </a:xfrm>
          <a:prstGeom prst="rect">
            <a:avLst/>
          </a:prstGeom>
        </p:spPr>
        <p:txBody>
          <a:bodyPr vert="horz" lIns="0" tIns="36000" rIns="0" bIns="3600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466"/>
              </a:buClr>
            </a:pPr>
            <a:r>
              <a:rPr lang="nl-BE" dirty="0" smtClean="0"/>
              <a:t>Met </a:t>
            </a:r>
            <a:r>
              <a:rPr lang="nl-BE" dirty="0" err="1" smtClean="0"/>
              <a:t>desktopid</a:t>
            </a:r>
            <a:endParaRPr lang="nl-BE" dirty="0" smtClean="0"/>
          </a:p>
          <a:p>
            <a:pPr>
              <a:buClr>
                <a:srgbClr val="004466"/>
              </a:buClr>
            </a:pPr>
            <a:r>
              <a:rPr lang="nl-BE" dirty="0"/>
              <a:t>http://&lt;server&gt;/query</a:t>
            </a:r>
            <a:r>
              <a:rPr lang="nl-BE" dirty="0" smtClean="0"/>
              <a:t>/&lt;desktopid&gt;/&lt;opacid</a:t>
            </a:r>
            <a:r>
              <a:rPr lang="nl-BE" dirty="0"/>
              <a:t>&gt;/&lt;</a:t>
            </a:r>
            <a:r>
              <a:rPr lang="nl-BE" dirty="0" smtClean="0"/>
              <a:t>queryid&gt;</a:t>
            </a:r>
          </a:p>
          <a:p>
            <a:pPr>
              <a:buClr>
                <a:srgbClr val="004466"/>
              </a:buClr>
            </a:pPr>
            <a:r>
              <a:rPr lang="nl-BE" dirty="0" smtClean="0">
                <a:hlinkClick r:id="rId6"/>
              </a:rPr>
              <a:t>http://anet.be/query/uantwerpen/opacanet/aw-r</a:t>
            </a:r>
            <a:r>
              <a:rPr lang="nl-BE" dirty="0" smtClean="0"/>
              <a:t> </a:t>
            </a:r>
          </a:p>
          <a:p>
            <a:pPr>
              <a:buClr>
                <a:srgbClr val="004466"/>
              </a:buClr>
            </a:pPr>
            <a:r>
              <a:rPr lang="nl-BE" dirty="0" smtClean="0"/>
              <a:t>  </a:t>
            </a: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1780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Query				</a:t>
            </a:r>
            <a:r>
              <a:rPr lang="nl-BE" dirty="0" smtClean="0">
                <a:solidFill>
                  <a:schemeClr val="accent2"/>
                </a:solidFill>
              </a:rPr>
              <a:t>Generieke links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496944" cy="4248248"/>
          </a:xfrm>
        </p:spPr>
        <p:txBody>
          <a:bodyPr>
            <a:normAutofit fontScale="92500"/>
          </a:bodyPr>
          <a:lstStyle/>
          <a:p>
            <a:pPr>
              <a:buClr>
                <a:srgbClr val="004466"/>
              </a:buClr>
            </a:pPr>
            <a:r>
              <a:rPr lang="nl-BE" dirty="0" smtClean="0"/>
              <a:t>Combinatie van </a:t>
            </a:r>
            <a:r>
              <a:rPr lang="nl-BE" dirty="0" err="1" smtClean="0"/>
              <a:t>placeholders</a:t>
            </a: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r>
              <a:rPr lang="nl-BE" dirty="0" smtClean="0"/>
              <a:t>~ werken met een tilde</a:t>
            </a:r>
          </a:p>
          <a:p>
            <a:pPr>
              <a:buClr>
                <a:srgbClr val="004466"/>
              </a:buClr>
            </a:pPr>
            <a:r>
              <a:rPr lang="nl-BE" dirty="0" smtClean="0"/>
              <a:t>Specificatie van de booleaanse operator wordt enkel in de query gedefinieerd.</a:t>
            </a:r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r>
              <a:rPr lang="nl-BE" dirty="0" smtClean="0"/>
              <a:t>http://&lt;server&gt;/query/&lt;desktopid&gt;/&lt;opacid&gt;/&lt;queryid&gt;/ph&lt;placeholderid</a:t>
            </a:r>
            <a:r>
              <a:rPr lang="nl-BE" dirty="0"/>
              <a:t>&gt;=&lt;value</a:t>
            </a:r>
            <a:r>
              <a:rPr lang="nl-BE" dirty="0" smtClean="0"/>
              <a:t>&gt;~</a:t>
            </a:r>
            <a:r>
              <a:rPr lang="nl-BE" dirty="0"/>
              <a:t>ph&lt;placeholderid&gt;=&lt;value&gt;</a:t>
            </a:r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r>
              <a:rPr lang="nl-BE" sz="2200" dirty="0" smtClean="0">
                <a:hlinkClick r:id="rId3"/>
              </a:rPr>
              <a:t>http://anet.be/query/ehc/opacehc/ehc-sigillum/phinst=EHC~phsig=EHC-BAM</a:t>
            </a:r>
            <a:r>
              <a:rPr lang="nl-BE" sz="2200" dirty="0" smtClean="0"/>
              <a:t> </a:t>
            </a:r>
            <a:endParaRPr lang="nl-BE" sz="2200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45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2922" t="59907" r="27148" b="29734"/>
          <a:stretch/>
        </p:blipFill>
        <p:spPr>
          <a:xfrm>
            <a:off x="208106" y="5661248"/>
            <a:ext cx="864096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Query</a:t>
            </a:r>
            <a:r>
              <a:rPr lang="nl-BE" dirty="0">
                <a:solidFill>
                  <a:srgbClr val="00B0F0"/>
                </a:solidFill>
              </a:rPr>
              <a:t> </a:t>
            </a:r>
            <a:r>
              <a:rPr lang="nl-BE" dirty="0" smtClean="0">
                <a:solidFill>
                  <a:srgbClr val="00B0F0"/>
                </a:solidFill>
              </a:rPr>
              <a:t>resultaat 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496944" cy="4248248"/>
          </a:xfrm>
        </p:spPr>
        <p:txBody>
          <a:bodyPr>
            <a:normAutofit/>
          </a:bodyPr>
          <a:lstStyle/>
          <a:p>
            <a:pPr>
              <a:buClr>
                <a:srgbClr val="004466"/>
              </a:buClr>
            </a:pPr>
            <a:r>
              <a:rPr lang="nl-BE" sz="2400" dirty="0" smtClean="0">
                <a:sym typeface="Wingdings" panose="05000000000000000000" pitchFamily="2" charset="2"/>
              </a:rPr>
              <a:t> Query uitvoeren in Brocade bij de query en resultaat oppikken in lijst</a:t>
            </a:r>
          </a:p>
          <a:p>
            <a:pPr>
              <a:buClr>
                <a:srgbClr val="004466"/>
              </a:buClr>
            </a:pPr>
            <a:endParaRPr lang="nl-BE" sz="2400" dirty="0">
              <a:sym typeface="Wingdings" panose="05000000000000000000" pitchFamily="2" charset="2"/>
            </a:endParaRPr>
          </a:p>
          <a:p>
            <a:pPr marL="342900" indent="-342900">
              <a:buClr>
                <a:srgbClr val="004466"/>
              </a:buClr>
              <a:buFont typeface="Wingdings" panose="05000000000000000000" pitchFamily="2" charset="2"/>
              <a:buChar char="à"/>
            </a:pPr>
            <a:r>
              <a:rPr lang="nl-BE" sz="2400" dirty="0" smtClean="0">
                <a:sym typeface="Wingdings" panose="05000000000000000000" pitchFamily="2" charset="2"/>
              </a:rPr>
              <a:t>Query koppelen aan een SDI, via e-mail ontvangen</a:t>
            </a:r>
          </a:p>
          <a:p>
            <a:pPr marL="342900" indent="-342900">
              <a:buClr>
                <a:srgbClr val="004466"/>
              </a:buClr>
              <a:buFont typeface="Wingdings" panose="05000000000000000000" pitchFamily="2" charset="2"/>
              <a:buChar char="à"/>
            </a:pPr>
            <a:endParaRPr lang="nl-BE" sz="2400" dirty="0">
              <a:sym typeface="Wingdings" panose="05000000000000000000" pitchFamily="2" charset="2"/>
            </a:endParaRPr>
          </a:p>
          <a:p>
            <a:pPr marL="342900" indent="-342900">
              <a:buClr>
                <a:srgbClr val="004466"/>
              </a:buClr>
              <a:buFont typeface="Wingdings" panose="05000000000000000000" pitchFamily="2" charset="2"/>
              <a:buChar char="à"/>
            </a:pPr>
            <a:r>
              <a:rPr lang="nl-BE" sz="2400" dirty="0" smtClean="0">
                <a:sym typeface="Wingdings" panose="05000000000000000000" pitchFamily="2" charset="2"/>
              </a:rPr>
              <a:t>Query aanbieden via generieke link, resultaat in </a:t>
            </a:r>
            <a:r>
              <a:rPr lang="nl-BE" sz="2400" dirty="0" err="1" smtClean="0">
                <a:sym typeface="Wingdings" panose="05000000000000000000" pitchFamily="2" charset="2"/>
              </a:rPr>
              <a:t>opac</a:t>
            </a:r>
            <a:r>
              <a:rPr lang="nl-BE" sz="2400" dirty="0" smtClean="0">
                <a:sym typeface="Wingdings" panose="05000000000000000000" pitchFamily="2" charset="2"/>
              </a:rPr>
              <a:t> getoond</a:t>
            </a:r>
            <a:endParaRPr lang="nl-BE" sz="2400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7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Service				</a:t>
            </a:r>
            <a:r>
              <a:rPr lang="nl-BE" dirty="0" smtClean="0">
                <a:solidFill>
                  <a:schemeClr val="accent2"/>
                </a:solidFill>
              </a:rPr>
              <a:t>Generieke links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352928" cy="1871984"/>
          </a:xfrm>
        </p:spPr>
        <p:txBody>
          <a:bodyPr>
            <a:normAutofit/>
          </a:bodyPr>
          <a:lstStyle/>
          <a:p>
            <a:pPr>
              <a:buClr>
                <a:srgbClr val="004466"/>
              </a:buClr>
            </a:pPr>
            <a:r>
              <a:rPr lang="nl-BE" dirty="0" smtClean="0"/>
              <a:t>http://&lt;server&gt;/service/&lt;serviceid&gt;</a:t>
            </a:r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r>
              <a:rPr lang="nl-BE" dirty="0" smtClean="0">
                <a:hlinkClick r:id="rId3"/>
              </a:rPr>
              <a:t>http://anet.be/service/sdi</a:t>
            </a:r>
            <a:r>
              <a:rPr lang="nl-BE" dirty="0" smtClean="0"/>
              <a:t>  </a:t>
            </a: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47</a:t>
            </a:fld>
            <a:endParaRPr lang="nl-NL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3068960"/>
            <a:ext cx="8352928" cy="1656184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466"/>
              </a:buClr>
            </a:pPr>
            <a:r>
              <a:rPr lang="nl-BE" dirty="0" err="1" smtClean="0"/>
              <a:t>Desktopid</a:t>
            </a:r>
            <a:r>
              <a:rPr lang="nl-BE" dirty="0" smtClean="0"/>
              <a:t> meegeven …</a:t>
            </a:r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r>
              <a:rPr lang="nl-BE" dirty="0" smtClean="0">
                <a:hlinkClick r:id="rId4"/>
              </a:rPr>
              <a:t>http://anet.be/service/uantwerpen/sdi</a:t>
            </a: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  <a:p>
            <a:pPr>
              <a:buClr>
                <a:srgbClr val="004466"/>
              </a:buClr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2094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/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Wat is een index?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/>
              <a:t> Lucene </a:t>
            </a:r>
            <a:r>
              <a:rPr lang="en-US" dirty="0" err="1"/>
              <a:t>indexen</a:t>
            </a:r>
            <a:endParaRPr lang="en-US" dirty="0"/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flexibeler</a:t>
            </a:r>
            <a:endParaRPr lang="en-US" dirty="0"/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facetten</a:t>
            </a:r>
            <a:endParaRPr lang="en-US" dirty="0"/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wordt</a:t>
            </a:r>
            <a:r>
              <a:rPr lang="en-US" dirty="0"/>
              <a:t> steeds </a:t>
            </a:r>
            <a:r>
              <a:rPr lang="en-US" dirty="0" err="1"/>
              <a:t>vaker</a:t>
            </a:r>
            <a:r>
              <a:rPr lang="en-US" dirty="0"/>
              <a:t> in Brocade </a:t>
            </a:r>
            <a:r>
              <a:rPr lang="en-US" dirty="0" err="1"/>
              <a:t>gebruikt</a:t>
            </a:r>
            <a:endParaRPr lang="en-US" dirty="0"/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/>
              <a:t> M(umps) </a:t>
            </a:r>
            <a:r>
              <a:rPr lang="en-US" dirty="0" err="1"/>
              <a:t>indexen</a:t>
            </a:r>
            <a:endParaRPr lang="en-US" dirty="0"/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/>
              <a:t>‘old school’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/>
              <a:t>basis van queries</a:t>
            </a:r>
          </a:p>
          <a:p>
            <a:pPr lvl="2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onderwerp</a:t>
            </a:r>
            <a:r>
              <a:rPr lang="en-US" dirty="0"/>
              <a:t> van </a:t>
            </a:r>
            <a:r>
              <a:rPr lang="en-US" dirty="0" err="1"/>
              <a:t>presentatie</a:t>
            </a:r>
            <a:endParaRPr lang="nl-BE" dirty="0"/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 fontScale="90000"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Toepassingen van zoekopdrachten via </a:t>
            </a:r>
            <a:r>
              <a:rPr lang="nl-BE" dirty="0" err="1" smtClean="0">
                <a:solidFill>
                  <a:srgbClr val="00B0F0"/>
                </a:solidFill>
              </a:rPr>
              <a:t>Lucene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BE" u="sng" dirty="0">
                <a:hlinkClick r:id="rId3"/>
              </a:rPr>
              <a:t>http://anet.uantwerpen.be/desktop.phtml?desktop=irua&amp;service=opacirua&amp;extra=pattern=studyitac:(ua_21150)~lg=N~header=%20(MIOS)</a:t>
            </a:r>
            <a:endParaRPr lang="nl-BE" dirty="0"/>
          </a:p>
          <a:p>
            <a:r>
              <a:rPr lang="nl-BE" dirty="0"/>
              <a:t> </a:t>
            </a:r>
          </a:p>
          <a:p>
            <a:r>
              <a:rPr lang="nl-BE" dirty="0"/>
              <a:t>geeft  alle pubs van een onderzoeksgroep. Het header gedeelte op het einde is variabel.</a:t>
            </a:r>
          </a:p>
          <a:p>
            <a:r>
              <a:rPr lang="nl-BE" dirty="0"/>
              <a:t> </a:t>
            </a:r>
          </a:p>
          <a:p>
            <a:r>
              <a:rPr lang="nl-BE" u="sng" dirty="0">
                <a:hlinkClick r:id="rId4"/>
              </a:rPr>
              <a:t>http://anet.uantwerpen.be/desktop.phtml?desktop=irua&amp;service=opacirua&amp;extra=pattern=flabel:(OpenAire)</a:t>
            </a:r>
            <a:endParaRPr lang="nl-BE" dirty="0"/>
          </a:p>
          <a:p>
            <a:r>
              <a:rPr lang="nl-BE" dirty="0"/>
              <a:t> </a:t>
            </a:r>
          </a:p>
          <a:p>
            <a:r>
              <a:rPr lang="nl-BE" dirty="0"/>
              <a:t>geeft alle pubs die het label </a:t>
            </a:r>
            <a:r>
              <a:rPr lang="nl-BE" dirty="0" err="1"/>
              <a:t>openaire</a:t>
            </a:r>
            <a:r>
              <a:rPr lang="nl-BE" dirty="0"/>
              <a:t> hebben.</a:t>
            </a:r>
          </a:p>
          <a:p>
            <a:r>
              <a:rPr lang="nl-BE" dirty="0"/>
              <a:t> </a:t>
            </a:r>
          </a:p>
          <a:p>
            <a:r>
              <a:rPr lang="nl-BE" u="sng" dirty="0">
                <a:hlinkClick r:id="rId5"/>
              </a:rPr>
              <a:t>http://anet.uantwerpen.be/desktop.phtml?desktop=irua&amp;service=opacirua&amp;extra=pattern=fundercode:(233366)</a:t>
            </a:r>
            <a:endParaRPr lang="nl-BE" dirty="0"/>
          </a:p>
          <a:p>
            <a:r>
              <a:rPr lang="nl-BE" dirty="0"/>
              <a:t> </a:t>
            </a:r>
          </a:p>
          <a:p>
            <a:r>
              <a:rPr lang="nl-BE" dirty="0"/>
              <a:t>geeft alle pubs die aan een bepaald contractnummer van een EU-project</a:t>
            </a:r>
          </a:p>
          <a:p>
            <a:r>
              <a:rPr lang="nl-BE" dirty="0"/>
              <a:t> </a:t>
            </a:r>
          </a:p>
          <a:p>
            <a:r>
              <a:rPr lang="nl-BE" u="sng" dirty="0">
                <a:hlinkClick r:id="rId6"/>
              </a:rPr>
              <a:t>http://anet.uantwerpen.be/desktop.phtml?desktop=irua&amp;service=opacirua&amp;extra=pattern=(fulltext:1)</a:t>
            </a:r>
            <a:endParaRPr lang="nl-BE" dirty="0"/>
          </a:p>
          <a:p>
            <a:r>
              <a:rPr lang="nl-BE" dirty="0"/>
              <a:t> </a:t>
            </a:r>
          </a:p>
          <a:p>
            <a:r>
              <a:rPr lang="nl-BE" dirty="0"/>
              <a:t>geeft alle open access artikels</a:t>
            </a:r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8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r>
              <a:rPr lang="en-US" sz="2500" dirty="0" err="1" smtClean="0"/>
              <a:t>Indexen</a:t>
            </a:r>
            <a:r>
              <a:rPr lang="en-US" sz="2500" dirty="0" smtClean="0"/>
              <a:t> </a:t>
            </a:r>
            <a:r>
              <a:rPr lang="en-US" sz="2500" dirty="0" err="1" smtClean="0"/>
              <a:t>zorgen</a:t>
            </a:r>
            <a:r>
              <a:rPr lang="en-US" sz="2500" dirty="0" smtClean="0"/>
              <a:t> </a:t>
            </a:r>
            <a:r>
              <a:rPr lang="en-US" sz="2500" dirty="0" err="1" smtClean="0"/>
              <a:t>ervoor</a:t>
            </a:r>
            <a:r>
              <a:rPr lang="en-US" sz="2500" dirty="0" smtClean="0"/>
              <a:t> </a:t>
            </a:r>
            <a:r>
              <a:rPr lang="en-US" sz="2500" dirty="0" err="1" smtClean="0"/>
              <a:t>dat</a:t>
            </a:r>
            <a:r>
              <a:rPr lang="en-US" sz="2500" dirty="0" smtClean="0"/>
              <a:t> </a:t>
            </a:r>
            <a:r>
              <a:rPr lang="en-US" sz="2500" dirty="0" err="1" smtClean="0"/>
              <a:t>een</a:t>
            </a:r>
            <a:r>
              <a:rPr lang="en-US" sz="2500" dirty="0" smtClean="0"/>
              <a:t> </a:t>
            </a:r>
            <a:r>
              <a:rPr lang="en-US" sz="2500" dirty="0" err="1" smtClean="0"/>
              <a:t>gebruiker</a:t>
            </a:r>
            <a:r>
              <a:rPr lang="en-US" sz="2500" dirty="0" smtClean="0"/>
              <a:t> (</a:t>
            </a:r>
            <a:r>
              <a:rPr lang="en-US" sz="2500" dirty="0" err="1" smtClean="0"/>
              <a:t>mens</a:t>
            </a:r>
            <a:r>
              <a:rPr lang="en-US" sz="2500" dirty="0" smtClean="0"/>
              <a:t> of machine) in </a:t>
            </a:r>
            <a:r>
              <a:rPr lang="en-US" sz="2500" dirty="0" err="1" smtClean="0"/>
              <a:t>staat</a:t>
            </a:r>
            <a:r>
              <a:rPr lang="en-US" sz="2500" dirty="0" smtClean="0"/>
              <a:t> is om LOIs </a:t>
            </a:r>
            <a:r>
              <a:rPr lang="en-US" sz="2500" dirty="0" err="1" smtClean="0"/>
              <a:t>terug</a:t>
            </a:r>
            <a:r>
              <a:rPr lang="en-US" sz="2500" dirty="0" smtClean="0"/>
              <a:t> </a:t>
            </a:r>
            <a:r>
              <a:rPr lang="en-US" sz="2500" dirty="0" err="1" smtClean="0"/>
              <a:t>te</a:t>
            </a:r>
            <a:r>
              <a:rPr lang="en-US" sz="2500" dirty="0" smtClean="0"/>
              <a:t> </a:t>
            </a:r>
            <a:r>
              <a:rPr lang="en-US" sz="2500" dirty="0" err="1" smtClean="0"/>
              <a:t>vinden</a:t>
            </a:r>
            <a:r>
              <a:rPr lang="en-US" sz="2500" dirty="0" smtClean="0"/>
              <a:t>. </a:t>
            </a:r>
          </a:p>
          <a:p>
            <a:endParaRPr lang="en-US" sz="2500" dirty="0"/>
          </a:p>
          <a:p>
            <a:r>
              <a:rPr lang="en-US" sz="2500" dirty="0" smtClean="0"/>
              <a:t>De </a:t>
            </a:r>
            <a:r>
              <a:rPr lang="en-US" sz="2500" dirty="0" err="1" smtClean="0"/>
              <a:t>zoekterm</a:t>
            </a:r>
            <a:r>
              <a:rPr lang="en-US" sz="2500" dirty="0"/>
              <a:t> </a:t>
            </a:r>
            <a:r>
              <a:rPr lang="en-US" sz="2500" dirty="0" smtClean="0"/>
              <a:t>is </a:t>
            </a:r>
            <a:r>
              <a:rPr lang="en-US" sz="2500" dirty="0" err="1" smtClean="0"/>
              <a:t>niet</a:t>
            </a:r>
            <a:r>
              <a:rPr lang="en-US" sz="2500" dirty="0" smtClean="0"/>
              <a:t> </a:t>
            </a:r>
            <a:r>
              <a:rPr lang="en-US" sz="2500" dirty="0" err="1" smtClean="0"/>
              <a:t>altijd</a:t>
            </a:r>
            <a:r>
              <a:rPr lang="en-US" sz="2500" dirty="0" smtClean="0"/>
              <a:t> </a:t>
            </a:r>
            <a:r>
              <a:rPr lang="en-US" sz="2500" dirty="0" err="1" smtClean="0"/>
              <a:t>dezelfde</a:t>
            </a:r>
            <a:r>
              <a:rPr lang="en-US" sz="2500" dirty="0" smtClean="0"/>
              <a:t> </a:t>
            </a:r>
            <a:r>
              <a:rPr lang="en-US" sz="2500" dirty="0" err="1" smtClean="0"/>
              <a:t>als</a:t>
            </a:r>
            <a:r>
              <a:rPr lang="en-US" sz="2500" dirty="0" smtClean="0"/>
              <a:t> de term </a:t>
            </a:r>
            <a:r>
              <a:rPr lang="en-US" sz="2500" dirty="0" err="1" smtClean="0"/>
              <a:t>verbonden</a:t>
            </a:r>
            <a:r>
              <a:rPr lang="en-US" sz="2500" dirty="0" smtClean="0"/>
              <a:t> </a:t>
            </a:r>
            <a:r>
              <a:rPr lang="en-US" sz="2500" dirty="0" err="1" smtClean="0"/>
              <a:t>aan</a:t>
            </a:r>
            <a:r>
              <a:rPr lang="en-US" sz="2500" dirty="0" smtClean="0"/>
              <a:t> de LOI. </a:t>
            </a:r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          </a:t>
            </a:r>
          </a:p>
          <a:p>
            <a:pPr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dirty="0" smtClean="0">
                <a:solidFill>
                  <a:srgbClr val="00B0F0"/>
                </a:solidFill>
              </a:rPr>
              <a:t>Index				</a:t>
            </a:r>
            <a:r>
              <a:rPr lang="nl-BE" dirty="0" smtClean="0">
                <a:solidFill>
                  <a:schemeClr val="accent3"/>
                </a:solidFill>
              </a:rPr>
              <a:t>Basisbegrippen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"/>
            <a:ext cx="8064896" cy="764704"/>
          </a:xfrm>
        </p:spPr>
        <p:txBody>
          <a:bodyPr>
            <a:normAutofit/>
          </a:bodyPr>
          <a:lstStyle/>
          <a:p>
            <a:pPr algn="r"/>
            <a:r>
              <a:rPr lang="nl-BE" dirty="0" smtClean="0">
                <a:solidFill>
                  <a:srgbClr val="00B0F0"/>
                </a:solidFill>
              </a:rPr>
              <a:t>Documentatie</a:t>
            </a:r>
            <a:endParaRPr lang="nl-BE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SDI </a:t>
            </a:r>
            <a:r>
              <a:rPr lang="nl-BE" dirty="0"/>
              <a:t>in Brocade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2000" dirty="0" smtClean="0"/>
              <a:t>[</a:t>
            </a:r>
            <a:r>
              <a:rPr lang="nl-BE" sz="2000" dirty="0">
                <a:solidFill>
                  <a:srgbClr val="00B0F0"/>
                </a:solidFill>
                <a:hlinkClick r:id="rId3"/>
              </a:rPr>
              <a:t>http</a:t>
            </a:r>
            <a:r>
              <a:rPr lang="nl-BE" sz="2000" dirty="0" smtClean="0">
                <a:solidFill>
                  <a:srgbClr val="00B0F0"/>
                </a:solidFill>
                <a:hlinkClick r:id="rId3"/>
              </a:rPr>
              <a:t>://anet.be/doc/brocade/loan/html/bvv-2101.html</a:t>
            </a:r>
            <a:r>
              <a:rPr lang="nl-BE" sz="2000" dirty="0" smtClean="0"/>
              <a:t>]</a:t>
            </a:r>
            <a:endParaRPr lang="nl-B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Generieke links naar records/services in Brocade</a:t>
            </a:r>
            <a:br>
              <a:rPr lang="nl-BE" dirty="0" smtClean="0"/>
            </a:br>
            <a:r>
              <a:rPr lang="nl-BE" sz="2000" dirty="0" smtClean="0"/>
              <a:t>[</a:t>
            </a:r>
            <a:r>
              <a:rPr lang="nl-BE" sz="2000" dirty="0" smtClean="0">
                <a:hlinkClick r:id="rId4"/>
              </a:rPr>
              <a:t>http://anet.be/doc/brocade/desktop/html/bvv-2122.html</a:t>
            </a:r>
            <a:r>
              <a:rPr lang="nl-BE" sz="2000" dirty="0" smtClean="0"/>
              <a:t>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Indexeren en </a:t>
            </a:r>
            <a:r>
              <a:rPr lang="nl-BE" sz="2800" dirty="0" err="1" smtClean="0"/>
              <a:t>OPAC’s</a:t>
            </a: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000" dirty="0" smtClean="0"/>
              <a:t>[</a:t>
            </a:r>
            <a:r>
              <a:rPr lang="nl-BE" sz="2000" dirty="0" smtClean="0">
                <a:hlinkClick r:id="rId5"/>
              </a:rPr>
              <a:t>http://anet.be/doc/brocade/opac/html/bvv-2036.html</a:t>
            </a:r>
            <a:r>
              <a:rPr lang="nl-BE" sz="2000" dirty="0" smtClean="0"/>
              <a:t>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Index aanmaak </a:t>
            </a:r>
            <a:r>
              <a:rPr lang="nl-BE" sz="2800" dirty="0"/>
              <a:t>in </a:t>
            </a:r>
            <a:r>
              <a:rPr lang="nl-BE" sz="2800" dirty="0" smtClean="0"/>
              <a:t>Brocade</a:t>
            </a:r>
            <a:br>
              <a:rPr lang="nl-BE" sz="2800" dirty="0" smtClean="0"/>
            </a:br>
            <a:r>
              <a:rPr lang="nl-BE" sz="2000" dirty="0" smtClean="0"/>
              <a:t>[</a:t>
            </a:r>
            <a:r>
              <a:rPr lang="nl-BE" sz="2000" dirty="0" smtClean="0">
                <a:hlinkClick r:id="rId6"/>
              </a:rPr>
              <a:t>http://anet.be/doc/brocade/opac/html/bvv-2003.html</a:t>
            </a:r>
            <a:r>
              <a:rPr lang="nl-BE" sz="2000" dirty="0" smtClean="0"/>
              <a:t>]</a:t>
            </a:r>
          </a:p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0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Vragen?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helpdesk@anet.be</a:t>
            </a:r>
          </a:p>
          <a:p>
            <a:r>
              <a:rPr lang="nl-BE" dirty="0" smtClean="0">
                <a:solidFill>
                  <a:srgbClr val="00B0F0"/>
                </a:solidFill>
              </a:rPr>
              <a:t>Anke.jacobs@uantwerpen.be</a:t>
            </a:r>
          </a:p>
          <a:p>
            <a:r>
              <a:rPr lang="nl-BE" dirty="0" smtClean="0">
                <a:solidFill>
                  <a:srgbClr val="00B0F0"/>
                </a:solidFill>
              </a:rPr>
              <a:t>Marc.Jeurissen@uantwerpen.be </a:t>
            </a:r>
          </a:p>
        </p:txBody>
      </p:sp>
    </p:spTree>
    <p:extLst>
      <p:ext uri="{BB962C8B-B14F-4D97-AF65-F5344CB8AC3E}">
        <p14:creationId xmlns:p14="http://schemas.microsoft.com/office/powerpoint/2010/main" val="39436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352928" cy="4895850"/>
          </a:xfrm>
        </p:spPr>
        <p:txBody>
          <a:bodyPr>
            <a:normAutofit/>
          </a:bodyPr>
          <a:lstStyle/>
          <a:p>
            <a:r>
              <a:rPr lang="en-US" dirty="0" err="1" smtClean="0"/>
              <a:t>Bijvoorbeeld</a:t>
            </a:r>
            <a:r>
              <a:rPr lang="en-US" dirty="0" smtClean="0"/>
              <a:t>: </a:t>
            </a:r>
            <a:r>
              <a:rPr lang="en-US" dirty="0" err="1" smtClean="0"/>
              <a:t>zoek</a:t>
            </a:r>
            <a:r>
              <a:rPr lang="en-US" dirty="0" smtClean="0"/>
              <a:t> auteur </a:t>
            </a:r>
            <a:r>
              <a:rPr lang="en-US" dirty="0" err="1" smtClean="0">
                <a:solidFill>
                  <a:srgbClr val="00B050"/>
                </a:solidFill>
              </a:rPr>
              <a:t>muller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hoogstwaarschijnlijk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muller</a:t>
            </a:r>
            <a:r>
              <a:rPr lang="en-US" dirty="0" err="1" smtClean="0"/>
              <a:t>s</a:t>
            </a:r>
            <a:r>
              <a:rPr lang="en-US" dirty="0" smtClean="0"/>
              <a:t> met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voornamen</a:t>
            </a:r>
            <a:endParaRPr lang="en-US" dirty="0" smtClean="0"/>
          </a:p>
          <a:p>
            <a:pPr lvl="1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misschien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muller</a:t>
            </a:r>
            <a:r>
              <a:rPr lang="en-US" dirty="0" err="1" smtClean="0"/>
              <a:t>s</a:t>
            </a:r>
            <a:r>
              <a:rPr lang="en-US" dirty="0" smtClean="0"/>
              <a:t> met </a:t>
            </a:r>
            <a:r>
              <a:rPr lang="en-US" dirty="0" err="1" smtClean="0"/>
              <a:t>dezelfde</a:t>
            </a:r>
            <a:r>
              <a:rPr lang="en-US" dirty="0" smtClean="0"/>
              <a:t> </a:t>
            </a:r>
            <a:r>
              <a:rPr lang="en-US" dirty="0" err="1" smtClean="0"/>
              <a:t>voornamen</a:t>
            </a:r>
            <a:endParaRPr lang="en-US" dirty="0" smtClean="0"/>
          </a:p>
          <a:p>
            <a:pPr lvl="1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wat met </a:t>
            </a:r>
            <a:r>
              <a:rPr lang="en-US" dirty="0" err="1" smtClean="0">
                <a:solidFill>
                  <a:srgbClr val="00B050"/>
                </a:solidFill>
              </a:rPr>
              <a:t>mueller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müller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Bijvoorbeeld</a:t>
            </a:r>
            <a:r>
              <a:rPr lang="en-US" dirty="0" smtClean="0"/>
              <a:t>: hoe </a:t>
            </a:r>
            <a:r>
              <a:rPr lang="en-US" dirty="0" err="1" smtClean="0"/>
              <a:t>vind</a:t>
            </a:r>
            <a:r>
              <a:rPr lang="en-US" dirty="0" smtClean="0"/>
              <a:t> je </a:t>
            </a:r>
            <a:r>
              <a:rPr lang="nl-BE" dirty="0" err="1" smtClean="0">
                <a:solidFill>
                  <a:srgbClr val="00B050"/>
                </a:solidFill>
              </a:rPr>
              <a:t>Njegoš</a:t>
            </a:r>
            <a:r>
              <a:rPr lang="nl-BE" dirty="0" smtClean="0">
                <a:solidFill>
                  <a:srgbClr val="00B050"/>
                </a:solidFill>
              </a:rPr>
              <a:t>, </a:t>
            </a:r>
            <a:r>
              <a:rPr lang="nl-BE" dirty="0" err="1" smtClean="0">
                <a:solidFill>
                  <a:srgbClr val="00B050"/>
                </a:solidFill>
              </a:rPr>
              <a:t>Petar</a:t>
            </a:r>
            <a:r>
              <a:rPr lang="nl-BE" dirty="0" smtClean="0">
                <a:solidFill>
                  <a:srgbClr val="00B050"/>
                </a:solidFill>
              </a:rPr>
              <a:t> </a:t>
            </a:r>
            <a:r>
              <a:rPr lang="nl-BE" dirty="0" err="1" smtClean="0">
                <a:solidFill>
                  <a:srgbClr val="00B050"/>
                </a:solidFill>
              </a:rPr>
              <a:t>Petrović</a:t>
            </a:r>
            <a:r>
              <a:rPr lang="nl-BE" dirty="0" smtClean="0"/>
              <a:t> terug, ingegeven in Brocade als </a:t>
            </a:r>
            <a:r>
              <a:rPr lang="nl-BE" dirty="0" smtClean="0">
                <a:solidFill>
                  <a:srgbClr val="00B050"/>
                </a:solidFill>
              </a:rPr>
              <a:t>Njego«0161», </a:t>
            </a:r>
            <a:r>
              <a:rPr lang="nl-BE" dirty="0" err="1" smtClean="0">
                <a:solidFill>
                  <a:srgbClr val="00B050"/>
                </a:solidFill>
              </a:rPr>
              <a:t>Petar</a:t>
            </a:r>
            <a:r>
              <a:rPr lang="nl-BE" dirty="0" smtClean="0">
                <a:solidFill>
                  <a:srgbClr val="00B050"/>
                </a:solidFill>
              </a:rPr>
              <a:t> Petrovi«0107»</a:t>
            </a:r>
            <a:r>
              <a:rPr lang="nl-BE" dirty="0" smtClean="0"/>
              <a:t> ?</a:t>
            </a:r>
            <a:endParaRPr lang="nl-BE" dirty="0" smtClean="0">
              <a:solidFill>
                <a:srgbClr val="00B05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r>
              <a:rPr lang="en-US" sz="2500" dirty="0" err="1" smtClean="0"/>
              <a:t>Indexen</a:t>
            </a:r>
            <a:r>
              <a:rPr lang="en-US" sz="2500" dirty="0" smtClean="0"/>
              <a:t> </a:t>
            </a:r>
            <a:r>
              <a:rPr lang="en-US" sz="2500" dirty="0" err="1" smtClean="0"/>
              <a:t>zorgen</a:t>
            </a:r>
            <a:r>
              <a:rPr lang="en-US" sz="2500" dirty="0" smtClean="0"/>
              <a:t> </a:t>
            </a:r>
            <a:r>
              <a:rPr lang="en-US" sz="2500" dirty="0" err="1" smtClean="0"/>
              <a:t>ervoor</a:t>
            </a:r>
            <a:r>
              <a:rPr lang="en-US" sz="2500" dirty="0" smtClean="0"/>
              <a:t> </a:t>
            </a:r>
            <a:r>
              <a:rPr lang="en-US" sz="2500" dirty="0" err="1" smtClean="0"/>
              <a:t>dat</a:t>
            </a:r>
            <a:r>
              <a:rPr lang="en-US" sz="2500" dirty="0" smtClean="0"/>
              <a:t> </a:t>
            </a:r>
            <a:r>
              <a:rPr lang="en-US" sz="2500" dirty="0" err="1" smtClean="0"/>
              <a:t>een</a:t>
            </a:r>
            <a:r>
              <a:rPr lang="en-US" sz="2500" dirty="0" smtClean="0"/>
              <a:t> </a:t>
            </a:r>
            <a:r>
              <a:rPr lang="en-US" sz="2500" dirty="0" err="1" smtClean="0"/>
              <a:t>gebruiker</a:t>
            </a:r>
            <a:r>
              <a:rPr lang="en-US" sz="2500" dirty="0" smtClean="0"/>
              <a:t> (</a:t>
            </a:r>
            <a:r>
              <a:rPr lang="en-US" sz="2500" dirty="0" err="1" smtClean="0"/>
              <a:t>mens</a:t>
            </a:r>
            <a:r>
              <a:rPr lang="en-US" sz="2500" dirty="0" smtClean="0"/>
              <a:t> of machine) in </a:t>
            </a:r>
            <a:r>
              <a:rPr lang="en-US" sz="2500" dirty="0" err="1" smtClean="0"/>
              <a:t>staat</a:t>
            </a:r>
            <a:r>
              <a:rPr lang="en-US" sz="2500" dirty="0" smtClean="0"/>
              <a:t> is om LOIs </a:t>
            </a:r>
            <a:r>
              <a:rPr lang="en-US" sz="2500" dirty="0" err="1" smtClean="0"/>
              <a:t>terug</a:t>
            </a:r>
            <a:r>
              <a:rPr lang="en-US" sz="2500" dirty="0" smtClean="0"/>
              <a:t> </a:t>
            </a:r>
            <a:r>
              <a:rPr lang="en-US" sz="2500" dirty="0" err="1" smtClean="0"/>
              <a:t>te</a:t>
            </a:r>
            <a:r>
              <a:rPr lang="en-US" sz="2500" dirty="0" smtClean="0"/>
              <a:t> </a:t>
            </a:r>
            <a:r>
              <a:rPr lang="en-US" sz="2500" dirty="0" err="1" smtClean="0"/>
              <a:t>vinden</a:t>
            </a:r>
            <a:r>
              <a:rPr lang="en-US" sz="2500" dirty="0" smtClean="0"/>
              <a:t>. </a:t>
            </a:r>
          </a:p>
          <a:p>
            <a:endParaRPr lang="en-US" sz="2500" dirty="0"/>
          </a:p>
          <a:p>
            <a:r>
              <a:rPr lang="en-US" sz="2500" dirty="0" smtClean="0"/>
              <a:t>De </a:t>
            </a:r>
            <a:r>
              <a:rPr lang="en-US" sz="2500" dirty="0" err="1" smtClean="0"/>
              <a:t>zoekterm</a:t>
            </a:r>
            <a:r>
              <a:rPr lang="en-US" sz="2500" dirty="0"/>
              <a:t> </a:t>
            </a:r>
            <a:r>
              <a:rPr lang="en-US" sz="2500" dirty="0" smtClean="0"/>
              <a:t>is </a:t>
            </a:r>
            <a:r>
              <a:rPr lang="en-US" sz="2500" dirty="0" err="1" smtClean="0"/>
              <a:t>niet</a:t>
            </a:r>
            <a:r>
              <a:rPr lang="en-US" sz="2500" dirty="0" smtClean="0"/>
              <a:t> </a:t>
            </a:r>
            <a:r>
              <a:rPr lang="en-US" sz="2500" dirty="0" err="1" smtClean="0"/>
              <a:t>altijd</a:t>
            </a:r>
            <a:r>
              <a:rPr lang="en-US" sz="2500" dirty="0" smtClean="0"/>
              <a:t> </a:t>
            </a:r>
            <a:r>
              <a:rPr lang="en-US" sz="2500" dirty="0" err="1" smtClean="0"/>
              <a:t>dezelfde</a:t>
            </a:r>
            <a:r>
              <a:rPr lang="en-US" sz="2500" dirty="0" smtClean="0"/>
              <a:t> </a:t>
            </a:r>
            <a:r>
              <a:rPr lang="en-US" sz="2500" dirty="0" err="1" smtClean="0"/>
              <a:t>als</a:t>
            </a:r>
            <a:r>
              <a:rPr lang="en-US" sz="2500" dirty="0" smtClean="0"/>
              <a:t> de term </a:t>
            </a:r>
            <a:r>
              <a:rPr lang="en-US" sz="2500" dirty="0" err="1" smtClean="0"/>
              <a:t>verbonden</a:t>
            </a:r>
            <a:r>
              <a:rPr lang="en-US" sz="2500" dirty="0" smtClean="0"/>
              <a:t> </a:t>
            </a:r>
            <a:r>
              <a:rPr lang="en-US" sz="2500" dirty="0" err="1" smtClean="0"/>
              <a:t>aan</a:t>
            </a:r>
            <a:r>
              <a:rPr lang="en-US" sz="2500" dirty="0" smtClean="0"/>
              <a:t> de LOI. </a:t>
            </a:r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           </a:t>
            </a:r>
          </a:p>
          <a:p>
            <a:pPr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dirty="0" smtClean="0">
                <a:solidFill>
                  <a:srgbClr val="00B0F0"/>
                </a:solidFill>
              </a:rPr>
              <a:t>Index				</a:t>
            </a:r>
            <a:r>
              <a:rPr lang="nl-BE" dirty="0" smtClean="0">
                <a:solidFill>
                  <a:schemeClr val="accent3"/>
                </a:solidFill>
              </a:rPr>
              <a:t>Basisbegrippen</a:t>
            </a: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0" y="4005064"/>
            <a:ext cx="9144000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0" tIns="36000" rIns="0" bIns="36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7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96000" indent="-216000" algn="l" defTabSz="914400" rtl="0" eaLnBrk="1" latinLnBrk="0" hangingPunct="1">
              <a:spcBef>
                <a:spcPct val="20000"/>
              </a:spcBef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cap="small" dirty="0" err="1" smtClean="0">
                <a:solidFill>
                  <a:srgbClr val="00B0F0"/>
                </a:solidFill>
              </a:rPr>
              <a:t>Hoofdvorm</a:t>
            </a:r>
            <a:r>
              <a:rPr lang="en-US" sz="2500" dirty="0" smtClean="0">
                <a:solidFill>
                  <a:srgbClr val="00B0F0"/>
                </a:solidFill>
              </a:rPr>
              <a:t> 		</a:t>
            </a:r>
            <a:r>
              <a:rPr lang="en-US" sz="25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		</a:t>
            </a:r>
            <a:r>
              <a:rPr lang="en-US" sz="2500" cap="small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Zoekvorm</a:t>
            </a:r>
            <a:endParaRPr lang="en-US" sz="2500" cap="small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                 </a:t>
            </a:r>
          </a:p>
          <a:p>
            <a:r>
              <a:rPr lang="en-US" sz="2500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2715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88632"/>
          </a:xfrm>
        </p:spPr>
        <p:txBody>
          <a:bodyPr>
            <a:normAutofit/>
          </a:bodyPr>
          <a:lstStyle/>
          <a:p>
            <a:r>
              <a:rPr lang="en-US" cap="small" dirty="0" err="1" smtClean="0"/>
              <a:t>Algemeen</a:t>
            </a:r>
            <a:r>
              <a:rPr lang="en-US" cap="small" dirty="0" smtClean="0"/>
              <a:t> </a:t>
            </a:r>
            <a:r>
              <a:rPr lang="en-US" cap="small" dirty="0" err="1" smtClean="0"/>
              <a:t>principe</a:t>
            </a:r>
            <a:r>
              <a:rPr lang="en-US" cap="small" dirty="0" smtClean="0"/>
              <a:t> van </a:t>
            </a:r>
            <a:r>
              <a:rPr lang="en-US" cap="small" dirty="0" err="1" smtClean="0"/>
              <a:t>indexering</a:t>
            </a:r>
            <a:r>
              <a:rPr lang="en-US" cap="small" dirty="0" smtClean="0"/>
              <a:t>: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indexeren</a:t>
            </a:r>
            <a:r>
              <a:rPr lang="en-US" dirty="0" smtClean="0"/>
              <a:t> string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</a:p>
          <a:p>
            <a:pPr lvl="1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ontleed</a:t>
            </a:r>
            <a:r>
              <a:rPr lang="en-US" dirty="0" smtClean="0"/>
              <a:t> in 1 of </a:t>
            </a:r>
            <a:r>
              <a:rPr lang="en-US" dirty="0" err="1" smtClean="0"/>
              <a:t>meerdere</a:t>
            </a:r>
            <a:r>
              <a:rPr lang="en-US" dirty="0" smtClean="0"/>
              <a:t> </a:t>
            </a:r>
            <a:r>
              <a:rPr lang="en-US" dirty="0" err="1" smtClean="0"/>
              <a:t>delen</a:t>
            </a:r>
            <a:r>
              <a:rPr lang="en-US" dirty="0" smtClean="0"/>
              <a:t> die elk </a:t>
            </a:r>
            <a:r>
              <a:rPr lang="en-US" dirty="0" err="1" smtClean="0">
                <a:solidFill>
                  <a:srgbClr val="00B050"/>
                </a:solidFill>
              </a:rPr>
              <a:t>omgezet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verwante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vorm</a:t>
            </a:r>
            <a:r>
              <a:rPr lang="en-US" dirty="0" smtClean="0">
                <a:solidFill>
                  <a:srgbClr val="0070C0"/>
                </a:solidFill>
              </a:rPr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zoekvormen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 err="1" smtClean="0"/>
              <a:t>z’n</a:t>
            </a:r>
            <a:r>
              <a:rPr lang="en-US" dirty="0" smtClean="0"/>
              <a:t> </a:t>
            </a:r>
            <a:r>
              <a:rPr lang="en-US" dirty="0" err="1" smtClean="0"/>
              <a:t>geheel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omgezet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hoofdvorm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die </a:t>
            </a:r>
            <a:r>
              <a:rPr lang="en-US" dirty="0" err="1" smtClean="0"/>
              <a:t>herleid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tot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getal</a:t>
            </a:r>
            <a:endParaRPr lang="en-US" dirty="0" smtClean="0"/>
          </a:p>
          <a:p>
            <a:r>
              <a:rPr lang="en-US" sz="2000" dirty="0" err="1" smtClean="0"/>
              <a:t>Indien</a:t>
            </a:r>
            <a:r>
              <a:rPr lang="en-US" sz="2000" dirty="0" smtClean="0"/>
              <a:t> authority code </a:t>
            </a:r>
            <a:r>
              <a:rPr lang="en-US" sz="2000" dirty="0" err="1" smtClean="0"/>
              <a:t>worden</a:t>
            </a:r>
            <a:r>
              <a:rPr lang="en-US" sz="2000" dirty="0" smtClean="0"/>
              <a:t> </a:t>
            </a: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hoofd</a:t>
            </a:r>
            <a:r>
              <a:rPr lang="en-US" sz="2000" dirty="0" smtClean="0"/>
              <a:t>- en </a:t>
            </a:r>
            <a:r>
              <a:rPr lang="en-US" sz="2000" dirty="0" err="1" smtClean="0"/>
              <a:t>verwijzingsvormen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ontleed</a:t>
            </a:r>
            <a:r>
              <a:rPr lang="en-US" sz="2000" dirty="0" smtClean="0"/>
              <a:t> en </a:t>
            </a:r>
            <a:r>
              <a:rPr lang="en-US" sz="2000" dirty="0" err="1" smtClean="0">
                <a:solidFill>
                  <a:srgbClr val="00B050"/>
                </a:solidFill>
              </a:rPr>
              <a:t>omgezet</a:t>
            </a:r>
            <a:r>
              <a:rPr lang="en-US" sz="20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indexdeel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link </a:t>
            </a:r>
            <a:r>
              <a:rPr lang="en-US" dirty="0" err="1" smtClean="0"/>
              <a:t>gelegd</a:t>
            </a:r>
            <a:r>
              <a:rPr lang="en-US" dirty="0" smtClean="0"/>
              <a:t> van </a:t>
            </a:r>
            <a:r>
              <a:rPr lang="en-US" dirty="0" err="1" smtClean="0"/>
              <a:t>elke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verwante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vorm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hoofdvorm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indexdeel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link </a:t>
            </a:r>
            <a:r>
              <a:rPr lang="en-US" dirty="0" err="1" smtClean="0"/>
              <a:t>gelegd</a:t>
            </a:r>
            <a:r>
              <a:rPr lang="en-US" dirty="0" smtClean="0"/>
              <a:t> van de </a:t>
            </a:r>
            <a:r>
              <a:rPr lang="en-US" dirty="0" err="1" smtClean="0">
                <a:solidFill>
                  <a:srgbClr val="0070C0"/>
                </a:solidFill>
              </a:rPr>
              <a:t>hoofdvorm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LOI. </a:t>
            </a:r>
            <a:endParaRPr lang="nl-B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dirty="0" smtClean="0">
                <a:solidFill>
                  <a:srgbClr val="00B0F0"/>
                </a:solidFill>
              </a:rPr>
              <a:t>Index				</a:t>
            </a:r>
            <a:r>
              <a:rPr lang="nl-BE" dirty="0" smtClean="0">
                <a:solidFill>
                  <a:schemeClr val="accent3"/>
                </a:solidFill>
              </a:rPr>
              <a:t>Basisbegrippen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cap="small" dirty="0" err="1" smtClean="0">
                <a:solidFill>
                  <a:srgbClr val="00B050"/>
                </a:solidFill>
              </a:rPr>
              <a:t>Omzetting</a:t>
            </a:r>
            <a:r>
              <a:rPr lang="en-US" cap="small" dirty="0"/>
              <a:t>:</a:t>
            </a:r>
            <a:endParaRPr lang="en-US" cap="small" dirty="0" smtClean="0"/>
          </a:p>
          <a:p>
            <a:r>
              <a:rPr lang="en-US" dirty="0" err="1" smtClean="0"/>
              <a:t>Toegelaten</a:t>
            </a:r>
            <a:r>
              <a:rPr lang="en-US" dirty="0" smtClean="0"/>
              <a:t> </a:t>
            </a:r>
            <a:r>
              <a:rPr lang="en-US" dirty="0" err="1" smtClean="0"/>
              <a:t>karakters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400" dirty="0" smtClean="0"/>
              <a:t>"'()*+-/0123456789:=@ABCDEFGHIJKLMNOPQRSTUVWXYZ[]{}</a:t>
            </a:r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Alle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karakters</a:t>
            </a:r>
            <a:r>
              <a:rPr lang="en-US" dirty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omgezet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hoofdletter</a:t>
            </a:r>
            <a:r>
              <a:rPr lang="en-US" dirty="0" smtClean="0"/>
              <a:t> of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toegelaten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via </a:t>
            </a:r>
            <a:r>
              <a:rPr lang="en-US" dirty="0" err="1" smtClean="0"/>
              <a:t>parametrisering</a:t>
            </a:r>
            <a:endParaRPr lang="en-US" dirty="0" smtClean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«</a:t>
            </a:r>
            <a:r>
              <a:rPr lang="en-US" dirty="0" err="1" smtClean="0"/>
              <a:t>nnnn</a:t>
            </a:r>
            <a:r>
              <a:rPr lang="en-US" dirty="0" smtClean="0"/>
              <a:t>» </a:t>
            </a:r>
            <a:r>
              <a:rPr lang="en-US" dirty="0" err="1" smtClean="0"/>
              <a:t>karakters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omgezet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toegelaten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via </a:t>
            </a:r>
            <a:r>
              <a:rPr lang="en-US" dirty="0" err="1" smtClean="0"/>
              <a:t>parametrisering</a:t>
            </a:r>
            <a:endParaRPr lang="en-US" dirty="0" smtClean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Eventueel</a:t>
            </a:r>
            <a:r>
              <a:rPr lang="en-US" dirty="0" smtClean="0"/>
              <a:t> </a:t>
            </a:r>
            <a:r>
              <a:rPr lang="en-US" dirty="0" err="1" smtClean="0"/>
              <a:t>volledige</a:t>
            </a:r>
            <a:r>
              <a:rPr lang="en-US" dirty="0" smtClean="0"/>
              <a:t> </a:t>
            </a:r>
            <a:r>
              <a:rPr lang="en-US" dirty="0" err="1" smtClean="0"/>
              <a:t>schrapping</a:t>
            </a:r>
            <a:r>
              <a:rPr lang="en-US" dirty="0" smtClean="0"/>
              <a:t> </a:t>
            </a:r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dirty="0" err="1" smtClean="0"/>
              <a:t>stopwoord</a:t>
            </a:r>
            <a:endParaRPr lang="en-US" dirty="0"/>
          </a:p>
          <a:p>
            <a:pPr marL="457200" indent="-457200">
              <a:buClr>
                <a:srgbClr val="004466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Opkuisen</a:t>
            </a:r>
            <a:r>
              <a:rPr lang="en-US" dirty="0" smtClean="0"/>
              <a:t> van </a:t>
            </a:r>
            <a:r>
              <a:rPr lang="en-US" dirty="0" err="1" smtClean="0"/>
              <a:t>overtollige</a:t>
            </a:r>
            <a:r>
              <a:rPr lang="en-US" dirty="0" smtClean="0"/>
              <a:t> whitespace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552" y="1"/>
            <a:ext cx="8064896" cy="764704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BE" dirty="0" smtClean="0">
                <a:solidFill>
                  <a:srgbClr val="00B0F0"/>
                </a:solidFill>
              </a:rPr>
              <a:t>Index				</a:t>
            </a:r>
            <a:r>
              <a:rPr lang="nl-BE" dirty="0" smtClean="0">
                <a:solidFill>
                  <a:schemeClr val="accent3"/>
                </a:solidFill>
              </a:rPr>
              <a:t>Basisbegrippen</a:t>
            </a:r>
            <a:endParaRPr lang="nl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6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Anet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Anet" id="{6365D32B-1852-48C6-8A30-1E7F713CB67B}" vid="{65356B00-31FA-48DD-B626-9A907DE7124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ThemaAnet</Template>
  <TotalTime>0</TotalTime>
  <Words>1573</Words>
  <Application>Microsoft Office PowerPoint</Application>
  <PresentationFormat>Diavoorstelling (4:3)</PresentationFormat>
  <Paragraphs>628</Paragraphs>
  <Slides>51</Slides>
  <Notes>51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ThemaAnet</vt:lpstr>
      <vt:lpstr>Werken met queries en SDI</vt:lpstr>
      <vt:lpstr>PowerPoint-presentatie</vt:lpstr>
      <vt:lpstr> Enkele basisbegrippen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ontleding en omzetting - Voorbeelden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 Query opstellen</vt:lpstr>
      <vt:lpstr>Query opstellen</vt:lpstr>
      <vt:lpstr>Eigenschappen  Query opstellen</vt:lpstr>
      <vt:lpstr>Parameters   Query opstellen</vt:lpstr>
      <vt:lpstr>Zoekactie    Query opstellen</vt:lpstr>
      <vt:lpstr>RPN     Query opstellen</vt:lpstr>
      <vt:lpstr>Voorbeelden RPN  Query opstellen</vt:lpstr>
      <vt:lpstr>Oefeningen   Query opstellen</vt:lpstr>
      <vt:lpstr>Oefeningen   Query opstellen</vt:lpstr>
      <vt:lpstr>Zoeken in cat.anet  Query opstellen</vt:lpstr>
      <vt:lpstr>Zoeken in cat.anet  Query opstellen</vt:lpstr>
      <vt:lpstr>Zoeken in acq.ua  Query opstellen</vt:lpstr>
      <vt:lpstr> Werken met SDI</vt:lpstr>
      <vt:lpstr>Werken met SDI</vt:lpstr>
      <vt:lpstr>Werken met SDI</vt:lpstr>
      <vt:lpstr>Werken met SDI</vt:lpstr>
      <vt:lpstr>Desktop services  Werken met SDI</vt:lpstr>
      <vt:lpstr>Brocade toepassingen  Werken met SDI</vt:lpstr>
      <vt:lpstr>SDI proces   Werken met SDI</vt:lpstr>
      <vt:lpstr>SDI systeem   Werken met SDI</vt:lpstr>
      <vt:lpstr>Profielcategorieën   Werken met SDI</vt:lpstr>
      <vt:lpstr>PowerPoint-presentatie</vt:lpstr>
      <vt:lpstr>Profielfeeders    Werken met SDI</vt:lpstr>
      <vt:lpstr>Profiel     Werken met SDI</vt:lpstr>
      <vt:lpstr>Stappenplan    Werken met SDI</vt:lpstr>
      <vt:lpstr>Afspraken    Werken met SDI</vt:lpstr>
      <vt:lpstr> Linken naar query en SDI</vt:lpstr>
      <vt:lpstr>Generieke links</vt:lpstr>
      <vt:lpstr>Query    Generieke links</vt:lpstr>
      <vt:lpstr>Query    Generieke links</vt:lpstr>
      <vt:lpstr>Query resultaat </vt:lpstr>
      <vt:lpstr>Service    Generieke links</vt:lpstr>
      <vt:lpstr>Wat is een index?</vt:lpstr>
      <vt:lpstr>Toepassingen van zoekopdrachten via Lucene</vt:lpstr>
      <vt:lpstr>Documentatie</vt:lpstr>
      <vt:lpstr>Vragen?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2016-11-15T13:41:03Z</dcterms:modified>
</cp:coreProperties>
</file>