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76" r:id="rId9"/>
    <p:sldId id="277" r:id="rId10"/>
    <p:sldId id="278" r:id="rId11"/>
    <p:sldId id="262" r:id="rId12"/>
    <p:sldId id="280" r:id="rId13"/>
    <p:sldId id="279" r:id="rId14"/>
    <p:sldId id="263" r:id="rId15"/>
    <p:sldId id="281" r:id="rId16"/>
    <p:sldId id="266" r:id="rId17"/>
    <p:sldId id="265" r:id="rId18"/>
    <p:sldId id="282" r:id="rId19"/>
    <p:sldId id="267" r:id="rId20"/>
    <p:sldId id="268" r:id="rId21"/>
    <p:sldId id="283" r:id="rId22"/>
    <p:sldId id="269" r:id="rId23"/>
    <p:sldId id="270" r:id="rId24"/>
    <p:sldId id="287" r:id="rId25"/>
    <p:sldId id="271" r:id="rId26"/>
    <p:sldId id="272" r:id="rId27"/>
    <p:sldId id="284" r:id="rId28"/>
    <p:sldId id="285" r:id="rId29"/>
    <p:sldId id="286" r:id="rId30"/>
    <p:sldId id="273" r:id="rId31"/>
    <p:sldId id="274" r:id="rId32"/>
    <p:sldId id="289" r:id="rId33"/>
    <p:sldId id="290" r:id="rId34"/>
    <p:sldId id="275" r:id="rId35"/>
  </p:sldIdLst>
  <p:sldSz cx="9144000" cy="6858000" type="screen4x3"/>
  <p:notesSz cx="6794500" cy="9906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9057" autoAdjust="0"/>
  </p:normalViewPr>
  <p:slideViewPr>
    <p:cSldViewPr snapToGrid="0">
      <p:cViewPr varScale="1">
        <p:scale>
          <a:sx n="59" d="100"/>
          <a:sy n="59" d="100"/>
        </p:scale>
        <p:origin x="21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C7D89-25D9-4F8D-A919-67051CFAF3E3}" type="datetimeFigureOut">
              <a:rPr lang="nl-BE" smtClean="0"/>
              <a:t>23/03/2018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C7B5E-37EE-4EB7-A051-F40DDA282AA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83963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4E83C-4ED4-43C2-9184-82255176C15B}" type="datetimeFigureOut">
              <a:rPr lang="nl-BE" smtClean="0"/>
              <a:t>23/03/2018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37574-83C2-4630-AA94-D53DF08A64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12813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37574-83C2-4630-AA94-D53DF08A64A2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80977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baseline="0" dirty="0" smtClean="0"/>
              <a:t>		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37574-83C2-4630-AA94-D53DF08A64A2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39791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37574-83C2-4630-AA94-D53DF08A64A2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9783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baseline="0" dirty="0" smtClean="0"/>
              <a:t>		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37574-83C2-4630-AA94-D53DF08A64A2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33439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  <a:p>
            <a:endParaRPr lang="nl-BE" baseline="0" dirty="0" smtClean="0"/>
          </a:p>
          <a:p>
            <a:endParaRPr lang="nl-BE" baseline="0" dirty="0" smtClean="0"/>
          </a:p>
          <a:p>
            <a:endParaRPr lang="nl-BE" baseline="0" dirty="0" smtClean="0"/>
          </a:p>
          <a:p>
            <a:r>
              <a:rPr lang="nl-BE" baseline="0" dirty="0" smtClean="0"/>
              <a:t>		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37574-83C2-4630-AA94-D53DF08A64A2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8421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  <a:p>
            <a:endParaRPr lang="nl-BE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37574-83C2-4630-AA94-D53DF08A64A2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314245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baseline="0" dirty="0" smtClean="0"/>
              <a:t>		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37574-83C2-4630-AA94-D53DF08A64A2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00159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baseline="0" dirty="0" smtClean="0"/>
              <a:t>	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37574-83C2-4630-AA94-D53DF08A64A2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536072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37574-83C2-4630-AA94-D53DF08A64A2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257798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37574-83C2-4630-AA94-D53DF08A64A2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880975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37574-83C2-4630-AA94-D53DF08A64A2}" type="slidenum">
              <a:rPr lang="nl-BE" smtClean="0"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50638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37574-83C2-4630-AA94-D53DF08A64A2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805409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37574-83C2-4630-AA94-D53DF08A64A2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56684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baseline="0" dirty="0" smtClean="0"/>
              <a:t>	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37574-83C2-4630-AA94-D53DF08A64A2}" type="slidenum">
              <a:rPr lang="nl-BE" smtClean="0"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000020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  <a:p>
            <a:endParaRPr lang="nl-BE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37574-83C2-4630-AA94-D53DF08A64A2}" type="slidenum">
              <a:rPr lang="nl-BE" smtClean="0"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894304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  <a:p>
            <a:endParaRPr lang="nl-BE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37574-83C2-4630-AA94-D53DF08A64A2}" type="slidenum">
              <a:rPr lang="nl-BE" smtClean="0"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30195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37574-83C2-4630-AA94-D53DF08A64A2}" type="slidenum">
              <a:rPr lang="nl-BE" smtClean="0"/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658599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37574-83C2-4630-AA94-D53DF08A64A2}" type="slidenum">
              <a:rPr lang="nl-BE" smtClean="0"/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173410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37574-83C2-4630-AA94-D53DF08A64A2}" type="slidenum">
              <a:rPr lang="nl-BE" smtClean="0"/>
              <a:t>26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139190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37574-83C2-4630-AA94-D53DF08A64A2}" type="slidenum">
              <a:rPr lang="nl-BE" smtClean="0"/>
              <a:t>27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86943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37574-83C2-4630-AA94-D53DF08A64A2}" type="slidenum">
              <a:rPr lang="nl-BE" smtClean="0"/>
              <a:t>28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61531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37574-83C2-4630-AA94-D53DF08A64A2}" type="slidenum">
              <a:rPr lang="nl-BE" smtClean="0"/>
              <a:t>29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52636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37574-83C2-4630-AA94-D53DF08A64A2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742786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37574-83C2-4630-AA94-D53DF08A64A2}" type="slidenum">
              <a:rPr lang="nl-BE" smtClean="0"/>
              <a:t>30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898883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37574-83C2-4630-AA94-D53DF08A64A2}" type="slidenum">
              <a:rPr lang="nl-BE" smtClean="0"/>
              <a:t>31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662954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37574-83C2-4630-AA94-D53DF08A64A2}" type="slidenum">
              <a:rPr lang="nl-BE" smtClean="0"/>
              <a:t>32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676236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37574-83C2-4630-AA94-D53DF08A64A2}" type="slidenum">
              <a:rPr lang="nl-BE" smtClean="0"/>
              <a:t>33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91596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37574-83C2-4630-AA94-D53DF08A64A2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6144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37574-83C2-4630-AA94-D53DF08A64A2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06630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37574-83C2-4630-AA94-D53DF08A64A2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13312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37574-83C2-4630-AA94-D53DF08A64A2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37486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37574-83C2-4630-AA94-D53DF08A64A2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08673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37574-83C2-4630-AA94-D53DF08A64A2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15588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zonder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00" y="5191203"/>
            <a:ext cx="9154800" cy="16670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750" y="1196975"/>
            <a:ext cx="8064500" cy="2160017"/>
          </a:xfrm>
        </p:spPr>
        <p:txBody>
          <a:bodyPr lIns="72000" rIns="72000" anchor="b" anchorCtr="0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750" y="3645024"/>
            <a:ext cx="8064500" cy="1656184"/>
          </a:xfrm>
        </p:spPr>
        <p:txBody>
          <a:bodyPr lIns="72000" rIns="72000">
            <a:noAutofit/>
          </a:bodyPr>
          <a:lstStyle>
            <a:lvl1pPr marL="0" indent="0" algn="l">
              <a:buNone/>
              <a:defRPr sz="26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133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full page zonder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-13998" y="-15230"/>
            <a:ext cx="9144000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r>
              <a:rPr lang="nl-BE" dirty="0" smtClean="0"/>
              <a:t>Kopieer vanuit een andere dia de kleine boog en plak hem in deze dia. De foto moet achter de boog staan.</a:t>
            </a:r>
            <a:endParaRPr lang="nl-NL" dirty="0" smtClean="0"/>
          </a:p>
          <a:p>
            <a:endParaRPr lang="nl-NL" dirty="0" smtClean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074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full page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r>
              <a:rPr lang="nl-BE" dirty="0" smtClean="0"/>
              <a:t>Kopieer vanuit een andere dia de kleine boog en plak hem in deze dia. De foto moet achter de boog staan.</a:t>
            </a:r>
            <a:endParaRPr lang="nl-NL" dirty="0" smtClean="0"/>
          </a:p>
          <a:p>
            <a:endParaRPr lang="nl-NL" dirty="0" smtClean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60A7-6202-4C5B-B798-73425609F823}" type="datetime1">
              <a:rPr lang="nl-NL" smtClean="0"/>
              <a:t>23-3-2018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voorbeeldpresentatie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Ondertitel 2"/>
          <p:cNvSpPr>
            <a:spLocks noGrp="1"/>
          </p:cNvSpPr>
          <p:nvPr>
            <p:ph type="subTitle" idx="14" hasCustomPrompt="1"/>
          </p:nvPr>
        </p:nvSpPr>
        <p:spPr>
          <a:xfrm>
            <a:off x="539750" y="3645024"/>
            <a:ext cx="4032000" cy="472813"/>
          </a:xfrm>
          <a:solidFill>
            <a:schemeClr val="accent4">
              <a:alpha val="75000"/>
            </a:schemeClr>
          </a:solidFill>
        </p:spPr>
        <p:txBody>
          <a:bodyPr lIns="72000" tIns="36000" rIns="72000" bIns="36000"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tekst toe te 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882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39552" y="360000"/>
            <a:ext cx="3960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39552" y="1440000"/>
            <a:ext cx="3960000" cy="4860000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85788" indent="-228600">
              <a:defRPr sz="1800"/>
            </a:lvl3pPr>
            <a:lvl4pPr marL="958850" indent="-228600">
              <a:defRPr sz="1600"/>
            </a:lvl4pPr>
            <a:lvl5pPr marL="1296988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644008" y="0"/>
            <a:ext cx="4499992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r>
              <a:rPr lang="nl-BE" dirty="0" smtClean="0"/>
              <a:t>Kopieer vanuit een andere dia de kleine boog en plak hem in deze dia. </a:t>
            </a:r>
          </a:p>
          <a:p>
            <a:r>
              <a:rPr lang="nl-BE" dirty="0" smtClean="0"/>
              <a:t>De foto moet achter de boog staan.</a:t>
            </a:r>
            <a:endParaRPr lang="nl-NL" dirty="0" smtClean="0"/>
          </a:p>
          <a:p>
            <a:endParaRPr lang="nl-NL" dirty="0" smtClean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099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4499992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r>
              <a:rPr lang="nl-BE" dirty="0" smtClean="0"/>
              <a:t>Kopieer vanuit een andere dia de kleine boog en plak hem in deze dia.</a:t>
            </a:r>
          </a:p>
          <a:p>
            <a:r>
              <a:rPr lang="nl-BE" dirty="0" smtClean="0"/>
              <a:t>De foto moet achter de boog staan.</a:t>
            </a:r>
            <a:endParaRPr lang="nl-NL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860000" y="360000"/>
            <a:ext cx="3960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9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60000" y="1440000"/>
            <a:ext cx="3960000" cy="4680000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85788" indent="-228600">
              <a:defRPr sz="1800"/>
            </a:lvl3pPr>
            <a:lvl4pPr marL="958850" indent="-228600">
              <a:defRPr sz="1600"/>
            </a:lvl4pPr>
            <a:lvl5pPr marL="1296988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539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met afbeelding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 hasCustomPrompt="1"/>
          </p:nvPr>
        </p:nvSpPr>
        <p:spPr>
          <a:xfrm>
            <a:off x="-9246" y="-6037"/>
            <a:ext cx="9153245" cy="685279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 hasCustomPrompt="1"/>
          </p:nvPr>
        </p:nvSpPr>
        <p:spPr>
          <a:xfrm>
            <a:off x="-9245" y="5197559"/>
            <a:ext cx="9162000" cy="166261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BE" dirty="0" smtClean="0"/>
              <a:t>Kopieer vanuit een andere dia de hoge boog met volledige logo en plak hem in deze dia. De foto moet achter de boog staan.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750" y="3645024"/>
            <a:ext cx="8064500" cy="472813"/>
          </a:xfrm>
          <a:solidFill>
            <a:schemeClr val="accent4">
              <a:alpha val="75000"/>
            </a:schemeClr>
          </a:solidFill>
        </p:spPr>
        <p:txBody>
          <a:bodyPr lIns="72000" tIns="36000" rIns="72000" bIns="36000"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13" name="Titel 1"/>
          <p:cNvSpPr>
            <a:spLocks noGrp="1"/>
          </p:cNvSpPr>
          <p:nvPr>
            <p:ph type="ctrTitle"/>
          </p:nvPr>
        </p:nvSpPr>
        <p:spPr>
          <a:xfrm>
            <a:off x="539750" y="2730292"/>
            <a:ext cx="8064500" cy="626701"/>
          </a:xfrm>
          <a:solidFill>
            <a:schemeClr val="accent4">
              <a:alpha val="75000"/>
            </a:schemeClr>
          </a:solidFill>
        </p:spPr>
        <p:txBody>
          <a:bodyPr lIns="72000" tIns="36000" rIns="72000" bIns="36000" anchor="b" anchorCtr="0">
            <a:sp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13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oofdstuk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700808"/>
            <a:ext cx="8064500" cy="1656184"/>
          </a:xfrm>
        </p:spPr>
        <p:txBody>
          <a:bodyPr lIns="72000" rIns="72000" anchor="b" anchorCtr="0">
            <a:noAutofit/>
          </a:bodyPr>
          <a:lstStyle>
            <a:lvl1pPr algn="l">
              <a:defRPr sz="3600" b="1" cap="none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9750" y="1196975"/>
            <a:ext cx="8064500" cy="503833"/>
          </a:xfrm>
        </p:spPr>
        <p:txBody>
          <a:bodyPr lIns="72000" rIns="72000" anchor="b">
            <a:noAutofit/>
          </a:bodyPr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491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met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196976"/>
            <a:ext cx="8064896" cy="4895850"/>
          </a:xfrm>
        </p:spPr>
        <p:txBody>
          <a:bodyPr/>
          <a:lstStyle>
            <a:lvl2pPr marL="216000" indent="-216000">
              <a:defRPr sz="2600"/>
            </a:lvl2pPr>
            <a:lvl3pPr marL="576000" indent="-216000">
              <a:defRPr sz="2400"/>
            </a:lvl3pPr>
            <a:lvl4pPr marL="936000" indent="-216000">
              <a:defRPr sz="2200"/>
            </a:lvl4pPr>
            <a:lvl5pPr marL="1296000" indent="-216000"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03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en 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39750" y="1196976"/>
            <a:ext cx="3960242" cy="4895849"/>
          </a:xfrm>
        </p:spPr>
        <p:txBody>
          <a:bodyPr/>
          <a:lstStyle>
            <a:lvl1pPr>
              <a:defRPr sz="2800"/>
            </a:lvl1pPr>
            <a:lvl2pPr marL="285750" indent="-285750">
              <a:defRPr sz="2400"/>
            </a:lvl2pPr>
            <a:lvl3pPr marL="585788" indent="-228600">
              <a:defRPr sz="2000"/>
            </a:lvl3pPr>
            <a:lvl4pPr marL="958850" indent="-228600">
              <a:defRPr sz="1800"/>
            </a:lvl4pPr>
            <a:lvl5pPr marL="1309688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4008" y="1196976"/>
            <a:ext cx="3960242" cy="4895849"/>
          </a:xfrm>
        </p:spPr>
        <p:txBody>
          <a:bodyPr/>
          <a:lstStyle>
            <a:lvl1pPr>
              <a:defRPr sz="2800"/>
            </a:lvl1pPr>
            <a:lvl2pPr marL="285750" indent="-285750">
              <a:defRPr sz="2400"/>
            </a:lvl2pPr>
            <a:lvl3pPr marL="585788" indent="-228600">
              <a:defRPr sz="2000"/>
            </a:lvl3pPr>
            <a:lvl4pPr marL="958850" indent="-228600">
              <a:defRPr sz="1800"/>
            </a:lvl4pPr>
            <a:lvl5pPr marL="1309688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9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8"/>
          </a:xfrm>
          <a:prstGeom prst="rect">
            <a:avLst/>
          </a:prstGeom>
        </p:spPr>
      </p:pic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589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el en 2 kolommen: 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9552" y="1196975"/>
            <a:ext cx="3957836" cy="791865"/>
          </a:xfrm>
          <a:solidFill>
            <a:schemeClr val="accent4"/>
          </a:solidFill>
        </p:spPr>
        <p:txBody>
          <a:bodyPr lIns="72000" rIns="72000" anchor="b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39552" y="2060848"/>
            <a:ext cx="3957836" cy="4031977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85788" indent="-228600">
              <a:defRPr sz="1800"/>
            </a:lvl3pPr>
            <a:lvl4pPr marL="958850" indent="-228600">
              <a:defRPr sz="1600"/>
            </a:lvl4pPr>
            <a:lvl5pPr marL="1296988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196975"/>
            <a:ext cx="3959225" cy="791865"/>
          </a:xfrm>
          <a:solidFill>
            <a:schemeClr val="accent4"/>
          </a:solidFill>
        </p:spPr>
        <p:txBody>
          <a:bodyPr lIns="72000" rIns="72000" anchor="b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060848"/>
            <a:ext cx="3959225" cy="4031977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85788" indent="-228600">
              <a:defRPr sz="1800"/>
            </a:lvl3pPr>
            <a:lvl4pPr marL="958850" indent="-228600">
              <a:defRPr sz="1600"/>
            </a:lvl4pPr>
            <a:lvl5pPr marL="1309688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085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113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8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509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llustratie of diagram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5013176"/>
            <a:ext cx="8064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39750" y="5590455"/>
            <a:ext cx="8064500" cy="411257"/>
          </a:xfrm>
        </p:spPr>
        <p:txBody>
          <a:bodyPr>
            <a:spAutoFit/>
          </a:bodyPr>
          <a:lstStyle>
            <a:lvl1pPr marL="0" indent="0">
              <a:buNone/>
              <a:defRPr sz="220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545668" y="0"/>
            <a:ext cx="8058582" cy="498457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NL" dirty="0" smtClean="0"/>
              <a:t>Klik op het pictogram om een illustratie, grafiek, tabel of filmpje toe te 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53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64896" cy="936105"/>
          </a:xfrm>
          <a:prstGeom prst="rect">
            <a:avLst/>
          </a:prstGeom>
        </p:spPr>
        <p:txBody>
          <a:bodyPr vert="horz" lIns="0" tIns="36000" rIns="0" bIns="3600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9552" y="1196976"/>
            <a:ext cx="8064896" cy="4895850"/>
          </a:xfrm>
          <a:prstGeom prst="rect">
            <a:avLst/>
          </a:prstGeom>
        </p:spPr>
        <p:txBody>
          <a:bodyPr vert="horz" lIns="0" tIns="36000" rIns="0" bIns="3600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236296" y="6327740"/>
            <a:ext cx="1008112" cy="227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4F06C36-30E3-4EC4-970C-BDB2513E3A51}" type="datetime1">
              <a:rPr lang="nl-NL" smtClean="0"/>
              <a:t>23-3-2018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220072" y="6562118"/>
            <a:ext cx="3024336" cy="20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voorbeeldpresentatie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-4356" y="6602881"/>
            <a:ext cx="461556" cy="2572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B032377-C103-4EFE-98C1-80A6E5A7472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9977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antwerpen.be/nl/projecten/anet/netwerk/workshops/20151119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helpdesk@anet.be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net.uantwerpen.be/menu/sys225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Selectieprofielen Aanwinsten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Anke Jacobs</a:t>
            </a:r>
          </a:p>
          <a:p>
            <a:r>
              <a:rPr lang="nl-BE" dirty="0" smtClean="0"/>
              <a:t>Workshop 22 maart 2018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2009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Oefening 1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196976"/>
            <a:ext cx="8604448" cy="2343058"/>
          </a:xfrm>
        </p:spPr>
        <p:txBody>
          <a:bodyPr>
            <a:normAutofit/>
          </a:bodyPr>
          <a:lstStyle/>
          <a:p>
            <a:r>
              <a:rPr lang="nl-BE" dirty="0" smtClean="0"/>
              <a:t>Stel een profiel op gebaseerd op abonnementen voor de selectie van abonnementen van het type gift. </a:t>
            </a:r>
          </a:p>
          <a:p>
            <a:endParaRPr lang="nl-BE" dirty="0"/>
          </a:p>
          <a:p>
            <a:r>
              <a:rPr lang="nl-BE" dirty="0" smtClean="0"/>
              <a:t>Toon in het resultaat het Abonnementstype (Type te bestellen item) in een afzonderlijk kolom. </a:t>
            </a:r>
          </a:p>
          <a:p>
            <a:endParaRPr lang="nl-BE" dirty="0" smtClean="0"/>
          </a:p>
          <a:p>
            <a:endParaRPr lang="nl-BE" dirty="0" smtClean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0" y="3527518"/>
            <a:ext cx="9144000" cy="23430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36000" rIns="0" bIns="3600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9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nl-BE" baseline="0" dirty="0" smtClean="0"/>
              <a:t>	Criterium</a:t>
            </a:r>
          </a:p>
          <a:p>
            <a:pPr fontAlgn="auto">
              <a:spcAft>
                <a:spcPts val="0"/>
              </a:spcAft>
            </a:pPr>
            <a:r>
              <a:rPr lang="nl-BE" baseline="0" dirty="0"/>
              <a:t>	</a:t>
            </a:r>
            <a:r>
              <a:rPr lang="nl-BE" baseline="0" dirty="0" smtClean="0"/>
              <a:t>	Type Gift</a:t>
            </a:r>
          </a:p>
          <a:p>
            <a:pPr fontAlgn="auto">
              <a:spcAft>
                <a:spcPts val="0"/>
              </a:spcAft>
            </a:pPr>
            <a:r>
              <a:rPr lang="nl-BE" baseline="0" dirty="0" smtClean="0"/>
              <a:t>	Attribuut</a:t>
            </a:r>
          </a:p>
          <a:p>
            <a:pPr fontAlgn="auto">
              <a:spcAft>
                <a:spcPts val="0"/>
              </a:spcAft>
            </a:pPr>
            <a:r>
              <a:rPr lang="nl-BE" baseline="0" dirty="0"/>
              <a:t>	</a:t>
            </a:r>
            <a:r>
              <a:rPr lang="nl-BE" baseline="0" dirty="0" smtClean="0"/>
              <a:t>	Type Abonnement - …</a:t>
            </a:r>
          </a:p>
          <a:p>
            <a:pPr fontAlgn="auto">
              <a:spcAft>
                <a:spcPts val="0"/>
              </a:spcAft>
            </a:pPr>
            <a:endParaRPr lang="nl-BE" baseline="0" dirty="0" smtClean="0"/>
          </a:p>
          <a:p>
            <a:pPr fontAlgn="auto">
              <a:spcAft>
                <a:spcPts val="0"/>
              </a:spcAft>
            </a:pPr>
            <a:endParaRPr lang="nl-BE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65205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Selectieprofielen opstellen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Meerdere waarden per criterium: OF</a:t>
            </a:r>
          </a:p>
          <a:p>
            <a:pPr marL="45720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Meerdere criteria: AND</a:t>
            </a:r>
          </a:p>
          <a:p>
            <a:pPr marL="45720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Wildcards * ?</a:t>
            </a:r>
          </a:p>
        </p:txBody>
      </p:sp>
      <p:sp>
        <p:nvSpPr>
          <p:cNvPr id="5" name="Explosie 1 4"/>
          <p:cNvSpPr/>
          <p:nvPr/>
        </p:nvSpPr>
        <p:spPr>
          <a:xfrm>
            <a:off x="5996831" y="3904124"/>
            <a:ext cx="2998973" cy="2332941"/>
          </a:xfrm>
          <a:prstGeom prst="irregularSeal1">
            <a:avLst/>
          </a:prstGeom>
          <a:solidFill>
            <a:srgbClr val="DDDDD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srgbClr val="00B0F0"/>
                </a:solidFill>
              </a:rPr>
              <a:t>Rechtermuisknop </a:t>
            </a:r>
            <a:r>
              <a:rPr lang="nl-BE" dirty="0" smtClean="0">
                <a:solidFill>
                  <a:srgbClr val="00B0F0"/>
                </a:solidFill>
                <a:sym typeface="Wingdings" panose="05000000000000000000" pitchFamily="2" charset="2"/>
              </a:rPr>
              <a:t> Informatie</a:t>
            </a:r>
            <a:endParaRPr lang="nl-BE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43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Oefening 2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196976"/>
            <a:ext cx="8604448" cy="2343058"/>
          </a:xfrm>
        </p:spPr>
        <p:txBody>
          <a:bodyPr>
            <a:normAutofit/>
          </a:bodyPr>
          <a:lstStyle/>
          <a:p>
            <a:r>
              <a:rPr lang="nl-BE" dirty="0" smtClean="0"/>
              <a:t>Stel een profiel op gebaseerd op abonnementen voor leverancier </a:t>
            </a:r>
            <a:r>
              <a:rPr lang="nl-BE" dirty="0" err="1" smtClean="0"/>
              <a:t>Ebsco</a:t>
            </a:r>
            <a:r>
              <a:rPr lang="nl-BE" dirty="0" smtClean="0"/>
              <a:t> (NL) of Swets (BE) met als selectiecode ‘Elsevier overeenkomst tot 2011’.  </a:t>
            </a:r>
          </a:p>
          <a:p>
            <a:endParaRPr lang="nl-BE" dirty="0"/>
          </a:p>
          <a:p>
            <a:r>
              <a:rPr lang="nl-BE" dirty="0" smtClean="0"/>
              <a:t>Toon in het resultaat deze selectiecriteria ter controle. </a:t>
            </a:r>
          </a:p>
          <a:p>
            <a:endParaRPr lang="nl-BE" dirty="0" smtClean="0"/>
          </a:p>
          <a:p>
            <a:endParaRPr lang="nl-BE" dirty="0" smtClean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0" y="3527518"/>
            <a:ext cx="9144000" cy="28994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36000" rIns="0" bIns="3600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9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nl-BE" baseline="0" dirty="0" smtClean="0"/>
              <a:t>	Criterium</a:t>
            </a:r>
          </a:p>
          <a:p>
            <a:pPr fontAlgn="auto">
              <a:spcAft>
                <a:spcPts val="0"/>
              </a:spcAft>
            </a:pPr>
            <a:r>
              <a:rPr lang="nl-BE" baseline="0" dirty="0"/>
              <a:t>	</a:t>
            </a:r>
            <a:r>
              <a:rPr lang="nl-BE" baseline="0" dirty="0" smtClean="0"/>
              <a:t>	Leverancier 	l:UA:3246</a:t>
            </a:r>
          </a:p>
          <a:p>
            <a:pPr fontAlgn="auto">
              <a:spcAft>
                <a:spcPts val="0"/>
              </a:spcAft>
            </a:pPr>
            <a:r>
              <a:rPr lang="nl-BE" baseline="0" dirty="0"/>
              <a:t>	</a:t>
            </a:r>
            <a:r>
              <a:rPr lang="nl-BE" baseline="0" dirty="0" smtClean="0"/>
              <a:t>			l:UA:8846</a:t>
            </a:r>
          </a:p>
          <a:p>
            <a:pPr fontAlgn="auto">
              <a:spcAft>
                <a:spcPts val="0"/>
              </a:spcAft>
            </a:pPr>
            <a:r>
              <a:rPr lang="nl-BE" baseline="0" dirty="0"/>
              <a:t>	</a:t>
            </a:r>
            <a:r>
              <a:rPr lang="nl-BE" baseline="0" dirty="0" smtClean="0"/>
              <a:t>	Selectiecode	ua19</a:t>
            </a:r>
          </a:p>
          <a:p>
            <a:pPr fontAlgn="auto">
              <a:spcAft>
                <a:spcPts val="0"/>
              </a:spcAft>
            </a:pPr>
            <a:r>
              <a:rPr lang="nl-BE" baseline="0" dirty="0" smtClean="0"/>
              <a:t>	Attribuut</a:t>
            </a:r>
          </a:p>
          <a:p>
            <a:pPr fontAlgn="auto">
              <a:spcAft>
                <a:spcPts val="0"/>
              </a:spcAft>
            </a:pPr>
            <a:r>
              <a:rPr lang="nl-BE" baseline="0" dirty="0"/>
              <a:t>	</a:t>
            </a:r>
            <a:r>
              <a:rPr lang="nl-BE" baseline="0" dirty="0" smtClean="0"/>
              <a:t>	Leverancier</a:t>
            </a:r>
          </a:p>
          <a:p>
            <a:pPr fontAlgn="auto">
              <a:spcAft>
                <a:spcPts val="0"/>
              </a:spcAft>
            </a:pPr>
            <a:r>
              <a:rPr lang="nl-BE" baseline="0" dirty="0"/>
              <a:t>	</a:t>
            </a:r>
            <a:r>
              <a:rPr lang="nl-BE" baseline="0" dirty="0" smtClean="0"/>
              <a:t>	Selectiecode</a:t>
            </a:r>
          </a:p>
          <a:p>
            <a:pPr fontAlgn="auto">
              <a:spcAft>
                <a:spcPts val="0"/>
              </a:spcAft>
            </a:pPr>
            <a:endParaRPr lang="nl-BE" baseline="0" dirty="0" smtClean="0"/>
          </a:p>
          <a:p>
            <a:pPr fontAlgn="auto">
              <a:spcAft>
                <a:spcPts val="0"/>
              </a:spcAft>
            </a:pPr>
            <a:endParaRPr lang="nl-BE" baseline="0" dirty="0" smtClean="0"/>
          </a:p>
        </p:txBody>
      </p:sp>
    </p:spTree>
    <p:extLst>
      <p:ext uri="{BB962C8B-B14F-4D97-AF65-F5344CB8AC3E}">
        <p14:creationId xmlns:p14="http://schemas.microsoft.com/office/powerpoint/2010/main" val="77467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Selectieprofielen opstellen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chemeClr val="accent2"/>
                </a:solidFill>
              </a:rPr>
              <a:t>Meerdere waarden per criterium: OF</a:t>
            </a:r>
          </a:p>
          <a:p>
            <a:pPr marL="45720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chemeClr val="accent2"/>
                </a:solidFill>
              </a:rPr>
              <a:t>Meerdere criteria: AND</a:t>
            </a:r>
          </a:p>
          <a:p>
            <a:pPr marL="45720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chemeClr val="accent2"/>
                </a:solidFill>
              </a:rPr>
              <a:t>Wildcards * ?</a:t>
            </a:r>
          </a:p>
          <a:p>
            <a:pPr marL="45720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Argumenten $</a:t>
            </a:r>
            <a:r>
              <a:rPr lang="nl-BE" dirty="0" err="1" smtClean="0"/>
              <a:t>argN</a:t>
            </a:r>
            <a:endParaRPr lang="nl-BE" dirty="0" smtClean="0"/>
          </a:p>
          <a:p>
            <a:pPr marL="1033200" lvl="2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Worden pas bepaald bij uitvoering van het profiel</a:t>
            </a:r>
          </a:p>
          <a:p>
            <a:pPr marL="1033200" lvl="2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N volgnummer over heel profiel heen</a:t>
            </a:r>
          </a:p>
          <a:p>
            <a:pPr marL="1033200" lvl="2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Volgorde is belangrijk!</a:t>
            </a:r>
          </a:p>
        </p:txBody>
      </p:sp>
      <p:sp>
        <p:nvSpPr>
          <p:cNvPr id="5" name="Explosie 1 4"/>
          <p:cNvSpPr/>
          <p:nvPr/>
        </p:nvSpPr>
        <p:spPr>
          <a:xfrm>
            <a:off x="5996831" y="3904124"/>
            <a:ext cx="2998973" cy="2332941"/>
          </a:xfrm>
          <a:prstGeom prst="irregularSeal1">
            <a:avLst/>
          </a:prstGeom>
          <a:solidFill>
            <a:srgbClr val="DDDDD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srgbClr val="00B0F0"/>
                </a:solidFill>
              </a:rPr>
              <a:t>Rechtermuisknop </a:t>
            </a:r>
            <a:r>
              <a:rPr lang="nl-BE" dirty="0" smtClean="0">
                <a:solidFill>
                  <a:srgbClr val="00B0F0"/>
                </a:solidFill>
                <a:sym typeface="Wingdings" panose="05000000000000000000" pitchFamily="2" charset="2"/>
              </a:rPr>
              <a:t> Informatie</a:t>
            </a:r>
            <a:endParaRPr lang="nl-BE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68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Selectieprofielen opstellen: argumenten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i="1" dirty="0">
                <a:solidFill>
                  <a:srgbClr val="00B0F0"/>
                </a:solidFill>
              </a:rPr>
              <a:t>Voorbeeld</a:t>
            </a:r>
          </a:p>
          <a:p>
            <a:r>
              <a:rPr lang="nl-BE" dirty="0"/>
              <a:t>Selectie op selectiecode, </a:t>
            </a:r>
            <a:br>
              <a:rPr lang="nl-BE" dirty="0"/>
            </a:br>
            <a:r>
              <a:rPr lang="nl-BE" dirty="0" smtClean="0"/>
              <a:t>maar </a:t>
            </a:r>
            <a:r>
              <a:rPr lang="nl-BE" dirty="0"/>
              <a:t>ik bepaal pas bij uitvoering welke code. </a:t>
            </a:r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Eenzelfde profiel kan voor alle selectiecodes gebruikt worden. </a:t>
            </a:r>
          </a:p>
          <a:p>
            <a:endParaRPr lang="nl-BE" dirty="0"/>
          </a:p>
          <a:p>
            <a:endParaRPr lang="nl-BE" dirty="0"/>
          </a:p>
          <a:p>
            <a:endParaRPr lang="nl-BE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l="889" t="35481" r="59555" b="38049"/>
          <a:stretch/>
        </p:blipFill>
        <p:spPr>
          <a:xfrm>
            <a:off x="467360" y="2519680"/>
            <a:ext cx="6532122" cy="245872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641600" y="3210560"/>
            <a:ext cx="130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aseline="0" dirty="0" smtClean="0">
                <a:solidFill>
                  <a:srgbClr val="00B0F0"/>
                </a:solidFill>
                <a:latin typeface="Calibri" panose="020F0502020204030204" pitchFamily="34" charset="0"/>
              </a:rPr>
              <a:t>$arg1</a:t>
            </a:r>
            <a:endParaRPr lang="nl-BE" baseline="0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23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FF"/>
          </a:solidFill>
        </p:spPr>
        <p:txBody>
          <a:bodyPr/>
          <a:lstStyle/>
          <a:p>
            <a:r>
              <a:rPr lang="nl-BE" dirty="0" smtClean="0"/>
              <a:t>Oefening 3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196975"/>
            <a:ext cx="8604448" cy="2330543"/>
          </a:xfrm>
        </p:spPr>
        <p:txBody>
          <a:bodyPr>
            <a:normAutofit fontScale="92500" lnSpcReduction="10000"/>
          </a:bodyPr>
          <a:lstStyle/>
          <a:p>
            <a:r>
              <a:rPr lang="nl-BE" dirty="0" smtClean="0"/>
              <a:t>Stel een profiel op gebaseerd op bestellingen dat de bestellingen van monografieën selecteert die door een bepaalde </a:t>
            </a:r>
            <a:r>
              <a:rPr lang="nl-BE" dirty="0" err="1" smtClean="0"/>
              <a:t>Brocade</a:t>
            </a:r>
            <a:r>
              <a:rPr lang="nl-BE" dirty="0" smtClean="0"/>
              <a:t> gebruiker zijn aangemaakt.   </a:t>
            </a:r>
          </a:p>
          <a:p>
            <a:endParaRPr lang="nl-BE" dirty="0"/>
          </a:p>
          <a:p>
            <a:r>
              <a:rPr lang="nl-BE" dirty="0" smtClean="0"/>
              <a:t>Toon in het resultaat deze selectiecriteria ter controle. </a:t>
            </a:r>
          </a:p>
          <a:p>
            <a:r>
              <a:rPr lang="nl-BE" dirty="0" smtClean="0"/>
              <a:t>Uitvoeren van het profiel doen we later …</a:t>
            </a:r>
          </a:p>
          <a:p>
            <a:endParaRPr lang="nl-BE" dirty="0" smtClean="0"/>
          </a:p>
          <a:p>
            <a:endParaRPr lang="nl-BE" dirty="0" smtClean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0" y="3527518"/>
            <a:ext cx="9144000" cy="28994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36000" rIns="0" bIns="3600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9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nl-BE" baseline="0" dirty="0" smtClean="0"/>
              <a:t>	Criterium</a:t>
            </a:r>
          </a:p>
          <a:p>
            <a:pPr fontAlgn="auto">
              <a:spcAft>
                <a:spcPts val="0"/>
              </a:spcAft>
            </a:pPr>
            <a:r>
              <a:rPr lang="nl-BE" baseline="0" dirty="0"/>
              <a:t>	</a:t>
            </a:r>
            <a:r>
              <a:rPr lang="nl-BE" baseline="0" dirty="0" smtClean="0"/>
              <a:t>	Type	Monografie - *</a:t>
            </a:r>
          </a:p>
          <a:p>
            <a:pPr fontAlgn="auto">
              <a:spcAft>
                <a:spcPts val="0"/>
              </a:spcAft>
            </a:pPr>
            <a:r>
              <a:rPr lang="nl-BE" baseline="0" dirty="0"/>
              <a:t>	</a:t>
            </a:r>
            <a:r>
              <a:rPr lang="nl-BE" baseline="0" dirty="0" smtClean="0"/>
              <a:t>	Status Gebruiker $arg1</a:t>
            </a:r>
          </a:p>
          <a:p>
            <a:pPr fontAlgn="auto">
              <a:spcAft>
                <a:spcPts val="0"/>
              </a:spcAft>
            </a:pPr>
            <a:r>
              <a:rPr lang="nl-BE" baseline="0" dirty="0" smtClean="0"/>
              <a:t>	Attribuut</a:t>
            </a:r>
          </a:p>
          <a:p>
            <a:pPr fontAlgn="auto">
              <a:spcAft>
                <a:spcPts val="0"/>
              </a:spcAft>
            </a:pPr>
            <a:r>
              <a:rPr lang="nl-BE" baseline="0" dirty="0"/>
              <a:t>	</a:t>
            </a:r>
            <a:r>
              <a:rPr lang="nl-BE" baseline="0" dirty="0" smtClean="0"/>
              <a:t>	Type</a:t>
            </a:r>
          </a:p>
          <a:p>
            <a:pPr fontAlgn="auto">
              <a:spcAft>
                <a:spcPts val="0"/>
              </a:spcAft>
            </a:pPr>
            <a:r>
              <a:rPr lang="nl-BE" baseline="0" dirty="0"/>
              <a:t>		</a:t>
            </a:r>
            <a:r>
              <a:rPr lang="nl-BE" baseline="0" dirty="0" smtClean="0"/>
              <a:t>Aangemaakt door</a:t>
            </a:r>
          </a:p>
          <a:p>
            <a:pPr fontAlgn="auto">
              <a:spcAft>
                <a:spcPts val="0"/>
              </a:spcAft>
            </a:pPr>
            <a:endParaRPr lang="nl-BE" baseline="0" dirty="0" smtClean="0"/>
          </a:p>
          <a:p>
            <a:pPr fontAlgn="auto">
              <a:spcAft>
                <a:spcPts val="0"/>
              </a:spcAft>
            </a:pPr>
            <a:endParaRPr lang="nl-BE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22867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Selectieprofielen opstellen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chemeClr val="accent2"/>
                </a:solidFill>
              </a:rPr>
              <a:t>Meerdere waarden per criterium: OF</a:t>
            </a:r>
          </a:p>
          <a:p>
            <a:pPr marL="45720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chemeClr val="accent2"/>
                </a:solidFill>
              </a:rPr>
              <a:t>Meerdere criteria: AND</a:t>
            </a:r>
          </a:p>
          <a:p>
            <a:pPr marL="45720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chemeClr val="accent2"/>
                </a:solidFill>
              </a:rPr>
              <a:t>Wildcards * ?</a:t>
            </a:r>
          </a:p>
          <a:p>
            <a:pPr marL="45720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chemeClr val="accent2"/>
                </a:solidFill>
              </a:rPr>
              <a:t>Argumenten $</a:t>
            </a:r>
            <a:r>
              <a:rPr lang="nl-BE" dirty="0" err="1" smtClean="0">
                <a:solidFill>
                  <a:schemeClr val="accent2"/>
                </a:solidFill>
              </a:rPr>
              <a:t>argN</a:t>
            </a:r>
            <a:endParaRPr lang="nl-BE" dirty="0" smtClean="0">
              <a:solidFill>
                <a:schemeClr val="accent2"/>
              </a:solidFill>
            </a:endParaRPr>
          </a:p>
          <a:p>
            <a:pPr marL="1033200" lvl="2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chemeClr val="accent2"/>
                </a:solidFill>
              </a:rPr>
              <a:t>Worden pas bepaald bij uitvoering van het profiel</a:t>
            </a:r>
          </a:p>
          <a:p>
            <a:pPr marL="1033200" lvl="2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chemeClr val="accent2"/>
                </a:solidFill>
              </a:rPr>
              <a:t>N volgnummer over heel profiel heen</a:t>
            </a:r>
          </a:p>
          <a:p>
            <a:pPr marL="1033200" lvl="2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chemeClr val="accent2"/>
                </a:solidFill>
              </a:rPr>
              <a:t>Volgorde is belangrijk!</a:t>
            </a:r>
          </a:p>
          <a:p>
            <a:pPr marL="45720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Booleaanse expressie voor datums, </a:t>
            </a:r>
            <a:br>
              <a:rPr lang="nl-BE" dirty="0" smtClean="0"/>
            </a:br>
            <a:r>
              <a:rPr lang="nl-BE" dirty="0" smtClean="0"/>
              <a:t>jaren, aantallen, prijzen, …</a:t>
            </a:r>
          </a:p>
        </p:txBody>
      </p:sp>
    </p:spTree>
    <p:extLst>
      <p:ext uri="{BB962C8B-B14F-4D97-AF65-F5344CB8AC3E}">
        <p14:creationId xmlns:p14="http://schemas.microsoft.com/office/powerpoint/2010/main" val="47128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494720" cy="936105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Selectieprofielen opstellen: Booleaanse expressie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0464" y="1052736"/>
            <a:ext cx="8064896" cy="5665055"/>
          </a:xfrm>
        </p:spPr>
        <p:txBody>
          <a:bodyPr>
            <a:normAutofit fontScale="92500" lnSpcReduction="10000"/>
          </a:bodyPr>
          <a:lstStyle/>
          <a:p>
            <a:r>
              <a:rPr lang="nl-BE" dirty="0" smtClean="0"/>
              <a:t>Een </a:t>
            </a:r>
            <a:r>
              <a:rPr lang="nl-BE" dirty="0"/>
              <a:t>booleaanse expressie maakt gebruik van de operatoren: </a:t>
            </a:r>
          </a:p>
          <a:p>
            <a:r>
              <a:rPr lang="nl-BE" dirty="0"/>
              <a:t>'</a:t>
            </a:r>
            <a:r>
              <a:rPr lang="nl-BE" dirty="0">
                <a:solidFill>
                  <a:srgbClr val="00B0F0"/>
                </a:solidFill>
              </a:rPr>
              <a:t>&amp;</a:t>
            </a:r>
            <a:r>
              <a:rPr lang="nl-BE" dirty="0"/>
              <a:t>' EN</a:t>
            </a:r>
          </a:p>
          <a:p>
            <a:r>
              <a:rPr lang="nl-BE" dirty="0"/>
              <a:t>'</a:t>
            </a:r>
            <a:r>
              <a:rPr lang="nl-BE" dirty="0">
                <a:solidFill>
                  <a:srgbClr val="00B0F0"/>
                </a:solidFill>
              </a:rPr>
              <a:t>|</a:t>
            </a:r>
            <a:r>
              <a:rPr lang="nl-BE" dirty="0"/>
              <a:t>' OF</a:t>
            </a:r>
          </a:p>
          <a:p>
            <a:r>
              <a:rPr lang="nl-BE" dirty="0"/>
              <a:t>'</a:t>
            </a:r>
            <a:r>
              <a:rPr lang="nl-BE" dirty="0">
                <a:solidFill>
                  <a:srgbClr val="00B0F0"/>
                </a:solidFill>
              </a:rPr>
              <a:t>!</a:t>
            </a:r>
            <a:r>
              <a:rPr lang="nl-BE" dirty="0"/>
              <a:t>' NIET</a:t>
            </a:r>
          </a:p>
          <a:p>
            <a:r>
              <a:rPr lang="nl-BE" dirty="0"/>
              <a:t>'</a:t>
            </a:r>
            <a:r>
              <a:rPr lang="nl-BE" dirty="0">
                <a:solidFill>
                  <a:srgbClr val="00B0F0"/>
                </a:solidFill>
              </a:rPr>
              <a:t>()</a:t>
            </a:r>
            <a:r>
              <a:rPr lang="nl-BE" dirty="0"/>
              <a:t>'</a:t>
            </a:r>
          </a:p>
          <a:p>
            <a:r>
              <a:rPr lang="nl-BE" dirty="0">
                <a:solidFill>
                  <a:srgbClr val="00B0F0"/>
                </a:solidFill>
              </a:rPr>
              <a:t>&lt;</a:t>
            </a:r>
            <a:r>
              <a:rPr lang="nl-BE" dirty="0"/>
              <a:t>, </a:t>
            </a:r>
            <a:r>
              <a:rPr lang="nl-BE" dirty="0">
                <a:solidFill>
                  <a:srgbClr val="00B0F0"/>
                </a:solidFill>
              </a:rPr>
              <a:t>&gt;</a:t>
            </a:r>
            <a:r>
              <a:rPr lang="nl-BE" dirty="0"/>
              <a:t>, </a:t>
            </a:r>
            <a:r>
              <a:rPr lang="nl-BE" dirty="0">
                <a:solidFill>
                  <a:srgbClr val="00B0F0"/>
                </a:solidFill>
              </a:rPr>
              <a:t>=</a:t>
            </a:r>
            <a:r>
              <a:rPr lang="nl-BE" dirty="0"/>
              <a:t>, </a:t>
            </a:r>
            <a:r>
              <a:rPr lang="nl-BE" dirty="0">
                <a:solidFill>
                  <a:srgbClr val="00B0F0"/>
                </a:solidFill>
              </a:rPr>
              <a:t>!&lt;</a:t>
            </a:r>
            <a:r>
              <a:rPr lang="nl-BE" dirty="0"/>
              <a:t>, </a:t>
            </a:r>
            <a:r>
              <a:rPr lang="nl-BE" dirty="0">
                <a:solidFill>
                  <a:srgbClr val="00B0F0"/>
                </a:solidFill>
              </a:rPr>
              <a:t>!&gt;</a:t>
            </a:r>
            <a:r>
              <a:rPr lang="nl-BE" dirty="0"/>
              <a:t>, </a:t>
            </a:r>
            <a:r>
              <a:rPr lang="nl-BE" dirty="0">
                <a:solidFill>
                  <a:srgbClr val="00B0F0"/>
                </a:solidFill>
              </a:rPr>
              <a:t>&lt;=</a:t>
            </a:r>
            <a:r>
              <a:rPr lang="nl-BE" dirty="0"/>
              <a:t>, </a:t>
            </a:r>
            <a:r>
              <a:rPr lang="nl-BE" dirty="0">
                <a:solidFill>
                  <a:srgbClr val="00B0F0"/>
                </a:solidFill>
              </a:rPr>
              <a:t>&gt;=</a:t>
            </a:r>
            <a:r>
              <a:rPr lang="nl-BE" dirty="0"/>
              <a:t> </a:t>
            </a:r>
            <a:endParaRPr lang="nl-BE" dirty="0" smtClean="0"/>
          </a:p>
          <a:p>
            <a:endParaRPr lang="nl-BE" dirty="0"/>
          </a:p>
          <a:p>
            <a:r>
              <a:rPr lang="nl-BE" i="1" dirty="0" smtClean="0">
                <a:solidFill>
                  <a:srgbClr val="00B0F0"/>
                </a:solidFill>
              </a:rPr>
              <a:t>Voorbeelden</a:t>
            </a:r>
            <a:endParaRPr lang="nl-BE" dirty="0"/>
          </a:p>
          <a:p>
            <a:r>
              <a:rPr lang="nl-BE" dirty="0" err="1"/>
              <a:t>ju</a:t>
            </a:r>
            <a:r>
              <a:rPr lang="nl-BE" dirty="0"/>
              <a:t>&gt;2000</a:t>
            </a:r>
          </a:p>
          <a:p>
            <a:r>
              <a:rPr lang="nl-BE" dirty="0"/>
              <a:t>(</a:t>
            </a:r>
            <a:r>
              <a:rPr lang="nl-BE" dirty="0" err="1"/>
              <a:t>ju</a:t>
            </a:r>
            <a:r>
              <a:rPr lang="nl-BE" dirty="0"/>
              <a:t>&gt;2000)&amp;(</a:t>
            </a:r>
            <a:r>
              <a:rPr lang="nl-BE" dirty="0" err="1"/>
              <a:t>ju</a:t>
            </a:r>
            <a:r>
              <a:rPr lang="nl-BE" dirty="0"/>
              <a:t>&lt;2010)</a:t>
            </a:r>
          </a:p>
          <a:p>
            <a:r>
              <a:rPr lang="nl-BE" dirty="0"/>
              <a:t>!((</a:t>
            </a:r>
            <a:r>
              <a:rPr lang="nl-BE" dirty="0" err="1"/>
              <a:t>ju</a:t>
            </a:r>
            <a:r>
              <a:rPr lang="nl-BE" dirty="0"/>
              <a:t>&gt;2000)|(</a:t>
            </a:r>
            <a:r>
              <a:rPr lang="nl-BE" dirty="0" err="1"/>
              <a:t>ju</a:t>
            </a:r>
            <a:r>
              <a:rPr lang="nl-BE" dirty="0"/>
              <a:t>&lt;2010))</a:t>
            </a:r>
          </a:p>
          <a:p>
            <a:r>
              <a:rPr lang="nl-BE" dirty="0"/>
              <a:t>((</a:t>
            </a:r>
            <a:r>
              <a:rPr lang="nl-BE" dirty="0" err="1"/>
              <a:t>ju</a:t>
            </a:r>
            <a:r>
              <a:rPr lang="nl-BE" dirty="0"/>
              <a:t>&gt;2000)&amp;(</a:t>
            </a:r>
            <a:r>
              <a:rPr lang="nl-BE" dirty="0" err="1"/>
              <a:t>ju</a:t>
            </a:r>
            <a:r>
              <a:rPr lang="nl-BE" dirty="0"/>
              <a:t>&lt;2010))|(</a:t>
            </a:r>
            <a:r>
              <a:rPr lang="nl-BE" dirty="0" err="1"/>
              <a:t>ju</a:t>
            </a:r>
            <a:r>
              <a:rPr lang="nl-BE" dirty="0"/>
              <a:t>&lt;2005) </a:t>
            </a:r>
          </a:p>
          <a:p>
            <a:r>
              <a:rPr lang="nl-BE" dirty="0" err="1" smtClean="0"/>
              <a:t>ju</a:t>
            </a:r>
            <a:r>
              <a:rPr lang="nl-BE" dirty="0"/>
              <a:t>&gt;$arg1&amp;ju&lt;$arg2</a:t>
            </a:r>
          </a:p>
          <a:p>
            <a:endParaRPr lang="nl-BE" dirty="0"/>
          </a:p>
          <a:p>
            <a:endParaRPr lang="nl-BE" dirty="0"/>
          </a:p>
          <a:p>
            <a:endParaRPr lang="nl-BE" dirty="0" smtClean="0"/>
          </a:p>
        </p:txBody>
      </p:sp>
      <p:sp>
        <p:nvSpPr>
          <p:cNvPr id="4" name="Explosie 1 3"/>
          <p:cNvSpPr/>
          <p:nvPr/>
        </p:nvSpPr>
        <p:spPr>
          <a:xfrm>
            <a:off x="5996831" y="3904124"/>
            <a:ext cx="2998973" cy="2332941"/>
          </a:xfrm>
          <a:prstGeom prst="irregularSeal1">
            <a:avLst/>
          </a:prstGeom>
          <a:solidFill>
            <a:srgbClr val="DDDDD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srgbClr val="00B0F0"/>
                </a:solidFill>
              </a:rPr>
              <a:t>Rechtermuisknop </a:t>
            </a:r>
            <a:r>
              <a:rPr lang="nl-BE" dirty="0" smtClean="0">
                <a:solidFill>
                  <a:srgbClr val="00B0F0"/>
                </a:solidFill>
                <a:sym typeface="Wingdings" panose="05000000000000000000" pitchFamily="2" charset="2"/>
              </a:rPr>
              <a:t> Informatie</a:t>
            </a:r>
            <a:endParaRPr lang="nl-BE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62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jntoelichting 1 (rand en accentlijn) 7"/>
          <p:cNvSpPr/>
          <p:nvPr/>
        </p:nvSpPr>
        <p:spPr>
          <a:xfrm>
            <a:off x="5038288" y="4056290"/>
            <a:ext cx="3566160" cy="1841863"/>
          </a:xfrm>
          <a:prstGeom prst="accentBorderCallout1">
            <a:avLst>
              <a:gd name="adj1" fmla="val 18750"/>
              <a:gd name="adj2" fmla="val -8333"/>
              <a:gd name="adj3" fmla="val -107359"/>
              <a:gd name="adj4" fmla="val 239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aseline="0" dirty="0" smtClean="0">
                <a:solidFill>
                  <a:srgbClr val="00B0F0"/>
                </a:solidFill>
              </a:rPr>
              <a:t>Weetje: Elk </a:t>
            </a:r>
            <a:r>
              <a:rPr lang="nl-BE" baseline="0" dirty="0">
                <a:solidFill>
                  <a:srgbClr val="00B0F0"/>
                </a:solidFill>
              </a:rPr>
              <a:t>factuurbedrag wordt eerst omgerekend naar default </a:t>
            </a:r>
            <a:r>
              <a:rPr lang="nl-BE" baseline="0" dirty="0" err="1">
                <a:solidFill>
                  <a:srgbClr val="00B0F0"/>
                </a:solidFill>
              </a:rPr>
              <a:t>currency</a:t>
            </a:r>
            <a:r>
              <a:rPr lang="nl-BE" baseline="0" dirty="0">
                <a:solidFill>
                  <a:srgbClr val="00B0F0"/>
                </a:solidFill>
              </a:rPr>
              <a:t> (EUR)</a:t>
            </a:r>
          </a:p>
          <a:p>
            <a:pPr algn="ctr"/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FF"/>
          </a:solidFill>
        </p:spPr>
        <p:txBody>
          <a:bodyPr/>
          <a:lstStyle/>
          <a:p>
            <a:r>
              <a:rPr lang="nl-BE" dirty="0" smtClean="0"/>
              <a:t>Oefening 4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196975"/>
            <a:ext cx="8604448" cy="2330543"/>
          </a:xfrm>
        </p:spPr>
        <p:txBody>
          <a:bodyPr>
            <a:normAutofit/>
          </a:bodyPr>
          <a:lstStyle/>
          <a:p>
            <a:r>
              <a:rPr lang="nl-BE" dirty="0" smtClean="0"/>
              <a:t>Stel een profiel op gebaseerd op facturen waarbij facturen met een totaalbedrag tussen 1.000 en 10.000 EUR worden geselecteerd.    </a:t>
            </a:r>
          </a:p>
          <a:p>
            <a:endParaRPr lang="nl-BE" dirty="0"/>
          </a:p>
          <a:p>
            <a:r>
              <a:rPr lang="nl-BE" dirty="0" smtClean="0"/>
              <a:t>Toon in het resultaat de prijs, leverancier en status. </a:t>
            </a:r>
          </a:p>
          <a:p>
            <a:endParaRPr lang="nl-BE" dirty="0" smtClean="0"/>
          </a:p>
          <a:p>
            <a:endParaRPr lang="nl-BE" dirty="0" smtClean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0" y="3527518"/>
            <a:ext cx="9144000" cy="28994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36000" rIns="0" bIns="3600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9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nl-BE" baseline="0" dirty="0" smtClean="0"/>
              <a:t>	Criterium</a:t>
            </a:r>
          </a:p>
          <a:p>
            <a:pPr fontAlgn="auto">
              <a:spcAft>
                <a:spcPts val="0"/>
              </a:spcAft>
            </a:pPr>
            <a:r>
              <a:rPr lang="nl-BE" baseline="0" dirty="0"/>
              <a:t>	</a:t>
            </a:r>
            <a:r>
              <a:rPr lang="nl-BE" baseline="0" dirty="0" smtClean="0"/>
              <a:t>	Factuurbedrag	(</a:t>
            </a:r>
            <a:r>
              <a:rPr lang="nl-BE" baseline="0" dirty="0" err="1" smtClean="0"/>
              <a:t>price</a:t>
            </a:r>
            <a:r>
              <a:rPr lang="nl-BE" baseline="0" dirty="0" smtClean="0"/>
              <a:t>&gt;1000)&amp;(</a:t>
            </a:r>
            <a:r>
              <a:rPr lang="nl-BE" baseline="0" dirty="0" err="1" smtClean="0"/>
              <a:t>price</a:t>
            </a:r>
            <a:r>
              <a:rPr lang="nl-BE" baseline="0" dirty="0" smtClean="0"/>
              <a:t>&gt;10000)</a:t>
            </a:r>
          </a:p>
          <a:p>
            <a:pPr fontAlgn="auto">
              <a:spcAft>
                <a:spcPts val="0"/>
              </a:spcAft>
            </a:pPr>
            <a:r>
              <a:rPr lang="nl-BE" baseline="0" dirty="0" smtClean="0"/>
              <a:t>	Attribuut</a:t>
            </a:r>
          </a:p>
          <a:p>
            <a:pPr fontAlgn="auto">
              <a:spcAft>
                <a:spcPts val="0"/>
              </a:spcAft>
            </a:pPr>
            <a:r>
              <a:rPr lang="nl-BE" baseline="0" dirty="0"/>
              <a:t>	</a:t>
            </a:r>
            <a:r>
              <a:rPr lang="nl-BE" baseline="0" dirty="0" smtClean="0"/>
              <a:t>	Factuurbedrag</a:t>
            </a:r>
          </a:p>
          <a:p>
            <a:pPr fontAlgn="auto">
              <a:spcAft>
                <a:spcPts val="0"/>
              </a:spcAft>
            </a:pPr>
            <a:r>
              <a:rPr lang="nl-BE" baseline="0" dirty="0"/>
              <a:t>		</a:t>
            </a:r>
            <a:r>
              <a:rPr lang="nl-BE" baseline="0" dirty="0" smtClean="0"/>
              <a:t>Leverancier</a:t>
            </a:r>
          </a:p>
          <a:p>
            <a:pPr fontAlgn="auto">
              <a:spcAft>
                <a:spcPts val="0"/>
              </a:spcAft>
            </a:pPr>
            <a:r>
              <a:rPr lang="nl-BE" baseline="0" dirty="0"/>
              <a:t>	</a:t>
            </a:r>
            <a:r>
              <a:rPr lang="nl-BE" baseline="0" dirty="0" smtClean="0"/>
              <a:t>	Status</a:t>
            </a:r>
          </a:p>
          <a:p>
            <a:pPr fontAlgn="auto">
              <a:spcAft>
                <a:spcPts val="0"/>
              </a:spcAft>
            </a:pPr>
            <a:endParaRPr lang="nl-BE" baseline="0" dirty="0" smtClean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39750" y="3324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2170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494720" cy="936105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Selectieprofielen opstellen: Booleaanse expressie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0464" y="1052736"/>
            <a:ext cx="8064896" cy="5665055"/>
          </a:xfrm>
        </p:spPr>
        <p:txBody>
          <a:bodyPr>
            <a:normAutofit/>
          </a:bodyPr>
          <a:lstStyle/>
          <a:p>
            <a:r>
              <a:rPr lang="nl-BE" dirty="0" smtClean="0"/>
              <a:t>"</a:t>
            </a:r>
            <a:r>
              <a:rPr lang="nl-BE" dirty="0" smtClean="0">
                <a:solidFill>
                  <a:srgbClr val="00B0F0"/>
                </a:solidFill>
              </a:rPr>
              <a:t>date</a:t>
            </a:r>
            <a:r>
              <a:rPr lang="nl-BE" dirty="0"/>
              <a:t>" </a:t>
            </a:r>
            <a:r>
              <a:rPr lang="nl-BE" dirty="0" smtClean="0"/>
              <a:t>om </a:t>
            </a:r>
            <a:r>
              <a:rPr lang="nl-BE" dirty="0"/>
              <a:t>de datum aan te duiden. </a:t>
            </a:r>
            <a:endParaRPr lang="nl-BE" dirty="0" smtClean="0"/>
          </a:p>
          <a:p>
            <a:r>
              <a:rPr lang="nl-BE" dirty="0" smtClean="0"/>
              <a:t>"</a:t>
            </a:r>
            <a:r>
              <a:rPr lang="nl-BE" dirty="0">
                <a:solidFill>
                  <a:srgbClr val="00B0F0"/>
                </a:solidFill>
              </a:rPr>
              <a:t>T</a:t>
            </a:r>
            <a:r>
              <a:rPr lang="nl-BE" dirty="0"/>
              <a:t>" is vandaag. </a:t>
            </a:r>
            <a:endParaRPr lang="nl-BE" dirty="0" smtClean="0"/>
          </a:p>
          <a:p>
            <a:r>
              <a:rPr lang="nl-BE" dirty="0" smtClean="0"/>
              <a:t>Relatief </a:t>
            </a:r>
            <a:r>
              <a:rPr lang="nl-BE" dirty="0"/>
              <a:t>werken met </a:t>
            </a:r>
            <a:r>
              <a:rPr lang="nl-BE" dirty="0">
                <a:solidFill>
                  <a:srgbClr val="00B0F0"/>
                </a:solidFill>
              </a:rPr>
              <a:t>+n</a:t>
            </a:r>
            <a:r>
              <a:rPr lang="nl-BE" dirty="0"/>
              <a:t> en </a:t>
            </a:r>
            <a:r>
              <a:rPr lang="nl-BE" dirty="0">
                <a:solidFill>
                  <a:srgbClr val="00B0F0"/>
                </a:solidFill>
              </a:rPr>
              <a:t>-n</a:t>
            </a:r>
            <a:r>
              <a:rPr lang="nl-BE" dirty="0"/>
              <a:t> waarbij "</a:t>
            </a:r>
            <a:r>
              <a:rPr lang="nl-BE" dirty="0">
                <a:solidFill>
                  <a:srgbClr val="00B0F0"/>
                </a:solidFill>
              </a:rPr>
              <a:t>n</a:t>
            </a:r>
            <a:r>
              <a:rPr lang="nl-BE" dirty="0"/>
              <a:t>" een aantal dagen is. </a:t>
            </a:r>
          </a:p>
          <a:p>
            <a:r>
              <a:rPr lang="nl-BE" i="1" dirty="0" smtClean="0">
                <a:solidFill>
                  <a:srgbClr val="00B0F0"/>
                </a:solidFill>
              </a:rPr>
              <a:t>Voorbeelden</a:t>
            </a:r>
            <a:endParaRPr lang="nl-BE" dirty="0"/>
          </a:p>
          <a:p>
            <a:r>
              <a:rPr lang="nl-BE" dirty="0"/>
              <a:t>date=T (factuur dateert van vandaag)</a:t>
            </a:r>
          </a:p>
          <a:p>
            <a:r>
              <a:rPr lang="nl-BE" dirty="0"/>
              <a:t>date&gt;1/1/2000</a:t>
            </a:r>
          </a:p>
          <a:p>
            <a:r>
              <a:rPr lang="nl-BE" dirty="0"/>
              <a:t>(date&gt;1/12/2016)&amp;(</a:t>
            </a:r>
            <a:r>
              <a:rPr lang="nl-BE" dirty="0" smtClean="0"/>
              <a:t>date&lt;T-1</a:t>
            </a:r>
            <a:r>
              <a:rPr lang="nl-BE" dirty="0"/>
              <a:t>)</a:t>
            </a:r>
          </a:p>
          <a:p>
            <a:r>
              <a:rPr lang="nl-BE" dirty="0"/>
              <a:t>!((date&gt;1/1/2016)|(date&lt;12/12/2015))</a:t>
            </a:r>
          </a:p>
          <a:p>
            <a:r>
              <a:rPr lang="nl-BE" dirty="0"/>
              <a:t>((date&gt;1/1/2016)&amp;(date&lt;31/12/2016))|(date&lt;1/11/2015) </a:t>
            </a:r>
          </a:p>
          <a:p>
            <a:endParaRPr lang="nl-BE" dirty="0"/>
          </a:p>
          <a:p>
            <a:endParaRPr lang="nl-BE" dirty="0"/>
          </a:p>
          <a:p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120897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Selecties herwerkt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Attributen onduidelijk en beperkt</a:t>
            </a:r>
          </a:p>
          <a:p>
            <a:pPr marL="45720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Beperkte selectiecriteria</a:t>
            </a:r>
          </a:p>
          <a:p>
            <a:pPr marL="45720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Beperkte mogelijkheden</a:t>
            </a:r>
          </a:p>
          <a:p>
            <a:pPr marL="457200" indent="-457200">
              <a:buFontTx/>
              <a:buChar char="-"/>
            </a:pPr>
            <a:endParaRPr lang="nl-BE" dirty="0"/>
          </a:p>
          <a:p>
            <a:r>
              <a:rPr lang="nl-BE" dirty="0" smtClean="0">
                <a:solidFill>
                  <a:srgbClr val="00B0F0"/>
                </a:solidFill>
                <a:sym typeface="Wingdings" panose="05000000000000000000" pitchFamily="2" charset="2"/>
              </a:rPr>
              <a:t></a:t>
            </a:r>
            <a:r>
              <a:rPr lang="nl-BE" dirty="0" smtClean="0">
                <a:sym typeface="Wingdings" panose="05000000000000000000" pitchFamily="2" charset="2"/>
              </a:rPr>
              <a:t> Naar analogie met Selectieprofielen voor eindgebruikers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8907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494720" cy="936105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Selectieprofielen opstellen: verhoudingen criteria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5854" y="1024128"/>
            <a:ext cx="8064896" cy="5665055"/>
          </a:xfrm>
        </p:spPr>
        <p:txBody>
          <a:bodyPr>
            <a:normAutofit/>
          </a:bodyPr>
          <a:lstStyle/>
          <a:p>
            <a:r>
              <a:rPr lang="nl-BE" dirty="0" smtClean="0"/>
              <a:t>AND: 	selectiecriteria van verschillende types</a:t>
            </a:r>
          </a:p>
          <a:p>
            <a:r>
              <a:rPr lang="nl-BE" dirty="0"/>
              <a:t>	</a:t>
            </a:r>
            <a:r>
              <a:rPr lang="nl-BE" dirty="0" smtClean="0"/>
              <a:t>tekstuele zoektermen op een lijn</a:t>
            </a:r>
          </a:p>
          <a:p>
            <a:r>
              <a:rPr lang="nl-BE" dirty="0" smtClean="0"/>
              <a:t>OR:	verschillende waarden binnen één selectiecriterium</a:t>
            </a:r>
          </a:p>
          <a:p>
            <a:r>
              <a:rPr lang="nl-BE" dirty="0"/>
              <a:t>	</a:t>
            </a:r>
            <a:r>
              <a:rPr lang="nl-BE" dirty="0" smtClean="0"/>
              <a:t>tekstuele zoektermen op verschillende lijnen</a:t>
            </a:r>
          </a:p>
          <a:p>
            <a:r>
              <a:rPr lang="nl-BE" dirty="0" smtClean="0"/>
              <a:t>NOT:	combinatie van selectieprofielen!</a:t>
            </a:r>
          </a:p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l="-1" t="21970" r="46401" b="55985"/>
          <a:stretch/>
        </p:blipFill>
        <p:spPr>
          <a:xfrm>
            <a:off x="0" y="3493006"/>
            <a:ext cx="8959154" cy="2072640"/>
          </a:xfrm>
          <a:prstGeom prst="rect">
            <a:avLst/>
          </a:prstGeom>
        </p:spPr>
      </p:pic>
      <p:sp>
        <p:nvSpPr>
          <p:cNvPr id="5" name="Explosie 1 4"/>
          <p:cNvSpPr/>
          <p:nvPr/>
        </p:nvSpPr>
        <p:spPr>
          <a:xfrm>
            <a:off x="6010656" y="4937760"/>
            <a:ext cx="2316480" cy="1920240"/>
          </a:xfrm>
          <a:prstGeom prst="irregularSeal1">
            <a:avLst/>
          </a:prstGeom>
          <a:solidFill>
            <a:srgbClr val="DDDDD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srgbClr val="00B0F0"/>
                </a:solidFill>
              </a:rPr>
              <a:t>Rechtermuisknop </a:t>
            </a:r>
            <a:r>
              <a:rPr lang="nl-BE" dirty="0" smtClean="0">
                <a:solidFill>
                  <a:srgbClr val="00B0F0"/>
                </a:solidFill>
                <a:sym typeface="Wingdings" panose="05000000000000000000" pitchFamily="2" charset="2"/>
              </a:rPr>
              <a:t> Informatie</a:t>
            </a:r>
            <a:endParaRPr lang="nl-BE" dirty="0">
              <a:solidFill>
                <a:srgbClr val="00B0F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 rot="19624856">
            <a:off x="3462528" y="4198278"/>
            <a:ext cx="2279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aseline="0" dirty="0" smtClean="0">
                <a:solidFill>
                  <a:srgbClr val="00B0F0"/>
                </a:solidFill>
                <a:latin typeface="+mn-lt"/>
              </a:rPr>
              <a:t>OUDE METHODE </a:t>
            </a:r>
            <a:endParaRPr lang="nl-BE" baseline="0" dirty="0">
              <a:solidFill>
                <a:srgbClr val="00B0F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007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FF"/>
          </a:solidFill>
        </p:spPr>
        <p:txBody>
          <a:bodyPr/>
          <a:lstStyle/>
          <a:p>
            <a:r>
              <a:rPr lang="nl-BE" dirty="0" smtClean="0"/>
              <a:t>Demo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196975"/>
            <a:ext cx="8604448" cy="4772751"/>
          </a:xfrm>
        </p:spPr>
        <p:txBody>
          <a:bodyPr>
            <a:normAutofit/>
          </a:bodyPr>
          <a:lstStyle/>
          <a:p>
            <a:r>
              <a:rPr lang="nl-BE" dirty="0" smtClean="0"/>
              <a:t>Verschil tussen</a:t>
            </a:r>
          </a:p>
          <a:p>
            <a:r>
              <a:rPr lang="nl-BE" dirty="0" smtClean="0"/>
              <a:t>Leverancier	standaard boekhandel</a:t>
            </a:r>
          </a:p>
          <a:p>
            <a:endParaRPr lang="nl-BE" dirty="0"/>
          </a:p>
          <a:p>
            <a:r>
              <a:rPr lang="nl-BE" dirty="0" smtClean="0"/>
              <a:t>Leverancier	standaard</a:t>
            </a:r>
          </a:p>
          <a:p>
            <a:r>
              <a:rPr lang="nl-BE" dirty="0"/>
              <a:t>	</a:t>
            </a:r>
            <a:r>
              <a:rPr lang="nl-BE" dirty="0" smtClean="0"/>
              <a:t>	boekhandel</a:t>
            </a:r>
          </a:p>
          <a:p>
            <a:endParaRPr lang="nl-BE" dirty="0"/>
          </a:p>
          <a:p>
            <a:r>
              <a:rPr lang="nl-BE" dirty="0" smtClean="0"/>
              <a:t>Leverancier	boekhandel standaard</a:t>
            </a:r>
          </a:p>
          <a:p>
            <a:endParaRPr lang="nl-BE" dirty="0" smtClean="0"/>
          </a:p>
          <a:p>
            <a:endParaRPr lang="nl-BE" dirty="0" smtClean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39750" y="3324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7931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494720" cy="936105"/>
          </a:xfrm>
        </p:spPr>
        <p:txBody>
          <a:bodyPr>
            <a:normAutofit/>
          </a:bodyPr>
          <a:lstStyle/>
          <a:p>
            <a:r>
              <a:rPr lang="nl-BE" dirty="0" smtClean="0"/>
              <a:t>Selectieprofielen opstellen: Status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912528"/>
            <a:ext cx="8064896" cy="5665055"/>
          </a:xfrm>
        </p:spPr>
        <p:txBody>
          <a:bodyPr>
            <a:normAutofit/>
          </a:bodyPr>
          <a:lstStyle/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Laatste status </a:t>
            </a:r>
            <a:r>
              <a:rPr lang="nl-BE" dirty="0" smtClean="0">
                <a:sym typeface="Wingdings" panose="05000000000000000000" pitchFamily="2" charset="2"/>
              </a:rPr>
              <a:t> Volledige statushistoriek</a:t>
            </a:r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/>
          <a:srcRect l="1200" t="53022" r="65200" b="38009"/>
          <a:stretch/>
        </p:blipFill>
        <p:spPr>
          <a:xfrm>
            <a:off x="539552" y="856728"/>
            <a:ext cx="5824413" cy="874536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4"/>
          <a:srcRect l="400" t="40603" r="70933" b="42331"/>
          <a:stretch/>
        </p:blipFill>
        <p:spPr>
          <a:xfrm>
            <a:off x="539551" y="2462784"/>
            <a:ext cx="5497407" cy="1840992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 rot="19624856">
            <a:off x="2682240" y="3137743"/>
            <a:ext cx="2279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aseline="0" dirty="0" smtClean="0">
                <a:solidFill>
                  <a:srgbClr val="00B0F0"/>
                </a:solidFill>
                <a:latin typeface="+mn-lt"/>
              </a:rPr>
              <a:t>OUDE METHODE </a:t>
            </a:r>
            <a:endParaRPr lang="nl-BE" baseline="0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5"/>
          <a:srcRect l="1854" t="39421" r="65600" b="46035"/>
          <a:stretch/>
        </p:blipFill>
        <p:spPr>
          <a:xfrm>
            <a:off x="513566" y="4396286"/>
            <a:ext cx="8216760" cy="2065474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288254" y="4489358"/>
            <a:ext cx="1999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aseline="0" dirty="0" smtClean="0">
                <a:solidFill>
                  <a:srgbClr val="00B0F0"/>
                </a:solidFill>
                <a:latin typeface="Calibri" panose="020F0502020204030204" pitchFamily="34" charset="0"/>
              </a:rPr>
              <a:t>Date&lt;=T</a:t>
            </a:r>
            <a:endParaRPr lang="nl-BE" baseline="0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92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Selectieprofielen uitvoeren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196976"/>
            <a:ext cx="8604448" cy="4895850"/>
          </a:xfrm>
        </p:spPr>
        <p:txBody>
          <a:bodyPr>
            <a:normAutofit/>
          </a:bodyPr>
          <a:lstStyle/>
          <a:p>
            <a:r>
              <a:rPr lang="nl-BE" dirty="0" err="1" smtClean="0"/>
              <a:t>Brocade</a:t>
            </a:r>
            <a:endParaRPr lang="nl-BE" dirty="0" smtClean="0"/>
          </a:p>
          <a:p>
            <a:r>
              <a:rPr lang="nl-BE" dirty="0"/>
              <a:t>	</a:t>
            </a:r>
            <a:r>
              <a:rPr lang="nl-BE" dirty="0" smtClean="0">
                <a:solidFill>
                  <a:srgbClr val="00B0F0"/>
                </a:solidFill>
              </a:rPr>
              <a:t>&gt;</a:t>
            </a:r>
            <a:r>
              <a:rPr lang="nl-BE" dirty="0" smtClean="0"/>
              <a:t> Aanwinsten</a:t>
            </a:r>
          </a:p>
          <a:p>
            <a:r>
              <a:rPr lang="nl-BE" dirty="0"/>
              <a:t>	</a:t>
            </a:r>
            <a:r>
              <a:rPr lang="nl-BE" dirty="0" smtClean="0"/>
              <a:t>	</a:t>
            </a:r>
            <a:r>
              <a:rPr lang="nl-BE" dirty="0" smtClean="0">
                <a:solidFill>
                  <a:srgbClr val="00B0F0"/>
                </a:solidFill>
              </a:rPr>
              <a:t>&gt;</a:t>
            </a:r>
            <a:r>
              <a:rPr lang="nl-BE" dirty="0" smtClean="0"/>
              <a:t> Bestellingen</a:t>
            </a:r>
          </a:p>
          <a:p>
            <a:r>
              <a:rPr lang="nl-BE" dirty="0"/>
              <a:t>	</a:t>
            </a:r>
            <a:r>
              <a:rPr lang="nl-BE" dirty="0" smtClean="0"/>
              <a:t>	</a:t>
            </a:r>
            <a:r>
              <a:rPr lang="nl-BE" dirty="0" smtClean="0">
                <a:solidFill>
                  <a:srgbClr val="00B0F0"/>
                </a:solidFill>
              </a:rPr>
              <a:t>&gt;</a:t>
            </a:r>
            <a:r>
              <a:rPr lang="nl-BE" dirty="0" smtClean="0"/>
              <a:t> Abonnement</a:t>
            </a:r>
          </a:p>
          <a:p>
            <a:r>
              <a:rPr lang="nl-BE" dirty="0"/>
              <a:t>	</a:t>
            </a:r>
            <a:r>
              <a:rPr lang="nl-BE" dirty="0" smtClean="0"/>
              <a:t>	</a:t>
            </a:r>
            <a:r>
              <a:rPr lang="nl-BE" dirty="0" smtClean="0">
                <a:solidFill>
                  <a:srgbClr val="00B0F0"/>
                </a:solidFill>
              </a:rPr>
              <a:t>&gt;</a:t>
            </a:r>
            <a:r>
              <a:rPr lang="nl-BE" dirty="0" smtClean="0"/>
              <a:t> Facturen</a:t>
            </a:r>
          </a:p>
          <a:p>
            <a:r>
              <a:rPr lang="nl-BE" dirty="0"/>
              <a:t>	</a:t>
            </a:r>
            <a:r>
              <a:rPr lang="nl-BE" dirty="0" smtClean="0"/>
              <a:t>	</a:t>
            </a:r>
            <a:r>
              <a:rPr lang="nl-BE" dirty="0" smtClean="0">
                <a:solidFill>
                  <a:srgbClr val="00B0F0"/>
                </a:solidFill>
              </a:rPr>
              <a:t>&gt;</a:t>
            </a:r>
            <a:r>
              <a:rPr lang="nl-BE" dirty="0" smtClean="0"/>
              <a:t> Resources</a:t>
            </a:r>
          </a:p>
          <a:p>
            <a:r>
              <a:rPr lang="nl-BE" dirty="0"/>
              <a:t>	</a:t>
            </a:r>
            <a:r>
              <a:rPr lang="nl-BE" dirty="0" smtClean="0"/>
              <a:t>		</a:t>
            </a:r>
            <a:r>
              <a:rPr lang="nl-BE" dirty="0" smtClean="0">
                <a:solidFill>
                  <a:srgbClr val="00B0F0"/>
                </a:solidFill>
              </a:rPr>
              <a:t>&gt;</a:t>
            </a:r>
            <a:r>
              <a:rPr lang="nl-BE" dirty="0" smtClean="0"/>
              <a:t> Selecties op basis van selectieprofielen</a:t>
            </a:r>
          </a:p>
          <a:p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297117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FF"/>
          </a:solidFill>
        </p:spPr>
        <p:txBody>
          <a:bodyPr/>
          <a:lstStyle/>
          <a:p>
            <a:r>
              <a:rPr lang="nl-BE" dirty="0" smtClean="0"/>
              <a:t>Oefening 5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196975"/>
            <a:ext cx="8604448" cy="2330543"/>
          </a:xfrm>
        </p:spPr>
        <p:txBody>
          <a:bodyPr>
            <a:normAutofit/>
          </a:bodyPr>
          <a:lstStyle/>
          <a:p>
            <a:r>
              <a:rPr lang="nl-BE" dirty="0" smtClean="0"/>
              <a:t>Stel een profiel op waarmee we alle abonnementen kunnen selecteren van alle types abonnementen-tijdschriften aangerekend op budget van ‘ADBIB Bibliotheek’ (b:UA:1512)</a:t>
            </a:r>
          </a:p>
          <a:p>
            <a:endParaRPr lang="nl-BE" dirty="0"/>
          </a:p>
          <a:p>
            <a:r>
              <a:rPr lang="nl-BE" dirty="0" smtClean="0"/>
              <a:t>Toon in het </a:t>
            </a:r>
            <a:r>
              <a:rPr lang="nl-BE" dirty="0" err="1" smtClean="0"/>
              <a:t>het</a:t>
            </a:r>
            <a:r>
              <a:rPr lang="nl-BE" dirty="0" smtClean="0"/>
              <a:t> resultaat het budget en het abonnement. </a:t>
            </a:r>
          </a:p>
          <a:p>
            <a:endParaRPr lang="nl-BE" dirty="0" smtClean="0"/>
          </a:p>
          <a:p>
            <a:endParaRPr lang="nl-BE" dirty="0" smtClean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0" y="3527518"/>
            <a:ext cx="9144000" cy="33304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36000" rIns="0" bIns="3600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9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nl-BE" baseline="0" dirty="0" smtClean="0"/>
              <a:t>	Criterium</a:t>
            </a:r>
          </a:p>
          <a:p>
            <a:pPr fontAlgn="auto">
              <a:spcAft>
                <a:spcPts val="0"/>
              </a:spcAft>
            </a:pPr>
            <a:r>
              <a:rPr lang="nl-BE" baseline="0" dirty="0"/>
              <a:t>	</a:t>
            </a:r>
            <a:r>
              <a:rPr lang="nl-BE" baseline="0" dirty="0" smtClean="0"/>
              <a:t>	Type Abonnement – Tijdschriften *</a:t>
            </a:r>
          </a:p>
          <a:p>
            <a:pPr fontAlgn="auto">
              <a:spcAft>
                <a:spcPts val="0"/>
              </a:spcAft>
            </a:pPr>
            <a:r>
              <a:rPr lang="nl-BE" baseline="0" dirty="0"/>
              <a:t>	</a:t>
            </a:r>
            <a:r>
              <a:rPr lang="nl-BE" baseline="0" dirty="0" smtClean="0"/>
              <a:t>	Budget	b:UA:1512</a:t>
            </a:r>
          </a:p>
          <a:p>
            <a:pPr fontAlgn="auto">
              <a:spcAft>
                <a:spcPts val="0"/>
              </a:spcAft>
            </a:pPr>
            <a:r>
              <a:rPr lang="nl-BE" baseline="0" dirty="0" smtClean="0"/>
              <a:t>	Attribuut</a:t>
            </a:r>
          </a:p>
          <a:p>
            <a:pPr fontAlgn="auto">
              <a:spcAft>
                <a:spcPts val="0"/>
              </a:spcAft>
            </a:pPr>
            <a:r>
              <a:rPr lang="nl-BE" baseline="0" dirty="0"/>
              <a:t>	</a:t>
            </a:r>
            <a:r>
              <a:rPr lang="nl-BE" baseline="0" dirty="0" smtClean="0"/>
              <a:t>	Budget</a:t>
            </a:r>
          </a:p>
          <a:p>
            <a:pPr fontAlgn="auto">
              <a:spcAft>
                <a:spcPts val="0"/>
              </a:spcAft>
            </a:pPr>
            <a:r>
              <a:rPr lang="nl-BE" baseline="0" dirty="0"/>
              <a:t>	</a:t>
            </a:r>
            <a:r>
              <a:rPr lang="nl-BE" baseline="0" dirty="0" smtClean="0"/>
              <a:t>	Abonnement</a:t>
            </a:r>
          </a:p>
          <a:p>
            <a:pPr fontAlgn="auto">
              <a:spcAft>
                <a:spcPts val="0"/>
              </a:spcAft>
            </a:pPr>
            <a:r>
              <a:rPr lang="nl-BE" baseline="0" dirty="0" smtClean="0"/>
              <a:t>	Profiel bestelling/Uitvoeren in context abonnementen</a:t>
            </a:r>
          </a:p>
          <a:p>
            <a:pPr fontAlgn="auto">
              <a:spcAft>
                <a:spcPts val="0"/>
              </a:spcAft>
            </a:pPr>
            <a:endParaRPr lang="nl-BE" baseline="0" dirty="0" smtClean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39750" y="3324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1180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5047488"/>
            <a:ext cx="8064896" cy="1732452"/>
          </a:xfrm>
        </p:spPr>
        <p:txBody>
          <a:bodyPr>
            <a:normAutofit fontScale="92500" lnSpcReduction="10000"/>
          </a:bodyPr>
          <a:lstStyle/>
          <a:p>
            <a:r>
              <a:rPr lang="nl-BE" dirty="0" smtClean="0"/>
              <a:t>Niveau</a:t>
            </a:r>
          </a:p>
          <a:p>
            <a:r>
              <a:rPr lang="nl-BE" dirty="0"/>
              <a:t>	</a:t>
            </a:r>
            <a:r>
              <a:rPr lang="nl-BE" dirty="0" smtClean="0"/>
              <a:t>Bestelling / Groep in bestelling</a:t>
            </a:r>
          </a:p>
          <a:p>
            <a:r>
              <a:rPr lang="nl-BE" dirty="0"/>
              <a:t>	</a:t>
            </a:r>
            <a:r>
              <a:rPr lang="nl-BE" dirty="0" smtClean="0"/>
              <a:t>Abonnement / Kaart in abonnement</a:t>
            </a:r>
          </a:p>
          <a:p>
            <a:r>
              <a:rPr lang="nl-BE" dirty="0"/>
              <a:t>	</a:t>
            </a:r>
            <a:r>
              <a:rPr lang="nl-BE" dirty="0" smtClean="0"/>
              <a:t>Resource / Fiche in resource</a:t>
            </a:r>
          </a:p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l="533" t="27658" r="45867" b="30149"/>
          <a:stretch/>
        </p:blipFill>
        <p:spPr>
          <a:xfrm>
            <a:off x="113159" y="1052737"/>
            <a:ext cx="9021853" cy="3994751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Selectieprofielen uitvoeren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8737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159727"/>
            <a:ext cx="8064896" cy="5620213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Werken met de sleutel van een profiel</a:t>
            </a:r>
          </a:p>
          <a:p>
            <a:pPr marL="514350" indent="-5143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Profiel met argumenten? </a:t>
            </a:r>
          </a:p>
          <a:p>
            <a:pPr marL="1090350" lvl="2" indent="-5143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Profiel[arg1,arg2]</a:t>
            </a:r>
            <a:endParaRPr lang="nl-BE" dirty="0"/>
          </a:p>
          <a:p>
            <a:pPr marL="1090350" lvl="2" indent="-51435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Selectieprofielen uitvoeren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3057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FF"/>
          </a:solidFill>
        </p:spPr>
        <p:txBody>
          <a:bodyPr/>
          <a:lstStyle/>
          <a:p>
            <a:r>
              <a:rPr lang="nl-BE" dirty="0" smtClean="0"/>
              <a:t>Oefening 3 - vervolg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196975"/>
            <a:ext cx="8604448" cy="2330543"/>
          </a:xfrm>
        </p:spPr>
        <p:txBody>
          <a:bodyPr>
            <a:normAutofit fontScale="85000" lnSpcReduction="20000"/>
          </a:bodyPr>
          <a:lstStyle/>
          <a:p>
            <a:r>
              <a:rPr lang="nl-BE" dirty="0" smtClean="0"/>
              <a:t>Stel een profiel op gebaseerd op bestellingen dat de bestellingen van monografieën selecteert die door een bepaalde </a:t>
            </a:r>
            <a:r>
              <a:rPr lang="nl-BE" dirty="0" err="1" smtClean="0"/>
              <a:t>Brocade</a:t>
            </a:r>
            <a:r>
              <a:rPr lang="nl-BE" dirty="0" smtClean="0"/>
              <a:t> gebruiker zijn aangemaakt.   </a:t>
            </a:r>
          </a:p>
          <a:p>
            <a:endParaRPr lang="nl-BE" dirty="0"/>
          </a:p>
          <a:p>
            <a:r>
              <a:rPr lang="nl-BE" dirty="0" smtClean="0"/>
              <a:t>In het resultaat wil ik zeker deze selectiecriteria zien ter controle. </a:t>
            </a:r>
          </a:p>
          <a:p>
            <a:r>
              <a:rPr lang="nl-BE" b="1" dirty="0" smtClean="0"/>
              <a:t>Hoeveel boekbestellingen heeft Guy De Crom (</a:t>
            </a:r>
            <a:r>
              <a:rPr lang="nl-BE" b="1" dirty="0" err="1" smtClean="0"/>
              <a:t>gcrom</a:t>
            </a:r>
            <a:r>
              <a:rPr lang="nl-BE" b="1" dirty="0" smtClean="0"/>
              <a:t>) aangemaakt?</a:t>
            </a:r>
          </a:p>
          <a:p>
            <a:r>
              <a:rPr lang="nl-BE" b="1" dirty="0" smtClean="0"/>
              <a:t>En Hoeveel voor Marc De Ron (</a:t>
            </a:r>
            <a:r>
              <a:rPr lang="nl-BE" b="1" dirty="0" err="1" smtClean="0"/>
              <a:t>mderon</a:t>
            </a:r>
            <a:r>
              <a:rPr lang="nl-BE" b="1" dirty="0" smtClean="0"/>
              <a:t>)? </a:t>
            </a:r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0" y="3527517"/>
            <a:ext cx="9144000" cy="333048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36000" rIns="0" bIns="3600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9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nl-BE" baseline="0" dirty="0" smtClean="0"/>
              <a:t>	</a:t>
            </a:r>
            <a:r>
              <a:rPr lang="nl-BE" baseline="0" dirty="0" smtClean="0">
                <a:solidFill>
                  <a:schemeClr val="accent2"/>
                </a:solidFill>
              </a:rPr>
              <a:t>Criterium</a:t>
            </a:r>
          </a:p>
          <a:p>
            <a:pPr fontAlgn="auto">
              <a:spcAft>
                <a:spcPts val="0"/>
              </a:spcAft>
            </a:pPr>
            <a:r>
              <a:rPr lang="nl-BE" baseline="0" dirty="0">
                <a:solidFill>
                  <a:schemeClr val="accent2"/>
                </a:solidFill>
              </a:rPr>
              <a:t>	</a:t>
            </a:r>
            <a:r>
              <a:rPr lang="nl-BE" baseline="0" dirty="0" smtClean="0">
                <a:solidFill>
                  <a:schemeClr val="accent2"/>
                </a:solidFill>
              </a:rPr>
              <a:t>	Type	Monografie - *</a:t>
            </a:r>
          </a:p>
          <a:p>
            <a:pPr fontAlgn="auto">
              <a:spcAft>
                <a:spcPts val="0"/>
              </a:spcAft>
            </a:pPr>
            <a:r>
              <a:rPr lang="nl-BE" baseline="0" dirty="0">
                <a:solidFill>
                  <a:schemeClr val="accent2"/>
                </a:solidFill>
              </a:rPr>
              <a:t>	</a:t>
            </a:r>
            <a:r>
              <a:rPr lang="nl-BE" baseline="0" dirty="0" smtClean="0">
                <a:solidFill>
                  <a:schemeClr val="accent2"/>
                </a:solidFill>
              </a:rPr>
              <a:t>	Status Gebruiker $arg1</a:t>
            </a:r>
          </a:p>
          <a:p>
            <a:pPr fontAlgn="auto">
              <a:spcAft>
                <a:spcPts val="0"/>
              </a:spcAft>
            </a:pPr>
            <a:r>
              <a:rPr lang="nl-BE" baseline="0" dirty="0" smtClean="0">
                <a:solidFill>
                  <a:schemeClr val="accent2"/>
                </a:solidFill>
              </a:rPr>
              <a:t>	Attribuut</a:t>
            </a:r>
          </a:p>
          <a:p>
            <a:pPr fontAlgn="auto">
              <a:spcAft>
                <a:spcPts val="0"/>
              </a:spcAft>
            </a:pPr>
            <a:r>
              <a:rPr lang="nl-BE" baseline="0" dirty="0">
                <a:solidFill>
                  <a:schemeClr val="accent2"/>
                </a:solidFill>
              </a:rPr>
              <a:t>	</a:t>
            </a:r>
            <a:r>
              <a:rPr lang="nl-BE" baseline="0" dirty="0" smtClean="0">
                <a:solidFill>
                  <a:schemeClr val="accent2"/>
                </a:solidFill>
              </a:rPr>
              <a:t>	Type</a:t>
            </a:r>
          </a:p>
          <a:p>
            <a:pPr fontAlgn="auto">
              <a:spcAft>
                <a:spcPts val="0"/>
              </a:spcAft>
            </a:pPr>
            <a:r>
              <a:rPr lang="nl-BE" baseline="0" dirty="0">
                <a:solidFill>
                  <a:schemeClr val="accent2"/>
                </a:solidFill>
              </a:rPr>
              <a:t>		</a:t>
            </a:r>
            <a:r>
              <a:rPr lang="nl-BE" baseline="0" dirty="0" smtClean="0">
                <a:solidFill>
                  <a:schemeClr val="accent2"/>
                </a:solidFill>
              </a:rPr>
              <a:t>Aangemaakt door</a:t>
            </a:r>
          </a:p>
          <a:p>
            <a:pPr fontAlgn="auto">
              <a:spcAft>
                <a:spcPts val="0"/>
              </a:spcAft>
            </a:pPr>
            <a:r>
              <a:rPr lang="nl-BE" baseline="0" dirty="0"/>
              <a:t>	</a:t>
            </a:r>
            <a:r>
              <a:rPr lang="nl-BE" baseline="0" dirty="0" smtClean="0"/>
              <a:t>Uitvoeren profiel[</a:t>
            </a:r>
            <a:r>
              <a:rPr lang="nl-BE" baseline="0" dirty="0" err="1" smtClean="0"/>
              <a:t>gcrom</a:t>
            </a:r>
            <a:r>
              <a:rPr lang="nl-BE" baseline="0" dirty="0" smtClean="0"/>
              <a:t>]</a:t>
            </a:r>
          </a:p>
          <a:p>
            <a:pPr fontAlgn="auto">
              <a:spcAft>
                <a:spcPts val="0"/>
              </a:spcAft>
            </a:pPr>
            <a:endParaRPr lang="nl-BE" baseline="0" dirty="0" smtClean="0"/>
          </a:p>
          <a:p>
            <a:pPr fontAlgn="auto">
              <a:spcAft>
                <a:spcPts val="0"/>
              </a:spcAft>
            </a:pPr>
            <a:endParaRPr lang="nl-BE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66579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159727"/>
            <a:ext cx="8064896" cy="5620213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chemeClr val="accent2"/>
                </a:solidFill>
              </a:rPr>
              <a:t>Werken met de sleutel van een profiel</a:t>
            </a:r>
          </a:p>
          <a:p>
            <a:pPr marL="514350" indent="-5143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chemeClr val="accent2"/>
                </a:solidFill>
              </a:rPr>
              <a:t>Profiel met argumenten? </a:t>
            </a:r>
          </a:p>
          <a:p>
            <a:pPr marL="1090350" lvl="2" indent="-5143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chemeClr val="accent2"/>
                </a:solidFill>
              </a:rPr>
              <a:t>Profiel[arg1,arg2]</a:t>
            </a:r>
          </a:p>
          <a:p>
            <a:pPr marL="514350" indent="-5143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Combinatie van profielen?</a:t>
            </a:r>
          </a:p>
          <a:p>
            <a:pPr marL="1090350" lvl="2" indent="-5143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'&amp;' </a:t>
            </a:r>
            <a:r>
              <a:rPr lang="nl-BE" dirty="0"/>
              <a:t>EN </a:t>
            </a:r>
          </a:p>
          <a:p>
            <a:pPr marL="1090350" lvl="2" indent="-5143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 </a:t>
            </a:r>
            <a:r>
              <a:rPr lang="nl-BE" dirty="0"/>
              <a:t>'|' OF </a:t>
            </a:r>
            <a:endParaRPr lang="nl-BE" dirty="0" smtClean="0"/>
          </a:p>
          <a:p>
            <a:pPr marL="1090350" lvl="2" indent="-5143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'!' </a:t>
            </a:r>
            <a:r>
              <a:rPr lang="nl-BE" dirty="0"/>
              <a:t>NIET </a:t>
            </a:r>
            <a:r>
              <a:rPr lang="nl-BE" dirty="0" smtClean="0">
                <a:sym typeface="Wingdings" panose="05000000000000000000" pitchFamily="2" charset="2"/>
              </a:rPr>
              <a:t> !A   A&amp;!B    A|!B</a:t>
            </a:r>
            <a:endParaRPr lang="nl-BE" dirty="0" smtClean="0"/>
          </a:p>
          <a:p>
            <a:pPr marL="1090350" lvl="2" indent="-5143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'()' </a:t>
            </a:r>
            <a:endParaRPr lang="nl-BE" dirty="0"/>
          </a:p>
          <a:p>
            <a:pPr marL="1090350" lvl="2" indent="-5143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/>
              <a:t>Profielen op verschillende lijnen </a:t>
            </a:r>
            <a:r>
              <a:rPr lang="nl-BE" dirty="0" smtClean="0">
                <a:sym typeface="Wingdings" panose="05000000000000000000" pitchFamily="2" charset="2"/>
              </a:rPr>
              <a:t> </a:t>
            </a:r>
            <a:r>
              <a:rPr lang="nl-BE" dirty="0" smtClean="0"/>
              <a:t>"&amp;"</a:t>
            </a:r>
            <a:endParaRPr lang="nl-BE" dirty="0"/>
          </a:p>
          <a:p>
            <a:pPr marL="1090350" lvl="2" indent="-51435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nl-BE" dirty="0"/>
          </a:p>
          <a:p>
            <a:pPr marL="1090350" lvl="2" indent="-51435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Selectieprofielen uitvoeren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0710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FF"/>
          </a:solidFill>
        </p:spPr>
        <p:txBody>
          <a:bodyPr/>
          <a:lstStyle/>
          <a:p>
            <a:r>
              <a:rPr lang="nl-BE" dirty="0" smtClean="0"/>
              <a:t>Oefening </a:t>
            </a:r>
            <a:r>
              <a:rPr lang="nl-BE" dirty="0"/>
              <a:t>6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196975"/>
            <a:ext cx="8604448" cy="2330543"/>
          </a:xfrm>
        </p:spPr>
        <p:txBody>
          <a:bodyPr>
            <a:normAutofit fontScale="92500" lnSpcReduction="10000"/>
          </a:bodyPr>
          <a:lstStyle/>
          <a:p>
            <a:r>
              <a:rPr lang="nl-BE" dirty="0" smtClean="0"/>
              <a:t>Vertrekkende van het profiel opgesteld in oef 5, hoe kan je uiteindelijk enkel die abonnementen overhouden die nog lopend zijn?</a:t>
            </a:r>
          </a:p>
          <a:p>
            <a:endParaRPr lang="nl-BE" dirty="0"/>
          </a:p>
          <a:p>
            <a:r>
              <a:rPr lang="nl-BE" dirty="0" smtClean="0"/>
              <a:t>Toon in het resultaat naast het budget en abonnement, ook de status van het abonnement. </a:t>
            </a:r>
          </a:p>
          <a:p>
            <a:endParaRPr lang="nl-BE" dirty="0" smtClean="0"/>
          </a:p>
          <a:p>
            <a:endParaRPr lang="nl-BE" dirty="0" smtClean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0" y="3527518"/>
            <a:ext cx="9144000" cy="33304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36000" rIns="0" bIns="3600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9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nl-BE" baseline="0" dirty="0"/>
              <a:t> </a:t>
            </a:r>
            <a:r>
              <a:rPr lang="nl-BE" baseline="0" dirty="0" smtClean="0"/>
              <a:t>       Bijkomend profiel op abo</a:t>
            </a:r>
          </a:p>
          <a:p>
            <a:pPr fontAlgn="auto">
              <a:spcAft>
                <a:spcPts val="0"/>
              </a:spcAft>
            </a:pPr>
            <a:r>
              <a:rPr lang="nl-BE" baseline="0" dirty="0"/>
              <a:t>	</a:t>
            </a:r>
            <a:r>
              <a:rPr lang="nl-BE" baseline="0" dirty="0" smtClean="0"/>
              <a:t>Criterium</a:t>
            </a:r>
          </a:p>
          <a:p>
            <a:pPr fontAlgn="auto">
              <a:spcAft>
                <a:spcPts val="0"/>
              </a:spcAft>
            </a:pPr>
            <a:r>
              <a:rPr lang="nl-BE" baseline="0" dirty="0"/>
              <a:t>	</a:t>
            </a:r>
            <a:r>
              <a:rPr lang="nl-BE" baseline="0" dirty="0" smtClean="0"/>
              <a:t>	Status Lopend date&lt;=T</a:t>
            </a:r>
          </a:p>
          <a:p>
            <a:pPr fontAlgn="auto">
              <a:spcAft>
                <a:spcPts val="0"/>
              </a:spcAft>
            </a:pPr>
            <a:r>
              <a:rPr lang="nl-BE" baseline="0" dirty="0" smtClean="0"/>
              <a:t>	Attribuut</a:t>
            </a:r>
          </a:p>
          <a:p>
            <a:pPr fontAlgn="auto">
              <a:spcAft>
                <a:spcPts val="0"/>
              </a:spcAft>
            </a:pPr>
            <a:r>
              <a:rPr lang="nl-BE" baseline="0" dirty="0"/>
              <a:t>	</a:t>
            </a:r>
            <a:r>
              <a:rPr lang="nl-BE" baseline="0" dirty="0" smtClean="0"/>
              <a:t>	Status</a:t>
            </a:r>
          </a:p>
          <a:p>
            <a:pPr fontAlgn="auto">
              <a:spcAft>
                <a:spcPts val="0"/>
              </a:spcAft>
            </a:pPr>
            <a:r>
              <a:rPr lang="nl-BE" baseline="0" dirty="0"/>
              <a:t>	</a:t>
            </a:r>
            <a:r>
              <a:rPr lang="nl-BE" baseline="0" dirty="0" smtClean="0"/>
              <a:t>Uitvoer  in context abo profieloef5&amp;profieloef6</a:t>
            </a:r>
          </a:p>
          <a:p>
            <a:pPr fontAlgn="auto">
              <a:spcAft>
                <a:spcPts val="0"/>
              </a:spcAft>
            </a:pPr>
            <a:endParaRPr lang="nl-BE" baseline="0" dirty="0" smtClean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39750" y="3324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4397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Werken met selectieprofielen …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>
                <a:solidFill>
                  <a:srgbClr val="00B0F0"/>
                </a:solidFill>
              </a:rPr>
              <a:t>…</a:t>
            </a:r>
            <a:r>
              <a:rPr lang="nl-BE" dirty="0" smtClean="0"/>
              <a:t> laat een transparant gebruik van attributen toe.</a:t>
            </a:r>
          </a:p>
          <a:p>
            <a:r>
              <a:rPr lang="nl-BE" dirty="0" smtClean="0">
                <a:solidFill>
                  <a:srgbClr val="00B0F0"/>
                </a:solidFill>
              </a:rPr>
              <a:t>…</a:t>
            </a:r>
            <a:r>
              <a:rPr lang="nl-BE" dirty="0" smtClean="0"/>
              <a:t> biedt krachtige mogelijkheden voor complexe selecties.</a:t>
            </a:r>
          </a:p>
          <a:p>
            <a:r>
              <a:rPr lang="nl-BE" dirty="0" smtClean="0">
                <a:solidFill>
                  <a:srgbClr val="00B0F0"/>
                </a:solidFill>
              </a:rPr>
              <a:t>…</a:t>
            </a:r>
            <a:r>
              <a:rPr lang="nl-BE" dirty="0" smtClean="0"/>
              <a:t> laat toe met variabele parameters te werken. </a:t>
            </a:r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>
                <a:solidFill>
                  <a:srgbClr val="00B0F0"/>
                </a:solidFill>
              </a:rPr>
              <a:t>…</a:t>
            </a:r>
            <a:r>
              <a:rPr lang="nl-BE" dirty="0" smtClean="0"/>
              <a:t> is niet eenvoudig om mee van start te gaan. </a:t>
            </a:r>
          </a:p>
        </p:txBody>
      </p:sp>
    </p:spTree>
    <p:extLst>
      <p:ext uri="{BB962C8B-B14F-4D97-AF65-F5344CB8AC3E}">
        <p14:creationId xmlns:p14="http://schemas.microsoft.com/office/powerpoint/2010/main" val="93058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Selectieprofielen </a:t>
            </a:r>
            <a:r>
              <a:rPr lang="nl-BE" dirty="0" smtClean="0"/>
              <a:t>uitvoeren: Historiek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l="975" t="51192" r="60611" b="26477"/>
          <a:stretch/>
        </p:blipFill>
        <p:spPr>
          <a:xfrm>
            <a:off x="401443" y="1196976"/>
            <a:ext cx="7984282" cy="261073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/>
          <a:srcRect l="975" t="69154" r="64146" b="8050"/>
          <a:stretch/>
        </p:blipFill>
        <p:spPr>
          <a:xfrm>
            <a:off x="401443" y="3311916"/>
            <a:ext cx="7249221" cy="2665140"/>
          </a:xfrm>
          <a:prstGeom prst="rect">
            <a:avLst/>
          </a:prstGeom>
        </p:spPr>
      </p:pic>
      <p:sp>
        <p:nvSpPr>
          <p:cNvPr id="6" name="Lijntoelichting 1 (rand en accentlijn) 5"/>
          <p:cNvSpPr/>
          <p:nvPr/>
        </p:nvSpPr>
        <p:spPr>
          <a:xfrm>
            <a:off x="6993607" y="2960559"/>
            <a:ext cx="1590331" cy="696224"/>
          </a:xfrm>
          <a:prstGeom prst="accentBorderCallout1">
            <a:avLst>
              <a:gd name="adj1" fmla="val 18750"/>
              <a:gd name="adj2" fmla="val -8333"/>
              <a:gd name="adj3" fmla="val 127953"/>
              <a:gd name="adj4" fmla="val -773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baseline="0" dirty="0" smtClean="0">
                <a:solidFill>
                  <a:srgbClr val="00B0F0"/>
                </a:solidFill>
              </a:rPr>
              <a:t>Opent de lijst in HTML weergave</a:t>
            </a:r>
            <a:endParaRPr lang="nl-BE" sz="1600" baseline="0" dirty="0">
              <a:solidFill>
                <a:srgbClr val="00B0F0"/>
              </a:solidFill>
            </a:endParaRPr>
          </a:p>
        </p:txBody>
      </p:sp>
      <p:sp>
        <p:nvSpPr>
          <p:cNvPr id="7" name="Lijntoelichting 1 (rand en accentlijn) 6"/>
          <p:cNvSpPr/>
          <p:nvPr/>
        </p:nvSpPr>
        <p:spPr>
          <a:xfrm>
            <a:off x="7543445" y="814039"/>
            <a:ext cx="1590331" cy="908389"/>
          </a:xfrm>
          <a:prstGeom prst="accentBorderCallout1">
            <a:avLst>
              <a:gd name="adj1" fmla="val 18750"/>
              <a:gd name="adj2" fmla="val -8333"/>
              <a:gd name="adj3" fmla="val 116540"/>
              <a:gd name="adj4" fmla="val -198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baseline="0" dirty="0" smtClean="0">
                <a:solidFill>
                  <a:srgbClr val="00B0F0"/>
                </a:solidFill>
              </a:rPr>
              <a:t>Aantal</a:t>
            </a:r>
            <a:r>
              <a:rPr lang="nl-BE" sz="1600" baseline="0" dirty="0">
                <a:solidFill>
                  <a:srgbClr val="00B0F0"/>
                </a:solidFill>
              </a:rPr>
              <a:t> </a:t>
            </a:r>
            <a:r>
              <a:rPr lang="nl-BE" sz="1600" baseline="0" dirty="0" smtClean="0">
                <a:solidFill>
                  <a:srgbClr val="00B0F0"/>
                </a:solidFill>
              </a:rPr>
              <a:t>resultaten </a:t>
            </a:r>
          </a:p>
          <a:p>
            <a:pPr algn="ctr"/>
            <a:r>
              <a:rPr lang="nl-BE" sz="1600" baseline="0" dirty="0" smtClean="0">
                <a:solidFill>
                  <a:srgbClr val="00B0F0"/>
                </a:solidFill>
              </a:rPr>
              <a:t>in de lijst</a:t>
            </a:r>
            <a:endParaRPr lang="nl-BE" sz="1600" baseline="0" dirty="0">
              <a:solidFill>
                <a:srgbClr val="00B0F0"/>
              </a:solidFill>
            </a:endParaRPr>
          </a:p>
        </p:txBody>
      </p:sp>
      <p:sp>
        <p:nvSpPr>
          <p:cNvPr id="8" name="Lijntoelichting 1 (rand en accentlijn) 7"/>
          <p:cNvSpPr/>
          <p:nvPr/>
        </p:nvSpPr>
        <p:spPr>
          <a:xfrm>
            <a:off x="2981669" y="5922648"/>
            <a:ext cx="2426671" cy="866402"/>
          </a:xfrm>
          <a:prstGeom prst="accentBorderCallout1">
            <a:avLst>
              <a:gd name="adj1" fmla="val 18750"/>
              <a:gd name="adj2" fmla="val -8333"/>
              <a:gd name="adj3" fmla="val -17658"/>
              <a:gd name="adj4" fmla="val -512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baseline="0" dirty="0" smtClean="0">
                <a:solidFill>
                  <a:srgbClr val="00B0F0"/>
                </a:solidFill>
              </a:rPr>
              <a:t>Kopieert de parameters van deze actie terug in het huidige scherm</a:t>
            </a:r>
            <a:endParaRPr lang="nl-BE" sz="1600" baseline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92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159727"/>
            <a:ext cx="8064896" cy="4047893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Resultaat is een lijst</a:t>
            </a:r>
          </a:p>
          <a:p>
            <a:pPr marL="514350" indent="-5143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Openen</a:t>
            </a:r>
          </a:p>
          <a:p>
            <a:pPr marL="514350" indent="-5143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Downloaden</a:t>
            </a:r>
          </a:p>
          <a:p>
            <a:pPr marL="514350" indent="-5143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Bewerken</a:t>
            </a:r>
          </a:p>
          <a:p>
            <a:pPr marL="514350" indent="-5143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Lijstbeheer: </a:t>
            </a:r>
            <a:r>
              <a:rPr lang="nl-BE" sz="1800" dirty="0" smtClean="0">
                <a:hlinkClick r:id="rId3"/>
              </a:rPr>
              <a:t>https</a:t>
            </a:r>
            <a:r>
              <a:rPr lang="nl-BE" sz="1800" dirty="0">
                <a:hlinkClick r:id="rId3"/>
              </a:rPr>
              <a:t>://www.uantwerpen.be/nl/projecten/anet/netwerk/workshops/20151119</a:t>
            </a:r>
            <a:r>
              <a:rPr lang="nl-BE" sz="1800" dirty="0" smtClean="0">
                <a:hlinkClick r:id="rId3"/>
              </a:rPr>
              <a:t>/</a:t>
            </a:r>
            <a:r>
              <a:rPr lang="nl-BE" sz="1800" dirty="0" smtClean="0"/>
              <a:t> </a:t>
            </a:r>
            <a:endParaRPr lang="nl-BE" sz="1800" dirty="0"/>
          </a:p>
          <a:p>
            <a:pPr lvl="2" indent="0">
              <a:buClr>
                <a:srgbClr val="00B0F0"/>
              </a:buClr>
              <a:buNone/>
            </a:pPr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Selectieprofielen resultaat</a:t>
            </a:r>
            <a:endParaRPr lang="nl-BE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4"/>
          <a:srcRect l="68903" t="56395" r="18414" b="38402"/>
          <a:stretch/>
        </p:blipFill>
        <p:spPr>
          <a:xfrm>
            <a:off x="2832409" y="3066587"/>
            <a:ext cx="2222804" cy="51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0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FF"/>
          </a:solidFill>
        </p:spPr>
        <p:txBody>
          <a:bodyPr/>
          <a:lstStyle/>
          <a:p>
            <a:r>
              <a:rPr lang="nl-BE" dirty="0" smtClean="0"/>
              <a:t>Oefening 7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196975"/>
            <a:ext cx="8604448" cy="2330543"/>
          </a:xfrm>
        </p:spPr>
        <p:txBody>
          <a:bodyPr>
            <a:normAutofit/>
          </a:bodyPr>
          <a:lstStyle/>
          <a:p>
            <a:r>
              <a:rPr lang="nl-BE" dirty="0" smtClean="0"/>
              <a:t>Hoe kan ik nagaan welke boekbestellingen na meer dan een jaar nog niet geleverd zijn?</a:t>
            </a:r>
          </a:p>
          <a:p>
            <a:endParaRPr lang="nl-BE" dirty="0" smtClean="0"/>
          </a:p>
          <a:p>
            <a:endParaRPr lang="nl-BE" dirty="0" smtClean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39750" y="3324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0" y="2338251"/>
            <a:ext cx="9144000" cy="45197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36000" rIns="0" bIns="3600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9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nl-BE" baseline="0" dirty="0"/>
              <a:t> </a:t>
            </a:r>
            <a:r>
              <a:rPr lang="nl-BE" baseline="0" dirty="0" smtClean="0"/>
              <a:t>       Profiel 1 bestellingen			Profiel 2 bestellingen</a:t>
            </a:r>
          </a:p>
          <a:p>
            <a:pPr fontAlgn="auto">
              <a:spcAft>
                <a:spcPts val="0"/>
              </a:spcAft>
            </a:pPr>
            <a:r>
              <a:rPr lang="nl-BE" baseline="0" dirty="0"/>
              <a:t>	</a:t>
            </a:r>
          </a:p>
          <a:p>
            <a:pPr fontAlgn="auto">
              <a:spcAft>
                <a:spcPts val="0"/>
              </a:spcAft>
            </a:pPr>
            <a:endParaRPr lang="nl-BE" baseline="0" dirty="0" smtClean="0"/>
          </a:p>
          <a:p>
            <a:pPr fontAlgn="auto">
              <a:spcAft>
                <a:spcPts val="0"/>
              </a:spcAft>
            </a:pPr>
            <a:endParaRPr lang="nl-BE" baseline="0" dirty="0"/>
          </a:p>
          <a:p>
            <a:pPr fontAlgn="auto">
              <a:spcAft>
                <a:spcPts val="0"/>
              </a:spcAft>
            </a:pPr>
            <a:endParaRPr lang="nl-BE" baseline="0" dirty="0" smtClean="0"/>
          </a:p>
          <a:p>
            <a:pPr fontAlgn="auto">
              <a:spcAft>
                <a:spcPts val="0"/>
              </a:spcAft>
            </a:pPr>
            <a:endParaRPr lang="nl-BE" baseline="0" dirty="0" smtClean="0"/>
          </a:p>
          <a:p>
            <a:pPr fontAlgn="auto">
              <a:spcAft>
                <a:spcPts val="0"/>
              </a:spcAft>
            </a:pPr>
            <a:endParaRPr lang="nl-BE" baseline="0" dirty="0" smtClean="0"/>
          </a:p>
          <a:p>
            <a:pPr fontAlgn="auto">
              <a:spcAft>
                <a:spcPts val="0"/>
              </a:spcAft>
            </a:pPr>
            <a:r>
              <a:rPr lang="nl-BE" baseline="0" dirty="0"/>
              <a:t>	</a:t>
            </a:r>
            <a:r>
              <a:rPr lang="nl-BE" baseline="0" dirty="0" smtClean="0"/>
              <a:t>Uitvoer  profiel1&amp;!profiel2</a:t>
            </a:r>
          </a:p>
          <a:p>
            <a:pPr fontAlgn="auto">
              <a:spcAft>
                <a:spcPts val="0"/>
              </a:spcAft>
            </a:pPr>
            <a:r>
              <a:rPr lang="nl-BE" baseline="0" dirty="0"/>
              <a:t>	</a:t>
            </a:r>
            <a:r>
              <a:rPr lang="nl-BE" baseline="0" dirty="0" smtClean="0"/>
              <a:t>Context bestellingen</a:t>
            </a:r>
          </a:p>
          <a:p>
            <a:pPr fontAlgn="auto">
              <a:spcAft>
                <a:spcPts val="0"/>
              </a:spcAft>
            </a:pPr>
            <a:endParaRPr lang="nl-BE" baseline="0" dirty="0" smtClean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/>
          <a:srcRect l="2286" t="30063" r="70429" b="57492"/>
          <a:stretch/>
        </p:blipFill>
        <p:spPr>
          <a:xfrm>
            <a:off x="4735286" y="2894514"/>
            <a:ext cx="4635713" cy="118926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/>
          <a:srcRect l="3286" t="47299" r="67571" b="24256"/>
          <a:stretch/>
        </p:blipFill>
        <p:spPr>
          <a:xfrm>
            <a:off x="-27404" y="2894514"/>
            <a:ext cx="4768522" cy="261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95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FF"/>
          </a:solidFill>
        </p:spPr>
        <p:txBody>
          <a:bodyPr/>
          <a:lstStyle/>
          <a:p>
            <a:r>
              <a:rPr lang="nl-BE" dirty="0" smtClean="0"/>
              <a:t>Oefening 8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196975"/>
            <a:ext cx="8604448" cy="2330543"/>
          </a:xfrm>
        </p:spPr>
        <p:txBody>
          <a:bodyPr>
            <a:normAutofit fontScale="85000" lnSpcReduction="10000"/>
          </a:bodyPr>
          <a:lstStyle/>
          <a:p>
            <a:r>
              <a:rPr lang="nl-BE" dirty="0" smtClean="0"/>
              <a:t>Stel een profiel op waarmee we alle facturen kunnen selecteren van alle type abonnementen-tijdschriften aangerekend op budget van ‘ADBIB Bibliotheek’ (b:UA:1512)? En  hoe kan je uiteindelijk enkel die facturen overhouden die een factuurnummer hebben dat begint met de letter ‘F’?</a:t>
            </a:r>
          </a:p>
          <a:p>
            <a:endParaRPr lang="nl-BE" dirty="0"/>
          </a:p>
          <a:p>
            <a:r>
              <a:rPr lang="nl-BE" dirty="0" smtClean="0"/>
              <a:t>Toon in het resultaat het budget, type abonnement, factuurnummer en de factuurdatum. </a:t>
            </a:r>
          </a:p>
          <a:p>
            <a:endParaRPr lang="nl-BE" dirty="0" smtClean="0"/>
          </a:p>
          <a:p>
            <a:endParaRPr lang="nl-BE" dirty="0" smtClean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0" y="3527518"/>
            <a:ext cx="9144000" cy="33304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36000" rIns="0" bIns="3600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9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nl-BE" baseline="0" dirty="0" smtClean="0"/>
              <a:t>	Profiel 1 bestellingen		Profiel 2 facturen</a:t>
            </a:r>
          </a:p>
          <a:p>
            <a:pPr fontAlgn="auto">
              <a:spcAft>
                <a:spcPts val="0"/>
              </a:spcAft>
            </a:pPr>
            <a:endParaRPr lang="nl-BE" baseline="0" dirty="0"/>
          </a:p>
          <a:p>
            <a:pPr fontAlgn="auto">
              <a:spcAft>
                <a:spcPts val="0"/>
              </a:spcAft>
            </a:pPr>
            <a:endParaRPr lang="nl-BE" baseline="0" dirty="0" smtClean="0"/>
          </a:p>
          <a:p>
            <a:pPr fontAlgn="auto">
              <a:spcAft>
                <a:spcPts val="0"/>
              </a:spcAft>
            </a:pPr>
            <a:endParaRPr lang="nl-BE" baseline="0" dirty="0"/>
          </a:p>
          <a:p>
            <a:pPr fontAlgn="auto">
              <a:spcAft>
                <a:spcPts val="0"/>
              </a:spcAft>
            </a:pPr>
            <a:endParaRPr lang="nl-BE" sz="1800" baseline="0" dirty="0" smtClean="0"/>
          </a:p>
          <a:p>
            <a:pPr fontAlgn="auto">
              <a:spcAft>
                <a:spcPts val="0"/>
              </a:spcAft>
            </a:pPr>
            <a:r>
              <a:rPr lang="nl-BE" baseline="0" dirty="0"/>
              <a:t>	</a:t>
            </a:r>
            <a:r>
              <a:rPr lang="nl-BE" baseline="0" dirty="0" smtClean="0"/>
              <a:t>					profiel1&amp;profiel2</a:t>
            </a:r>
          </a:p>
          <a:p>
            <a:pPr fontAlgn="auto">
              <a:spcAft>
                <a:spcPts val="0"/>
              </a:spcAft>
            </a:pPr>
            <a:r>
              <a:rPr lang="nl-BE" baseline="0" dirty="0"/>
              <a:t>	</a:t>
            </a:r>
            <a:r>
              <a:rPr lang="nl-BE" baseline="0" dirty="0" smtClean="0"/>
              <a:t>					context facturen</a:t>
            </a:r>
          </a:p>
          <a:p>
            <a:pPr fontAlgn="auto">
              <a:spcAft>
                <a:spcPts val="0"/>
              </a:spcAft>
            </a:pPr>
            <a:endParaRPr lang="nl-BE" baseline="0" dirty="0"/>
          </a:p>
          <a:p>
            <a:pPr fontAlgn="auto">
              <a:spcAft>
                <a:spcPts val="0"/>
              </a:spcAft>
            </a:pPr>
            <a:endParaRPr lang="nl-BE" baseline="0" dirty="0" smtClean="0"/>
          </a:p>
          <a:p>
            <a:pPr fontAlgn="auto">
              <a:spcAft>
                <a:spcPts val="0"/>
              </a:spcAft>
            </a:pPr>
            <a:endParaRPr lang="nl-BE" baseline="0" dirty="0"/>
          </a:p>
          <a:p>
            <a:pPr fontAlgn="auto">
              <a:spcAft>
                <a:spcPts val="0"/>
              </a:spcAft>
            </a:pPr>
            <a:endParaRPr lang="nl-BE" baseline="0" dirty="0" smtClean="0"/>
          </a:p>
          <a:p>
            <a:pPr fontAlgn="auto">
              <a:spcAft>
                <a:spcPts val="0"/>
              </a:spcAft>
            </a:pPr>
            <a:endParaRPr lang="nl-BE" baseline="0" dirty="0"/>
          </a:p>
          <a:p>
            <a:pPr fontAlgn="auto">
              <a:spcAft>
                <a:spcPts val="0"/>
              </a:spcAft>
            </a:pPr>
            <a:endParaRPr lang="nl-BE" baseline="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39750" y="3324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l="3143" t="60032" r="61000" b="19905"/>
          <a:stretch/>
        </p:blipFill>
        <p:spPr>
          <a:xfrm>
            <a:off x="0" y="4083687"/>
            <a:ext cx="4991664" cy="157108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4"/>
          <a:srcRect l="3142" t="59524" r="74857" b="28722"/>
          <a:stretch/>
        </p:blipFill>
        <p:spPr>
          <a:xfrm>
            <a:off x="4770303" y="4083687"/>
            <a:ext cx="4399022" cy="132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7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00B0F0"/>
                </a:solidFill>
              </a:rPr>
              <a:t>Vragen?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/>
              <a:t/>
            </a:r>
            <a:br>
              <a:rPr lang="nl-BE" dirty="0"/>
            </a:br>
            <a:r>
              <a:rPr lang="nl-BE" b="0" dirty="0" smtClean="0">
                <a:hlinkClick r:id="rId3"/>
              </a:rPr>
              <a:t>helpdesk@anet.be</a:t>
            </a:r>
            <a:r>
              <a:rPr lang="nl-BE" b="0" dirty="0" smtClean="0"/>
              <a:t/>
            </a:r>
            <a:br>
              <a:rPr lang="nl-BE" b="0" dirty="0" smtClean="0"/>
            </a:br>
            <a:r>
              <a:rPr lang="nl-BE" b="0" dirty="0" smtClean="0"/>
              <a:t>Documentatie: volgt snel</a:t>
            </a:r>
            <a:endParaRPr lang="nl-BE" b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idx="1"/>
          </p:nvPr>
        </p:nvSpPr>
        <p:spPr>
          <a:xfrm>
            <a:off x="695867" y="1196975"/>
            <a:ext cx="8064500" cy="503833"/>
          </a:xfrm>
        </p:spPr>
        <p:txBody>
          <a:bodyPr>
            <a:normAutofit/>
          </a:bodyPr>
          <a:lstStyle/>
          <a:p>
            <a:pPr lvl="2" indent="0">
              <a:buClr>
                <a:srgbClr val="00B0F0"/>
              </a:buClr>
              <a:buNone/>
            </a:pPr>
            <a:endParaRPr lang="nl-BE" dirty="0" smtClean="0">
              <a:solidFill>
                <a:srgbClr val="00B0F0"/>
              </a:solidFill>
            </a:endParaRPr>
          </a:p>
          <a:p>
            <a:endParaRPr lang="nl-BE" dirty="0">
              <a:solidFill>
                <a:srgbClr val="00B0F0"/>
              </a:solidFill>
            </a:endParaRPr>
          </a:p>
          <a:p>
            <a:endParaRPr lang="nl-BE" dirty="0" smtClean="0">
              <a:solidFill>
                <a:srgbClr val="00B0F0"/>
              </a:solidFill>
            </a:endParaRPr>
          </a:p>
          <a:p>
            <a:endParaRPr lang="nl-BE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69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Stappenplan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nl-BE" dirty="0" smtClean="0"/>
          </a:p>
          <a:p>
            <a:r>
              <a:rPr lang="nl-BE" dirty="0" smtClean="0"/>
              <a:t>Selectieprofiel opstellen: </a:t>
            </a:r>
          </a:p>
          <a:p>
            <a:pPr algn="r"/>
            <a:r>
              <a:rPr lang="nl-BE" dirty="0"/>
              <a:t>	</a:t>
            </a:r>
            <a:r>
              <a:rPr lang="nl-BE" dirty="0" smtClean="0"/>
              <a:t>			</a:t>
            </a:r>
            <a:r>
              <a:rPr lang="nl-BE" dirty="0" smtClean="0">
                <a:solidFill>
                  <a:srgbClr val="00B0F0"/>
                </a:solidFill>
              </a:rPr>
              <a:t>vast of functie met argumenten</a:t>
            </a:r>
          </a:p>
          <a:p>
            <a:r>
              <a:rPr lang="nl-BE" dirty="0"/>
              <a:t>	</a:t>
            </a:r>
            <a:r>
              <a:rPr lang="nl-BE" dirty="0" smtClean="0"/>
              <a:t>Bestellingen</a:t>
            </a:r>
          </a:p>
          <a:p>
            <a:r>
              <a:rPr lang="nl-BE" dirty="0"/>
              <a:t>	</a:t>
            </a:r>
            <a:r>
              <a:rPr lang="nl-BE" dirty="0" smtClean="0"/>
              <a:t>Abonnementen</a:t>
            </a:r>
          </a:p>
          <a:p>
            <a:r>
              <a:rPr lang="nl-BE" dirty="0"/>
              <a:t>	</a:t>
            </a:r>
            <a:r>
              <a:rPr lang="nl-BE" dirty="0" smtClean="0"/>
              <a:t>Facturen</a:t>
            </a:r>
          </a:p>
          <a:p>
            <a:endParaRPr lang="nl-BE" dirty="0"/>
          </a:p>
          <a:p>
            <a:r>
              <a:rPr lang="nl-BE" dirty="0" smtClean="0"/>
              <a:t>Selectieprofiel uitvoeren:</a:t>
            </a:r>
          </a:p>
          <a:p>
            <a:pPr algn="r"/>
            <a:r>
              <a:rPr lang="nl-BE" dirty="0"/>
              <a:t>	</a:t>
            </a:r>
            <a:r>
              <a:rPr lang="nl-BE" dirty="0" smtClean="0"/>
              <a:t>	</a:t>
            </a:r>
            <a:r>
              <a:rPr lang="nl-BE" dirty="0" smtClean="0">
                <a:solidFill>
                  <a:srgbClr val="00B0F0"/>
                </a:solidFill>
              </a:rPr>
              <a:t>in bepaalde context, met bepaalde argumenten</a:t>
            </a:r>
          </a:p>
          <a:p>
            <a:r>
              <a:rPr lang="nl-BE" dirty="0"/>
              <a:t>	</a:t>
            </a:r>
            <a:r>
              <a:rPr lang="nl-BE" dirty="0" smtClean="0"/>
              <a:t>Bestellingen</a:t>
            </a:r>
          </a:p>
          <a:p>
            <a:r>
              <a:rPr lang="nl-BE" dirty="0"/>
              <a:t>	</a:t>
            </a:r>
            <a:r>
              <a:rPr lang="nl-BE" dirty="0" smtClean="0"/>
              <a:t>Abonnementen</a:t>
            </a:r>
          </a:p>
          <a:p>
            <a:r>
              <a:rPr lang="nl-BE" dirty="0"/>
              <a:t>	</a:t>
            </a:r>
            <a:r>
              <a:rPr lang="nl-BE" dirty="0" smtClean="0"/>
              <a:t>Facturen</a:t>
            </a:r>
          </a:p>
          <a:p>
            <a:r>
              <a:rPr lang="nl-BE" dirty="0"/>
              <a:t>	</a:t>
            </a:r>
            <a:r>
              <a:rPr lang="nl-BE" dirty="0" smtClean="0"/>
              <a:t>Resources</a:t>
            </a:r>
          </a:p>
          <a:p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34864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Selectieprofielen opstellen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err="1" smtClean="0"/>
              <a:t>Brocade</a:t>
            </a:r>
            <a:endParaRPr lang="nl-BE" dirty="0" smtClean="0"/>
          </a:p>
          <a:p>
            <a:r>
              <a:rPr lang="nl-BE" dirty="0"/>
              <a:t>	</a:t>
            </a:r>
            <a:r>
              <a:rPr lang="nl-BE" dirty="0" smtClean="0">
                <a:solidFill>
                  <a:srgbClr val="00B0F0"/>
                </a:solidFill>
              </a:rPr>
              <a:t>&gt;</a:t>
            </a:r>
            <a:r>
              <a:rPr lang="nl-BE" dirty="0" smtClean="0"/>
              <a:t> Aanwinsten</a:t>
            </a:r>
          </a:p>
          <a:p>
            <a:r>
              <a:rPr lang="nl-BE" dirty="0"/>
              <a:t>	</a:t>
            </a:r>
            <a:r>
              <a:rPr lang="nl-BE" dirty="0" smtClean="0"/>
              <a:t>	</a:t>
            </a:r>
            <a:r>
              <a:rPr lang="nl-BE" dirty="0" smtClean="0">
                <a:solidFill>
                  <a:srgbClr val="00B0F0"/>
                </a:solidFill>
              </a:rPr>
              <a:t>&gt;</a:t>
            </a:r>
            <a:r>
              <a:rPr lang="nl-BE" dirty="0" smtClean="0"/>
              <a:t> Selectieprofielen</a:t>
            </a:r>
          </a:p>
          <a:p>
            <a:endParaRPr lang="nl-BE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l="920" t="25019" r="56897" b="40855"/>
          <a:stretch/>
        </p:blipFill>
        <p:spPr>
          <a:xfrm>
            <a:off x="-3679" y="2690649"/>
            <a:ext cx="9158190" cy="4167352"/>
          </a:xfrm>
          <a:prstGeom prst="rect">
            <a:avLst/>
          </a:prstGeom>
        </p:spPr>
      </p:pic>
      <p:sp>
        <p:nvSpPr>
          <p:cNvPr id="5" name="Explosie 1 4"/>
          <p:cNvSpPr/>
          <p:nvPr/>
        </p:nvSpPr>
        <p:spPr>
          <a:xfrm>
            <a:off x="5966351" y="116632"/>
            <a:ext cx="2998973" cy="2332941"/>
          </a:xfrm>
          <a:prstGeom prst="irregularSeal1">
            <a:avLst/>
          </a:prstGeom>
          <a:solidFill>
            <a:srgbClr val="DDDDD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srgbClr val="00B0F0"/>
                </a:solidFill>
              </a:rPr>
              <a:t>Rechtermuisknop </a:t>
            </a:r>
            <a:r>
              <a:rPr lang="nl-BE" dirty="0" smtClean="0">
                <a:solidFill>
                  <a:srgbClr val="00B0F0"/>
                </a:solidFill>
                <a:sym typeface="Wingdings" panose="05000000000000000000" pitchFamily="2" charset="2"/>
              </a:rPr>
              <a:t> Informatie</a:t>
            </a:r>
            <a:endParaRPr lang="nl-BE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6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Selectieprofielen opstellen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Volgt structuur van 	bestelling </a:t>
            </a:r>
            <a:r>
              <a:rPr lang="nl-BE" dirty="0" smtClean="0">
                <a:solidFill>
                  <a:srgbClr val="00B0F0"/>
                </a:solidFill>
              </a:rPr>
              <a:t>[</a:t>
            </a:r>
            <a:r>
              <a:rPr lang="nl-BE" dirty="0" err="1" smtClean="0">
                <a:solidFill>
                  <a:srgbClr val="00B0F0"/>
                </a:solidFill>
              </a:rPr>
              <a:t>q:loi</a:t>
            </a:r>
            <a:r>
              <a:rPr lang="nl-BE" dirty="0" smtClean="0">
                <a:solidFill>
                  <a:srgbClr val="00B0F0"/>
                </a:solidFill>
              </a:rPr>
              <a:t>]</a:t>
            </a:r>
          </a:p>
          <a:p>
            <a:r>
              <a:rPr lang="nl-BE" dirty="0"/>
              <a:t>	</a:t>
            </a:r>
            <a:r>
              <a:rPr lang="nl-BE" dirty="0" smtClean="0"/>
              <a:t>		abonnement </a:t>
            </a:r>
            <a:r>
              <a:rPr lang="nl-BE" dirty="0" smtClean="0">
                <a:solidFill>
                  <a:srgbClr val="00B0F0"/>
                </a:solidFill>
              </a:rPr>
              <a:t>[</a:t>
            </a:r>
            <a:r>
              <a:rPr lang="nl-BE" dirty="0" err="1" smtClean="0">
                <a:solidFill>
                  <a:srgbClr val="00B0F0"/>
                </a:solidFill>
              </a:rPr>
              <a:t>s:loi</a:t>
            </a:r>
            <a:r>
              <a:rPr lang="nl-BE" dirty="0" smtClean="0">
                <a:solidFill>
                  <a:srgbClr val="00B0F0"/>
                </a:solidFill>
              </a:rPr>
              <a:t>]</a:t>
            </a:r>
          </a:p>
          <a:p>
            <a:r>
              <a:rPr lang="nl-BE" dirty="0"/>
              <a:t>	</a:t>
            </a:r>
            <a:r>
              <a:rPr lang="nl-BE" dirty="0" smtClean="0"/>
              <a:t>		factuur </a:t>
            </a:r>
            <a:r>
              <a:rPr lang="nl-BE" dirty="0" smtClean="0">
                <a:solidFill>
                  <a:srgbClr val="00B0F0"/>
                </a:solidFill>
              </a:rPr>
              <a:t>[</a:t>
            </a:r>
            <a:r>
              <a:rPr lang="nl-BE" dirty="0" err="1" smtClean="0">
                <a:solidFill>
                  <a:srgbClr val="00B0F0"/>
                </a:solidFill>
              </a:rPr>
              <a:t>i:loi</a:t>
            </a:r>
            <a:r>
              <a:rPr lang="nl-BE" dirty="0" smtClean="0">
                <a:solidFill>
                  <a:srgbClr val="00B0F0"/>
                </a:solidFill>
              </a:rPr>
              <a:t>]</a:t>
            </a:r>
          </a:p>
          <a:p>
            <a:endParaRPr lang="nl-BE" dirty="0" smtClean="0"/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à"/>
            </a:pPr>
            <a:r>
              <a:rPr lang="nl-BE" dirty="0" smtClean="0">
                <a:sym typeface="Wingdings" panose="05000000000000000000" pitchFamily="2" charset="2"/>
              </a:rPr>
              <a:t>Alles uit het formulier kan je gebruiken als selectiecriterium of attribuut!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endParaRPr lang="nl-BE" dirty="0">
              <a:sym typeface="Wingdings" panose="05000000000000000000" pitchFamily="2" charset="2"/>
            </a:endParaRPr>
          </a:p>
          <a:p>
            <a:r>
              <a:rPr lang="nl-BE" dirty="0" smtClean="0">
                <a:sym typeface="Wingdings" panose="05000000000000000000" pitchFamily="2" charset="2"/>
              </a:rPr>
              <a:t>Voorbeeld ‘oude’ selecties </a:t>
            </a:r>
          </a:p>
          <a:p>
            <a:endParaRPr lang="nl-BE" dirty="0">
              <a:sym typeface="Wingdings" panose="05000000000000000000" pitchFamily="2" charset="2"/>
            </a:endParaRPr>
          </a:p>
          <a:p>
            <a:r>
              <a:rPr lang="nl-BE" dirty="0" smtClean="0">
                <a:solidFill>
                  <a:srgbClr val="00B0F0"/>
                </a:solidFill>
                <a:sym typeface="Wingdings" panose="05000000000000000000" pitchFamily="2" charset="2"/>
              </a:rPr>
              <a:t></a:t>
            </a:r>
            <a:r>
              <a:rPr lang="nl-BE" dirty="0" smtClean="0">
                <a:sym typeface="Wingdings" panose="05000000000000000000" pitchFamily="2" charset="2"/>
              </a:rPr>
              <a:t> Eigen formulering attribuut-naam</a:t>
            </a:r>
            <a:endParaRPr lang="nl-BE" dirty="0" smtClean="0"/>
          </a:p>
          <a:p>
            <a:endParaRPr lang="nl-BE" dirty="0" smtClean="0"/>
          </a:p>
        </p:txBody>
      </p:sp>
      <p:pic>
        <p:nvPicPr>
          <p:cNvPr id="6" name="Afbeelding 5">
            <a:hlinkClick r:id="rId3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26" r="72162" b="-1"/>
          <a:stretch/>
        </p:blipFill>
        <p:spPr>
          <a:xfrm>
            <a:off x="4271121" y="4407530"/>
            <a:ext cx="496824" cy="49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6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Criterium </a:t>
            </a:r>
            <a:r>
              <a:rPr lang="nl-BE" dirty="0" smtClean="0">
                <a:sym typeface="Wingdings" panose="05000000000000000000" pitchFamily="2" charset="2"/>
              </a:rPr>
              <a:t> Attribuut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Criterium bepaalt de selectie</a:t>
            </a:r>
          </a:p>
          <a:p>
            <a:pPr marL="45720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Attribuut zorgt voor de extra kolommen in de resultatenlijst</a:t>
            </a:r>
          </a:p>
          <a:p>
            <a:pPr marL="45720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Criterium staat los van attribuut</a:t>
            </a:r>
          </a:p>
          <a:p>
            <a:pPr marL="1033200" lvl="2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Criterium zonder attribuut</a:t>
            </a:r>
          </a:p>
          <a:p>
            <a:pPr marL="1033200" lvl="2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Attribuut zonder criterium</a:t>
            </a:r>
          </a:p>
          <a:p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76247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Selectieprofielen uitvoeren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196976"/>
            <a:ext cx="8604448" cy="4895850"/>
          </a:xfrm>
        </p:spPr>
        <p:txBody>
          <a:bodyPr>
            <a:normAutofit/>
          </a:bodyPr>
          <a:lstStyle/>
          <a:p>
            <a:r>
              <a:rPr lang="nl-BE" dirty="0" err="1" smtClean="0"/>
              <a:t>Brocade</a:t>
            </a:r>
            <a:endParaRPr lang="nl-BE" dirty="0" smtClean="0"/>
          </a:p>
          <a:p>
            <a:r>
              <a:rPr lang="nl-BE" dirty="0"/>
              <a:t>	</a:t>
            </a:r>
            <a:r>
              <a:rPr lang="nl-BE" dirty="0" smtClean="0">
                <a:solidFill>
                  <a:srgbClr val="00B0F0"/>
                </a:solidFill>
              </a:rPr>
              <a:t>&gt;</a:t>
            </a:r>
            <a:r>
              <a:rPr lang="nl-BE" dirty="0" smtClean="0"/>
              <a:t> Aanwinsten</a:t>
            </a:r>
          </a:p>
          <a:p>
            <a:r>
              <a:rPr lang="nl-BE" dirty="0"/>
              <a:t>	</a:t>
            </a:r>
            <a:r>
              <a:rPr lang="nl-BE" dirty="0" smtClean="0"/>
              <a:t>	</a:t>
            </a:r>
            <a:r>
              <a:rPr lang="nl-BE" dirty="0" smtClean="0">
                <a:solidFill>
                  <a:srgbClr val="00B0F0"/>
                </a:solidFill>
              </a:rPr>
              <a:t>&gt;</a:t>
            </a:r>
            <a:r>
              <a:rPr lang="nl-BE" dirty="0" smtClean="0"/>
              <a:t> Bestellingen</a:t>
            </a:r>
          </a:p>
          <a:p>
            <a:r>
              <a:rPr lang="nl-BE" dirty="0"/>
              <a:t>	</a:t>
            </a:r>
            <a:r>
              <a:rPr lang="nl-BE" dirty="0" smtClean="0"/>
              <a:t>	</a:t>
            </a:r>
            <a:r>
              <a:rPr lang="nl-BE" dirty="0" smtClean="0">
                <a:solidFill>
                  <a:srgbClr val="00B0F0"/>
                </a:solidFill>
              </a:rPr>
              <a:t>&gt;</a:t>
            </a:r>
            <a:r>
              <a:rPr lang="nl-BE" dirty="0" smtClean="0"/>
              <a:t> Abonnement</a:t>
            </a:r>
          </a:p>
          <a:p>
            <a:r>
              <a:rPr lang="nl-BE" dirty="0"/>
              <a:t>	</a:t>
            </a:r>
            <a:r>
              <a:rPr lang="nl-BE" dirty="0" smtClean="0"/>
              <a:t>	</a:t>
            </a:r>
            <a:r>
              <a:rPr lang="nl-BE" dirty="0" smtClean="0">
                <a:solidFill>
                  <a:srgbClr val="00B0F0"/>
                </a:solidFill>
              </a:rPr>
              <a:t>&gt;</a:t>
            </a:r>
            <a:r>
              <a:rPr lang="nl-BE" dirty="0" smtClean="0"/>
              <a:t> Facturen</a:t>
            </a:r>
          </a:p>
          <a:p>
            <a:r>
              <a:rPr lang="nl-BE" dirty="0"/>
              <a:t>	</a:t>
            </a:r>
            <a:r>
              <a:rPr lang="nl-BE" dirty="0" smtClean="0"/>
              <a:t>	</a:t>
            </a:r>
            <a:r>
              <a:rPr lang="nl-BE" dirty="0" smtClean="0">
                <a:solidFill>
                  <a:srgbClr val="00B0F0"/>
                </a:solidFill>
              </a:rPr>
              <a:t>&gt;</a:t>
            </a:r>
            <a:r>
              <a:rPr lang="nl-BE" dirty="0" smtClean="0"/>
              <a:t> Resources</a:t>
            </a:r>
          </a:p>
          <a:p>
            <a:r>
              <a:rPr lang="nl-BE" dirty="0"/>
              <a:t>	</a:t>
            </a:r>
            <a:r>
              <a:rPr lang="nl-BE" dirty="0" smtClean="0"/>
              <a:t>		</a:t>
            </a:r>
            <a:r>
              <a:rPr lang="nl-BE" dirty="0" smtClean="0">
                <a:solidFill>
                  <a:srgbClr val="00B0F0"/>
                </a:solidFill>
              </a:rPr>
              <a:t>&gt;</a:t>
            </a:r>
            <a:r>
              <a:rPr lang="nl-BE" dirty="0" smtClean="0"/>
              <a:t> Selecties op basis van selectieprofielen</a:t>
            </a:r>
          </a:p>
          <a:p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104305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l="533" t="27658" r="45867" b="30149"/>
          <a:stretch/>
        </p:blipFill>
        <p:spPr>
          <a:xfrm>
            <a:off x="113159" y="1052737"/>
            <a:ext cx="9021853" cy="3994751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Selectieprofielen uitvoeren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/>
          <a:srcRect l="857" t="41238" r="70429" b="44540"/>
          <a:stretch/>
        </p:blipFill>
        <p:spPr>
          <a:xfrm>
            <a:off x="169818" y="5047489"/>
            <a:ext cx="6498435" cy="181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1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aAnet">
  <a:themeElements>
    <a:clrScheme name="Grijswaarden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Anet" id="{6365D32B-1852-48C6-8A30-1E7F713CB67B}" vid="{65356B00-31FA-48DD-B626-9A907DE71249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ThemaAnet</Template>
  <TotalTime>1963</TotalTime>
  <Words>898</Words>
  <Application>Microsoft Office PowerPoint</Application>
  <PresentationFormat>Diavoorstelling (4:3)</PresentationFormat>
  <Paragraphs>337</Paragraphs>
  <Slides>34</Slides>
  <Notes>33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34</vt:i4>
      </vt:variant>
    </vt:vector>
  </HeadingPairs>
  <TitlesOfParts>
    <vt:vector size="39" baseType="lpstr">
      <vt:lpstr>Arial</vt:lpstr>
      <vt:lpstr>Calibri</vt:lpstr>
      <vt:lpstr>Times New Roman</vt:lpstr>
      <vt:lpstr>Wingdings</vt:lpstr>
      <vt:lpstr>ThemaAnet</vt:lpstr>
      <vt:lpstr>Selectieprofielen Aanwinsten</vt:lpstr>
      <vt:lpstr>Selecties herwerkt</vt:lpstr>
      <vt:lpstr>Werken met selectieprofielen …</vt:lpstr>
      <vt:lpstr>Stappenplan</vt:lpstr>
      <vt:lpstr>Selectieprofielen opstellen</vt:lpstr>
      <vt:lpstr>Selectieprofielen opstellen</vt:lpstr>
      <vt:lpstr>Criterium  Attribuut</vt:lpstr>
      <vt:lpstr>Selectieprofielen uitvoeren</vt:lpstr>
      <vt:lpstr>Selectieprofielen uitvoeren</vt:lpstr>
      <vt:lpstr>Oefening 1</vt:lpstr>
      <vt:lpstr>Selectieprofielen opstellen</vt:lpstr>
      <vt:lpstr>Oefening 2</vt:lpstr>
      <vt:lpstr>Selectieprofielen opstellen</vt:lpstr>
      <vt:lpstr>Selectieprofielen opstellen: argumenten</vt:lpstr>
      <vt:lpstr>Oefening 3</vt:lpstr>
      <vt:lpstr>Selectieprofielen opstellen</vt:lpstr>
      <vt:lpstr>Selectieprofielen opstellen: Booleaanse expressie</vt:lpstr>
      <vt:lpstr>Oefening 4</vt:lpstr>
      <vt:lpstr>Selectieprofielen opstellen: Booleaanse expressie</vt:lpstr>
      <vt:lpstr>Selectieprofielen opstellen: verhoudingen criteria</vt:lpstr>
      <vt:lpstr>Demo</vt:lpstr>
      <vt:lpstr>Selectieprofielen opstellen: Status</vt:lpstr>
      <vt:lpstr>Selectieprofielen uitvoeren</vt:lpstr>
      <vt:lpstr>Oefening 5</vt:lpstr>
      <vt:lpstr>Selectieprofielen uitvoeren</vt:lpstr>
      <vt:lpstr>Selectieprofielen uitvoeren</vt:lpstr>
      <vt:lpstr>Oefening 3 - vervolg</vt:lpstr>
      <vt:lpstr>Selectieprofielen uitvoeren</vt:lpstr>
      <vt:lpstr>Oefening 6</vt:lpstr>
      <vt:lpstr>Selectieprofielen uitvoeren: Historiek</vt:lpstr>
      <vt:lpstr>Selectieprofielen resultaat</vt:lpstr>
      <vt:lpstr>Oefening 7</vt:lpstr>
      <vt:lpstr>Oefening 8</vt:lpstr>
      <vt:lpstr>Vragen?  helpdesk@anet.be Documentatie: volgt snel</vt:lpstr>
    </vt:vector>
  </TitlesOfParts>
  <Company>Universiteit Antwerpen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Selectieprofielen Aanwinsten</dc:title>
  <dc:creator>Jacobs Anke</dc:creator>
  <cp:lastModifiedBy>Jacobs Anke</cp:lastModifiedBy>
  <cp:revision>71</cp:revision>
  <cp:lastPrinted>2018-03-22T11:22:00Z</cp:lastPrinted>
  <dcterms:created xsi:type="dcterms:W3CDTF">2018-03-20T13:14:32Z</dcterms:created>
  <dcterms:modified xsi:type="dcterms:W3CDTF">2018-03-23T13:02:32Z</dcterms:modified>
</cp:coreProperties>
</file>