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20"/>
  </p:notesMasterIdLst>
  <p:sldIdLst>
    <p:sldId id="256" r:id="rId3"/>
    <p:sldId id="277" r:id="rId4"/>
    <p:sldId id="278" r:id="rId5"/>
    <p:sldId id="279" r:id="rId6"/>
    <p:sldId id="282" r:id="rId7"/>
    <p:sldId id="280" r:id="rId8"/>
    <p:sldId id="281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4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19460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BE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3211C557-1322-44CA-937A-687901308EB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320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73CC715-FD85-45E5-8AEA-D2DBA3F8A4F4}" type="slidenum">
              <a:rPr lang="en-GB"/>
              <a:pPr/>
              <a:t>1</a:t>
            </a:fld>
            <a:endParaRPr lang="en-GB"/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nl-B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73CC715-FD85-45E5-8AEA-D2DBA3F8A4F4}" type="slidenum">
              <a:rPr lang="en-GB"/>
              <a:pPr/>
              <a:t>2</a:t>
            </a:fld>
            <a:endParaRPr lang="en-GB"/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nl-B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73CC715-FD85-45E5-8AEA-D2DBA3F8A4F4}" type="slidenum">
              <a:rPr lang="en-GB"/>
              <a:pPr/>
              <a:t>3</a:t>
            </a:fld>
            <a:endParaRPr lang="en-GB"/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nl-B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73CC715-FD85-45E5-8AEA-D2DBA3F8A4F4}" type="slidenum">
              <a:rPr lang="en-GB"/>
              <a:pPr/>
              <a:t>4</a:t>
            </a:fld>
            <a:endParaRPr lang="en-GB"/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nl-B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73CC715-FD85-45E5-8AEA-D2DBA3F8A4F4}" type="slidenum">
              <a:rPr lang="en-GB"/>
              <a:pPr/>
              <a:t>5</a:t>
            </a:fld>
            <a:endParaRPr lang="en-GB"/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nl-B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73CC715-FD85-45E5-8AEA-D2DBA3F8A4F4}" type="slidenum">
              <a:rPr lang="en-GB"/>
              <a:pPr/>
              <a:t>6</a:t>
            </a:fld>
            <a:endParaRPr lang="en-GB"/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nl-B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73CC715-FD85-45E5-8AEA-D2DBA3F8A4F4}" type="slidenum">
              <a:rPr lang="en-GB"/>
              <a:pPr/>
              <a:t>7</a:t>
            </a:fld>
            <a:endParaRPr lang="en-GB"/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nl-B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29/09/13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395A0-3CC9-4ACE-B1A3-A7365D1DCDE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29/09/13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2C55-3395-43C4-9D9E-B6B9412412C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40525" y="1604963"/>
            <a:ext cx="2093913" cy="4521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130925" cy="4521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29/09/13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135FD-5624-4470-BC97-36B179076C1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2200" y="4038600"/>
            <a:ext cx="6472238" cy="18240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29/09/13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E5E8A-D5BE-487A-8DC6-170A39A80D6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BF08-3AA8-49A3-A8C0-B9A7CEE7628D}" type="datetimeFigureOut">
              <a:rPr lang="nl-BE" smtClean="0"/>
              <a:t>2/12/2013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BD06-A926-43FA-B1B7-EB2600603CC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2219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BF08-3AA8-49A3-A8C0-B9A7CEE7628D}" type="datetimeFigureOut">
              <a:rPr lang="nl-BE" smtClean="0"/>
              <a:t>2/12/2013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BD06-A926-43FA-B1B7-EB2600603CC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0183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BF08-3AA8-49A3-A8C0-B9A7CEE7628D}" type="datetimeFigureOut">
              <a:rPr lang="nl-BE" smtClean="0"/>
              <a:t>2/12/2013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BD06-A926-43FA-B1B7-EB2600603CC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5635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BF08-3AA8-49A3-A8C0-B9A7CEE7628D}" type="datetimeFigureOut">
              <a:rPr lang="nl-BE" smtClean="0"/>
              <a:t>2/12/2013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BD06-A926-43FA-B1B7-EB2600603CC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8665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BF08-3AA8-49A3-A8C0-B9A7CEE7628D}" type="datetimeFigureOut">
              <a:rPr lang="nl-BE" smtClean="0"/>
              <a:t>2/12/2013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BD06-A926-43FA-B1B7-EB2600603CC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7430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BF08-3AA8-49A3-A8C0-B9A7CEE7628D}" type="datetimeFigureOut">
              <a:rPr lang="nl-BE" smtClean="0"/>
              <a:t>2/12/2013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BD06-A926-43FA-B1B7-EB2600603CC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1937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BF08-3AA8-49A3-A8C0-B9A7CEE7628D}" type="datetimeFigureOut">
              <a:rPr lang="nl-BE" smtClean="0"/>
              <a:t>2/12/2013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BD06-A926-43FA-B1B7-EB2600603CC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102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29/09/13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07D8B-61B7-4C59-884E-60F3E94AEA9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BF08-3AA8-49A3-A8C0-B9A7CEE7628D}" type="datetimeFigureOut">
              <a:rPr lang="nl-BE" smtClean="0"/>
              <a:t>2/12/2013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BD06-A926-43FA-B1B7-EB2600603CC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1093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BF08-3AA8-49A3-A8C0-B9A7CEE7628D}" type="datetimeFigureOut">
              <a:rPr lang="nl-BE" smtClean="0"/>
              <a:t>2/12/2013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BD06-A926-43FA-B1B7-EB2600603CC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027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BF08-3AA8-49A3-A8C0-B9A7CEE7628D}" type="datetimeFigureOut">
              <a:rPr lang="nl-BE" smtClean="0"/>
              <a:t>2/12/2013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BD06-A926-43FA-B1B7-EB2600603CC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4142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BF08-3AA8-49A3-A8C0-B9A7CEE7628D}" type="datetimeFigureOut">
              <a:rPr lang="nl-BE" smtClean="0"/>
              <a:t>2/12/2013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BD06-A926-43FA-B1B7-EB2600603CC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113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29/09/13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FAC91-68B0-4E7C-9636-2B27C2668C2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29/09/13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8E52C-0756-4B66-A2D8-F76551B631E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29/09/13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03F50-ACB1-4CD5-96D5-B1A9C7E239A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29/09/13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330F6-E37A-41FA-9E99-FB4D03E327B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29/09/13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5DB35-10A7-4B3D-B128-C5B6F4BA6B0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29/09/13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A7029-3903-4502-BC14-23A6C5FB828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29/09/13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1D04A-7E2B-42D0-B2CF-FA987B0CA22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279525"/>
            <a:ext cx="533400" cy="228600"/>
          </a:xfrm>
          <a:prstGeom prst="rect">
            <a:avLst/>
          </a:prstGeom>
          <a:solidFill>
            <a:srgbClr val="DD804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90550" y="1279525"/>
            <a:ext cx="8553450" cy="228600"/>
          </a:xfrm>
          <a:prstGeom prst="rect">
            <a:avLst/>
          </a:prstGeom>
          <a:solidFill>
            <a:srgbClr val="94B6D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-9525" y="6053138"/>
            <a:ext cx="2249488" cy="712787"/>
          </a:xfrm>
          <a:prstGeom prst="rect">
            <a:avLst/>
          </a:prstGeom>
          <a:solidFill>
            <a:srgbClr val="DD804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359025" y="6043613"/>
            <a:ext cx="6784975" cy="712787"/>
          </a:xfrm>
          <a:prstGeom prst="rect">
            <a:avLst/>
          </a:prstGeom>
          <a:solidFill>
            <a:srgbClr val="94B6D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4038600"/>
            <a:ext cx="6472238" cy="182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 van de titeltekst te bewerken</a:t>
            </a:r>
          </a:p>
        </p:txBody>
      </p:sp>
      <p:sp>
        <p:nvSpPr>
          <p:cNvPr id="2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76200" y="6069013"/>
            <a:ext cx="2052638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29/09/13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085975" y="236538"/>
            <a:ext cx="58674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001000" y="228600"/>
            <a:ext cx="833438" cy="37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2F6010D0-8426-4D6F-A210-238A60B996A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03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47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 van de overzichtstekst te bewerken</a:t>
            </a:r>
          </a:p>
          <a:p>
            <a:pPr lvl="1"/>
            <a:r>
              <a:rPr lang="en-GB" smtClean="0"/>
              <a:t>Tweede overzichtsniveau</a:t>
            </a:r>
          </a:p>
          <a:p>
            <a:pPr lvl="2"/>
            <a:r>
              <a:rPr lang="en-GB" smtClean="0"/>
              <a:t>Derde overzichtsniveau</a:t>
            </a:r>
          </a:p>
          <a:p>
            <a:pPr lvl="3"/>
            <a:r>
              <a:rPr lang="en-GB" smtClean="0"/>
              <a:t>Vierde overzichtsniveau</a:t>
            </a:r>
          </a:p>
          <a:p>
            <a:pPr lvl="4"/>
            <a:r>
              <a:rPr lang="en-GB" smtClean="0"/>
              <a:t>Vijfde overzichtsniveau</a:t>
            </a:r>
          </a:p>
          <a:p>
            <a:pPr lvl="4"/>
            <a:r>
              <a:rPr lang="en-GB" smtClean="0"/>
              <a:t>Zesde overzichtsniveau</a:t>
            </a:r>
          </a:p>
          <a:p>
            <a:pPr lvl="4"/>
            <a:r>
              <a:rPr lang="en-GB" smtClean="0"/>
              <a:t>Zevende overzichtsniveau</a:t>
            </a:r>
          </a:p>
          <a:p>
            <a:pPr lvl="4"/>
            <a:r>
              <a:rPr lang="en-GB" smtClean="0"/>
              <a:t>Achtste overzichtsniveau</a:t>
            </a:r>
          </a:p>
          <a:p>
            <a:pPr lvl="4"/>
            <a:r>
              <a:rPr lang="en-GB" smtClean="0"/>
              <a:t>Negende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/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w Cen MT" charset="0"/>
          <a:ea typeface="Microsoft YaHei" charset="0"/>
          <a:cs typeface="Microsoft YaHei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w Cen MT" charset="0"/>
          <a:ea typeface="Microsoft YaHei" charset="0"/>
          <a:cs typeface="Microsoft YaHei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w Cen MT" charset="0"/>
          <a:ea typeface="Microsoft YaHei" charset="0"/>
          <a:cs typeface="Microsoft YaHei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w Cen MT" charset="0"/>
          <a:ea typeface="Microsoft YaHei" charset="0"/>
          <a:cs typeface="Microsoft YaHei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w Cen MT" charset="0"/>
          <a:ea typeface="Microsoft YaHei" charset="0"/>
          <a:cs typeface="Microsoft YaHei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w Cen MT" charset="0"/>
          <a:ea typeface="Microsoft YaHei" charset="0"/>
          <a:cs typeface="Microsoft YaHei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w Cen MT" charset="0"/>
          <a:ea typeface="Microsoft YaHei" charset="0"/>
          <a:cs typeface="Microsoft YaHei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w Cen MT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0BF08-3AA8-49A3-A8C0-B9A7CEE7628D}" type="datetimeFigureOut">
              <a:rPr lang="nl-BE" smtClean="0"/>
              <a:t>2/12/2013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6BD06-A926-43FA-B1B7-EB2600603CC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056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hyperlink" Target="http://anet.ua.ac.be/brocade/brocade.p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GLOBES_RESTO_NI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785926"/>
            <a:ext cx="9177591" cy="3857652"/>
          </a:xfrm>
          <a:prstGeom prst="rect">
            <a:avLst/>
          </a:prstGeom>
        </p:spPr>
      </p:pic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89038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838200" y="2846388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990600" y="2998788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3079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428860" y="3786190"/>
            <a:ext cx="6715140" cy="2081210"/>
          </a:xfrm>
        </p:spPr>
        <p:txBody>
          <a:bodyPr anchor="t"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BE" sz="3200" b="1" dirty="0" err="1" smtClean="0">
                <a:solidFill>
                  <a:srgbClr val="D4482C"/>
                </a:solidFill>
                <a:latin typeface="Trebuchet MS" pitchFamily="34" charset="0"/>
              </a:rPr>
              <a:t>A-kaart</a:t>
            </a:r>
            <a:r>
              <a:rPr lang="nl-BE" sz="3200" b="1" dirty="0" smtClean="0">
                <a:solidFill>
                  <a:srgbClr val="D4482C"/>
                </a:solidFill>
                <a:latin typeface="Trebuchet MS" pitchFamily="34" charset="0"/>
              </a:rPr>
              <a:t> en Erfgoedbibliotheek:</a:t>
            </a:r>
            <a:br>
              <a:rPr lang="nl-BE" sz="3200" b="1" dirty="0" smtClean="0">
                <a:solidFill>
                  <a:srgbClr val="D4482C"/>
                </a:solidFill>
                <a:latin typeface="Trebuchet MS" pitchFamily="34" charset="0"/>
              </a:rPr>
            </a:br>
            <a:r>
              <a:rPr lang="nl-BE" sz="3200" b="1" dirty="0" err="1" smtClean="0">
                <a:solidFill>
                  <a:srgbClr val="D4482C"/>
                </a:solidFill>
                <a:latin typeface="Trebuchet MS" pitchFamily="34" charset="0"/>
              </a:rPr>
              <a:t>Brocade</a:t>
            </a:r>
            <a:r>
              <a:rPr lang="nl-BE" sz="3200" b="1" dirty="0" smtClean="0">
                <a:solidFill>
                  <a:srgbClr val="D4482C"/>
                </a:solidFill>
                <a:latin typeface="Trebuchet MS" pitchFamily="34" charset="0"/>
              </a:rPr>
              <a:t> als koppelaar van een mooi paar</a:t>
            </a:r>
          </a:p>
        </p:txBody>
      </p:sp>
      <p:sp>
        <p:nvSpPr>
          <p:cNvPr id="3080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362200" y="6049963"/>
            <a:ext cx="6705600" cy="685800"/>
          </a:xfrm>
        </p:spPr>
        <p:txBody>
          <a:bodyPr lIns="90000" tIns="45000" rIns="90000" bIns="45000"/>
          <a:lstStyle/>
          <a:p>
            <a:pPr indent="-339725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solidFill>
                  <a:srgbClr val="775F55"/>
                </a:solidFill>
                <a:latin typeface="Trebuchet MS" pitchFamily="34" charset="0"/>
              </a:rPr>
              <a:t>12e </a:t>
            </a:r>
            <a:r>
              <a:rPr lang="en-GB" sz="2800" dirty="0" err="1" smtClean="0">
                <a:solidFill>
                  <a:srgbClr val="775F55"/>
                </a:solidFill>
                <a:latin typeface="Trebuchet MS" pitchFamily="34" charset="0"/>
              </a:rPr>
              <a:t>Anet</a:t>
            </a:r>
            <a:r>
              <a:rPr lang="en-GB" sz="2800" dirty="0" smtClean="0">
                <a:solidFill>
                  <a:srgbClr val="775F55"/>
                </a:solidFill>
                <a:latin typeface="Trebuchet MS" pitchFamily="34" charset="0"/>
              </a:rPr>
              <a:t> </a:t>
            </a:r>
            <a:r>
              <a:rPr lang="en-GB" sz="2800" dirty="0" err="1" smtClean="0">
                <a:solidFill>
                  <a:srgbClr val="775F55"/>
                </a:solidFill>
                <a:latin typeface="Trebuchet MS" pitchFamily="34" charset="0"/>
              </a:rPr>
              <a:t>gebruikersdag</a:t>
            </a:r>
            <a:r>
              <a:rPr lang="en-GB" sz="2800" dirty="0" smtClean="0">
                <a:solidFill>
                  <a:srgbClr val="775F55"/>
                </a:solidFill>
                <a:latin typeface="Trebuchet MS" pitchFamily="34" charset="0"/>
              </a:rPr>
              <a:t> – 2013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357290" y="428604"/>
            <a:ext cx="7500990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err="1" smtClean="0">
                <a:solidFill>
                  <a:schemeClr val="tx1"/>
                </a:solidFill>
                <a:latin typeface="Trebuchet MS" pitchFamily="34" charset="0"/>
              </a:rPr>
              <a:t>A-kaart</a:t>
            </a:r>
            <a:r>
              <a:rPr lang="nl-BE" sz="3600" dirty="0" smtClean="0">
                <a:solidFill>
                  <a:schemeClr val="tx1"/>
                </a:solidFill>
                <a:latin typeface="Trebuchet MS" pitchFamily="34" charset="0"/>
              </a:rPr>
              <a:t> en Erfgoedbibliotheek</a:t>
            </a:r>
            <a:endParaRPr lang="nl-BE" sz="360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" t="14088" r="31506" b="6920"/>
          <a:stretch/>
        </p:blipFill>
        <p:spPr bwMode="auto">
          <a:xfrm>
            <a:off x="0" y="404663"/>
            <a:ext cx="9143999" cy="618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02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13890" r="31395" b="7118"/>
          <a:stretch/>
        </p:blipFill>
        <p:spPr bwMode="auto">
          <a:xfrm>
            <a:off x="0" y="404663"/>
            <a:ext cx="9144000" cy="615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50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14287" r="31507" b="7118"/>
          <a:stretch/>
        </p:blipFill>
        <p:spPr bwMode="auto">
          <a:xfrm>
            <a:off x="0" y="404664"/>
            <a:ext cx="9144000" cy="613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8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14088" r="31395" b="7135"/>
          <a:stretch/>
        </p:blipFill>
        <p:spPr bwMode="auto">
          <a:xfrm>
            <a:off x="0" y="260648"/>
            <a:ext cx="9144000" cy="614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99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t="14088" r="31618" b="7127"/>
          <a:stretch/>
        </p:blipFill>
        <p:spPr bwMode="auto">
          <a:xfrm>
            <a:off x="0" y="332656"/>
            <a:ext cx="910978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t="14088" r="31619" b="6944"/>
          <a:stretch/>
        </p:blipFill>
        <p:spPr bwMode="auto">
          <a:xfrm>
            <a:off x="0" y="404664"/>
            <a:ext cx="9143999" cy="619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01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11310" r="31284" b="6647"/>
          <a:stretch/>
        </p:blipFill>
        <p:spPr bwMode="auto">
          <a:xfrm>
            <a:off x="-26577" y="188640"/>
            <a:ext cx="9144000" cy="638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7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11508" r="31284" b="6547"/>
          <a:stretch/>
        </p:blipFill>
        <p:spPr bwMode="auto">
          <a:xfrm>
            <a:off x="0" y="188640"/>
            <a:ext cx="9144000" cy="637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02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EHC_F188030_I_en_II.jpg"/>
          <p:cNvPicPr>
            <a:picLocks noChangeAspect="1"/>
          </p:cNvPicPr>
          <p:nvPr/>
        </p:nvPicPr>
        <p:blipFill>
          <a:blip r:embed="rId3" cstate="print">
            <a:lum bright="21000" contrast="23000"/>
          </a:blip>
          <a:stretch>
            <a:fillRect/>
          </a:stretch>
        </p:blipFill>
        <p:spPr>
          <a:xfrm>
            <a:off x="0" y="1500174"/>
            <a:ext cx="6072198" cy="455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89038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838200" y="2846388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3080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362200" y="6049963"/>
            <a:ext cx="6705600" cy="685800"/>
          </a:xfrm>
        </p:spPr>
        <p:txBody>
          <a:bodyPr lIns="90000" tIns="45000" rIns="90000" bIns="45000"/>
          <a:lstStyle/>
          <a:p>
            <a:pPr indent="-339725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solidFill>
                  <a:srgbClr val="775F55"/>
                </a:solidFill>
                <a:latin typeface="Trebuchet MS" pitchFamily="34" charset="0"/>
              </a:rPr>
              <a:t>12e </a:t>
            </a:r>
            <a:r>
              <a:rPr lang="en-GB" sz="2800" dirty="0" err="1" smtClean="0">
                <a:solidFill>
                  <a:srgbClr val="775F55"/>
                </a:solidFill>
                <a:latin typeface="Trebuchet MS" pitchFamily="34" charset="0"/>
              </a:rPr>
              <a:t>Anet</a:t>
            </a:r>
            <a:r>
              <a:rPr lang="en-GB" sz="2800" dirty="0" smtClean="0">
                <a:solidFill>
                  <a:srgbClr val="775F55"/>
                </a:solidFill>
                <a:latin typeface="Trebuchet MS" pitchFamily="34" charset="0"/>
              </a:rPr>
              <a:t> </a:t>
            </a:r>
            <a:r>
              <a:rPr lang="en-GB" sz="2800" dirty="0" err="1" smtClean="0">
                <a:solidFill>
                  <a:srgbClr val="775F55"/>
                </a:solidFill>
                <a:latin typeface="Trebuchet MS" pitchFamily="34" charset="0"/>
              </a:rPr>
              <a:t>gebruikersdag</a:t>
            </a:r>
            <a:r>
              <a:rPr lang="en-GB" sz="2800" dirty="0" smtClean="0">
                <a:solidFill>
                  <a:srgbClr val="775F55"/>
                </a:solidFill>
                <a:latin typeface="Trebuchet MS" pitchFamily="34" charset="0"/>
              </a:rPr>
              <a:t> – 2013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357290" y="428604"/>
            <a:ext cx="7500990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err="1" smtClean="0">
                <a:solidFill>
                  <a:schemeClr val="tx1"/>
                </a:solidFill>
                <a:latin typeface="Trebuchet MS" pitchFamily="34" charset="0"/>
              </a:rPr>
              <a:t>A-kaart</a:t>
            </a:r>
            <a:r>
              <a:rPr lang="nl-BE" sz="3600" dirty="0" smtClean="0">
                <a:solidFill>
                  <a:schemeClr val="tx1"/>
                </a:solidFill>
                <a:latin typeface="Trebuchet MS" pitchFamily="34" charset="0"/>
              </a:rPr>
              <a:t> en Erfgoedbibliotheek</a:t>
            </a:r>
            <a:endParaRPr lang="nl-BE" sz="36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929190" y="1500174"/>
            <a:ext cx="4214809" cy="4572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1058863" lvl="1" indent="-315913" hangingPunct="1">
              <a:lnSpc>
                <a:spcPct val="100000"/>
              </a:lnSpc>
              <a:spcBef>
                <a:spcPts val="700"/>
              </a:spcBef>
              <a:spcAft>
                <a:spcPts val="1425"/>
              </a:spcAft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endParaRPr lang="nl-BE" sz="1600" dirty="0" smtClean="0">
              <a:solidFill>
                <a:srgbClr val="000000"/>
              </a:solidFill>
              <a:latin typeface="Trebuchet MS" pitchFamily="34" charset="0"/>
            </a:endParaRPr>
          </a:p>
          <a:p>
            <a:pPr marL="1058863" lvl="1" indent="-315913" hangingPunct="1">
              <a:lnSpc>
                <a:spcPct val="100000"/>
              </a:lnSpc>
              <a:spcBef>
                <a:spcPts val="700"/>
              </a:spcBef>
              <a:spcAft>
                <a:spcPts val="1425"/>
              </a:spcAft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r>
              <a:rPr lang="nl-BE" sz="2000" dirty="0" smtClean="0">
                <a:solidFill>
                  <a:srgbClr val="000000"/>
                </a:solidFill>
                <a:latin typeface="Trebuchet MS" pitchFamily="34" charset="0"/>
              </a:rPr>
              <a:t>Bewaarbibliotheek van de Stad Antwerpen</a:t>
            </a:r>
          </a:p>
          <a:p>
            <a:pPr marL="1058863" lvl="1" indent="-315913" hangingPunct="1">
              <a:lnSpc>
                <a:spcPct val="100000"/>
              </a:lnSpc>
              <a:spcBef>
                <a:spcPts val="700"/>
              </a:spcBef>
              <a:spcAft>
                <a:spcPts val="1425"/>
              </a:spcAft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r>
              <a:rPr lang="nl-BE" sz="2000" dirty="0" smtClean="0">
                <a:solidFill>
                  <a:srgbClr val="000000"/>
                </a:solidFill>
                <a:latin typeface="Trebuchet MS" pitchFamily="34" charset="0"/>
              </a:rPr>
              <a:t>Unieke collectie Vlaams cultureel erfgoed</a:t>
            </a:r>
          </a:p>
          <a:p>
            <a:pPr marL="1058863" lvl="1" indent="-315913" hangingPunct="1">
              <a:lnSpc>
                <a:spcPct val="100000"/>
              </a:lnSpc>
              <a:spcBef>
                <a:spcPts val="700"/>
              </a:spcBef>
              <a:spcAft>
                <a:spcPts val="1425"/>
              </a:spcAft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r>
              <a:rPr lang="nl-BE" sz="2000" dirty="0" smtClean="0">
                <a:solidFill>
                  <a:srgbClr val="000000"/>
                </a:solidFill>
                <a:latin typeface="Trebuchet MS" pitchFamily="34" charset="0"/>
              </a:rPr>
              <a:t>Verzamelen, bewaren en toegankelijk maken</a:t>
            </a:r>
          </a:p>
          <a:p>
            <a:pPr marL="1058863" lvl="1" indent="-315913" hangingPunct="1">
              <a:lnSpc>
                <a:spcPct val="100000"/>
              </a:lnSpc>
              <a:spcBef>
                <a:spcPts val="700"/>
              </a:spcBef>
              <a:spcAft>
                <a:spcPts val="1425"/>
              </a:spcAft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r>
              <a:rPr lang="nl-BE" sz="2000" dirty="0" smtClean="0">
                <a:solidFill>
                  <a:srgbClr val="000000"/>
                </a:solidFill>
                <a:latin typeface="Trebuchet MS" pitchFamily="34" charset="0"/>
              </a:rPr>
              <a:t>Onderzoekers, studenten, particulieren</a:t>
            </a:r>
            <a:endParaRPr lang="nl-BE" sz="2000" dirty="0" smtClean="0">
              <a:solidFill>
                <a:srgbClr val="000000"/>
              </a:solidFill>
              <a:latin typeface="Tw Cen MT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71472" y="1500174"/>
            <a:ext cx="7406195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 smtClean="0">
                <a:solidFill>
                  <a:schemeClr val="tx1"/>
                </a:solidFill>
                <a:latin typeface="Trebuchet MS" pitchFamily="34" charset="0"/>
              </a:rPr>
              <a:t>Erfgoedbibliotheek Hendrik </a:t>
            </a:r>
            <a:r>
              <a:rPr lang="nl-BE" sz="3200" dirty="0" err="1" smtClean="0">
                <a:solidFill>
                  <a:schemeClr val="tx1"/>
                </a:solidFill>
                <a:latin typeface="Trebuchet MS" pitchFamily="34" charset="0"/>
              </a:rPr>
              <a:t>Conscience</a:t>
            </a:r>
            <a:endParaRPr lang="nl-BE" sz="320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89038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838200" y="2846388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3080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362200" y="6049963"/>
            <a:ext cx="6705600" cy="685800"/>
          </a:xfrm>
        </p:spPr>
        <p:txBody>
          <a:bodyPr lIns="90000" tIns="45000" rIns="90000" bIns="45000"/>
          <a:lstStyle/>
          <a:p>
            <a:pPr indent="-339725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solidFill>
                  <a:srgbClr val="775F55"/>
                </a:solidFill>
                <a:latin typeface="Trebuchet MS" pitchFamily="34" charset="0"/>
              </a:rPr>
              <a:t>12e </a:t>
            </a:r>
            <a:r>
              <a:rPr lang="en-GB" sz="2800" dirty="0" err="1" smtClean="0">
                <a:solidFill>
                  <a:srgbClr val="775F55"/>
                </a:solidFill>
                <a:latin typeface="Trebuchet MS" pitchFamily="34" charset="0"/>
              </a:rPr>
              <a:t>Anet</a:t>
            </a:r>
            <a:r>
              <a:rPr lang="en-GB" sz="2800" dirty="0" smtClean="0">
                <a:solidFill>
                  <a:srgbClr val="775F55"/>
                </a:solidFill>
                <a:latin typeface="Trebuchet MS" pitchFamily="34" charset="0"/>
              </a:rPr>
              <a:t> </a:t>
            </a:r>
            <a:r>
              <a:rPr lang="en-GB" sz="2800" dirty="0" err="1" smtClean="0">
                <a:solidFill>
                  <a:srgbClr val="775F55"/>
                </a:solidFill>
                <a:latin typeface="Trebuchet MS" pitchFamily="34" charset="0"/>
              </a:rPr>
              <a:t>gebruikersdag</a:t>
            </a:r>
            <a:r>
              <a:rPr lang="en-GB" sz="2800" dirty="0" smtClean="0">
                <a:solidFill>
                  <a:srgbClr val="775F55"/>
                </a:solidFill>
                <a:latin typeface="Trebuchet MS" pitchFamily="34" charset="0"/>
              </a:rPr>
              <a:t> – 2013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357290" y="428604"/>
            <a:ext cx="7500990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err="1" smtClean="0">
                <a:solidFill>
                  <a:schemeClr val="tx1"/>
                </a:solidFill>
                <a:latin typeface="Trebuchet MS" pitchFamily="34" charset="0"/>
              </a:rPr>
              <a:t>A-kaart</a:t>
            </a:r>
            <a:r>
              <a:rPr lang="nl-BE" sz="3600" dirty="0" smtClean="0">
                <a:solidFill>
                  <a:schemeClr val="tx1"/>
                </a:solidFill>
                <a:latin typeface="Trebuchet MS" pitchFamily="34" charset="0"/>
              </a:rPr>
              <a:t> en Erfgoedbibliotheek</a:t>
            </a:r>
            <a:endParaRPr lang="nl-BE" sz="36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572000" y="1500174"/>
            <a:ext cx="4571999" cy="4572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1058863" lvl="1" indent="-315913" hangingPunct="1">
              <a:lnSpc>
                <a:spcPct val="100000"/>
              </a:lnSpc>
              <a:spcBef>
                <a:spcPts val="700"/>
              </a:spcBef>
              <a:spcAft>
                <a:spcPts val="1425"/>
              </a:spcAft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endParaRPr lang="nl-BE" sz="1600" dirty="0" smtClean="0">
              <a:solidFill>
                <a:srgbClr val="000000"/>
              </a:solidFill>
              <a:latin typeface="Trebuchet MS" pitchFamily="34" charset="0"/>
            </a:endParaRPr>
          </a:p>
          <a:p>
            <a:pPr marL="1058863" lvl="1" indent="-315913" hangingPunct="1">
              <a:lnSpc>
                <a:spcPct val="100000"/>
              </a:lnSpc>
              <a:spcBef>
                <a:spcPts val="700"/>
              </a:spcBef>
              <a:spcAft>
                <a:spcPts val="1425"/>
              </a:spcAft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r>
              <a:rPr lang="nl-BE" sz="2000" dirty="0" smtClean="0">
                <a:solidFill>
                  <a:srgbClr val="000000"/>
                </a:solidFill>
                <a:latin typeface="Trebuchet MS" pitchFamily="34" charset="0"/>
              </a:rPr>
              <a:t>Spaar- en voordeelkaart van de Stad Antwerpen</a:t>
            </a:r>
          </a:p>
          <a:p>
            <a:pPr marL="1058863" lvl="1" indent="-315913" hangingPunct="1">
              <a:lnSpc>
                <a:spcPct val="100000"/>
              </a:lnSpc>
              <a:spcBef>
                <a:spcPts val="700"/>
              </a:spcBef>
              <a:spcAft>
                <a:spcPts val="1425"/>
              </a:spcAft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r>
              <a:rPr lang="nl-BE" sz="2000" dirty="0" smtClean="0">
                <a:solidFill>
                  <a:srgbClr val="000000"/>
                </a:solidFill>
                <a:latin typeface="Trebuchet MS" pitchFamily="34" charset="0"/>
              </a:rPr>
              <a:t>Culturele activiteiten, sport en vrijetijdsaanbod</a:t>
            </a:r>
          </a:p>
          <a:p>
            <a:pPr marL="1058863" lvl="1" indent="-315913" hangingPunct="1">
              <a:lnSpc>
                <a:spcPct val="100000"/>
              </a:lnSpc>
              <a:spcBef>
                <a:spcPts val="700"/>
              </a:spcBef>
              <a:spcAft>
                <a:spcPts val="1425"/>
              </a:spcAft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r>
              <a:rPr lang="nl-BE" sz="2000" dirty="0" smtClean="0">
                <a:solidFill>
                  <a:srgbClr val="000000"/>
                </a:solidFill>
                <a:latin typeface="Trebuchet MS" pitchFamily="34" charset="0"/>
              </a:rPr>
              <a:t>Stedelijke musea, stedelijke bibliotheken, cultuurcentra, zwembaden, </a:t>
            </a:r>
            <a:r>
              <a:rPr lang="nl-BE" sz="2000" dirty="0" err="1" smtClean="0">
                <a:solidFill>
                  <a:srgbClr val="000000"/>
                </a:solidFill>
                <a:latin typeface="Trebuchet MS" pitchFamily="34" charset="0"/>
              </a:rPr>
              <a:t>Ecohuis</a:t>
            </a:r>
            <a:endParaRPr lang="nl-BE" sz="2000" dirty="0" smtClean="0">
              <a:solidFill>
                <a:srgbClr val="000000"/>
              </a:solidFill>
              <a:latin typeface="Trebuchet MS" pitchFamily="34" charset="0"/>
            </a:endParaRPr>
          </a:p>
          <a:p>
            <a:pPr marL="1058863" lvl="1" indent="-315913" hangingPunct="1">
              <a:lnSpc>
                <a:spcPct val="100000"/>
              </a:lnSpc>
              <a:spcBef>
                <a:spcPts val="700"/>
              </a:spcBef>
              <a:spcAft>
                <a:spcPts val="1425"/>
              </a:spcAft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r>
              <a:rPr lang="nl-BE" sz="2000" dirty="0" smtClean="0">
                <a:solidFill>
                  <a:srgbClr val="000000"/>
                </a:solidFill>
                <a:latin typeface="Trebuchet MS" pitchFamily="34" charset="0"/>
              </a:rPr>
              <a:t>Eén gemeenschappelijke bibliotheekkaart</a:t>
            </a:r>
            <a:endParaRPr lang="nl-BE" sz="2000" dirty="0" smtClean="0">
              <a:solidFill>
                <a:srgbClr val="000000"/>
              </a:solidFill>
              <a:latin typeface="Tw Cen MT" charset="0"/>
            </a:endParaRPr>
          </a:p>
        </p:txBody>
      </p:sp>
      <p:pic>
        <p:nvPicPr>
          <p:cNvPr id="9" name="Afbeelding 8" descr="AKAART_DARK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00174"/>
            <a:ext cx="4572000" cy="4572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89038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838200" y="2846388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3080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362200" y="6049963"/>
            <a:ext cx="6705600" cy="685800"/>
          </a:xfrm>
        </p:spPr>
        <p:txBody>
          <a:bodyPr lIns="90000" tIns="45000" rIns="90000" bIns="45000"/>
          <a:lstStyle/>
          <a:p>
            <a:pPr indent="-339725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solidFill>
                  <a:srgbClr val="775F55"/>
                </a:solidFill>
                <a:latin typeface="Trebuchet MS" pitchFamily="34" charset="0"/>
              </a:rPr>
              <a:t>12e </a:t>
            </a:r>
            <a:r>
              <a:rPr lang="en-GB" sz="2800" dirty="0" err="1" smtClean="0">
                <a:solidFill>
                  <a:srgbClr val="775F55"/>
                </a:solidFill>
                <a:latin typeface="Trebuchet MS" pitchFamily="34" charset="0"/>
              </a:rPr>
              <a:t>Anet</a:t>
            </a:r>
            <a:r>
              <a:rPr lang="en-GB" sz="2800" dirty="0" smtClean="0">
                <a:solidFill>
                  <a:srgbClr val="775F55"/>
                </a:solidFill>
                <a:latin typeface="Trebuchet MS" pitchFamily="34" charset="0"/>
              </a:rPr>
              <a:t> </a:t>
            </a:r>
            <a:r>
              <a:rPr lang="en-GB" sz="2800" dirty="0" err="1" smtClean="0">
                <a:solidFill>
                  <a:srgbClr val="775F55"/>
                </a:solidFill>
                <a:latin typeface="Trebuchet MS" pitchFamily="34" charset="0"/>
              </a:rPr>
              <a:t>gebruikersdag</a:t>
            </a:r>
            <a:r>
              <a:rPr lang="en-GB" sz="2800" dirty="0" smtClean="0">
                <a:solidFill>
                  <a:srgbClr val="775F55"/>
                </a:solidFill>
                <a:latin typeface="Trebuchet MS" pitchFamily="34" charset="0"/>
              </a:rPr>
              <a:t> – 2013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357290" y="428604"/>
            <a:ext cx="7500990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err="1" smtClean="0">
                <a:solidFill>
                  <a:schemeClr val="tx1"/>
                </a:solidFill>
                <a:latin typeface="Trebuchet MS" pitchFamily="34" charset="0"/>
              </a:rPr>
              <a:t>A-kaart</a:t>
            </a:r>
            <a:r>
              <a:rPr lang="nl-BE" sz="3600" dirty="0" smtClean="0">
                <a:solidFill>
                  <a:schemeClr val="tx1"/>
                </a:solidFill>
                <a:latin typeface="Trebuchet MS" pitchFamily="34" charset="0"/>
              </a:rPr>
              <a:t> en Erfgoedbibliotheek</a:t>
            </a:r>
            <a:endParaRPr lang="nl-BE" sz="3600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14" name="Afbeelding 13" descr="00000000_Leeszaal_0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1500174"/>
            <a:ext cx="6537915" cy="4572032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0" y="4143380"/>
            <a:ext cx="9144000" cy="1180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BE" sz="3800" b="1" cap="small" dirty="0" smtClean="0">
                <a:solidFill>
                  <a:srgbClr val="D4482C"/>
                </a:solidFill>
                <a:latin typeface="Trebuchet MS" pitchFamily="34" charset="0"/>
              </a:rPr>
              <a:t>Maandag 2 september 2013</a:t>
            </a:r>
          </a:p>
          <a:p>
            <a:pPr lvl="0" algn="ctr"/>
            <a:r>
              <a:rPr lang="nl-BE" sz="3800" b="1" cap="small" dirty="0" err="1" smtClean="0">
                <a:solidFill>
                  <a:srgbClr val="D4482C"/>
                </a:solidFill>
                <a:latin typeface="Trebuchet MS" pitchFamily="34" charset="0"/>
              </a:rPr>
              <a:t>A-kaart</a:t>
            </a:r>
            <a:r>
              <a:rPr lang="nl-BE" sz="3800" b="1" cap="small" dirty="0" smtClean="0">
                <a:solidFill>
                  <a:srgbClr val="D4482C"/>
                </a:solidFill>
                <a:latin typeface="Trebuchet MS" pitchFamily="34" charset="0"/>
              </a:rPr>
              <a:t> enige bibliotheekkaart</a:t>
            </a:r>
            <a:endParaRPr lang="nl-BE" sz="3800" b="1" cap="small" dirty="0">
              <a:solidFill>
                <a:srgbClr val="D4482C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89038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838200" y="2846388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3080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362200" y="6049963"/>
            <a:ext cx="6705600" cy="685800"/>
          </a:xfrm>
        </p:spPr>
        <p:txBody>
          <a:bodyPr lIns="90000" tIns="45000" rIns="90000" bIns="45000"/>
          <a:lstStyle/>
          <a:p>
            <a:pPr indent="-339725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solidFill>
                  <a:srgbClr val="775F55"/>
                </a:solidFill>
                <a:latin typeface="Trebuchet MS" pitchFamily="34" charset="0"/>
              </a:rPr>
              <a:t>12e </a:t>
            </a:r>
            <a:r>
              <a:rPr lang="en-GB" sz="2800" dirty="0" err="1" smtClean="0">
                <a:solidFill>
                  <a:srgbClr val="775F55"/>
                </a:solidFill>
                <a:latin typeface="Trebuchet MS" pitchFamily="34" charset="0"/>
              </a:rPr>
              <a:t>Anet</a:t>
            </a:r>
            <a:r>
              <a:rPr lang="en-GB" sz="2800" dirty="0" smtClean="0">
                <a:solidFill>
                  <a:srgbClr val="775F55"/>
                </a:solidFill>
                <a:latin typeface="Trebuchet MS" pitchFamily="34" charset="0"/>
              </a:rPr>
              <a:t> </a:t>
            </a:r>
            <a:r>
              <a:rPr lang="en-GB" sz="2800" dirty="0" err="1" smtClean="0">
                <a:solidFill>
                  <a:srgbClr val="775F55"/>
                </a:solidFill>
                <a:latin typeface="Trebuchet MS" pitchFamily="34" charset="0"/>
              </a:rPr>
              <a:t>gebruikersdag</a:t>
            </a:r>
            <a:r>
              <a:rPr lang="en-GB" sz="2800" dirty="0" smtClean="0">
                <a:solidFill>
                  <a:srgbClr val="775F55"/>
                </a:solidFill>
                <a:latin typeface="Trebuchet MS" pitchFamily="34" charset="0"/>
              </a:rPr>
              <a:t> – 2013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357290" y="428604"/>
            <a:ext cx="7500990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err="1" smtClean="0">
                <a:solidFill>
                  <a:schemeClr val="tx1"/>
                </a:solidFill>
                <a:latin typeface="Trebuchet MS" pitchFamily="34" charset="0"/>
              </a:rPr>
              <a:t>A-kaart</a:t>
            </a:r>
            <a:r>
              <a:rPr lang="nl-BE" sz="3600" dirty="0" smtClean="0">
                <a:solidFill>
                  <a:schemeClr val="tx1"/>
                </a:solidFill>
                <a:latin typeface="Trebuchet MS" pitchFamily="34" charset="0"/>
              </a:rPr>
              <a:t> en Erfgoedbibliotheek</a:t>
            </a:r>
            <a:endParaRPr lang="nl-BE" sz="36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500174"/>
            <a:ext cx="9143999" cy="4572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1058863" lvl="1" indent="-315913" hangingPunct="1">
              <a:lnSpc>
                <a:spcPct val="100000"/>
              </a:lnSpc>
              <a:spcBef>
                <a:spcPts val="700"/>
              </a:spcBef>
              <a:spcAft>
                <a:spcPts val="1425"/>
              </a:spcAft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r>
              <a:rPr lang="nl-BE" sz="2800" dirty="0" smtClean="0">
                <a:solidFill>
                  <a:srgbClr val="000000"/>
                </a:solidFill>
                <a:latin typeface="Trebuchet MS" pitchFamily="34" charset="0"/>
              </a:rPr>
              <a:t>Nieuwe gebruikers </a:t>
            </a:r>
            <a:br>
              <a:rPr lang="nl-BE" sz="2800" dirty="0" smtClean="0">
                <a:solidFill>
                  <a:srgbClr val="000000"/>
                </a:solidFill>
                <a:latin typeface="Trebuchet MS" pitchFamily="34" charset="0"/>
              </a:rPr>
            </a:br>
            <a:r>
              <a:rPr lang="nl-BE" sz="2800" dirty="0" smtClean="0">
                <a:solidFill>
                  <a:srgbClr val="000000"/>
                </a:solidFill>
                <a:latin typeface="Trebuchet MS" pitchFamily="34" charset="0"/>
              </a:rPr>
              <a:t>&gt; </a:t>
            </a:r>
            <a:r>
              <a:rPr lang="nl-BE" sz="2800" dirty="0" err="1" smtClean="0">
                <a:solidFill>
                  <a:srgbClr val="000000"/>
                </a:solidFill>
                <a:latin typeface="Trebuchet MS" pitchFamily="34" charset="0"/>
              </a:rPr>
              <a:t>A-kaart</a:t>
            </a:r>
            <a:r>
              <a:rPr lang="nl-BE" sz="2800" dirty="0" smtClean="0">
                <a:solidFill>
                  <a:srgbClr val="000000"/>
                </a:solidFill>
                <a:latin typeface="Trebuchet MS" pitchFamily="34" charset="0"/>
              </a:rPr>
              <a:t> als bibliotheekkaart</a:t>
            </a:r>
          </a:p>
          <a:p>
            <a:pPr marL="1058863" lvl="1" indent="-315913" hangingPunct="1">
              <a:lnSpc>
                <a:spcPct val="100000"/>
              </a:lnSpc>
              <a:spcBef>
                <a:spcPts val="700"/>
              </a:spcBef>
              <a:spcAft>
                <a:spcPts val="1425"/>
              </a:spcAft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r>
              <a:rPr lang="nl-BE" sz="2800" dirty="0" smtClean="0">
                <a:solidFill>
                  <a:srgbClr val="000000"/>
                </a:solidFill>
                <a:latin typeface="Trebuchet MS" pitchFamily="34" charset="0"/>
              </a:rPr>
              <a:t>Bestaande gebruikers </a:t>
            </a:r>
            <a:br>
              <a:rPr lang="nl-BE" sz="2800" dirty="0" smtClean="0">
                <a:solidFill>
                  <a:srgbClr val="000000"/>
                </a:solidFill>
                <a:latin typeface="Trebuchet MS" pitchFamily="34" charset="0"/>
              </a:rPr>
            </a:br>
            <a:r>
              <a:rPr lang="nl-BE" sz="2800" dirty="0" smtClean="0">
                <a:solidFill>
                  <a:srgbClr val="000000"/>
                </a:solidFill>
                <a:latin typeface="Trebuchet MS" pitchFamily="34" charset="0"/>
              </a:rPr>
              <a:t>&gt; </a:t>
            </a:r>
            <a:r>
              <a:rPr lang="nl-BE" sz="2800" dirty="0" err="1" smtClean="0">
                <a:solidFill>
                  <a:srgbClr val="000000"/>
                </a:solidFill>
                <a:latin typeface="Trebuchet MS" pitchFamily="34" charset="0"/>
              </a:rPr>
              <a:t>A-kaart</a:t>
            </a:r>
            <a:r>
              <a:rPr lang="nl-BE" sz="2800" dirty="0" smtClean="0">
                <a:solidFill>
                  <a:srgbClr val="000000"/>
                </a:solidFill>
                <a:latin typeface="Trebuchet MS" pitchFamily="34" charset="0"/>
              </a:rPr>
              <a:t> bij vernieuwing lidmaatschap</a:t>
            </a:r>
          </a:p>
          <a:p>
            <a:pPr marL="1058863" lvl="1" indent="-315913" hangingPunct="1">
              <a:lnSpc>
                <a:spcPct val="100000"/>
              </a:lnSpc>
              <a:spcBef>
                <a:spcPts val="700"/>
              </a:spcBef>
              <a:spcAft>
                <a:spcPts val="1425"/>
              </a:spcAft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r>
              <a:rPr lang="nl-BE" sz="2800" dirty="0" smtClean="0">
                <a:solidFill>
                  <a:srgbClr val="000000"/>
                </a:solidFill>
                <a:latin typeface="Trebuchet MS" pitchFamily="34" charset="0"/>
              </a:rPr>
              <a:t>Online inschrijven – aanpassing procedure</a:t>
            </a:r>
          </a:p>
          <a:p>
            <a:pPr marL="1058863" lvl="1" indent="-315913" hangingPunct="1">
              <a:lnSpc>
                <a:spcPct val="100000"/>
              </a:lnSpc>
              <a:spcBef>
                <a:spcPts val="700"/>
              </a:spcBef>
              <a:spcAft>
                <a:spcPts val="1425"/>
              </a:spcAft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r>
              <a:rPr lang="nl-BE" sz="2800" dirty="0" smtClean="0">
                <a:solidFill>
                  <a:srgbClr val="000000"/>
                </a:solidFill>
                <a:latin typeface="Trebuchet MS" pitchFamily="34" charset="0"/>
              </a:rPr>
              <a:t>Planning</a:t>
            </a:r>
            <a:br>
              <a:rPr lang="nl-BE" sz="2800" dirty="0" smtClean="0">
                <a:solidFill>
                  <a:srgbClr val="000000"/>
                </a:solidFill>
                <a:latin typeface="Trebuchet MS" pitchFamily="34" charset="0"/>
              </a:rPr>
            </a:br>
            <a:r>
              <a:rPr lang="nl-BE" sz="2800" dirty="0" smtClean="0">
                <a:solidFill>
                  <a:srgbClr val="000000"/>
                </a:solidFill>
                <a:latin typeface="Trebuchet MS" pitchFamily="34" charset="0"/>
              </a:rPr>
              <a:t>&gt; AUHA studenten- of personeelskaart als lidkaart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89038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838200" y="2846388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3080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362200" y="6049963"/>
            <a:ext cx="6705600" cy="685800"/>
          </a:xfrm>
        </p:spPr>
        <p:txBody>
          <a:bodyPr lIns="90000" tIns="45000" rIns="90000" bIns="45000"/>
          <a:lstStyle/>
          <a:p>
            <a:pPr indent="-339725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solidFill>
                  <a:srgbClr val="775F55"/>
                </a:solidFill>
                <a:latin typeface="Trebuchet MS" pitchFamily="34" charset="0"/>
              </a:rPr>
              <a:t>12e </a:t>
            </a:r>
            <a:r>
              <a:rPr lang="en-GB" sz="2800" dirty="0" err="1" smtClean="0">
                <a:solidFill>
                  <a:srgbClr val="775F55"/>
                </a:solidFill>
                <a:latin typeface="Trebuchet MS" pitchFamily="34" charset="0"/>
              </a:rPr>
              <a:t>Anet</a:t>
            </a:r>
            <a:r>
              <a:rPr lang="en-GB" sz="2800" dirty="0" smtClean="0">
                <a:solidFill>
                  <a:srgbClr val="775F55"/>
                </a:solidFill>
                <a:latin typeface="Trebuchet MS" pitchFamily="34" charset="0"/>
              </a:rPr>
              <a:t> </a:t>
            </a:r>
            <a:r>
              <a:rPr lang="en-GB" sz="2800" dirty="0" err="1" smtClean="0">
                <a:solidFill>
                  <a:srgbClr val="775F55"/>
                </a:solidFill>
                <a:latin typeface="Trebuchet MS" pitchFamily="34" charset="0"/>
              </a:rPr>
              <a:t>gebruikersdag</a:t>
            </a:r>
            <a:r>
              <a:rPr lang="en-GB" sz="2800" dirty="0" smtClean="0">
                <a:solidFill>
                  <a:srgbClr val="775F55"/>
                </a:solidFill>
                <a:latin typeface="Trebuchet MS" pitchFamily="34" charset="0"/>
              </a:rPr>
              <a:t> – 2013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357290" y="428604"/>
            <a:ext cx="7500990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err="1" smtClean="0">
                <a:solidFill>
                  <a:schemeClr val="tx1"/>
                </a:solidFill>
                <a:latin typeface="Trebuchet MS" pitchFamily="34" charset="0"/>
              </a:rPr>
              <a:t>A-kaart</a:t>
            </a:r>
            <a:r>
              <a:rPr lang="nl-BE" sz="3600" dirty="0" smtClean="0">
                <a:solidFill>
                  <a:schemeClr val="tx1"/>
                </a:solidFill>
                <a:latin typeface="Trebuchet MS" pitchFamily="34" charset="0"/>
              </a:rPr>
              <a:t> en Erfgoedbibliotheek</a:t>
            </a:r>
            <a:endParaRPr lang="nl-BE" sz="3600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9" name="Afbeelding 8" descr="plants.jp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214414" y="1500174"/>
            <a:ext cx="6836008" cy="4535892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500174"/>
            <a:ext cx="9143999" cy="4572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1058863" lvl="1" indent="-315913" hangingPunct="1">
              <a:lnSpc>
                <a:spcPct val="100000"/>
              </a:lnSpc>
              <a:spcBef>
                <a:spcPts val="700"/>
              </a:spcBef>
              <a:spcAft>
                <a:spcPts val="1425"/>
              </a:spcAft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r>
              <a:rPr lang="nl-BE" sz="2800" b="1" dirty="0" smtClean="0">
                <a:solidFill>
                  <a:srgbClr val="D4482C"/>
                </a:solidFill>
                <a:latin typeface="Trebuchet MS" pitchFamily="34" charset="0"/>
              </a:rPr>
              <a:t>Begin september 2013:</a:t>
            </a:r>
            <a:br>
              <a:rPr lang="nl-BE" sz="2800" b="1" dirty="0" smtClean="0">
                <a:solidFill>
                  <a:srgbClr val="D4482C"/>
                </a:solidFill>
                <a:latin typeface="Trebuchet MS" pitchFamily="34" charset="0"/>
              </a:rPr>
            </a:br>
            <a:r>
              <a:rPr lang="nl-BE" sz="2800" b="1" dirty="0" smtClean="0">
                <a:solidFill>
                  <a:srgbClr val="D4482C"/>
                </a:solidFill>
                <a:latin typeface="Trebuchet MS" pitchFamily="34" charset="0"/>
              </a:rPr>
              <a:t>2.800 actieve gebruikers, 10% al ingeschreven met </a:t>
            </a:r>
            <a:r>
              <a:rPr lang="nl-BE" sz="2800" b="1" dirty="0" err="1" smtClean="0">
                <a:solidFill>
                  <a:srgbClr val="D4482C"/>
                </a:solidFill>
                <a:latin typeface="Trebuchet MS" pitchFamily="34" charset="0"/>
              </a:rPr>
              <a:t>A-kaart</a:t>
            </a:r>
            <a:endParaRPr lang="nl-BE" sz="2800" b="1" dirty="0" smtClean="0">
              <a:solidFill>
                <a:srgbClr val="D4482C"/>
              </a:solidFill>
              <a:latin typeface="Trebuchet MS" pitchFamily="34" charset="0"/>
            </a:endParaRPr>
          </a:p>
          <a:p>
            <a:pPr marL="1058863" lvl="1" indent="-315913" hangingPunct="1">
              <a:lnSpc>
                <a:spcPct val="100000"/>
              </a:lnSpc>
              <a:spcBef>
                <a:spcPts val="700"/>
              </a:spcBef>
              <a:spcAft>
                <a:spcPts val="1425"/>
              </a:spcAft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r>
              <a:rPr lang="nl-BE" sz="2800" b="1" dirty="0" smtClean="0">
                <a:solidFill>
                  <a:srgbClr val="D4482C"/>
                </a:solidFill>
                <a:latin typeface="Trebuchet MS" pitchFamily="34" charset="0"/>
              </a:rPr>
              <a:t>Eind oktober 2013:</a:t>
            </a:r>
            <a:br>
              <a:rPr lang="nl-BE" sz="2800" b="1" dirty="0" smtClean="0">
                <a:solidFill>
                  <a:srgbClr val="D4482C"/>
                </a:solidFill>
                <a:latin typeface="Trebuchet MS" pitchFamily="34" charset="0"/>
              </a:rPr>
            </a:br>
            <a:r>
              <a:rPr lang="nl-BE" sz="2800" b="1" dirty="0" smtClean="0">
                <a:solidFill>
                  <a:srgbClr val="D4482C"/>
                </a:solidFill>
                <a:latin typeface="Trebuchet MS" pitchFamily="34" charset="0"/>
              </a:rPr>
              <a:t>3.000 actieve gebruikers, 25% ingeschreven met </a:t>
            </a:r>
            <a:r>
              <a:rPr lang="nl-BE" sz="2800" b="1" dirty="0" err="1" smtClean="0">
                <a:solidFill>
                  <a:srgbClr val="D4482C"/>
                </a:solidFill>
                <a:latin typeface="Trebuchet MS" pitchFamily="34" charset="0"/>
              </a:rPr>
              <a:t>A-kaart</a:t>
            </a:r>
            <a:endParaRPr lang="nl-BE" sz="2800" b="1" dirty="0" smtClean="0">
              <a:solidFill>
                <a:srgbClr val="D4482C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89038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838200" y="2846388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3080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362200" y="6049963"/>
            <a:ext cx="6705600" cy="685800"/>
          </a:xfrm>
        </p:spPr>
        <p:txBody>
          <a:bodyPr lIns="90000" tIns="45000" rIns="90000" bIns="45000"/>
          <a:lstStyle/>
          <a:p>
            <a:pPr indent="-339725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solidFill>
                  <a:srgbClr val="775F55"/>
                </a:solidFill>
                <a:latin typeface="Trebuchet MS" pitchFamily="34" charset="0"/>
              </a:rPr>
              <a:t>12e </a:t>
            </a:r>
            <a:r>
              <a:rPr lang="en-GB" sz="2800" dirty="0" err="1" smtClean="0">
                <a:solidFill>
                  <a:srgbClr val="775F55"/>
                </a:solidFill>
                <a:latin typeface="Trebuchet MS" pitchFamily="34" charset="0"/>
              </a:rPr>
              <a:t>Anet</a:t>
            </a:r>
            <a:r>
              <a:rPr lang="en-GB" sz="2800" dirty="0" smtClean="0">
                <a:solidFill>
                  <a:srgbClr val="775F55"/>
                </a:solidFill>
                <a:latin typeface="Trebuchet MS" pitchFamily="34" charset="0"/>
              </a:rPr>
              <a:t> </a:t>
            </a:r>
            <a:r>
              <a:rPr lang="en-GB" sz="2800" dirty="0" err="1" smtClean="0">
                <a:solidFill>
                  <a:srgbClr val="775F55"/>
                </a:solidFill>
                <a:latin typeface="Trebuchet MS" pitchFamily="34" charset="0"/>
              </a:rPr>
              <a:t>gebruikersdag</a:t>
            </a:r>
            <a:r>
              <a:rPr lang="en-GB" sz="2800" dirty="0" smtClean="0">
                <a:solidFill>
                  <a:srgbClr val="775F55"/>
                </a:solidFill>
                <a:latin typeface="Trebuchet MS" pitchFamily="34" charset="0"/>
              </a:rPr>
              <a:t> – 2013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357290" y="428604"/>
            <a:ext cx="7500990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err="1" smtClean="0">
                <a:solidFill>
                  <a:schemeClr val="tx1"/>
                </a:solidFill>
                <a:latin typeface="Trebuchet MS" pitchFamily="34" charset="0"/>
              </a:rPr>
              <a:t>A-kaart</a:t>
            </a:r>
            <a:r>
              <a:rPr lang="nl-BE" sz="3600" dirty="0" smtClean="0">
                <a:solidFill>
                  <a:schemeClr val="tx1"/>
                </a:solidFill>
                <a:latin typeface="Trebuchet MS" pitchFamily="34" charset="0"/>
              </a:rPr>
              <a:t> en Erfgoedbibliotheek</a:t>
            </a:r>
            <a:endParaRPr lang="nl-BE" sz="36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500174"/>
            <a:ext cx="9143999" cy="4572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1058863" lvl="1" indent="-315913" hangingPunct="1">
              <a:lnSpc>
                <a:spcPct val="100000"/>
              </a:lnSpc>
              <a:spcBef>
                <a:spcPts val="700"/>
              </a:spcBef>
              <a:spcAft>
                <a:spcPts val="1425"/>
              </a:spcAft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r>
              <a:rPr lang="nl-BE" sz="2400" dirty="0" smtClean="0">
                <a:solidFill>
                  <a:srgbClr val="000000"/>
                </a:solidFill>
                <a:latin typeface="Trebuchet MS" pitchFamily="34" charset="0"/>
              </a:rPr>
              <a:t>Vlot en snel kunnen werken aan onthaalbalie</a:t>
            </a:r>
          </a:p>
          <a:p>
            <a:pPr marL="1058863" lvl="1" indent="-315913" hangingPunct="1">
              <a:lnSpc>
                <a:spcPct val="100000"/>
              </a:lnSpc>
              <a:spcBef>
                <a:spcPts val="700"/>
              </a:spcBef>
              <a:spcAft>
                <a:spcPts val="1425"/>
              </a:spcAft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r>
              <a:rPr lang="nl-BE" sz="2400" dirty="0" smtClean="0">
                <a:solidFill>
                  <a:srgbClr val="000000"/>
                </a:solidFill>
                <a:latin typeface="Trebuchet MS" pitchFamily="34" charset="0"/>
              </a:rPr>
              <a:t>Geen dubbele invoer persoonsgegevens in twee systemen (</a:t>
            </a:r>
            <a:r>
              <a:rPr lang="nl-BE" sz="2400" dirty="0" err="1" smtClean="0">
                <a:solidFill>
                  <a:srgbClr val="000000"/>
                </a:solidFill>
                <a:latin typeface="Trebuchet MS" pitchFamily="34" charset="0"/>
              </a:rPr>
              <a:t>A-kaartsysteem</a:t>
            </a:r>
            <a:r>
              <a:rPr lang="nl-BE" sz="2400" dirty="0" smtClean="0">
                <a:solidFill>
                  <a:srgbClr val="000000"/>
                </a:solidFill>
                <a:latin typeface="Trebuchet MS" pitchFamily="34" charset="0"/>
              </a:rPr>
              <a:t> en </a:t>
            </a:r>
            <a:r>
              <a:rPr lang="nl-BE" sz="2400" dirty="0" err="1" smtClean="0">
                <a:solidFill>
                  <a:srgbClr val="000000"/>
                </a:solidFill>
                <a:latin typeface="Trebuchet MS" pitchFamily="34" charset="0"/>
              </a:rPr>
              <a:t>Brocade</a:t>
            </a:r>
            <a:r>
              <a:rPr lang="nl-BE" sz="2400" dirty="0" smtClean="0">
                <a:solidFill>
                  <a:srgbClr val="000000"/>
                </a:solidFill>
                <a:latin typeface="Trebuchet MS" pitchFamily="34" charset="0"/>
              </a:rPr>
              <a:t>)</a:t>
            </a:r>
          </a:p>
          <a:p>
            <a:pPr marL="1058863" lvl="1" indent="-315913" hangingPunct="1">
              <a:lnSpc>
                <a:spcPct val="100000"/>
              </a:lnSpc>
              <a:spcBef>
                <a:spcPts val="700"/>
              </a:spcBef>
              <a:spcAft>
                <a:spcPts val="1425"/>
              </a:spcAft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r>
              <a:rPr lang="nl-BE" sz="2400" dirty="0" smtClean="0">
                <a:solidFill>
                  <a:srgbClr val="000000"/>
                </a:solidFill>
                <a:latin typeface="Trebuchet MS" pitchFamily="34" charset="0"/>
              </a:rPr>
              <a:t>Feniks</a:t>
            </a:r>
          </a:p>
          <a:p>
            <a:pPr marL="1058863" lvl="1" indent="-315913" hangingPunct="1">
              <a:lnSpc>
                <a:spcPct val="100000"/>
              </a:lnSpc>
              <a:spcBef>
                <a:spcPts val="700"/>
              </a:spcBef>
              <a:spcAft>
                <a:spcPts val="1425"/>
              </a:spcAft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endParaRPr lang="nl-BE" sz="2400" dirty="0" smtClean="0">
              <a:solidFill>
                <a:srgbClr val="000000"/>
              </a:solidFill>
              <a:latin typeface="Trebuchet MS" pitchFamily="34" charset="0"/>
            </a:endParaRPr>
          </a:p>
        </p:txBody>
      </p:sp>
      <p:pic>
        <p:nvPicPr>
          <p:cNvPr id="7" name="Afbeelding 6" descr="phoenix_by_road1680x1050.jp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3223618"/>
            <a:ext cx="4214842" cy="263427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" t="14300" r="31366" b="7102"/>
          <a:stretch/>
        </p:blipFill>
        <p:spPr bwMode="auto">
          <a:xfrm>
            <a:off x="0" y="332656"/>
            <a:ext cx="9144000" cy="612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75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" t="14484" r="31735" b="6250"/>
          <a:stretch/>
        </p:blipFill>
        <p:spPr bwMode="auto">
          <a:xfrm>
            <a:off x="-9275" y="332656"/>
            <a:ext cx="9144000" cy="621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4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Tw Cen MT"/>
        <a:ea typeface="Microsoft YaHei"/>
        <a:cs typeface="Microsoft YaHei"/>
      </a:majorFont>
      <a:minorFont>
        <a:latin typeface="Tw Cen MT"/>
        <a:ea typeface="Microsoft YaHei"/>
        <a:cs typeface="Microsoft YaHei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35428</TotalTime>
  <Words>151</Words>
  <Application>Microsoft Office PowerPoint</Application>
  <PresentationFormat>Diavoorstelling (4:3)</PresentationFormat>
  <Paragraphs>44</Paragraphs>
  <Slides>17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17</vt:i4>
      </vt:variant>
    </vt:vector>
  </HeadingPairs>
  <TitlesOfParts>
    <vt:vector size="19" baseType="lpstr">
      <vt:lpstr>Office-thema</vt:lpstr>
      <vt:lpstr>Aangepast ontwerp</vt:lpstr>
      <vt:lpstr>A-kaart en Erfgoedbibliotheek: Brocade als koppelaar van een mooi paar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Werkgroep DAMS Digitale Collecties MNE</dc:title>
  <dc:creator>Jacobs Anke</dc:creator>
  <cp:lastModifiedBy>Jacobs Anke</cp:lastModifiedBy>
  <cp:revision>79</cp:revision>
  <cp:lastPrinted>1601-01-01T00:00:00Z</cp:lastPrinted>
  <dcterms:created xsi:type="dcterms:W3CDTF">1601-01-01T00:00:00Z</dcterms:created>
  <dcterms:modified xsi:type="dcterms:W3CDTF">2013-12-02T20:05:41Z</dcterms:modified>
</cp:coreProperties>
</file>