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70" r:id="rId16"/>
    <p:sldId id="274" r:id="rId17"/>
    <p:sldId id="271" r:id="rId1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60" autoAdjust="0"/>
  </p:normalViewPr>
  <p:slideViewPr>
    <p:cSldViewPr>
      <p:cViewPr>
        <p:scale>
          <a:sx n="77" d="100"/>
          <a:sy n="77" d="100"/>
        </p:scale>
        <p:origin x="-7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5E3A3-B95A-4CC3-A71E-2ABC564C7FC8}" type="datetimeFigureOut">
              <a:rPr lang="nl-BE" smtClean="0"/>
              <a:t>29/11/2013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766F3-DA4A-40DE-93CA-3133AE24674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9190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32A27-3B5C-41FD-A67F-8393FB44C8D4}" type="datetimeFigureOut">
              <a:rPr lang="nl-BE" smtClean="0"/>
              <a:t>29/11/2013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99133-0C81-4CAB-8696-2A9E67858CB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048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99133-0C81-4CAB-8696-2A9E67858CB0}" type="slidenum">
              <a:rPr lang="nl-BE" smtClean="0"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DC9-8497-46EB-B1E9-FCA7FA368A1A}" type="datetimeFigureOut">
              <a:rPr lang="nl-BE" smtClean="0"/>
              <a:pPr/>
              <a:t>29/11/2013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D98F-320D-416C-8C12-2A0227DBAB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DC9-8497-46EB-B1E9-FCA7FA368A1A}" type="datetimeFigureOut">
              <a:rPr lang="nl-BE" smtClean="0"/>
              <a:pPr/>
              <a:t>29/11/2013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D98F-320D-416C-8C12-2A0227DBAB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DC9-8497-46EB-B1E9-FCA7FA368A1A}" type="datetimeFigureOut">
              <a:rPr lang="nl-BE" smtClean="0"/>
              <a:pPr/>
              <a:t>29/11/2013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D98F-320D-416C-8C12-2A0227DBAB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DC9-8497-46EB-B1E9-FCA7FA368A1A}" type="datetimeFigureOut">
              <a:rPr lang="nl-BE" smtClean="0"/>
              <a:pPr/>
              <a:t>29/11/2013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D98F-320D-416C-8C12-2A0227DBAB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DC9-8497-46EB-B1E9-FCA7FA368A1A}" type="datetimeFigureOut">
              <a:rPr lang="nl-BE" smtClean="0"/>
              <a:pPr/>
              <a:t>29/11/2013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D98F-320D-416C-8C12-2A0227DBAB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DC9-8497-46EB-B1E9-FCA7FA368A1A}" type="datetimeFigureOut">
              <a:rPr lang="nl-BE" smtClean="0"/>
              <a:pPr/>
              <a:t>29/11/2013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D98F-320D-416C-8C12-2A0227DBAB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DC9-8497-46EB-B1E9-FCA7FA368A1A}" type="datetimeFigureOut">
              <a:rPr lang="nl-BE" smtClean="0"/>
              <a:pPr/>
              <a:t>29/11/2013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D98F-320D-416C-8C12-2A0227DBAB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DC9-8497-46EB-B1E9-FCA7FA368A1A}" type="datetimeFigureOut">
              <a:rPr lang="nl-BE" smtClean="0"/>
              <a:pPr/>
              <a:t>29/11/2013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D98F-320D-416C-8C12-2A0227DBAB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DC9-8497-46EB-B1E9-FCA7FA368A1A}" type="datetimeFigureOut">
              <a:rPr lang="nl-BE" smtClean="0"/>
              <a:pPr/>
              <a:t>29/11/2013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D98F-320D-416C-8C12-2A0227DBAB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DC9-8497-46EB-B1E9-FCA7FA368A1A}" type="datetimeFigureOut">
              <a:rPr lang="nl-BE" smtClean="0"/>
              <a:pPr/>
              <a:t>29/11/2013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D98F-320D-416C-8C12-2A0227DBAB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FDC9-8497-46EB-B1E9-FCA7FA368A1A}" type="datetimeFigureOut">
              <a:rPr lang="nl-BE" smtClean="0"/>
              <a:pPr/>
              <a:t>29/11/2013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D98F-320D-416C-8C12-2A0227DBAB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4FDC9-8497-46EB-B1E9-FCA7FA368A1A}" type="datetimeFigureOut">
              <a:rPr lang="nl-BE" smtClean="0"/>
              <a:pPr/>
              <a:t>29/11/2013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D98F-320D-416C-8C12-2A0227DBAB73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dev.anet.ua.ac.be/menu/sys29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Gebruikersprocessen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Marc Jeurissen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Bouwstenen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mtClean="0"/>
              <a:t>Allemaal meta-informatie nieuwe stijl</a:t>
            </a:r>
          </a:p>
          <a:p>
            <a:pPr lvl="1"/>
            <a:r>
              <a:rPr lang="en-US" smtClean="0"/>
              <a:t>Parameter</a:t>
            </a:r>
          </a:p>
          <a:p>
            <a:pPr lvl="2"/>
            <a:r>
              <a:rPr lang="en-US" smtClean="0"/>
              <a:t>een welomschreven </a:t>
            </a:r>
            <a:r>
              <a:rPr lang="en-US" i="1" smtClean="0"/>
              <a:t>object</a:t>
            </a:r>
            <a:r>
              <a:rPr lang="en-US" smtClean="0"/>
              <a:t> dat een bepaalde waarde kan krijgen en als input voor een proces kan dienen</a:t>
            </a:r>
            <a:br>
              <a:rPr lang="en-US" smtClean="0"/>
            </a:br>
            <a:r>
              <a:rPr lang="en-US" smtClean="0"/>
              <a:t>vb. regelwerk, eindgebruikerssysteem,...</a:t>
            </a:r>
          </a:p>
          <a:p>
            <a:pPr lvl="2"/>
            <a:r>
              <a:rPr lang="en-US" smtClean="0"/>
              <a:t>herbruikbaar in verschillende processen</a:t>
            </a:r>
          </a:p>
          <a:p>
            <a:pPr lvl="1"/>
            <a:r>
              <a:rPr lang="en-US" smtClean="0"/>
              <a:t>Resultaat</a:t>
            </a:r>
          </a:p>
          <a:p>
            <a:pPr lvl="2"/>
            <a:r>
              <a:rPr lang="en-US" smtClean="0"/>
              <a:t>een url, karakterrij, lijst, ...</a:t>
            </a:r>
          </a:p>
          <a:p>
            <a:pPr lvl="1"/>
            <a:r>
              <a:rPr lang="en-US" smtClean="0"/>
              <a:t>Proces</a:t>
            </a:r>
          </a:p>
          <a:p>
            <a:pPr lvl="2"/>
            <a:r>
              <a:rPr lang="en-US" smtClean="0"/>
              <a:t>een welomschreven </a:t>
            </a:r>
            <a:r>
              <a:rPr lang="en-US" i="1" smtClean="0"/>
              <a:t>object</a:t>
            </a:r>
            <a:r>
              <a:rPr lang="en-US" smtClean="0"/>
              <a:t> dat een bepaalde set van </a:t>
            </a:r>
            <a:r>
              <a:rPr lang="en-US" i="1" smtClean="0"/>
              <a:t>parameters</a:t>
            </a:r>
            <a:r>
              <a:rPr lang="en-US" smtClean="0"/>
              <a:t> nodig heeft, en als die parameters een waarde krijgen, een welbepaalde </a:t>
            </a:r>
            <a:r>
              <a:rPr lang="en-US" i="1" smtClean="0">
                <a:solidFill>
                  <a:srgbClr val="FF0000"/>
                </a:solidFill>
              </a:rPr>
              <a:t>actie</a:t>
            </a:r>
            <a:r>
              <a:rPr lang="en-US" smtClean="0"/>
              <a:t> kan uitvoeren en een welbepaald </a:t>
            </a:r>
            <a:r>
              <a:rPr lang="en-US" i="1" smtClean="0"/>
              <a:t>resultaat</a:t>
            </a:r>
            <a:r>
              <a:rPr lang="en-US" smtClean="0"/>
              <a:t> teruggeven</a:t>
            </a:r>
          </a:p>
          <a:p>
            <a:pPr lvl="3"/>
            <a:r>
              <a:rPr lang="en-US" smtClean="0"/>
              <a:t>zoek alle beschrijvingen in </a:t>
            </a:r>
            <a:r>
              <a:rPr lang="en-US" i="1" smtClean="0"/>
              <a:t>een bepaald </a:t>
            </a:r>
            <a:r>
              <a:rPr lang="en-US" smtClean="0"/>
              <a:t>regelwerk met </a:t>
            </a:r>
            <a:r>
              <a:rPr lang="en-US" i="1" smtClean="0"/>
              <a:t>een bepaald</a:t>
            </a:r>
            <a:r>
              <a:rPr lang="en-US" smtClean="0"/>
              <a:t> lidmaatschap en stockeer in </a:t>
            </a:r>
            <a:r>
              <a:rPr lang="en-US" i="1" smtClean="0"/>
              <a:t>een</a:t>
            </a:r>
            <a:r>
              <a:rPr lang="en-US" smtClean="0"/>
              <a:t> </a:t>
            </a:r>
            <a:r>
              <a:rPr lang="en-US" i="1" smtClean="0"/>
              <a:t>bepaalde lijst</a:t>
            </a:r>
            <a:endParaRPr lang="en-US"/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Bouwsteen </a:t>
            </a:r>
            <a:r>
              <a:rPr lang="en-US" i="1" smtClean="0"/>
              <a:t>Parameter</a:t>
            </a:r>
            <a:endParaRPr lang="nl-BE" i="1"/>
          </a:p>
        </p:txBody>
      </p:sp>
      <p:pic>
        <p:nvPicPr>
          <p:cNvPr id="10" name="Tijdelijke aanduiding voor inhoud 9" descr="Parameters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4464496" cy="1130544"/>
          </a:xfrm>
        </p:spPr>
      </p:pic>
      <p:pic>
        <p:nvPicPr>
          <p:cNvPr id="11" name="Afbeelding 10" descr="Parameters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564904"/>
            <a:ext cx="4460124" cy="3384376"/>
          </a:xfrm>
          <a:prstGeom prst="rect">
            <a:avLst/>
          </a:prstGeom>
        </p:spPr>
      </p:pic>
      <p:pic>
        <p:nvPicPr>
          <p:cNvPr id="12" name="Afbeelding 11" descr="Parameters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1268760"/>
            <a:ext cx="7491203" cy="4896544"/>
          </a:xfrm>
          <a:prstGeom prst="rect">
            <a:avLst/>
          </a:prstGeom>
        </p:spPr>
      </p:pic>
      <p:sp>
        <p:nvSpPr>
          <p:cNvPr id="13" name="PIJL-LINKS 12"/>
          <p:cNvSpPr/>
          <p:nvPr/>
        </p:nvSpPr>
        <p:spPr>
          <a:xfrm>
            <a:off x="971600" y="2852936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4" name="Afbeelding 13" descr="Parameters_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03648" y="1412776"/>
            <a:ext cx="7740352" cy="5404014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3419872" y="2060848"/>
            <a:ext cx="1440160" cy="160043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smtClean="0"/>
              <a:t>Vlag</a:t>
            </a:r>
          </a:p>
          <a:p>
            <a:r>
              <a:rPr lang="en-US" sz="1400" smtClean="0"/>
              <a:t>Decimaal getal</a:t>
            </a:r>
          </a:p>
          <a:p>
            <a:r>
              <a:rPr lang="en-US" sz="1400" smtClean="0"/>
              <a:t>Geheel getal</a:t>
            </a:r>
          </a:p>
          <a:p>
            <a:r>
              <a:rPr lang="en-US" sz="1400" smtClean="0"/>
              <a:t>Opsomming</a:t>
            </a:r>
          </a:p>
          <a:p>
            <a:r>
              <a:rPr lang="en-US" sz="1400" smtClean="0"/>
              <a:t>Karakterrij</a:t>
            </a:r>
          </a:p>
          <a:p>
            <a:r>
              <a:rPr lang="en-US" sz="1400" smtClean="0"/>
              <a:t>Loi</a:t>
            </a:r>
          </a:p>
          <a:p>
            <a:r>
              <a:rPr lang="en-US" sz="1400" smtClean="0"/>
              <a:t>Datum</a:t>
            </a:r>
            <a:endParaRPr lang="nl-BE" sz="1400"/>
          </a:p>
        </p:txBody>
      </p:sp>
      <p:sp>
        <p:nvSpPr>
          <p:cNvPr id="9" name="Ovaal 8"/>
          <p:cNvSpPr/>
          <p:nvPr/>
        </p:nvSpPr>
        <p:spPr>
          <a:xfrm>
            <a:off x="251520" y="2852936"/>
            <a:ext cx="72008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6" name="Ovaal 15"/>
          <p:cNvSpPr/>
          <p:nvPr/>
        </p:nvSpPr>
        <p:spPr>
          <a:xfrm>
            <a:off x="179512" y="2564904"/>
            <a:ext cx="100811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Ovaal 16"/>
          <p:cNvSpPr/>
          <p:nvPr/>
        </p:nvSpPr>
        <p:spPr>
          <a:xfrm>
            <a:off x="179512" y="4509120"/>
            <a:ext cx="93610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Bouwsteen </a:t>
            </a:r>
            <a:r>
              <a:rPr lang="en-US" i="1" smtClean="0"/>
              <a:t>Resultaat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Meta-informatie waarin in de templatetaal van Brocade wordt uitgedrukt hoe het resultaat moet weergegeven worden</a:t>
            </a:r>
          </a:p>
          <a:p>
            <a:pPr lvl="1"/>
            <a:r>
              <a:rPr lang="en-US" smtClean="0"/>
              <a:t>vb. een link die verwijst naar een Brocadelijst met de gevonden beschrijvingen</a:t>
            </a:r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Bouwsteen </a:t>
            </a:r>
            <a:r>
              <a:rPr lang="en-US" i="1" smtClean="0"/>
              <a:t>Proces</a:t>
            </a:r>
            <a:endParaRPr lang="nl-BE" i="1"/>
          </a:p>
        </p:txBody>
      </p:sp>
      <p:pic>
        <p:nvPicPr>
          <p:cNvPr id="4" name="Tijdelijke aanduiding voor inhoud 3" descr="Process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6886575" cy="4257675"/>
          </a:xfrm>
        </p:spPr>
      </p:pic>
      <p:sp>
        <p:nvSpPr>
          <p:cNvPr id="5" name="PIJL-LINKS 4"/>
          <p:cNvSpPr/>
          <p:nvPr/>
        </p:nvSpPr>
        <p:spPr>
          <a:xfrm>
            <a:off x="4644008" y="3789040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6" name="Afbeelding 5" descr="Parameters_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1196752"/>
            <a:ext cx="5257800" cy="2695575"/>
          </a:xfrm>
          <a:prstGeom prst="rect">
            <a:avLst/>
          </a:prstGeom>
        </p:spPr>
      </p:pic>
      <p:pic>
        <p:nvPicPr>
          <p:cNvPr id="7" name="Afbeelding 6" descr="Parameters_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1052736"/>
            <a:ext cx="6275065" cy="5616624"/>
          </a:xfrm>
          <a:prstGeom prst="rect">
            <a:avLst/>
          </a:prstGeom>
        </p:spPr>
      </p:pic>
      <p:pic>
        <p:nvPicPr>
          <p:cNvPr id="8" name="Afbeelding 7" descr="Resul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9792" y="4705350"/>
            <a:ext cx="6444208" cy="2152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Bouwstenen combineren</a:t>
            </a:r>
            <a:endParaRPr lang="nl-BE"/>
          </a:p>
        </p:txBody>
      </p:sp>
      <p:sp>
        <p:nvSpPr>
          <p:cNvPr id="5" name="Rechthoek 4"/>
          <p:cNvSpPr/>
          <p:nvPr/>
        </p:nvSpPr>
        <p:spPr>
          <a:xfrm>
            <a:off x="251520" y="1988840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Meta-info parameters</a:t>
            </a:r>
            <a:endParaRPr lang="nl-BE"/>
          </a:p>
        </p:txBody>
      </p:sp>
      <p:sp>
        <p:nvSpPr>
          <p:cNvPr id="6" name="Rechthoek 5"/>
          <p:cNvSpPr/>
          <p:nvPr/>
        </p:nvSpPr>
        <p:spPr>
          <a:xfrm>
            <a:off x="3131840" y="1988840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Meta-info resultaat</a:t>
            </a:r>
            <a:endParaRPr lang="nl-BE"/>
          </a:p>
        </p:txBody>
      </p:sp>
      <p:sp>
        <p:nvSpPr>
          <p:cNvPr id="7" name="Rechthoek 6"/>
          <p:cNvSpPr/>
          <p:nvPr/>
        </p:nvSpPr>
        <p:spPr>
          <a:xfrm>
            <a:off x="6012160" y="1988840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Meta-info proces</a:t>
            </a:r>
            <a:endParaRPr lang="nl-BE"/>
          </a:p>
        </p:txBody>
      </p:sp>
      <p:sp>
        <p:nvSpPr>
          <p:cNvPr id="8" name="Rechthoek 7"/>
          <p:cNvSpPr/>
          <p:nvPr/>
        </p:nvSpPr>
        <p:spPr>
          <a:xfrm>
            <a:off x="3131840" y="3429000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smtClean="0">
                <a:solidFill>
                  <a:schemeClr val="accent6"/>
                </a:solidFill>
              </a:rPr>
              <a:t>userprocess</a:t>
            </a:r>
            <a:r>
              <a:rPr lang="en-US" smtClean="0">
                <a:solidFill>
                  <a:schemeClr val="accent6"/>
                </a:solidFill>
              </a:rPr>
              <a:t> softwarelaag</a:t>
            </a:r>
            <a:endParaRPr lang="nl-BE">
              <a:solidFill>
                <a:schemeClr val="accent6"/>
              </a:solidFill>
            </a:endParaRPr>
          </a:p>
        </p:txBody>
      </p:sp>
      <p:cxnSp>
        <p:nvCxnSpPr>
          <p:cNvPr id="10" name="Gebogen verbindingslijn 9"/>
          <p:cNvCxnSpPr>
            <a:stCxn id="5" idx="2"/>
            <a:endCxn id="8" idx="0"/>
          </p:cNvCxnSpPr>
          <p:nvPr/>
        </p:nvCxnSpPr>
        <p:spPr>
          <a:xfrm rot="16200000" flipH="1">
            <a:off x="2447764" y="1628800"/>
            <a:ext cx="720080" cy="28803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>
            <a:stCxn id="6" idx="2"/>
            <a:endCxn id="8" idx="0"/>
          </p:cNvCxnSpPr>
          <p:nvPr/>
        </p:nvCxnSpPr>
        <p:spPr>
          <a:xfrm>
            <a:off x="4247964" y="270892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bogen verbindingslijn 15"/>
          <p:cNvCxnSpPr>
            <a:stCxn id="7" idx="2"/>
            <a:endCxn id="8" idx="0"/>
          </p:cNvCxnSpPr>
          <p:nvPr/>
        </p:nvCxnSpPr>
        <p:spPr>
          <a:xfrm rot="5400000">
            <a:off x="5328084" y="1628800"/>
            <a:ext cx="720080" cy="28803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hoek 16"/>
          <p:cNvSpPr/>
          <p:nvPr/>
        </p:nvSpPr>
        <p:spPr>
          <a:xfrm>
            <a:off x="3131840" y="5517232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Bouw interface voor gebruiker</a:t>
            </a:r>
            <a:endParaRPr lang="nl-BE">
              <a:solidFill>
                <a:schemeClr val="bg1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3563888" y="4581128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KVS</a:t>
            </a:r>
            <a:endParaRPr lang="nl-BE"/>
          </a:p>
        </p:txBody>
      </p:sp>
      <p:cxnSp>
        <p:nvCxnSpPr>
          <p:cNvPr id="20" name="Rechte verbindingslijn met pijl 19"/>
          <p:cNvCxnSpPr>
            <a:stCxn id="8" idx="2"/>
            <a:endCxn id="12" idx="0"/>
          </p:cNvCxnSpPr>
          <p:nvPr/>
        </p:nvCxnSpPr>
        <p:spPr>
          <a:xfrm>
            <a:off x="4247964" y="41490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>
            <a:stCxn id="12" idx="2"/>
            <a:endCxn id="17" idx="0"/>
          </p:cNvCxnSpPr>
          <p:nvPr/>
        </p:nvCxnSpPr>
        <p:spPr>
          <a:xfrm>
            <a:off x="4247964" y="50851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Gebruikersinterface + </a:t>
            </a:r>
            <a:r>
              <a:rPr lang="en-US" smtClean="0">
                <a:hlinkClick r:id="rId2"/>
              </a:rPr>
              <a:t>demo</a:t>
            </a:r>
            <a:endParaRPr lang="nl-BE"/>
          </a:p>
        </p:txBody>
      </p:sp>
      <p:pic>
        <p:nvPicPr>
          <p:cNvPr id="4" name="Tijdelijke aanduiding voor inhoud 3" descr="Interface_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052736"/>
            <a:ext cx="8064896" cy="58052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Verwittiging einde job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en-US" smtClean="0"/>
              <a:t>Elke Brocadegebruiker heeft persoonlijke RSS-feed, zie </a:t>
            </a:r>
            <a:r>
              <a:rPr lang="en-US" i="1" smtClean="0"/>
              <a:t>Verander je persoonlijke gegevens</a:t>
            </a:r>
          </a:p>
          <a:p>
            <a:endParaRPr lang="en-US" i="1" smtClean="0"/>
          </a:p>
          <a:p>
            <a:endParaRPr lang="en-US" i="1" smtClean="0"/>
          </a:p>
          <a:p>
            <a:r>
              <a:rPr lang="en-US" smtClean="0"/>
              <a:t>Elk gebruikersproces annonceert einde in persoonlijke RSS-feed</a:t>
            </a:r>
          </a:p>
          <a:p>
            <a:r>
              <a:rPr lang="en-US" smtClean="0"/>
              <a:t>RSS-feed in uw favoriete RSS-reader </a:t>
            </a:r>
          </a:p>
          <a:p>
            <a:pPr lvl="1"/>
            <a:r>
              <a:rPr lang="en-US" sz="2000" smtClean="0">
                <a:solidFill>
                  <a:schemeClr val="tx2"/>
                </a:solidFill>
              </a:rPr>
              <a:t>anet.ua.ac.be/docman/rssfeeds/.../umjeuris.rss</a:t>
            </a:r>
          </a:p>
          <a:p>
            <a:pPr lvl="1"/>
            <a:r>
              <a:rPr lang="en-US" sz="2000" smtClean="0">
                <a:solidFill>
                  <a:schemeClr val="tx2"/>
                </a:solidFill>
              </a:rPr>
              <a:t>vb. RssOwl</a:t>
            </a:r>
          </a:p>
          <a:p>
            <a:pPr>
              <a:buNone/>
            </a:pPr>
            <a:endParaRPr lang="en-US" smtClean="0"/>
          </a:p>
        </p:txBody>
      </p:sp>
      <p:pic>
        <p:nvPicPr>
          <p:cNvPr id="5" name="Afbeelding 4" descr="R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276872"/>
            <a:ext cx="5534025" cy="1352550"/>
          </a:xfrm>
          <a:prstGeom prst="rect">
            <a:avLst/>
          </a:prstGeom>
        </p:spPr>
      </p:pic>
      <p:sp>
        <p:nvSpPr>
          <p:cNvPr id="7" name="Ovaal 6"/>
          <p:cNvSpPr/>
          <p:nvPr/>
        </p:nvSpPr>
        <p:spPr>
          <a:xfrm>
            <a:off x="2699792" y="2276872"/>
            <a:ext cx="64807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8" name="Afbeelding 17" descr="RssOw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62550" y="5762625"/>
            <a:ext cx="3981450" cy="1095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Restricties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Aantal simultane process globaal</a:t>
            </a:r>
          </a:p>
          <a:p>
            <a:pPr lvl="1"/>
            <a:r>
              <a:rPr lang="en-US" smtClean="0"/>
              <a:t>overschrijding = job in wachtrij</a:t>
            </a:r>
          </a:p>
          <a:p>
            <a:r>
              <a:rPr lang="en-US" smtClean="0"/>
              <a:t>Aantal simultane processen per gebruiker </a:t>
            </a:r>
          </a:p>
          <a:p>
            <a:pPr lvl="1"/>
            <a:r>
              <a:rPr lang="en-US" smtClean="0"/>
              <a:t>overschrijding = job in wachtrij</a:t>
            </a:r>
          </a:p>
          <a:p>
            <a:r>
              <a:rPr lang="en-US" smtClean="0"/>
              <a:t>Aantal processen per gebruiker per dag</a:t>
            </a:r>
          </a:p>
          <a:p>
            <a:pPr lvl="1"/>
            <a:r>
              <a:rPr lang="en-US" smtClean="0"/>
              <a:t>overschrijding = job geweigerd</a:t>
            </a:r>
            <a:endParaRPr lang="nl-BE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Achtergrond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Hoe </a:t>
            </a:r>
            <a:r>
              <a:rPr lang="en-US" err="1" smtClean="0"/>
              <a:t>voldoen</a:t>
            </a:r>
            <a:r>
              <a:rPr lang="en-US" smtClean="0"/>
              <a:t> </a:t>
            </a:r>
            <a:r>
              <a:rPr lang="en-US" err="1" smtClean="0"/>
              <a:t>aan</a:t>
            </a:r>
            <a:r>
              <a:rPr lang="en-US" smtClean="0"/>
              <a:t> </a:t>
            </a:r>
            <a:r>
              <a:rPr lang="en-US" err="1"/>
              <a:t>v</a:t>
            </a:r>
            <a:r>
              <a:rPr lang="en-US" err="1" smtClean="0"/>
              <a:t>raag</a:t>
            </a:r>
            <a:r>
              <a:rPr lang="en-US" smtClean="0"/>
              <a:t> </a:t>
            </a:r>
            <a:r>
              <a:rPr lang="en-US" err="1" smtClean="0"/>
              <a:t>naar</a:t>
            </a:r>
            <a:r>
              <a:rPr lang="en-US" smtClean="0"/>
              <a:t> extra, </a:t>
            </a:r>
            <a:r>
              <a:rPr lang="en-US" i="1" err="1" smtClean="0"/>
              <a:t>nauwe</a:t>
            </a:r>
            <a:r>
              <a:rPr lang="en-US" smtClean="0"/>
              <a:t>, </a:t>
            </a:r>
            <a:r>
              <a:rPr lang="en-US" err="1" smtClean="0"/>
              <a:t>functionaliteit</a:t>
            </a:r>
            <a:endParaRPr lang="en-US" smtClean="0"/>
          </a:p>
          <a:p>
            <a:pPr lvl="1"/>
            <a:r>
              <a:rPr lang="en-US" err="1"/>
              <a:t>s</a:t>
            </a:r>
            <a:r>
              <a:rPr lang="en-US" err="1" smtClean="0"/>
              <a:t>pecifieke</a:t>
            </a:r>
            <a:r>
              <a:rPr lang="en-US" smtClean="0"/>
              <a:t> opslagmogelijkheden (lokale data)</a:t>
            </a:r>
            <a:endParaRPr lang="en-US"/>
          </a:p>
          <a:p>
            <a:pPr lvl="2"/>
            <a:r>
              <a:rPr lang="en-US" err="1" smtClean="0"/>
              <a:t>eigen</a:t>
            </a:r>
            <a:r>
              <a:rPr lang="en-US" smtClean="0"/>
              <a:t> </a:t>
            </a:r>
            <a:r>
              <a:rPr lang="en-US" err="1" smtClean="0"/>
              <a:t>aan</a:t>
            </a:r>
            <a:r>
              <a:rPr lang="en-US" smtClean="0"/>
              <a:t> regelwerk</a:t>
            </a:r>
          </a:p>
          <a:p>
            <a:pPr lvl="2"/>
            <a:r>
              <a:rPr lang="en-US" smtClean="0"/>
              <a:t>eigen aan instelling</a:t>
            </a:r>
          </a:p>
          <a:p>
            <a:pPr lvl="2"/>
            <a:r>
              <a:rPr lang="en-US" smtClean="0"/>
              <a:t> ...</a:t>
            </a:r>
          </a:p>
          <a:p>
            <a:pPr lvl="1"/>
            <a:r>
              <a:rPr lang="en-US" err="1"/>
              <a:t>s</a:t>
            </a:r>
            <a:r>
              <a:rPr lang="en-US" err="1" smtClean="0"/>
              <a:t>pecifieke</a:t>
            </a:r>
            <a:r>
              <a:rPr lang="en-US" smtClean="0"/>
              <a:t> jobs</a:t>
            </a:r>
          </a:p>
          <a:p>
            <a:pPr lvl="2"/>
            <a:r>
              <a:rPr lang="en-US" smtClean="0"/>
              <a:t>aanmaak lijsten i.f.v. conversies</a:t>
            </a:r>
          </a:p>
          <a:p>
            <a:pPr lvl="2"/>
            <a:r>
              <a:rPr lang="en-US" smtClean="0"/>
              <a:t>globale aanpassingen in de databank</a:t>
            </a:r>
          </a:p>
          <a:p>
            <a:pPr lvl="3"/>
            <a:r>
              <a:rPr lang="en-US" smtClean="0"/>
              <a:t>lidmaatschap toevoegen, records schrappen, ...</a:t>
            </a:r>
          </a:p>
          <a:p>
            <a:pPr lvl="2"/>
            <a:r>
              <a:rPr lang="en-US" smtClean="0"/>
              <a:t>...</a:t>
            </a:r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Manuele processen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huidige tegemoetkoming aan specifieke jobs</a:t>
            </a:r>
          </a:p>
          <a:p>
            <a:r>
              <a:rPr lang="en-US" i="1" smtClean="0"/>
              <a:t>primitieve</a:t>
            </a:r>
            <a:r>
              <a:rPr lang="en-US" smtClean="0"/>
              <a:t> routines</a:t>
            </a:r>
          </a:p>
          <a:p>
            <a:pPr lvl="1"/>
            <a:r>
              <a:rPr lang="en-US" smtClean="0"/>
              <a:t>weinig of geen controles</a:t>
            </a:r>
          </a:p>
          <a:p>
            <a:pPr lvl="1"/>
            <a:r>
              <a:rPr lang="en-US" smtClean="0"/>
              <a:t>weinig of geen ingebouwde veiligheid</a:t>
            </a:r>
            <a:endParaRPr lang="nl-BE" smtClean="0"/>
          </a:p>
          <a:p>
            <a:r>
              <a:rPr lang="en-US" smtClean="0"/>
              <a:t>geen interface</a:t>
            </a:r>
          </a:p>
          <a:p>
            <a:r>
              <a:rPr lang="en-US" smtClean="0"/>
              <a:t>niet verdeeld over menustructuur</a:t>
            </a:r>
          </a:p>
          <a:p>
            <a:r>
              <a:rPr lang="en-US" smtClean="0"/>
              <a:t>dezelfde, beperkte, toegang voor alle processen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Manuele processen</a:t>
            </a:r>
            <a:endParaRPr lang="nl-BE"/>
          </a:p>
        </p:txBody>
      </p:sp>
      <p:pic>
        <p:nvPicPr>
          <p:cNvPr id="6" name="Tijdelijke aanduiding voor inhoud 5" descr="ManPro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196752"/>
            <a:ext cx="7416824" cy="55446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Value Store (KVS)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oorspronkelijk bedoeld als oplossing voor lokale data</a:t>
            </a:r>
          </a:p>
          <a:p>
            <a:r>
              <a:rPr lang="en-US" i="1" smtClean="0"/>
              <a:t>iets</a:t>
            </a:r>
            <a:r>
              <a:rPr lang="en-US" smtClean="0"/>
              <a:t> </a:t>
            </a:r>
            <a:r>
              <a:rPr lang="en-US" i="1" smtClean="0"/>
              <a:t>(key) </a:t>
            </a:r>
            <a:r>
              <a:rPr lang="en-US" smtClean="0"/>
              <a:t>= </a:t>
            </a:r>
            <a:r>
              <a:rPr lang="en-US" i="1" smtClean="0"/>
              <a:t>waarde (value)</a:t>
            </a:r>
            <a:r>
              <a:rPr lang="en-US" smtClean="0"/>
              <a:t> wordt als dusdanig </a:t>
            </a:r>
            <a:r>
              <a:rPr lang="en-US" i="1" smtClean="0"/>
              <a:t>gestockeerd</a:t>
            </a:r>
            <a:r>
              <a:rPr lang="en-US" smtClean="0"/>
              <a:t> in de databank</a:t>
            </a:r>
          </a:p>
          <a:p>
            <a:r>
              <a:rPr lang="en-US" smtClean="0"/>
              <a:t>uitgangspunt: gebruiksgemak</a:t>
            </a:r>
          </a:p>
          <a:p>
            <a:pPr lvl="1"/>
            <a:r>
              <a:rPr lang="en-US" smtClean="0"/>
              <a:t>ontwikkelaar</a:t>
            </a:r>
          </a:p>
          <a:p>
            <a:pPr lvl="2"/>
            <a:r>
              <a:rPr lang="en-US" smtClean="0"/>
              <a:t>blokkendoos de luxe</a:t>
            </a:r>
          </a:p>
          <a:p>
            <a:pPr lvl="3"/>
            <a:r>
              <a:rPr lang="en-US" smtClean="0"/>
              <a:t>benodigdheden beschrijven</a:t>
            </a:r>
          </a:p>
          <a:p>
            <a:pPr lvl="3"/>
            <a:r>
              <a:rPr lang="en-US" smtClean="0"/>
              <a:t>KVS software bouwt op</a:t>
            </a:r>
          </a:p>
          <a:p>
            <a:pPr lvl="3"/>
            <a:r>
              <a:rPr lang="en-US" smtClean="0"/>
              <a:t>change one, change all</a:t>
            </a:r>
          </a:p>
          <a:p>
            <a:pPr lvl="1"/>
            <a:r>
              <a:rPr lang="en-US" smtClean="0"/>
              <a:t>gebruiker</a:t>
            </a:r>
          </a:p>
          <a:p>
            <a:pPr lvl="2"/>
            <a:r>
              <a:rPr lang="en-US" smtClean="0"/>
              <a:t>uniforme interface</a:t>
            </a:r>
          </a:p>
          <a:p>
            <a:pPr lvl="2"/>
            <a:r>
              <a:rPr lang="en-US" smtClean="0"/>
              <a:t>extra functionaliteit, o.a. contextmenu</a:t>
            </a:r>
          </a:p>
          <a:p>
            <a:endParaRPr lang="nl-BE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Lokale data</a:t>
            </a:r>
            <a:endParaRPr lang="nl-BE"/>
          </a:p>
        </p:txBody>
      </p:sp>
      <p:pic>
        <p:nvPicPr>
          <p:cNvPr id="6" name="Tijdelijke aanduiding voor inhoud 5" descr="LocalDa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8604346" cy="5040560"/>
          </a:xfrm>
        </p:spPr>
      </p:pic>
      <p:sp>
        <p:nvSpPr>
          <p:cNvPr id="7" name="Gekromde PIJL-OMLAAG 6"/>
          <p:cNvSpPr/>
          <p:nvPr/>
        </p:nvSpPr>
        <p:spPr>
          <a:xfrm>
            <a:off x="3419872" y="1268760"/>
            <a:ext cx="1216152" cy="50405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8" name="Draaiende pijl 7"/>
          <p:cNvSpPr/>
          <p:nvPr/>
        </p:nvSpPr>
        <p:spPr>
          <a:xfrm>
            <a:off x="4788024" y="1124744"/>
            <a:ext cx="1944216" cy="3456384"/>
          </a:xfrm>
          <a:prstGeom prst="circularArrow">
            <a:avLst>
              <a:gd name="adj1" fmla="val 5557"/>
              <a:gd name="adj2" fmla="val 3963207"/>
              <a:gd name="adj3" fmla="val 20983165"/>
              <a:gd name="adj4" fmla="val 1471523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KVS to the limits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Kunnen we KVS niet gebruiken om complete applicaties te bouwen?</a:t>
            </a:r>
          </a:p>
          <a:p>
            <a:r>
              <a:rPr lang="en-US" smtClean="0"/>
              <a:t>Eerste kandidaat: meta-informatie</a:t>
            </a:r>
          </a:p>
          <a:p>
            <a:r>
              <a:rPr lang="en-US" smtClean="0"/>
              <a:t>Waarom?</a:t>
            </a:r>
          </a:p>
          <a:p>
            <a:pPr lvl="1"/>
            <a:r>
              <a:rPr lang="en-US" smtClean="0"/>
              <a:t>praktisch altijd hetzelfde </a:t>
            </a:r>
          </a:p>
          <a:p>
            <a:pPr lvl="1"/>
            <a:r>
              <a:rPr lang="en-US" smtClean="0"/>
              <a:t>dus kopieer-, plak- en aanpaswerk voor ontwikkelaars</a:t>
            </a:r>
          </a:p>
          <a:p>
            <a:pPr lvl="1"/>
            <a:r>
              <a:rPr lang="en-US" smtClean="0"/>
              <a:t>dus tijdrovend, vervelend...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Meta-informatie nieuwe stijl</a:t>
            </a:r>
            <a:endParaRPr lang="nl-BE"/>
          </a:p>
        </p:txBody>
      </p:sp>
      <p:sp>
        <p:nvSpPr>
          <p:cNvPr id="9" name="Rechthoek 8"/>
          <p:cNvSpPr/>
          <p:nvPr/>
        </p:nvSpPr>
        <p:spPr>
          <a:xfrm>
            <a:off x="971600" y="1988840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Beschrijf</a:t>
            </a:r>
            <a:r>
              <a:rPr lang="en-US" smtClean="0"/>
              <a:t> meta-info</a:t>
            </a:r>
            <a:endParaRPr lang="nl-BE"/>
          </a:p>
        </p:txBody>
      </p:sp>
      <p:sp>
        <p:nvSpPr>
          <p:cNvPr id="10" name="Rechthoek 9"/>
          <p:cNvSpPr/>
          <p:nvPr/>
        </p:nvSpPr>
        <p:spPr>
          <a:xfrm>
            <a:off x="4572000" y="1988840"/>
            <a:ext cx="36004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Beschrijf</a:t>
            </a:r>
            <a:r>
              <a:rPr lang="en-US" smtClean="0"/>
              <a:t> lookup-, menu-, zoekobject</a:t>
            </a:r>
            <a:endParaRPr lang="nl-BE"/>
          </a:p>
        </p:txBody>
      </p:sp>
      <p:sp>
        <p:nvSpPr>
          <p:cNvPr id="11" name="Rechthoek 10"/>
          <p:cNvSpPr/>
          <p:nvPr/>
        </p:nvSpPr>
        <p:spPr>
          <a:xfrm>
            <a:off x="3131840" y="3429000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smtClean="0">
                <a:solidFill>
                  <a:srgbClr val="FFC000"/>
                </a:solidFill>
              </a:rPr>
              <a:t>metainfo </a:t>
            </a:r>
            <a:r>
              <a:rPr lang="en-US" smtClean="0">
                <a:solidFill>
                  <a:srgbClr val="FFC000"/>
                </a:solidFill>
              </a:rPr>
              <a:t>softwarelaag</a:t>
            </a:r>
            <a:endParaRPr lang="nl-BE">
              <a:solidFill>
                <a:srgbClr val="FFC000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3131840" y="5589240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Bouw</a:t>
            </a:r>
            <a:r>
              <a:rPr lang="en-US" smtClean="0"/>
              <a:t> interface</a:t>
            </a:r>
          </a:p>
          <a:p>
            <a:pPr algn="ctr"/>
            <a:r>
              <a:rPr lang="en-US" smtClean="0">
                <a:solidFill>
                  <a:srgbClr val="FF0000"/>
                </a:solidFill>
              </a:rPr>
              <a:t>Toon</a:t>
            </a:r>
            <a:r>
              <a:rPr lang="en-US" smtClean="0"/>
              <a:t> interface</a:t>
            </a:r>
            <a:endParaRPr lang="nl-BE"/>
          </a:p>
        </p:txBody>
      </p:sp>
      <p:sp>
        <p:nvSpPr>
          <p:cNvPr id="14" name="Rechthoek 13"/>
          <p:cNvSpPr/>
          <p:nvPr/>
        </p:nvSpPr>
        <p:spPr>
          <a:xfrm>
            <a:off x="971600" y="4509120"/>
            <a:ext cx="22322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C000"/>
                </a:solidFill>
              </a:rPr>
              <a:t>KVS</a:t>
            </a:r>
            <a:endParaRPr lang="nl-BE">
              <a:solidFill>
                <a:srgbClr val="FFC000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6012160" y="3429000"/>
            <a:ext cx="223224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mtClean="0">
                <a:solidFill>
                  <a:srgbClr val="FF0000"/>
                </a:solidFill>
              </a:rPr>
              <a:t>Maak</a:t>
            </a:r>
          </a:p>
          <a:p>
            <a:pPr lvl="1">
              <a:buFont typeface="Arial" pitchFamily="34" charset="0"/>
              <a:buChar char="•"/>
            </a:pPr>
            <a:r>
              <a:rPr lang="en-US"/>
              <a:t> </a:t>
            </a:r>
            <a:r>
              <a:rPr lang="en-US" smtClean="0"/>
              <a:t>lookupobject</a:t>
            </a:r>
          </a:p>
          <a:p>
            <a:pPr lvl="1">
              <a:buFont typeface="Arial" pitchFamily="34" charset="0"/>
              <a:buChar char="•"/>
            </a:pPr>
            <a:r>
              <a:rPr lang="en-US"/>
              <a:t> </a:t>
            </a:r>
            <a:r>
              <a:rPr lang="en-US" smtClean="0"/>
              <a:t>zoekobject</a:t>
            </a:r>
          </a:p>
          <a:p>
            <a:pPr lvl="1">
              <a:buFont typeface="Arial" pitchFamily="34" charset="0"/>
              <a:buChar char="•"/>
            </a:pPr>
            <a:r>
              <a:rPr lang="en-US"/>
              <a:t> </a:t>
            </a:r>
            <a:r>
              <a:rPr lang="en-US" smtClean="0"/>
              <a:t>menuingangen </a:t>
            </a:r>
          </a:p>
          <a:p>
            <a:pPr lvl="1"/>
            <a:endParaRPr lang="nl-BE"/>
          </a:p>
        </p:txBody>
      </p:sp>
      <p:cxnSp>
        <p:nvCxnSpPr>
          <p:cNvPr id="27" name="Vorm 26"/>
          <p:cNvCxnSpPr>
            <a:stCxn id="9" idx="2"/>
            <a:endCxn id="11" idx="0"/>
          </p:cNvCxnSpPr>
          <p:nvPr/>
        </p:nvCxnSpPr>
        <p:spPr>
          <a:xfrm rot="16200000" flipH="1">
            <a:off x="2807804" y="1988840"/>
            <a:ext cx="720080" cy="21602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bogen verbindingslijn 29"/>
          <p:cNvCxnSpPr>
            <a:stCxn id="10" idx="2"/>
            <a:endCxn id="11" idx="0"/>
          </p:cNvCxnSpPr>
          <p:nvPr/>
        </p:nvCxnSpPr>
        <p:spPr>
          <a:xfrm rot="5400000">
            <a:off x="4950042" y="2006842"/>
            <a:ext cx="720080" cy="21242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bogen verbindingslijn 35"/>
          <p:cNvCxnSpPr>
            <a:stCxn id="11" idx="3"/>
            <a:endCxn id="15" idx="1"/>
          </p:cNvCxnSpPr>
          <p:nvPr/>
        </p:nvCxnSpPr>
        <p:spPr>
          <a:xfrm>
            <a:off x="5364088" y="3789040"/>
            <a:ext cx="648072" cy="5400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Vorm 37"/>
          <p:cNvCxnSpPr>
            <a:stCxn id="11" idx="1"/>
            <a:endCxn id="14" idx="0"/>
          </p:cNvCxnSpPr>
          <p:nvPr/>
        </p:nvCxnSpPr>
        <p:spPr>
          <a:xfrm rot="10800000" flipV="1">
            <a:off x="2087724" y="3789040"/>
            <a:ext cx="1044116" cy="72008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Vorm 39"/>
          <p:cNvCxnSpPr>
            <a:stCxn id="14" idx="2"/>
            <a:endCxn id="13" idx="1"/>
          </p:cNvCxnSpPr>
          <p:nvPr/>
        </p:nvCxnSpPr>
        <p:spPr>
          <a:xfrm rot="16200000" flipH="1">
            <a:off x="2249742" y="5067182"/>
            <a:ext cx="720080" cy="104411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Gebruikersprocessen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Voorgaande nieuwe technieken combineren om Brocade functionaliteit snel en eenvoudig uit te breiden</a:t>
            </a:r>
          </a:p>
          <a:p>
            <a:r>
              <a:rPr lang="en-US" smtClean="0"/>
              <a:t>Gebruikersproces i.t.t. manueel proces</a:t>
            </a:r>
          </a:p>
          <a:p>
            <a:pPr lvl="1"/>
            <a:r>
              <a:rPr lang="en-US" smtClean="0"/>
              <a:t>ook voor </a:t>
            </a:r>
            <a:r>
              <a:rPr lang="en-US" i="1" smtClean="0"/>
              <a:t>niet</a:t>
            </a:r>
            <a:r>
              <a:rPr lang="en-US" smtClean="0"/>
              <a:t> </a:t>
            </a:r>
            <a:r>
              <a:rPr lang="en-US" i="1" smtClean="0"/>
              <a:t>nauwe</a:t>
            </a:r>
            <a:r>
              <a:rPr lang="en-US" smtClean="0"/>
              <a:t> functionaliteit</a:t>
            </a:r>
          </a:p>
          <a:p>
            <a:pPr lvl="1"/>
            <a:r>
              <a:rPr lang="en-US" smtClean="0"/>
              <a:t>controle op toegang en werking</a:t>
            </a:r>
          </a:p>
          <a:p>
            <a:pPr lvl="1"/>
            <a:r>
              <a:rPr lang="en-US" smtClean="0"/>
              <a:t>bereikbaar vanaf logische menuingang(en)</a:t>
            </a:r>
          </a:p>
          <a:p>
            <a:pPr lvl="1"/>
            <a:r>
              <a:rPr lang="en-US" smtClean="0"/>
              <a:t>duidelijke, uniforme, interface</a:t>
            </a:r>
          </a:p>
          <a:p>
            <a:pPr lvl="1"/>
            <a:r>
              <a:rPr lang="en-US" smtClean="0"/>
              <a:t>gemakkelijk te bereiken en te consulteren resultaten</a:t>
            </a:r>
          </a:p>
          <a:p>
            <a:pPr lvl="1"/>
            <a:r>
              <a:rPr lang="en-US" smtClean="0"/>
              <a:t>m.a.w. een </a:t>
            </a:r>
            <a:r>
              <a:rPr lang="en-US" i="1" smtClean="0"/>
              <a:t>volwaardige Brocade applicatie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401</Words>
  <Application>Microsoft Office PowerPoint</Application>
  <PresentationFormat>Diavoorstelling (4:3)</PresentationFormat>
  <Paragraphs>109</Paragraphs>
  <Slides>17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Office-thema</vt:lpstr>
      <vt:lpstr>Gebruikersprocessen</vt:lpstr>
      <vt:lpstr>Achtergrond</vt:lpstr>
      <vt:lpstr>Manuele processen</vt:lpstr>
      <vt:lpstr>Manuele processen</vt:lpstr>
      <vt:lpstr>Key Value Store (KVS)</vt:lpstr>
      <vt:lpstr>Lokale data</vt:lpstr>
      <vt:lpstr>KVS to the limits</vt:lpstr>
      <vt:lpstr>Meta-informatie nieuwe stijl</vt:lpstr>
      <vt:lpstr>Gebruikersprocessen</vt:lpstr>
      <vt:lpstr>Bouwstenen</vt:lpstr>
      <vt:lpstr>Bouwsteen Parameter</vt:lpstr>
      <vt:lpstr>Bouwsteen Resultaat</vt:lpstr>
      <vt:lpstr>Bouwsteen Proces</vt:lpstr>
      <vt:lpstr>Bouwstenen combineren</vt:lpstr>
      <vt:lpstr>Gebruikersinterface + demo</vt:lpstr>
      <vt:lpstr>Verwittiging einde job</vt:lpstr>
      <vt:lpstr>Restricties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Gebruikersprocessen</dc:title>
  <dc:creator>mjeuris</dc:creator>
  <cp:lastModifiedBy>Jacobs Anke</cp:lastModifiedBy>
  <cp:revision>131</cp:revision>
  <dcterms:created xsi:type="dcterms:W3CDTF">2013-11-25T08:12:28Z</dcterms:created>
  <dcterms:modified xsi:type="dcterms:W3CDTF">2013-11-29T09:17:09Z</dcterms:modified>
</cp:coreProperties>
</file>