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27" autoAdjust="0"/>
  </p:normalViewPr>
  <p:slideViewPr>
    <p:cSldViewPr>
      <p:cViewPr varScale="1">
        <p:scale>
          <a:sx n="45" d="100"/>
          <a:sy n="45" d="100"/>
        </p:scale>
        <p:origin x="-9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4DB48-5456-4171-A87E-9CF3A47895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90132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81477-876F-4820-A3EA-477F51EE40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5251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F81477-876F-4820-A3EA-477F51EE409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198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1477-876F-4820-A3EA-477F51EE409E}" type="slidenum">
              <a:rPr lang="nl-BE" smtClean="0"/>
              <a:t>15</a:t>
            </a:fld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159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77A29-2B27-4EB5-A6A0-10088A6760F4}" type="datetime1">
              <a:rPr lang="nl-BE" smtClean="0"/>
              <a:t>29/11/2013</a:t>
            </a:fld>
            <a:endParaRPr lang="nl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F865D-B91F-419E-B107-768DA8ACD769}" type="datetime1">
              <a:rPr lang="nl-BE" smtClean="0"/>
              <a:t>29/11/2013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718BAF-5BD9-4DB2-8708-C2B927BFBBE3}" type="datetime1">
              <a:rPr lang="nl-BE" smtClean="0"/>
              <a:t>29/11/2013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856BC-1843-4261-A9F6-0819DDC3C618}" type="datetime1">
              <a:rPr lang="nl-BE" smtClean="0"/>
              <a:t>29/11/2013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8EDEE-4EDA-4529-9C2C-F30B6835C595}" type="datetime1">
              <a:rPr lang="nl-BE" smtClean="0"/>
              <a:t>29/11/2013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E9602-C45A-4BFB-92E7-837300814E5E}" type="datetime1">
              <a:rPr lang="nl-BE" smtClean="0"/>
              <a:t>29/11/2013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28EFD-5A7D-4686-93A3-9E3684A77374}" type="datetime1">
              <a:rPr lang="nl-BE" smtClean="0"/>
              <a:t>29/11/2013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4C5E6-D9FD-4D4D-AF61-344A905F0218}" type="datetime1">
              <a:rPr lang="nl-BE" smtClean="0"/>
              <a:t>29/11/2013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499E4-DC65-4540-B6B6-22A7A9A49A7A}" type="datetime1">
              <a:rPr lang="nl-BE" smtClean="0"/>
              <a:t>29/11/2013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BD23-E509-4796-9EAC-991D61D9FB30}" type="datetime1">
              <a:rPr lang="nl-BE" smtClean="0"/>
              <a:t>29/11/2013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9CF981A-07B7-47BD-83B6-905E443338DC}" type="datetime1">
              <a:rPr lang="nl-BE" smtClean="0"/>
              <a:t>29/11/2013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53F27A-84F8-430D-BE48-ECF93F291CE2}" type="datetime1">
              <a:rPr lang="nl-BE" smtClean="0"/>
              <a:t>29/11/2013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D127C74-9E5B-4D4E-BFDF-1D400A51A4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so.org/publications/isq/2012/v24no4/gran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oscon2013.blogspot.b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3501008"/>
            <a:ext cx="7772400" cy="1584176"/>
          </a:xfrm>
        </p:spPr>
        <p:txBody>
          <a:bodyPr/>
          <a:lstStyle/>
          <a:p>
            <a:r>
              <a:rPr lang="fr-FR" sz="3600" cap="none" dirty="0" smtClean="0"/>
              <a:t>D'où venons nous? Que sommes nous? Où allons nous?</a:t>
            </a:r>
            <a:br>
              <a:rPr lang="fr-FR" sz="3600" cap="none" dirty="0" smtClean="0"/>
            </a:br>
            <a:r>
              <a:rPr lang="nl-BE" sz="1600" cap="none" dirty="0" smtClean="0"/>
              <a:t>P. </a:t>
            </a:r>
            <a:r>
              <a:rPr lang="nl-BE" sz="1600" cap="none" dirty="0" err="1" smtClean="0"/>
              <a:t>Gauguin</a:t>
            </a:r>
            <a:r>
              <a:rPr lang="nl-BE" sz="1600" cap="none" dirty="0" smtClean="0"/>
              <a:t> (1897)</a:t>
            </a:r>
            <a:endParaRPr lang="nl-BE" sz="36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7772400" cy="572656"/>
          </a:xfrm>
        </p:spPr>
        <p:txBody>
          <a:bodyPr/>
          <a:lstStyle/>
          <a:p>
            <a:r>
              <a:rPr lang="nl-BE" dirty="0" smtClean="0"/>
              <a:t>Jan </a:t>
            </a:r>
            <a:r>
              <a:rPr lang="nl-BE" dirty="0" err="1" smtClean="0"/>
              <a:t>Corthouts</a:t>
            </a:r>
            <a:r>
              <a:rPr lang="nl-BE" dirty="0" smtClean="0"/>
              <a:t> – </a:t>
            </a:r>
            <a:r>
              <a:rPr lang="nl-BE" dirty="0" err="1" smtClean="0"/>
              <a:t>Anet</a:t>
            </a:r>
            <a:r>
              <a:rPr lang="nl-BE" dirty="0" smtClean="0"/>
              <a:t> gebruikersdag – 3 december 2013</a:t>
            </a:r>
            <a:endParaRPr lang="nl-BE" dirty="0"/>
          </a:p>
        </p:txBody>
      </p:sp>
      <p:pic>
        <p:nvPicPr>
          <p:cNvPr id="7" name="Picture 6" descr="gaug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76672"/>
            <a:ext cx="762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Que</a:t>
            </a:r>
            <a:r>
              <a:rPr lang="nl-BE" dirty="0" smtClean="0"/>
              <a:t> sommes </a:t>
            </a:r>
            <a:r>
              <a:rPr lang="nl-BE" dirty="0" err="1" smtClean="0"/>
              <a:t>nous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Doelstellingen van </a:t>
            </a:r>
            <a:r>
              <a:rPr lang="nl-BE" dirty="0" err="1" smtClean="0"/>
              <a:t>Anet</a:t>
            </a:r>
            <a:endParaRPr lang="nl-BE" dirty="0" smtClean="0"/>
          </a:p>
          <a:p>
            <a:pPr lvl="1"/>
            <a:r>
              <a:rPr lang="nl-BE" dirty="0" smtClean="0"/>
              <a:t>Informatiediensten ten behoeve van wetenschap en onderwijs</a:t>
            </a:r>
          </a:p>
          <a:p>
            <a:r>
              <a:rPr lang="nl-BE" dirty="0" err="1" smtClean="0"/>
              <a:t>Brocade</a:t>
            </a:r>
            <a:r>
              <a:rPr lang="nl-BE" dirty="0" smtClean="0"/>
              <a:t> als instrument</a:t>
            </a:r>
          </a:p>
          <a:p>
            <a:pPr lvl="1"/>
            <a:r>
              <a:rPr lang="nl-BE" dirty="0" smtClean="0"/>
              <a:t>Succesvol maar met een keerzijde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Spin-off</a:t>
            </a:r>
          </a:p>
          <a:p>
            <a:pPr lvl="1"/>
            <a:r>
              <a:rPr lang="nl-BE" dirty="0" err="1" smtClean="0"/>
              <a:t>UAntwerpen</a:t>
            </a:r>
            <a:r>
              <a:rPr lang="nl-BE" dirty="0" smtClean="0"/>
              <a:t>	14%</a:t>
            </a:r>
          </a:p>
          <a:p>
            <a:pPr lvl="1"/>
            <a:r>
              <a:rPr lang="nl-BE" dirty="0" smtClean="0"/>
              <a:t>CIPAL		64%</a:t>
            </a:r>
          </a:p>
          <a:p>
            <a:pPr lvl="1"/>
            <a:r>
              <a:rPr lang="nl-BE" dirty="0" smtClean="0"/>
              <a:t>LRM		22%</a:t>
            </a:r>
          </a:p>
          <a:p>
            <a:r>
              <a:rPr lang="nl-BE" dirty="0" smtClean="0"/>
              <a:t>Inbreng van </a:t>
            </a:r>
            <a:r>
              <a:rPr lang="nl-BE" dirty="0" err="1" smtClean="0"/>
              <a:t>UAntwerpen</a:t>
            </a:r>
            <a:endParaRPr lang="nl-BE" dirty="0" smtClean="0"/>
          </a:p>
          <a:p>
            <a:pPr lvl="1"/>
            <a:r>
              <a:rPr lang="nl-BE" dirty="0" smtClean="0"/>
              <a:t>Wereldwijde exclusieve licentie</a:t>
            </a:r>
          </a:p>
          <a:p>
            <a:pPr lvl="1"/>
            <a:r>
              <a:rPr lang="nl-BE" dirty="0" smtClean="0"/>
              <a:t>Kennisoverdracht</a:t>
            </a:r>
          </a:p>
          <a:p>
            <a:pPr lvl="1"/>
            <a:r>
              <a:rPr lang="nl-BE" dirty="0" err="1" smtClean="0"/>
              <a:t>Roadmap</a:t>
            </a:r>
            <a:endParaRPr lang="nl-BE" dirty="0" smtClean="0"/>
          </a:p>
          <a:p>
            <a:r>
              <a:rPr lang="nl-BE" dirty="0" smtClean="0"/>
              <a:t>BLS t.a.v. </a:t>
            </a:r>
            <a:r>
              <a:rPr lang="nl-BE" dirty="0" err="1" smtClean="0"/>
              <a:t>Anet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Bestaande engagementen worden gecontinueerd</a:t>
            </a:r>
          </a:p>
          <a:p>
            <a:pPr lvl="1"/>
            <a:r>
              <a:rPr lang="nl-BE" dirty="0" smtClean="0"/>
              <a:t>Versterking van </a:t>
            </a:r>
            <a:r>
              <a:rPr lang="nl-BE" dirty="0" err="1" smtClean="0"/>
              <a:t>Anet</a:t>
            </a:r>
            <a:r>
              <a:rPr lang="nl-BE" dirty="0" smtClean="0"/>
              <a:t>  team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Où</a:t>
            </a:r>
            <a:r>
              <a:rPr lang="nl-BE" dirty="0" smtClean="0"/>
              <a:t> </a:t>
            </a:r>
            <a:r>
              <a:rPr lang="nl-BE" dirty="0" err="1" smtClean="0"/>
              <a:t>allons-nous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Data</a:t>
            </a:r>
          </a:p>
          <a:p>
            <a:r>
              <a:rPr lang="nl-BE" dirty="0" smtClean="0"/>
              <a:t>Systemen</a:t>
            </a:r>
          </a:p>
          <a:p>
            <a:r>
              <a:rPr lang="nl-BE" dirty="0" smtClean="0"/>
              <a:t>Organisatie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Kwaliteit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ar in een kwartie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7848872" cy="640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Standaarden</a:t>
            </a:r>
          </a:p>
          <a:p>
            <a:r>
              <a:rPr lang="nl-BE" dirty="0" smtClean="0"/>
              <a:t>Propageren in regionale, nationale en globale zoeksystemen</a:t>
            </a:r>
          </a:p>
          <a:p>
            <a:pPr lvl="1"/>
            <a:r>
              <a:rPr lang="nl-BE" dirty="0" smtClean="0"/>
              <a:t>Bibliotheek</a:t>
            </a:r>
          </a:p>
          <a:p>
            <a:pPr lvl="1"/>
            <a:r>
              <a:rPr lang="nl-BE" dirty="0" smtClean="0"/>
              <a:t>Archief</a:t>
            </a:r>
          </a:p>
          <a:p>
            <a:pPr lvl="1"/>
            <a:r>
              <a:rPr lang="nl-BE" dirty="0" err="1" smtClean="0"/>
              <a:t>Repository</a:t>
            </a:r>
            <a:endParaRPr lang="nl-BE" dirty="0" smtClean="0"/>
          </a:p>
          <a:p>
            <a:r>
              <a:rPr lang="nl-BE" dirty="0" smtClean="0"/>
              <a:t>Grotere zichtbaarheid maar met een keerzijde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Systemen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Groeiende complexiteit</a:t>
            </a:r>
          </a:p>
          <a:p>
            <a:r>
              <a:rPr lang="nl-BE" dirty="0" smtClean="0"/>
              <a:t>Verweven data</a:t>
            </a:r>
          </a:p>
          <a:p>
            <a:r>
              <a:rPr lang="nl-BE" dirty="0" smtClean="0"/>
              <a:t>Tendensen in de markt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sh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07337" cy="37390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5013176"/>
            <a:ext cx="7772400" cy="914400"/>
          </a:xfrm>
        </p:spPr>
        <p:txBody>
          <a:bodyPr/>
          <a:lstStyle/>
          <a:p>
            <a:r>
              <a:rPr lang="nl-BE" sz="1400" dirty="0" err="1" smtClean="0"/>
              <a:t>Marshall</a:t>
            </a:r>
            <a:r>
              <a:rPr lang="nl-BE" sz="1400" dirty="0" smtClean="0"/>
              <a:t> </a:t>
            </a:r>
            <a:r>
              <a:rPr lang="nl-BE" sz="1400" dirty="0" err="1" smtClean="0"/>
              <a:t>Breeding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smtClean="0"/>
              <a:t>http://www.librarytechnology.org/automationhistory.pl</a:t>
            </a:r>
            <a:endParaRPr lang="nl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Systemen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Tendensen in de markt</a:t>
            </a:r>
          </a:p>
          <a:p>
            <a:pPr lvl="1"/>
            <a:r>
              <a:rPr lang="nl-BE" dirty="0" smtClean="0"/>
              <a:t>Aanbod</a:t>
            </a:r>
          </a:p>
          <a:p>
            <a:pPr lvl="2"/>
            <a:r>
              <a:rPr lang="nl-BE" dirty="0" err="1" smtClean="0"/>
              <a:t>Cloud</a:t>
            </a:r>
            <a:r>
              <a:rPr lang="nl-BE" dirty="0" smtClean="0"/>
              <a:t> gebaseerde systemen </a:t>
            </a:r>
          </a:p>
          <a:p>
            <a:pPr lvl="3"/>
            <a:r>
              <a:rPr lang="nl-BE" i="1" dirty="0" err="1" smtClean="0">
                <a:hlinkClick r:id="rId2"/>
              </a:rPr>
              <a:t>Future</a:t>
            </a:r>
            <a:r>
              <a:rPr lang="nl-BE" i="1" dirty="0" smtClean="0">
                <a:hlinkClick r:id="rId2"/>
              </a:rPr>
              <a:t> of </a:t>
            </a:r>
            <a:r>
              <a:rPr lang="nl-BE" i="1" dirty="0" err="1" smtClean="0">
                <a:hlinkClick r:id="rId2"/>
              </a:rPr>
              <a:t>Library</a:t>
            </a:r>
            <a:r>
              <a:rPr lang="nl-BE" i="1" dirty="0" smtClean="0">
                <a:hlinkClick r:id="rId2"/>
              </a:rPr>
              <a:t> Systems</a:t>
            </a:r>
            <a:r>
              <a:rPr lang="nl-BE" dirty="0" smtClean="0">
                <a:hlinkClick r:id="rId2"/>
              </a:rPr>
              <a:t> in </a:t>
            </a:r>
            <a:r>
              <a:rPr lang="nl-BE" i="1" dirty="0" err="1" smtClean="0">
                <a:hlinkClick r:id="rId2"/>
              </a:rPr>
              <a:t>Information</a:t>
            </a:r>
            <a:r>
              <a:rPr lang="nl-BE" i="1" dirty="0" smtClean="0">
                <a:hlinkClick r:id="rId2"/>
              </a:rPr>
              <a:t> </a:t>
            </a:r>
            <a:r>
              <a:rPr lang="nl-BE" i="1" dirty="0" err="1" smtClean="0">
                <a:hlinkClick r:id="rId2"/>
              </a:rPr>
              <a:t>Standards</a:t>
            </a:r>
            <a:r>
              <a:rPr lang="nl-BE" i="1" dirty="0" smtClean="0">
                <a:hlinkClick r:id="rId2"/>
              </a:rPr>
              <a:t> </a:t>
            </a:r>
            <a:r>
              <a:rPr lang="nl-BE" i="1" dirty="0" err="1" smtClean="0">
                <a:hlinkClick r:id="rId2"/>
              </a:rPr>
              <a:t>Quarterly</a:t>
            </a:r>
            <a:r>
              <a:rPr lang="nl-BE" i="1" dirty="0" smtClean="0">
                <a:hlinkClick r:id="rId2"/>
              </a:rPr>
              <a:t> (ISQ) - </a:t>
            </a:r>
            <a:r>
              <a:rPr lang="nl-BE" dirty="0" err="1" smtClean="0">
                <a:hlinkClick r:id="rId2"/>
              </a:rPr>
              <a:t>Fall</a:t>
            </a:r>
            <a:r>
              <a:rPr lang="nl-BE" dirty="0" smtClean="0">
                <a:hlinkClick r:id="rId2"/>
              </a:rPr>
              <a:t> 2012 Volume 24, no. 4</a:t>
            </a:r>
            <a:endParaRPr lang="nl-BE" dirty="0" smtClean="0"/>
          </a:p>
          <a:p>
            <a:pPr lvl="2"/>
            <a:r>
              <a:rPr lang="nl-BE" dirty="0" smtClean="0"/>
              <a:t>Integratie met systemen van derden</a:t>
            </a:r>
          </a:p>
          <a:p>
            <a:pPr lvl="3"/>
            <a:r>
              <a:rPr lang="nl-BE" dirty="0" smtClean="0"/>
              <a:t>Commercieel versus open </a:t>
            </a:r>
            <a:r>
              <a:rPr lang="nl-BE" dirty="0" err="1" smtClean="0"/>
              <a:t>source</a:t>
            </a:r>
            <a:endParaRPr lang="nl-BE" dirty="0" smtClean="0"/>
          </a:p>
          <a:p>
            <a:pPr lvl="3"/>
            <a:r>
              <a:rPr lang="nl-BE" dirty="0" smtClean="0"/>
              <a:t>API  en standaarden</a:t>
            </a:r>
          </a:p>
          <a:p>
            <a:pPr lvl="1"/>
            <a:r>
              <a:rPr lang="nl-BE" dirty="0" smtClean="0"/>
              <a:t>Vraag</a:t>
            </a:r>
          </a:p>
          <a:p>
            <a:pPr lvl="2"/>
            <a:r>
              <a:rPr lang="nl-BE" dirty="0" smtClean="0"/>
              <a:t>Business </a:t>
            </a:r>
            <a:r>
              <a:rPr lang="nl-BE" dirty="0" err="1" smtClean="0"/>
              <a:t>Intelligence</a:t>
            </a:r>
            <a:endParaRPr lang="nl-BE" dirty="0" smtClean="0"/>
          </a:p>
          <a:p>
            <a:pPr lvl="2"/>
            <a:r>
              <a:rPr lang="nl-BE" dirty="0" smtClean="0"/>
              <a:t>Open Data</a:t>
            </a:r>
          </a:p>
          <a:p>
            <a:pPr lvl="2"/>
            <a:r>
              <a:rPr lang="nl-BE" dirty="0" smtClean="0"/>
              <a:t>Mobile interfaces</a:t>
            </a:r>
          </a:p>
          <a:p>
            <a:pPr lvl="3"/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Systemen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Blijvende aandacht voor metadata</a:t>
            </a:r>
          </a:p>
          <a:p>
            <a:r>
              <a:rPr lang="nl-BE" dirty="0" smtClean="0"/>
              <a:t>Integratie met systemen van derden</a:t>
            </a:r>
          </a:p>
          <a:p>
            <a:r>
              <a:rPr lang="nl-BE" dirty="0" smtClean="0"/>
              <a:t>Aandacht voor bouwstenen</a:t>
            </a:r>
          </a:p>
          <a:p>
            <a:pPr lvl="1"/>
            <a:r>
              <a:rPr lang="nl-BE" dirty="0" smtClean="0"/>
              <a:t>Lichtere toepassingen</a:t>
            </a:r>
          </a:p>
          <a:p>
            <a:pPr lvl="1"/>
            <a:r>
              <a:rPr lang="nl-BE" dirty="0" smtClean="0"/>
              <a:t>Snellere doorlooptijden voor ontwikkeling</a:t>
            </a:r>
          </a:p>
          <a:p>
            <a:pPr lvl="1"/>
            <a:r>
              <a:rPr lang="nl-BE" dirty="0" smtClean="0"/>
              <a:t>Investeren in nieuwe webtechnologie</a:t>
            </a:r>
          </a:p>
          <a:p>
            <a:pPr lvl="2"/>
            <a:r>
              <a:rPr lang="nl-BE" dirty="0" smtClean="0">
                <a:hlinkClick r:id="rId2"/>
              </a:rPr>
              <a:t>http://oscon2013.blogspot.be/</a:t>
            </a:r>
            <a:endParaRPr lang="nl-BE" dirty="0" smtClean="0"/>
          </a:p>
          <a:p>
            <a:endParaRPr lang="nl-BE" dirty="0" smtClean="0"/>
          </a:p>
          <a:p>
            <a:pPr lvl="3"/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D'où venons nous?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nl-BE" dirty="0" smtClean="0"/>
              <a:t>Nostalgische overwegingen van een gefrustreerde informatiewerker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Organisatie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Brocade</a:t>
            </a:r>
            <a:r>
              <a:rPr lang="nl-BE" dirty="0" smtClean="0"/>
              <a:t> </a:t>
            </a:r>
            <a:r>
              <a:rPr lang="nl-BE" dirty="0" err="1" smtClean="0"/>
              <a:t>self</a:t>
            </a:r>
            <a:r>
              <a:rPr lang="nl-BE" dirty="0" smtClean="0"/>
              <a:t> </a:t>
            </a:r>
            <a:r>
              <a:rPr lang="nl-BE" dirty="0" err="1" smtClean="0"/>
              <a:t>explaining</a:t>
            </a:r>
            <a:r>
              <a:rPr lang="nl-BE" dirty="0" smtClean="0"/>
              <a:t>?</a:t>
            </a:r>
          </a:p>
          <a:p>
            <a:r>
              <a:rPr lang="nl-BE" dirty="0" smtClean="0"/>
              <a:t>Dienstverlening en organisatie</a:t>
            </a:r>
          </a:p>
          <a:p>
            <a:pPr lvl="1"/>
            <a:r>
              <a:rPr lang="nl-BE" dirty="0" smtClean="0"/>
              <a:t>Helpdesk</a:t>
            </a:r>
          </a:p>
          <a:p>
            <a:pPr lvl="1"/>
            <a:r>
              <a:rPr lang="nl-BE" dirty="0" smtClean="0"/>
              <a:t>Documentatie</a:t>
            </a:r>
          </a:p>
          <a:p>
            <a:pPr lvl="1"/>
            <a:r>
              <a:rPr lang="nl-BE" dirty="0" smtClean="0"/>
              <a:t>Overlegorganen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7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3957478" cy="6087236"/>
          </a:xfrm>
          <a:prstGeom prst="rect">
            <a:avLst/>
          </a:prstGeom>
        </p:spPr>
      </p:pic>
      <p:pic>
        <p:nvPicPr>
          <p:cNvPr id="7" name="Picture 6" descr="IMG_2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3672408" cy="619162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07211267_973d52c360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9585"/>
            <a:ext cx="8064896" cy="638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rary-card-catalo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01830" cy="622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fiche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32656"/>
            <a:ext cx="8351671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sa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5079365" cy="3606349"/>
          </a:xfrm>
          <a:prstGeom prst="rect">
            <a:avLst/>
          </a:prstGeom>
        </p:spPr>
      </p:pic>
      <p:pic>
        <p:nvPicPr>
          <p:cNvPr id="5" name="Picture 4" descr="ns4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916832"/>
            <a:ext cx="6095239" cy="4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Net toen je dacht dat het ultieme doel bereikt was, werd het bestaan van de bibliotheek zelf alom in vraag gesteld.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</TotalTime>
  <Words>199</Words>
  <Application>Microsoft Office PowerPoint</Application>
  <PresentationFormat>Diavoorstelling (4:3)</PresentationFormat>
  <Paragraphs>67</Paragraphs>
  <Slides>20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Metro</vt:lpstr>
      <vt:lpstr>D'où venons nous? Que sommes nous? Où allons nous? P. Gauguin (1897)</vt:lpstr>
      <vt:lpstr>D'où venons nous?   Nostalgische overwegingen van een gefrustreerde informatiewerker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Net toen je dacht dat het ultieme doel bereikt was, werd het bestaan van de bibliotheek zelf alom in vraag gesteld.</vt:lpstr>
      <vt:lpstr>Que sommes nous?</vt:lpstr>
      <vt:lpstr>BLS</vt:lpstr>
      <vt:lpstr>Où allons-nous?</vt:lpstr>
      <vt:lpstr>Data</vt:lpstr>
      <vt:lpstr>PowerPoint-presentatie</vt:lpstr>
      <vt:lpstr>Data</vt:lpstr>
      <vt:lpstr>Systemen</vt:lpstr>
      <vt:lpstr>Marshall Breeding  http://www.librarytechnology.org/automationhistory.pl</vt:lpstr>
      <vt:lpstr>Systemen</vt:lpstr>
      <vt:lpstr>Systemen</vt:lpstr>
      <vt:lpstr>Organisatie</vt:lpstr>
    </vt:vector>
  </TitlesOfParts>
  <Company>Universiteit Antwerpen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Jacobs Anke</cp:lastModifiedBy>
  <cp:revision>34</cp:revision>
  <cp:lastPrinted>2013-11-29T08:57:30Z</cp:lastPrinted>
  <dcterms:created xsi:type="dcterms:W3CDTF">2013-11-28T07:53:14Z</dcterms:created>
  <dcterms:modified xsi:type="dcterms:W3CDTF">2013-11-29T09:07:38Z</dcterms:modified>
</cp:coreProperties>
</file>